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17"/>
  </p:notesMasterIdLst>
  <p:handoutMasterIdLst>
    <p:handoutMasterId r:id="rId18"/>
  </p:handoutMasterIdLst>
  <p:sldIdLst>
    <p:sldId id="256" r:id="rId3"/>
    <p:sldId id="315" r:id="rId4"/>
    <p:sldId id="4151" r:id="rId5"/>
    <p:sldId id="4153" r:id="rId6"/>
    <p:sldId id="4149" r:id="rId7"/>
    <p:sldId id="4150" r:id="rId8"/>
    <p:sldId id="4144" r:id="rId9"/>
    <p:sldId id="307" r:id="rId10"/>
    <p:sldId id="4148" r:id="rId11"/>
    <p:sldId id="4147" r:id="rId12"/>
    <p:sldId id="4154" r:id="rId13"/>
    <p:sldId id="264" r:id="rId14"/>
    <p:sldId id="4138" r:id="rId15"/>
    <p:sldId id="2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644" y="3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5E4281AC-10C4-4706-B90B-05CC18BE3543}"/>
    <pc:docChg chg="undo custSel addSld delSld modSld sldOrd">
      <pc:chgData name="sylvester mujakperuo" userId="682b13a87985f3dc" providerId="LiveId" clId="{5E4281AC-10C4-4706-B90B-05CC18BE3543}" dt="2024-12-09T13:53:53.050" v="302" actId="115"/>
      <pc:docMkLst>
        <pc:docMk/>
      </pc:docMkLst>
      <pc:sldChg chg="modSp mod">
        <pc:chgData name="sylvester mujakperuo" userId="682b13a87985f3dc" providerId="LiveId" clId="{5E4281AC-10C4-4706-B90B-05CC18BE3543}" dt="2024-12-09T13:46:22.142" v="241" actId="20577"/>
        <pc:sldMkLst>
          <pc:docMk/>
          <pc:sldMk cId="2671328235" sldId="307"/>
        </pc:sldMkLst>
        <pc:spChg chg="mod">
          <ac:chgData name="sylvester mujakperuo" userId="682b13a87985f3dc" providerId="LiveId" clId="{5E4281AC-10C4-4706-B90B-05CC18BE3543}" dt="2024-12-09T13:46:22.142" v="241" actId="20577"/>
          <ac:spMkLst>
            <pc:docMk/>
            <pc:sldMk cId="2671328235" sldId="307"/>
            <ac:spMk id="2" creationId="{73867C7C-1786-3940-9AD3-6F58FB267D40}"/>
          </ac:spMkLst>
        </pc:spChg>
      </pc:sldChg>
      <pc:sldChg chg="modSp del mod">
        <pc:chgData name="sylvester mujakperuo" userId="682b13a87985f3dc" providerId="LiveId" clId="{5E4281AC-10C4-4706-B90B-05CC18BE3543}" dt="2024-12-09T13:36:56.951" v="91" actId="2696"/>
        <pc:sldMkLst>
          <pc:docMk/>
          <pc:sldMk cId="3196981329" sldId="4137"/>
        </pc:sldMkLst>
        <pc:spChg chg="mod">
          <ac:chgData name="sylvester mujakperuo" userId="682b13a87985f3dc" providerId="LiveId" clId="{5E4281AC-10C4-4706-B90B-05CC18BE3543}" dt="2024-12-09T13:35:46.620" v="4" actId="1076"/>
          <ac:spMkLst>
            <pc:docMk/>
            <pc:sldMk cId="3196981329" sldId="4137"/>
            <ac:spMk id="3" creationId="{3AD6761E-2D7F-BA99-6DCD-32FEB5A48BF9}"/>
          </ac:spMkLst>
        </pc:spChg>
      </pc:sldChg>
      <pc:sldChg chg="del">
        <pc:chgData name="sylvester mujakperuo" userId="682b13a87985f3dc" providerId="LiveId" clId="{5E4281AC-10C4-4706-B90B-05CC18BE3543}" dt="2024-12-09T13:37:47.345" v="92" actId="2696"/>
        <pc:sldMkLst>
          <pc:docMk/>
          <pc:sldMk cId="1765249952" sldId="4139"/>
        </pc:sldMkLst>
      </pc:sldChg>
      <pc:sldChg chg="del">
        <pc:chgData name="sylvester mujakperuo" userId="682b13a87985f3dc" providerId="LiveId" clId="{5E4281AC-10C4-4706-B90B-05CC18BE3543}" dt="2024-12-09T13:39:38.579" v="150" actId="2696"/>
        <pc:sldMkLst>
          <pc:docMk/>
          <pc:sldMk cId="1023232666" sldId="4140"/>
        </pc:sldMkLst>
      </pc:sldChg>
      <pc:sldChg chg="del">
        <pc:chgData name="sylvester mujakperuo" userId="682b13a87985f3dc" providerId="LiveId" clId="{5E4281AC-10C4-4706-B90B-05CC18BE3543}" dt="2024-12-09T13:39:59.399" v="151" actId="2696"/>
        <pc:sldMkLst>
          <pc:docMk/>
          <pc:sldMk cId="3990711759" sldId="4141"/>
        </pc:sldMkLst>
      </pc:sldChg>
      <pc:sldChg chg="ord">
        <pc:chgData name="sylvester mujakperuo" userId="682b13a87985f3dc" providerId="LiveId" clId="{5E4281AC-10C4-4706-B90B-05CC18BE3543}" dt="2024-12-09T13:45:13.151" v="233"/>
        <pc:sldMkLst>
          <pc:docMk/>
          <pc:sldMk cId="1407090119" sldId="4144"/>
        </pc:sldMkLst>
      </pc:sldChg>
      <pc:sldChg chg="modSp mod">
        <pc:chgData name="sylvester mujakperuo" userId="682b13a87985f3dc" providerId="LiveId" clId="{5E4281AC-10C4-4706-B90B-05CC18BE3543}" dt="2024-12-09T13:40:23.603" v="155" actId="113"/>
        <pc:sldMkLst>
          <pc:docMk/>
          <pc:sldMk cId="2200233710" sldId="4149"/>
        </pc:sldMkLst>
        <pc:spChg chg="mod">
          <ac:chgData name="sylvester mujakperuo" userId="682b13a87985f3dc" providerId="LiveId" clId="{5E4281AC-10C4-4706-B90B-05CC18BE3543}" dt="2024-12-09T13:40:23.603" v="155" actId="113"/>
          <ac:spMkLst>
            <pc:docMk/>
            <pc:sldMk cId="2200233710" sldId="4149"/>
            <ac:spMk id="3" creationId="{C2B8F89E-BD1A-428B-E236-67AC4BFCD84B}"/>
          </ac:spMkLst>
        </pc:spChg>
      </pc:sldChg>
      <pc:sldChg chg="modSp mod">
        <pc:chgData name="sylvester mujakperuo" userId="682b13a87985f3dc" providerId="LiveId" clId="{5E4281AC-10C4-4706-B90B-05CC18BE3543}" dt="2024-12-09T13:45:01.087" v="231" actId="20577"/>
        <pc:sldMkLst>
          <pc:docMk/>
          <pc:sldMk cId="1874489500" sldId="4150"/>
        </pc:sldMkLst>
        <pc:spChg chg="mod">
          <ac:chgData name="sylvester mujakperuo" userId="682b13a87985f3dc" providerId="LiveId" clId="{5E4281AC-10C4-4706-B90B-05CC18BE3543}" dt="2024-12-09T13:45:01.087" v="231" actId="20577"/>
          <ac:spMkLst>
            <pc:docMk/>
            <pc:sldMk cId="1874489500" sldId="4150"/>
            <ac:spMk id="2" creationId="{0AFF1270-B530-C793-DD21-EA1F6E4B92FD}"/>
          </ac:spMkLst>
        </pc:spChg>
      </pc:sldChg>
      <pc:sldChg chg="modSp add mod ord">
        <pc:chgData name="sylvester mujakperuo" userId="682b13a87985f3dc" providerId="LiveId" clId="{5E4281AC-10C4-4706-B90B-05CC18BE3543}" dt="2024-12-09T13:36:48.979" v="90" actId="20577"/>
        <pc:sldMkLst>
          <pc:docMk/>
          <pc:sldMk cId="4107246170" sldId="4151"/>
        </pc:sldMkLst>
        <pc:spChg chg="mod">
          <ac:chgData name="sylvester mujakperuo" userId="682b13a87985f3dc" providerId="LiveId" clId="{5E4281AC-10C4-4706-B90B-05CC18BE3543}" dt="2024-12-09T13:36:38.581" v="58" actId="20577"/>
          <ac:spMkLst>
            <pc:docMk/>
            <pc:sldMk cId="4107246170" sldId="4151"/>
            <ac:spMk id="2" creationId="{FC463756-8252-FB54-5F44-55B24FF40C43}"/>
          </ac:spMkLst>
        </pc:spChg>
        <pc:spChg chg="mod">
          <ac:chgData name="sylvester mujakperuo" userId="682b13a87985f3dc" providerId="LiveId" clId="{5E4281AC-10C4-4706-B90B-05CC18BE3543}" dt="2024-12-09T13:36:48.979" v="90" actId="20577"/>
          <ac:spMkLst>
            <pc:docMk/>
            <pc:sldMk cId="4107246170" sldId="4151"/>
            <ac:spMk id="3" creationId="{3535FCF1-79BF-0413-0673-76446A0E1120}"/>
          </ac:spMkLst>
        </pc:spChg>
      </pc:sldChg>
      <pc:sldChg chg="add del ord">
        <pc:chgData name="sylvester mujakperuo" userId="682b13a87985f3dc" providerId="LiveId" clId="{5E4281AC-10C4-4706-B90B-05CC18BE3543}" dt="2024-12-09T13:40:12.168" v="154" actId="2696"/>
        <pc:sldMkLst>
          <pc:docMk/>
          <pc:sldMk cId="2278009398" sldId="4152"/>
        </pc:sldMkLst>
      </pc:sldChg>
      <pc:sldChg chg="modSp add mod">
        <pc:chgData name="sylvester mujakperuo" userId="682b13a87985f3dc" providerId="LiveId" clId="{5E4281AC-10C4-4706-B90B-05CC18BE3543}" dt="2024-12-09T13:38:55.612" v="149" actId="122"/>
        <pc:sldMkLst>
          <pc:docMk/>
          <pc:sldMk cId="3516669918" sldId="4153"/>
        </pc:sldMkLst>
        <pc:spChg chg="mod">
          <ac:chgData name="sylvester mujakperuo" userId="682b13a87985f3dc" providerId="LiveId" clId="{5E4281AC-10C4-4706-B90B-05CC18BE3543}" dt="2024-12-09T13:38:55.612" v="149" actId="122"/>
          <ac:spMkLst>
            <pc:docMk/>
            <pc:sldMk cId="3516669918" sldId="4153"/>
            <ac:spMk id="2" creationId="{524799B7-5ADD-29CE-8302-EC9D176CFF13}"/>
          </ac:spMkLst>
        </pc:spChg>
        <pc:spChg chg="mod">
          <ac:chgData name="sylvester mujakperuo" userId="682b13a87985f3dc" providerId="LiveId" clId="{5E4281AC-10C4-4706-B90B-05CC18BE3543}" dt="2024-12-09T13:38:21.585" v="96"/>
          <ac:spMkLst>
            <pc:docMk/>
            <pc:sldMk cId="3516669918" sldId="4153"/>
            <ac:spMk id="3" creationId="{C6449CB6-B2C9-71F0-61C1-92E78064439E}"/>
          </ac:spMkLst>
        </pc:spChg>
      </pc:sldChg>
      <pc:sldChg chg="modSp add mod">
        <pc:chgData name="sylvester mujakperuo" userId="682b13a87985f3dc" providerId="LiveId" clId="{5E4281AC-10C4-4706-B90B-05CC18BE3543}" dt="2024-12-09T13:53:53.050" v="302" actId="115"/>
        <pc:sldMkLst>
          <pc:docMk/>
          <pc:sldMk cId="1013209103" sldId="4154"/>
        </pc:sldMkLst>
        <pc:spChg chg="mod">
          <ac:chgData name="sylvester mujakperuo" userId="682b13a87985f3dc" providerId="LiveId" clId="{5E4281AC-10C4-4706-B90B-05CC18BE3543}" dt="2024-12-09T13:52:13.420" v="290" actId="20577"/>
          <ac:spMkLst>
            <pc:docMk/>
            <pc:sldMk cId="1013209103" sldId="4154"/>
            <ac:spMk id="2" creationId="{46E25F68-ED6D-9BDD-5CEF-16098D01A80C}"/>
          </ac:spMkLst>
        </pc:spChg>
        <pc:spChg chg="mod">
          <ac:chgData name="sylvester mujakperuo" userId="682b13a87985f3dc" providerId="LiveId" clId="{5E4281AC-10C4-4706-B90B-05CC18BE3543}" dt="2024-12-09T13:53:53.050" v="302" actId="115"/>
          <ac:spMkLst>
            <pc:docMk/>
            <pc:sldMk cId="1013209103" sldId="4154"/>
            <ac:spMk id="3" creationId="{1D869A55-865C-0CA1-B22B-842810AB2A7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12/9/2024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a:t>
            </a:fld>
            <a:endParaRPr lang="en-GB"/>
          </a:p>
        </p:txBody>
      </p:sp>
    </p:spTree>
    <p:extLst>
      <p:ext uri="{BB962C8B-B14F-4D97-AF65-F5344CB8AC3E}">
        <p14:creationId xmlns:p14="http://schemas.microsoft.com/office/powerpoint/2010/main" val="123833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F285C-B73D-C812-8E22-4FEA1C2DE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391FC-34D4-7292-6156-2FBBB421C4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0EEAFE-D826-9F62-6095-54AB257415C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BAFB80-54E8-78DF-3602-EF42596569E6}"/>
              </a:ext>
            </a:extLst>
          </p:cNvPr>
          <p:cNvSpPr>
            <a:spLocks noGrp="1"/>
          </p:cNvSpPr>
          <p:nvPr>
            <p:ph type="sldNum" sz="quarter" idx="10"/>
          </p:nvPr>
        </p:nvSpPr>
        <p:spPr/>
        <p:txBody>
          <a:bodyPr/>
          <a:lstStyle/>
          <a:p>
            <a:fld id="{47E5A797-D8F9-4B18-9C0A-A790F00A74AE}" type="slidenum">
              <a:rPr lang="en-GB" smtClean="0"/>
              <a:t>7</a:t>
            </a:fld>
            <a:endParaRPr lang="en-GB"/>
          </a:p>
        </p:txBody>
      </p:sp>
    </p:spTree>
    <p:extLst>
      <p:ext uri="{BB962C8B-B14F-4D97-AF65-F5344CB8AC3E}">
        <p14:creationId xmlns:p14="http://schemas.microsoft.com/office/powerpoint/2010/main" val="29085053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12/9/2024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12/9/2024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12/9/2024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4232275" cy="6858000"/>
          </a:xfrm>
        </p:spPr>
        <p:txBody>
          <a:bodyPr/>
          <a:lstStyle/>
          <a:p>
            <a:r>
              <a:rPr lang="en-US"/>
              <a:t>Click icon to add picture</a:t>
            </a:r>
            <a:endParaRPr lang="en-US" dirty="0"/>
          </a:p>
        </p:txBody>
      </p:sp>
      <p:sp>
        <p:nvSpPr>
          <p:cNvPr id="2" name="Title 1"/>
          <p:cNvSpPr>
            <a:spLocks noGrp="1"/>
          </p:cNvSpPr>
          <p:nvPr>
            <p:ph type="title"/>
          </p:nvPr>
        </p:nvSpPr>
        <p:spPr>
          <a:xfrm>
            <a:off x="4900927" y="709565"/>
            <a:ext cx="6650991" cy="699407"/>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632857"/>
            <a:ext cx="6650991" cy="4205188"/>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12/9/2024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2590276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ents Slide">
    <p:bg>
      <p:bgPr>
        <a:solidFill>
          <a:srgbClr val="EEFC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0BFC6-72B5-B948-841F-BA40B32DA3C3}"/>
              </a:ext>
            </a:extLst>
          </p:cNvPr>
          <p:cNvPicPr>
            <a:picLocks noChangeAspect="1"/>
          </p:cNvPicPr>
          <p:nvPr userDrawn="1"/>
        </p:nvPicPr>
        <p:blipFill>
          <a:blip r:embed="rId2"/>
          <a:srcRect/>
          <a:stretch/>
        </p:blipFill>
        <p:spPr>
          <a:xfrm>
            <a:off x="9862730" y="6034009"/>
            <a:ext cx="2097206" cy="757324"/>
          </a:xfrm>
          <a:prstGeom prst="rect">
            <a:avLst/>
          </a:prstGeom>
        </p:spPr>
      </p:pic>
      <p:sp>
        <p:nvSpPr>
          <p:cNvPr id="10" name="Title 1"/>
          <p:cNvSpPr>
            <a:spLocks noGrp="1"/>
          </p:cNvSpPr>
          <p:nvPr>
            <p:ph type="title" hasCustomPrompt="1"/>
          </p:nvPr>
        </p:nvSpPr>
        <p:spPr>
          <a:xfrm>
            <a:off x="756457" y="265616"/>
            <a:ext cx="10876341" cy="590202"/>
          </a:xfrm>
        </p:spPr>
        <p:txBody>
          <a:bodyPr vert="horz" lIns="0" tIns="0" rIns="0" bIns="0" rtlCol="0" anchor="ctr" anchorCtr="0">
            <a:normAutofit/>
          </a:bodyPr>
          <a:lstStyle>
            <a:lvl1pPr>
              <a:defRPr lang="en-US" sz="3600" dirty="0">
                <a:solidFill>
                  <a:srgbClr val="01033C"/>
                </a:solidFill>
                <a:latin typeface="Arial" panose="020B0604020202020204" pitchFamily="34" charset="0"/>
                <a:ea typeface="Arial" panose="020B0604020202020204" pitchFamily="34" charset="0"/>
                <a:cs typeface="Arial" panose="020B0604020202020204" pitchFamily="34" charset="0"/>
              </a:defRPr>
            </a:lvl1pPr>
          </a:lstStyle>
          <a:p>
            <a:pPr lvl="0"/>
            <a:r>
              <a:rPr lang="en-GB"/>
              <a:t>Contents slide</a:t>
            </a:r>
            <a:endParaRPr lang="en-US"/>
          </a:p>
        </p:txBody>
      </p:sp>
      <p:sp>
        <p:nvSpPr>
          <p:cNvPr id="11" name="Content Placeholder 2"/>
          <p:cNvSpPr>
            <a:spLocks noGrp="1"/>
          </p:cNvSpPr>
          <p:nvPr>
            <p:ph idx="1"/>
          </p:nvPr>
        </p:nvSpPr>
        <p:spPr>
          <a:xfrm>
            <a:off x="756457" y="1005840"/>
            <a:ext cx="10956176" cy="5394959"/>
          </a:xfrm>
        </p:spPr>
        <p:txBody>
          <a:bodyPr vert="horz" lIns="91440" tIns="45720" rIns="91440" bIns="45720" rtlCol="0">
            <a:normAutofit/>
          </a:bodyPr>
          <a:lstStyle>
            <a:lvl1pPr>
              <a:defRPr lang="en-US" sz="2400" dirty="0">
                <a:solidFill>
                  <a:srgbClr val="25327D"/>
                </a:solidFill>
                <a:latin typeface="Work Sans" pitchFamily="2" charset="0"/>
                <a:ea typeface="+mn-ea"/>
                <a:cs typeface="Times New Roman" panose="02020603050405020304" pitchFamily="18" charset="0"/>
              </a:defRPr>
            </a:lvl1pPr>
            <a:lvl2pPr>
              <a:defRPr lang="en-US" sz="2000" dirty="0">
                <a:solidFill>
                  <a:srgbClr val="25327D"/>
                </a:solidFill>
                <a:latin typeface="Work Sans" pitchFamily="2" charset="0"/>
                <a:ea typeface="+mn-ea"/>
                <a:cs typeface="Times New Roman" panose="02020603050405020304" pitchFamily="18" charset="0"/>
              </a:defRPr>
            </a:lvl2pPr>
            <a:lvl3pPr>
              <a:defRPr lang="en-US" sz="1800" dirty="0">
                <a:solidFill>
                  <a:srgbClr val="25327D"/>
                </a:solidFill>
                <a:latin typeface="Work Sans" pitchFamily="2" charset="0"/>
                <a:ea typeface="+mn-ea"/>
                <a:cs typeface="Times New Roman" panose="02020603050405020304" pitchFamily="18" charset="0"/>
              </a:defRPr>
            </a:lvl3pPr>
            <a:lvl4pPr>
              <a:defRPr lang="en-US" sz="1600" dirty="0">
                <a:solidFill>
                  <a:srgbClr val="25327D"/>
                </a:solidFill>
                <a:latin typeface="Work Sans" pitchFamily="2" charset="0"/>
                <a:ea typeface="+mn-ea"/>
                <a:cs typeface="Times New Roman" panose="02020603050405020304" pitchFamily="18" charset="0"/>
              </a:defRPr>
            </a:lvl4pPr>
            <a:lvl5pPr>
              <a:defRPr lang="en-US" sz="1600" dirty="0">
                <a:solidFill>
                  <a:srgbClr val="25327D"/>
                </a:solidFill>
                <a:latin typeface="Work Sans" pitchFamily="2" charset="0"/>
                <a:ea typeface="+mn-ea"/>
                <a:cs typeface="Times New Roman" panose="02020603050405020304" pitchFamily="18" charset="0"/>
              </a:defRPr>
            </a:lvl5pPr>
          </a:lstStyle>
          <a:p>
            <a:pPr marL="342900" lvl="0" indent="-342900" algn="just">
              <a:spcBef>
                <a:spcPct val="20000"/>
              </a:spcBef>
              <a:buFont typeface="Arial" pitchFamily="34" charset="0"/>
            </a:pPr>
            <a:r>
              <a:rPr lang="en-US"/>
              <a:t>Click to edit Master text styles</a:t>
            </a:r>
          </a:p>
          <a:p>
            <a:pPr marL="742950" lvl="1" indent="-285750" algn="just">
              <a:spcBef>
                <a:spcPct val="20000"/>
              </a:spcBef>
              <a:buFont typeface="Arial" pitchFamily="34" charset="0"/>
              <a:buChar char="–"/>
            </a:pPr>
            <a:r>
              <a:rPr lang="en-US"/>
              <a:t>Second level</a:t>
            </a:r>
          </a:p>
          <a:p>
            <a:pPr lvl="2" algn="just">
              <a:spcBef>
                <a:spcPct val="20000"/>
              </a:spcBef>
              <a:buFont typeface="Arial" pitchFamily="34" charset="0"/>
            </a:pPr>
            <a:r>
              <a:rPr lang="en-US"/>
              <a:t>Third level</a:t>
            </a:r>
          </a:p>
          <a:p>
            <a:pPr lvl="3" algn="just">
              <a:spcBef>
                <a:spcPct val="20000"/>
              </a:spcBef>
              <a:buFont typeface="Arial" pitchFamily="34" charset="0"/>
              <a:buChar char="–"/>
            </a:pPr>
            <a:r>
              <a:rPr lang="en-US"/>
              <a:t>Fourth level</a:t>
            </a:r>
          </a:p>
          <a:p>
            <a:pPr lvl="4" algn="just">
              <a:spcBef>
                <a:spcPct val="20000"/>
              </a:spcBef>
              <a:buFont typeface="Arial" pitchFamily="34" charset="0"/>
              <a:buChar char="»"/>
            </a:pPr>
            <a:r>
              <a:rPr lang="en-US"/>
              <a:t>Fifth level</a:t>
            </a:r>
          </a:p>
        </p:txBody>
      </p:sp>
    </p:spTree>
    <p:extLst>
      <p:ext uri="{BB962C8B-B14F-4D97-AF65-F5344CB8AC3E}">
        <p14:creationId xmlns:p14="http://schemas.microsoft.com/office/powerpoint/2010/main" val="230802348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12/9/2024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12/9/2024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733" r:id="rId19"/>
    <p:sldLayoutId id="2147483734" r:id="rId20"/>
    <p:sldLayoutId id="2147483735"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2" Type="http://schemas.openxmlformats.org/officeDocument/2006/relationships/hyperlink" Target="https://www.seekahost.com/top-10-online-marketing-strategies/" TargetMode="External"/><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2" Type="http://schemas.openxmlformats.org/officeDocument/2006/relationships/hyperlink" Target="https://www.sciencedirect.com/topics/social-sciences/internationalization" TargetMode="Externa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8867" y="2035629"/>
            <a:ext cx="5521447" cy="4376057"/>
          </a:xfrm>
        </p:spPr>
        <p:txBody>
          <a:bodyPr lIns="0" tIns="0" rIns="0" bIns="0">
            <a:normAutofit/>
          </a:bodyPr>
          <a:lstStyle/>
          <a:p>
            <a:pPr>
              <a:lnSpc>
                <a:spcPct val="100000"/>
              </a:lnSpc>
            </a:pPr>
            <a:r>
              <a:rPr lang="en-US" dirty="0"/>
              <a:t>BUSI 1764</a:t>
            </a:r>
          </a:p>
          <a:p>
            <a:pPr>
              <a:lnSpc>
                <a:spcPct val="100000"/>
              </a:lnSpc>
            </a:pPr>
            <a:r>
              <a:rPr lang="en-US" dirty="0"/>
              <a:t>Global Entrepreneurship and Innovation</a:t>
            </a:r>
          </a:p>
          <a:p>
            <a:endParaRPr lang="en-GB" b="1" dirty="0"/>
          </a:p>
          <a:p>
            <a:r>
              <a:rPr lang="en-GB" b="1" dirty="0"/>
              <a:t>Department: Executive Business Centre</a:t>
            </a:r>
            <a:endParaRPr lang="en-GB" dirty="0"/>
          </a:p>
          <a:p>
            <a:endParaRPr lang="en-GB" dirty="0"/>
          </a:p>
          <a:p>
            <a:r>
              <a:rPr lang="en-GB" dirty="0">
                <a:solidFill>
                  <a:srgbClr val="FFC000"/>
                </a:solidFill>
              </a:rPr>
              <a:t>Dr Sylvester Mujakperuo</a:t>
            </a:r>
          </a:p>
          <a:p>
            <a:r>
              <a:rPr lang="en-GB" dirty="0">
                <a:solidFill>
                  <a:srgbClr val="FFC000"/>
                </a:solidFill>
              </a:rPr>
              <a:t>Module Leader</a:t>
            </a:r>
          </a:p>
        </p:txBody>
      </p:sp>
      <p:sp>
        <p:nvSpPr>
          <p:cNvPr id="2" name="Title 1"/>
          <p:cNvSpPr>
            <a:spLocks noGrp="1"/>
          </p:cNvSpPr>
          <p:nvPr>
            <p:ph type="ctrTitle"/>
          </p:nvPr>
        </p:nvSpPr>
        <p:spPr>
          <a:xfrm>
            <a:off x="258867" y="533400"/>
            <a:ext cx="4894535" cy="1317171"/>
          </a:xfrm>
        </p:spPr>
        <p:txBody>
          <a:bodyPr lIns="0" tIns="0" rIns="0" bIns="0" anchor="t" anchorCtr="0">
            <a:normAutofit/>
          </a:bodyPr>
          <a:lstStyle/>
          <a:p>
            <a:r>
              <a:rPr lang="en-US" sz="3200" b="1" dirty="0">
                <a:solidFill>
                  <a:srgbClr val="FFC000"/>
                </a:solidFill>
                <a:latin typeface="Antonio" charset="0"/>
                <a:ea typeface="Antonio" charset="0"/>
                <a:cs typeface="Antonio" charset="0"/>
              </a:rPr>
              <a:t>Digital Entrepreneurship</a:t>
            </a:r>
            <a:br>
              <a:rPr lang="en-US" sz="3200" b="1" dirty="0">
                <a:solidFill>
                  <a:srgbClr val="FFC000"/>
                </a:solidFill>
                <a:latin typeface="Antonio" charset="0"/>
                <a:ea typeface="Antonio" charset="0"/>
                <a:cs typeface="Antonio" charset="0"/>
              </a:rPr>
            </a:br>
            <a:r>
              <a:rPr lang="en-US" sz="3200" b="1" dirty="0">
                <a:solidFill>
                  <a:srgbClr val="FFC000"/>
                </a:solidFill>
                <a:latin typeface="Antonio" charset="0"/>
                <a:ea typeface="Antonio" charset="0"/>
                <a:cs typeface="Antonio" charset="0"/>
              </a:rPr>
              <a:t>Lecture Slides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6514" y="-6317"/>
            <a:ext cx="6335486"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518845"/>
            <a:ext cx="10878854" cy="841869"/>
          </a:xfrm>
        </p:spPr>
        <p:txBody>
          <a:bodyPr>
            <a:normAutofit fontScale="90000"/>
          </a:bodyPr>
          <a:lstStyle/>
          <a:p>
            <a:pPr algn="ctr"/>
            <a:r>
              <a:rPr lang="en-GB" b="1" dirty="0">
                <a:solidFill>
                  <a:srgbClr val="FFC000"/>
                </a:solidFill>
                <a:latin typeface="+mj-lt"/>
                <a:ea typeface="Antonio" charset="0"/>
                <a:cs typeface="Antonio" charset="0"/>
              </a:rPr>
              <a:t>Learning </a:t>
            </a:r>
            <a:r>
              <a:rPr lang="en-GB" dirty="0">
                <a:solidFill>
                  <a:srgbClr val="FFC000"/>
                </a:solidFill>
                <a:latin typeface="+mj-lt"/>
                <a:ea typeface="Antonio" charset="0"/>
                <a:cs typeface="Antonio" charset="0"/>
              </a:rPr>
              <a:t>O</a:t>
            </a:r>
            <a:r>
              <a:rPr lang="en-GB" b="1" dirty="0">
                <a:solidFill>
                  <a:srgbClr val="FFC000"/>
                </a:solidFill>
                <a:latin typeface="+mj-lt"/>
                <a:ea typeface="Antonio" charset="0"/>
                <a:cs typeface="Antonio" charset="0"/>
              </a:rPr>
              <a:t>utcomes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239487" y="1551399"/>
            <a:ext cx="11419114" cy="4787757"/>
          </a:xfrm>
        </p:spPr>
        <p:txBody>
          <a:bodyPr>
            <a:normAutofit fontScale="77500" lnSpcReduction="20000"/>
          </a:bodyPr>
          <a:lstStyle/>
          <a:p>
            <a:pPr marL="555121" indent="-457200" algn="just">
              <a:lnSpc>
                <a:spcPct val="150000"/>
              </a:lnSpc>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understand the concept of digital entrepreneurship and its importance </a:t>
            </a:r>
          </a:p>
          <a:p>
            <a:pPr marL="555121" indent="-457200" algn="just">
              <a:lnSpc>
                <a:spcPct val="150000"/>
              </a:lnSpc>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understand the key skills for digital entrepreneurship</a:t>
            </a:r>
          </a:p>
          <a:p>
            <a:pPr marL="555121" indent="-457200" algn="just">
              <a:lnSpc>
                <a:spcPct val="150000"/>
              </a:lnSpc>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Understand the digital business model and its benefits</a:t>
            </a:r>
          </a:p>
          <a:p>
            <a:pPr marL="555121" indent="-457200" algn="just">
              <a:lnSpc>
                <a:spcPct val="150000"/>
              </a:lnSpc>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Understand the downside of digital business model</a:t>
            </a:r>
          </a:p>
          <a:p>
            <a:pPr marL="555121" indent="-457200" algn="just">
              <a:lnSpc>
                <a:spcPct val="150000"/>
              </a:lnSpc>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Understand digital internationalisation</a:t>
            </a:r>
          </a:p>
          <a:p>
            <a:pPr marL="555121" indent="-457200" algn="just">
              <a:lnSpc>
                <a:spcPct val="150000"/>
              </a:lnSpc>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altLang="en-US" sz="3200" dirty="0"/>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altLang="en-US" sz="2000" dirty="0"/>
              <a:t> </a:t>
            </a:r>
          </a:p>
          <a:p>
            <a:endParaRPr lang="en-US" sz="3200" dirty="0"/>
          </a:p>
        </p:txBody>
      </p:sp>
    </p:spTree>
    <p:extLst>
      <p:ext uri="{BB962C8B-B14F-4D97-AF65-F5344CB8AC3E}">
        <p14:creationId xmlns:p14="http://schemas.microsoft.com/office/powerpoint/2010/main" val="151056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62D17-6CD9-31BF-3173-A2699CAA8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463756-8252-FB54-5F44-55B24FF40C43}"/>
              </a:ext>
            </a:extLst>
          </p:cNvPr>
          <p:cNvSpPr>
            <a:spLocks noGrp="1"/>
          </p:cNvSpPr>
          <p:nvPr>
            <p:ph type="title"/>
          </p:nvPr>
        </p:nvSpPr>
        <p:spPr>
          <a:xfrm>
            <a:off x="653144" y="239487"/>
            <a:ext cx="11081656" cy="729342"/>
          </a:xfrm>
        </p:spPr>
        <p:txBody>
          <a:bodyPr>
            <a:normAutofit/>
          </a:bodyPr>
          <a:lstStyle/>
          <a:p>
            <a:pPr algn="ctr"/>
            <a:r>
              <a:rPr lang="en-GB" b="0" kern="100" spc="25" dirty="0">
                <a:solidFill>
                  <a:schemeClr val="tx1"/>
                </a:solidFill>
                <a:latin typeface="Poppins" panose="00000500000000000000" pitchFamily="2" charset="0"/>
              </a:rPr>
              <a:t>Introduction</a:t>
            </a:r>
            <a:endParaRPr lang="en-US" sz="3600" b="0" dirty="0">
              <a:solidFill>
                <a:schemeClr val="tx1"/>
              </a:solidFill>
            </a:endParaRPr>
          </a:p>
        </p:txBody>
      </p:sp>
      <p:sp>
        <p:nvSpPr>
          <p:cNvPr id="3" name="Content Placeholder 2">
            <a:extLst>
              <a:ext uri="{FF2B5EF4-FFF2-40B4-BE49-F238E27FC236}">
                <a16:creationId xmlns:a16="http://schemas.microsoft.com/office/drawing/2014/main" id="{3535FCF1-79BF-0413-0673-76446A0E1120}"/>
              </a:ext>
            </a:extLst>
          </p:cNvPr>
          <p:cNvSpPr>
            <a:spLocks noGrp="1"/>
          </p:cNvSpPr>
          <p:nvPr>
            <p:ph idx="1"/>
          </p:nvPr>
        </p:nvSpPr>
        <p:spPr>
          <a:xfrm>
            <a:off x="435429" y="1077686"/>
            <a:ext cx="11299371" cy="4966275"/>
          </a:xfrm>
        </p:spPr>
        <p:txBody>
          <a:bodyPr>
            <a:normAutofit/>
          </a:bodyPr>
          <a:lstStyle/>
          <a:p>
            <a:pPr marL="0" indent="0" algn="just">
              <a:lnSpc>
                <a:spcPct val="150000"/>
              </a:lnSpc>
              <a:spcAft>
                <a:spcPts val="800"/>
              </a:spcAft>
              <a:buNone/>
            </a:pPr>
            <a:r>
              <a:rPr lang="en-GB" b="1" kern="0" dirty="0">
                <a:solidFill>
                  <a:schemeClr val="tx1"/>
                </a:solidFill>
                <a:effectLst/>
                <a:latin typeface="Poppins" panose="00000500000000000000" pitchFamily="2" charset="0"/>
                <a:ea typeface="Times New Roman" panose="02020603050405020304" pitchFamily="18" charset="0"/>
                <a:cs typeface="Times New Roman" panose="02020603050405020304" pitchFamily="18" charset="0"/>
              </a:rPr>
              <a:t>What is Digital Entrepreneurship?</a:t>
            </a:r>
            <a:endParaRPr lang="en-GB"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gn="just">
              <a:lnSpc>
                <a:spcPct val="150000"/>
              </a:lnSpc>
              <a:spcAft>
                <a:spcPts val="1800"/>
              </a:spcAft>
              <a:buFont typeface="Arial" panose="020B0604020202020204" pitchFamily="34" charset="0"/>
              <a:buChar char="•"/>
            </a:pPr>
            <a:r>
              <a:rPr lang="en-GB" kern="100" dirty="0">
                <a:effectLst/>
                <a:latin typeface="Poppins" panose="00000500000000000000" pitchFamily="2" charset="0"/>
                <a:ea typeface="Aptos" panose="020B0004020202020204" pitchFamily="34" charset="0"/>
                <a:cs typeface="Times New Roman" panose="02020603050405020304" pitchFamily="18" charset="0"/>
              </a:rPr>
              <a:t>Digital entrepreneurship is broadly defined as creating new ventures and transforming existing businesses by developing novel digital technologies and/or novel usage of such technologies.</a:t>
            </a:r>
          </a:p>
          <a:p>
            <a:pPr marL="342900" indent="-342900" algn="just">
              <a:lnSpc>
                <a:spcPct val="150000"/>
              </a:lnSpc>
              <a:spcAft>
                <a:spcPts val="1800"/>
              </a:spcAft>
              <a:buFont typeface="Arial" panose="020B0604020202020204" pitchFamily="34" charset="0"/>
              <a:buChar char="•"/>
            </a:pPr>
            <a:r>
              <a:rPr lang="en-GB" kern="100" spc="25" dirty="0">
                <a:latin typeface="Poppins" panose="00000500000000000000" pitchFamily="2" charset="0"/>
                <a:ea typeface="Aptos" panose="020B0004020202020204" pitchFamily="34" charset="0"/>
                <a:cs typeface="Times New Roman" panose="02020603050405020304" pitchFamily="18" charset="0"/>
              </a:rPr>
              <a:t>I</a:t>
            </a:r>
            <a:r>
              <a:rPr lang="en-GB" kern="100" spc="25" dirty="0">
                <a:effectLst/>
                <a:latin typeface="Poppins" panose="00000500000000000000" pitchFamily="2" charset="0"/>
                <a:ea typeface="Aptos" panose="020B0004020202020204" pitchFamily="34" charset="0"/>
              </a:rPr>
              <a:t>t involves leveraging these digital platforms and technologies to create innovative business models and opportunities.</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buFont typeface="Arial" panose="020B0604020202020204" pitchFamily="34" charset="0"/>
              <a:buChar char="•"/>
            </a:pPr>
            <a:endParaRPr lang="en-US" dirty="0">
              <a:latin typeface="Work Sans"/>
            </a:endParaRPr>
          </a:p>
        </p:txBody>
      </p:sp>
    </p:spTree>
    <p:extLst>
      <p:ext uri="{BB962C8B-B14F-4D97-AF65-F5344CB8AC3E}">
        <p14:creationId xmlns:p14="http://schemas.microsoft.com/office/powerpoint/2010/main" val="410724617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4861B-8301-196D-65E5-3486DDD1E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4799B7-5ADD-29CE-8302-EC9D176CFF13}"/>
              </a:ext>
            </a:extLst>
          </p:cNvPr>
          <p:cNvSpPr>
            <a:spLocks noGrp="1"/>
          </p:cNvSpPr>
          <p:nvPr>
            <p:ph type="title"/>
          </p:nvPr>
        </p:nvSpPr>
        <p:spPr>
          <a:xfrm>
            <a:off x="653144" y="239487"/>
            <a:ext cx="11081656" cy="729342"/>
          </a:xfrm>
        </p:spPr>
        <p:txBody>
          <a:bodyPr>
            <a:normAutofit/>
          </a:bodyPr>
          <a:lstStyle/>
          <a:p>
            <a:pPr algn="ctr"/>
            <a:r>
              <a:rPr lang="en-GB" sz="3600" b="0" kern="100" spc="25" dirty="0">
                <a:solidFill>
                  <a:schemeClr val="tx1"/>
                </a:solidFill>
                <a:latin typeface="Poppins" panose="00000500000000000000" pitchFamily="2" charset="0"/>
              </a:rPr>
              <a:t>Why is Digital Entrepreneurship Popular?</a:t>
            </a:r>
            <a:endParaRPr lang="en-US" sz="3600" b="0" dirty="0">
              <a:solidFill>
                <a:schemeClr val="tx1"/>
              </a:solidFill>
            </a:endParaRPr>
          </a:p>
        </p:txBody>
      </p:sp>
      <p:sp>
        <p:nvSpPr>
          <p:cNvPr id="3" name="Content Placeholder 2">
            <a:extLst>
              <a:ext uri="{FF2B5EF4-FFF2-40B4-BE49-F238E27FC236}">
                <a16:creationId xmlns:a16="http://schemas.microsoft.com/office/drawing/2014/main" id="{C6449CB6-B2C9-71F0-61C1-92E78064439E}"/>
              </a:ext>
            </a:extLst>
          </p:cNvPr>
          <p:cNvSpPr>
            <a:spLocks noGrp="1"/>
          </p:cNvSpPr>
          <p:nvPr>
            <p:ph idx="1"/>
          </p:nvPr>
        </p:nvSpPr>
        <p:spPr>
          <a:xfrm>
            <a:off x="435429" y="1077686"/>
            <a:ext cx="11299371" cy="4966275"/>
          </a:xfrm>
        </p:spPr>
        <p:txBody>
          <a:bodyPr>
            <a:normAutofit/>
          </a:bodyPr>
          <a:lstStyle/>
          <a:p>
            <a:pPr marL="285750" indent="-285750" algn="just">
              <a:lnSpc>
                <a:spcPct val="150000"/>
              </a:lnSpc>
              <a:buFont typeface="Arial" panose="020B0604020202020204" pitchFamily="34" charset="0"/>
              <a:buChar char="•"/>
            </a:pPr>
            <a:r>
              <a:rPr lang="en-GB" kern="0" dirty="0">
                <a:latin typeface="Poppins" panose="00000500000000000000" pitchFamily="2" charset="0"/>
                <a:ea typeface="Times New Roman" panose="02020603050405020304" pitchFamily="18" charset="0"/>
                <a:cs typeface="Times New Roman" panose="02020603050405020304" pitchFamily="18" charset="0"/>
              </a:rPr>
              <a:t>It</a:t>
            </a:r>
            <a:r>
              <a:rPr lang="en-GB" kern="0" dirty="0">
                <a:effectLst/>
                <a:latin typeface="Poppins" panose="00000500000000000000" pitchFamily="2" charset="0"/>
                <a:ea typeface="Times New Roman" panose="02020603050405020304" pitchFamily="18" charset="0"/>
                <a:cs typeface="Times New Roman" panose="02020603050405020304" pitchFamily="18" charset="0"/>
              </a:rPr>
              <a:t> allows entrepreneurs to start and grow their businesses using the internet and other digital platforms.</a:t>
            </a:r>
          </a:p>
          <a:p>
            <a:pPr marL="285750" indent="-285750" algn="just">
              <a:lnSpc>
                <a:spcPct val="150000"/>
              </a:lnSpc>
              <a:buFont typeface="Arial" panose="020B0604020202020204" pitchFamily="34" charset="0"/>
              <a:buChar char="•"/>
            </a:pPr>
            <a:r>
              <a:rPr lang="en-GB" kern="0" dirty="0">
                <a:effectLst/>
                <a:latin typeface="Poppins" panose="00000500000000000000" pitchFamily="2" charset="0"/>
                <a:ea typeface="Times New Roman" panose="02020603050405020304" pitchFamily="18" charset="0"/>
                <a:cs typeface="Times New Roman" panose="02020603050405020304" pitchFamily="18" charset="0"/>
              </a:rPr>
              <a:t>This type of entrepreneurship is especially attractive to young people, who are often more comfortable with technology than older generations.</a:t>
            </a:r>
          </a:p>
          <a:p>
            <a:pPr marL="285750" indent="-285750" algn="just">
              <a:lnSpc>
                <a:spcPct val="150000"/>
              </a:lnSpc>
              <a:buFont typeface="Arial" panose="020B0604020202020204" pitchFamily="34" charset="0"/>
              <a:buChar char="•"/>
            </a:pPr>
            <a:r>
              <a:rPr lang="en-GB" kern="0" dirty="0">
                <a:latin typeface="Poppins" panose="00000500000000000000" pitchFamily="2" charset="0"/>
                <a:ea typeface="Times New Roman" panose="02020603050405020304" pitchFamily="18" charset="0"/>
                <a:cs typeface="Times New Roman" panose="02020603050405020304" pitchFamily="18" charset="0"/>
              </a:rPr>
              <a:t>Di</a:t>
            </a:r>
            <a:r>
              <a:rPr lang="en-GB" kern="0" dirty="0">
                <a:effectLst/>
                <a:latin typeface="Poppins" panose="00000500000000000000" pitchFamily="2" charset="0"/>
                <a:ea typeface="Times New Roman" panose="02020603050405020304" pitchFamily="18" charset="0"/>
                <a:cs typeface="Times New Roman" panose="02020603050405020304" pitchFamily="18" charset="0"/>
              </a:rPr>
              <a:t>gital entrepreneurship can be less expensive than traditional brick-and-mortar businesses, making it a more viable option for many people.</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50000"/>
              </a:lnSpc>
              <a:buFont typeface="Arial" panose="020B0604020202020204" pitchFamily="34" charset="0"/>
              <a:buChar char="•"/>
            </a:pP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buFont typeface="Arial" panose="020B0604020202020204" pitchFamily="34" charset="0"/>
              <a:buChar char="•"/>
            </a:pPr>
            <a:endParaRPr lang="en-US" dirty="0">
              <a:latin typeface="Work Sans"/>
            </a:endParaRPr>
          </a:p>
        </p:txBody>
      </p:sp>
    </p:spTree>
    <p:extLst>
      <p:ext uri="{BB962C8B-B14F-4D97-AF65-F5344CB8AC3E}">
        <p14:creationId xmlns:p14="http://schemas.microsoft.com/office/powerpoint/2010/main" val="351666991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A76E2-2592-CB63-1189-C64D06173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C6C1D5-93E9-E5F4-DCC2-A98CB59209AF}"/>
              </a:ext>
            </a:extLst>
          </p:cNvPr>
          <p:cNvSpPr>
            <a:spLocks noGrp="1"/>
          </p:cNvSpPr>
          <p:nvPr>
            <p:ph type="title"/>
          </p:nvPr>
        </p:nvSpPr>
        <p:spPr>
          <a:xfrm>
            <a:off x="653144" y="239487"/>
            <a:ext cx="11081656" cy="729342"/>
          </a:xfrm>
        </p:spPr>
        <p:txBody>
          <a:bodyPr>
            <a:normAutofit/>
          </a:bodyPr>
          <a:lstStyle/>
          <a:p>
            <a:pPr algn="ctr"/>
            <a:r>
              <a:rPr lang="en-GB" sz="3600" b="0" kern="100" spc="25" dirty="0">
                <a:solidFill>
                  <a:schemeClr val="tx1"/>
                </a:solidFill>
                <a:effectLst/>
                <a:latin typeface="Poppins" panose="00000500000000000000" pitchFamily="2" charset="0"/>
                <a:ea typeface="Aptos" panose="020B0004020202020204" pitchFamily="34" charset="0"/>
              </a:rPr>
              <a:t>KEY DIGITAL SKILLS FOR ENTREPRENEURS</a:t>
            </a:r>
            <a:endParaRPr lang="en-US" sz="3600" b="0" dirty="0">
              <a:solidFill>
                <a:schemeClr val="tx1"/>
              </a:solidFill>
            </a:endParaRPr>
          </a:p>
        </p:txBody>
      </p:sp>
      <p:sp>
        <p:nvSpPr>
          <p:cNvPr id="3" name="Content Placeholder 2">
            <a:extLst>
              <a:ext uri="{FF2B5EF4-FFF2-40B4-BE49-F238E27FC236}">
                <a16:creationId xmlns:a16="http://schemas.microsoft.com/office/drawing/2014/main" id="{C2B8F89E-BD1A-428B-E236-67AC4BFCD84B}"/>
              </a:ext>
            </a:extLst>
          </p:cNvPr>
          <p:cNvSpPr>
            <a:spLocks noGrp="1"/>
          </p:cNvSpPr>
          <p:nvPr>
            <p:ph idx="1"/>
          </p:nvPr>
        </p:nvSpPr>
        <p:spPr>
          <a:xfrm>
            <a:off x="435429" y="1077686"/>
            <a:ext cx="11299371" cy="4966275"/>
          </a:xfrm>
        </p:spPr>
        <p:txBody>
          <a:bodyPr>
            <a:normAutofit/>
          </a:bodyPr>
          <a:lstStyle/>
          <a:p>
            <a:pPr marL="0" indent="0">
              <a:buNone/>
            </a:pPr>
            <a:endParaRPr lang="en-US" dirty="0">
              <a:solidFill>
                <a:schemeClr val="tx1"/>
              </a:solidFill>
            </a:endParaRPr>
          </a:p>
          <a:p>
            <a:pPr marL="285750" indent="-285750" algn="just">
              <a:lnSpc>
                <a:spcPct val="150000"/>
              </a:lnSpc>
              <a:buFont typeface="Arial" panose="020B0604020202020204" pitchFamily="34" charset="0"/>
              <a:buChar char="•"/>
            </a:pPr>
            <a:r>
              <a:rPr lang="en-GB" sz="1800" kern="0" dirty="0">
                <a:effectLst/>
                <a:latin typeface="Poppins" panose="00000500000000000000" pitchFamily="2" charset="0"/>
                <a:ea typeface="Times New Roman" panose="02020603050405020304" pitchFamily="18" charset="0"/>
                <a:cs typeface="Times New Roman" panose="02020603050405020304" pitchFamily="18" charset="0"/>
              </a:rPr>
              <a:t>Digital literacy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GB" sz="1800" dirty="0">
                <a:effectLst/>
                <a:latin typeface="Poppins" panose="00000500000000000000" pitchFamily="2" charset="0"/>
                <a:ea typeface="Times New Roman" panose="02020603050405020304" pitchFamily="18" charset="0"/>
              </a:rPr>
              <a:t>Creativity</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50000"/>
              </a:lnSpc>
              <a:buFont typeface="Arial" panose="020B0604020202020204" pitchFamily="34" charset="0"/>
              <a:buChar char="•"/>
            </a:pPr>
            <a:r>
              <a:rPr lang="en-GB" kern="100" dirty="0">
                <a:effectLst/>
                <a:latin typeface="Aptos" panose="020B0004020202020204" pitchFamily="34" charset="0"/>
                <a:ea typeface="Aptos" panose="020B0004020202020204" pitchFamily="34" charset="0"/>
                <a:cs typeface="Times New Roman" panose="02020603050405020304" pitchFamily="18" charset="0"/>
              </a:rPr>
              <a:t>Critical thinking</a:t>
            </a:r>
          </a:p>
          <a:p>
            <a:pPr marL="285750" indent="-285750">
              <a:lnSpc>
                <a:spcPct val="150000"/>
              </a:lnSpc>
              <a:buFont typeface="Arial" panose="020B0604020202020204" pitchFamily="34" charset="0"/>
              <a:buChar char="•"/>
            </a:pPr>
            <a:r>
              <a:rPr lang="en-GB" kern="100" dirty="0">
                <a:effectLst/>
                <a:latin typeface="Aptos" panose="020B0004020202020204" pitchFamily="34" charset="0"/>
                <a:ea typeface="Aptos" panose="020B0004020202020204" pitchFamily="34" charset="0"/>
                <a:cs typeface="Times New Roman" panose="02020603050405020304" pitchFamily="18" charset="0"/>
              </a:rPr>
              <a:t>Communication</a:t>
            </a:r>
          </a:p>
          <a:p>
            <a:pPr marL="457200" indent="-457200">
              <a:buFont typeface="Arial" panose="020B0604020202020204" pitchFamily="34" charset="0"/>
              <a:buChar char="•"/>
            </a:pPr>
            <a:endParaRPr lang="en-US" dirty="0">
              <a:latin typeface="Work Sans"/>
            </a:endParaRPr>
          </a:p>
        </p:txBody>
      </p:sp>
    </p:spTree>
    <p:extLst>
      <p:ext uri="{BB962C8B-B14F-4D97-AF65-F5344CB8AC3E}">
        <p14:creationId xmlns:p14="http://schemas.microsoft.com/office/powerpoint/2010/main" val="22002337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342FC-7CC4-5319-C357-2DDC0B779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F1270-B530-C793-DD21-EA1F6E4B92FD}"/>
              </a:ext>
            </a:extLst>
          </p:cNvPr>
          <p:cNvSpPr>
            <a:spLocks noGrp="1"/>
          </p:cNvSpPr>
          <p:nvPr>
            <p:ph type="title"/>
          </p:nvPr>
        </p:nvSpPr>
        <p:spPr>
          <a:xfrm>
            <a:off x="653144" y="239487"/>
            <a:ext cx="11081656" cy="729342"/>
          </a:xfrm>
        </p:spPr>
        <p:txBody>
          <a:bodyPr>
            <a:normAutofit/>
          </a:bodyPr>
          <a:lstStyle/>
          <a:p>
            <a:pPr algn="ctr"/>
            <a:r>
              <a:rPr lang="en-US" sz="3600" dirty="0"/>
              <a:t>Advantages of </a:t>
            </a:r>
            <a:r>
              <a:rPr lang="en-US" dirty="0"/>
              <a:t>Digital Entrepreneurship</a:t>
            </a:r>
            <a:r>
              <a:rPr lang="en-US" sz="3600" dirty="0"/>
              <a:t> </a:t>
            </a:r>
          </a:p>
        </p:txBody>
      </p:sp>
      <p:sp>
        <p:nvSpPr>
          <p:cNvPr id="3" name="Content Placeholder 2">
            <a:extLst>
              <a:ext uri="{FF2B5EF4-FFF2-40B4-BE49-F238E27FC236}">
                <a16:creationId xmlns:a16="http://schemas.microsoft.com/office/drawing/2014/main" id="{1583B8A6-FE4E-D8A0-04A2-803F3250EC27}"/>
              </a:ext>
            </a:extLst>
          </p:cNvPr>
          <p:cNvSpPr>
            <a:spLocks noGrp="1"/>
          </p:cNvSpPr>
          <p:nvPr>
            <p:ph idx="1"/>
          </p:nvPr>
        </p:nvSpPr>
        <p:spPr>
          <a:xfrm>
            <a:off x="435429" y="1077686"/>
            <a:ext cx="11299371" cy="5617028"/>
          </a:xfrm>
        </p:spPr>
        <p:txBody>
          <a:bodyPr>
            <a:normAutofit fontScale="77500" lnSpcReduction="20000"/>
          </a:bodyPr>
          <a:lstStyle/>
          <a:p>
            <a:pPr marL="0" indent="0">
              <a:buNone/>
            </a:pPr>
            <a:endParaRPr lang="en-US" dirty="0">
              <a:solidFill>
                <a:schemeClr val="tx1"/>
              </a:solidFill>
            </a:endParaRPr>
          </a:p>
          <a:p>
            <a:pPr marL="0" indent="0" algn="just">
              <a:lnSpc>
                <a:spcPct val="150000"/>
              </a:lnSpc>
              <a:buNone/>
            </a:pPr>
            <a:r>
              <a:rPr lang="en-US" sz="2400" b="1" dirty="0">
                <a:solidFill>
                  <a:schemeClr val="tx1"/>
                </a:solidFill>
              </a:rPr>
              <a:t>Scalability</a:t>
            </a:r>
          </a:p>
          <a:p>
            <a:pPr algn="just">
              <a:lnSpc>
                <a:spcPct val="150000"/>
              </a:lnSpc>
            </a:pPr>
            <a:r>
              <a:rPr lang="en-US" sz="2400" dirty="0"/>
              <a:t>-</a:t>
            </a:r>
            <a:r>
              <a:rPr lang="en-GB" sz="2400" kern="100" dirty="0">
                <a:effectLst/>
                <a:ea typeface="Aptos" panose="020B0004020202020204" pitchFamily="34" charset="0"/>
              </a:rPr>
              <a:t>Digital marketing can help facilitate the scaling up of businesses</a:t>
            </a:r>
          </a:p>
          <a:p>
            <a:pPr marL="0" indent="0" algn="just">
              <a:lnSpc>
                <a:spcPct val="150000"/>
              </a:lnSpc>
              <a:buNone/>
            </a:pPr>
            <a:r>
              <a:rPr lang="en-GB" sz="2400" b="1" kern="100" dirty="0">
                <a:solidFill>
                  <a:schemeClr val="tx1"/>
                </a:solidFill>
              </a:rPr>
              <a:t>Flexibility and Independence</a:t>
            </a:r>
          </a:p>
          <a:p>
            <a:pPr algn="just">
              <a:lnSpc>
                <a:spcPct val="150000"/>
              </a:lnSpc>
            </a:pPr>
            <a:r>
              <a:rPr lang="en-GB" sz="2400" kern="100" dirty="0"/>
              <a:t>-</a:t>
            </a:r>
            <a:r>
              <a:rPr lang="en-GB" sz="2400" spc="25" dirty="0">
                <a:effectLst/>
                <a:ea typeface="Times New Roman" panose="02020603050405020304" pitchFamily="18" charset="0"/>
              </a:rPr>
              <a:t>Entrepreneurs can organise their calendars efficiently and keep a great work-life balance because they can work from anywhere and at any time.</a:t>
            </a:r>
          </a:p>
          <a:p>
            <a:pPr marL="0" indent="0" algn="just">
              <a:lnSpc>
                <a:spcPct val="150000"/>
              </a:lnSpc>
              <a:buNone/>
            </a:pPr>
            <a:r>
              <a:rPr lang="en-GB" sz="2400" b="1" dirty="0">
                <a:solidFill>
                  <a:schemeClr val="tx1"/>
                </a:solidFill>
                <a:effectLst/>
                <a:ea typeface="Times New Roman" panose="02020603050405020304" pitchFamily="18" charset="0"/>
              </a:rPr>
              <a:t>Access to the World Market</a:t>
            </a:r>
            <a:endParaRPr lang="en-GB" sz="2400" dirty="0">
              <a:solidFill>
                <a:schemeClr val="tx1"/>
              </a:solidFill>
              <a:effectLst/>
              <a:ea typeface="Times New Roman" panose="02020603050405020304" pitchFamily="18" charset="0"/>
            </a:endParaRPr>
          </a:p>
          <a:p>
            <a:pPr algn="just">
              <a:lnSpc>
                <a:spcPct val="150000"/>
              </a:lnSpc>
            </a:pPr>
            <a:r>
              <a:rPr lang="en-GB" sz="2400" spc="25" dirty="0">
                <a:effectLst/>
                <a:ea typeface="Times New Roman" panose="02020603050405020304" pitchFamily="18" charset="0"/>
              </a:rPr>
              <a:t>By setting up your company digitally, you can connect with clients anywhere in the world and easily and satisfy their needs through effective </a:t>
            </a:r>
            <a:r>
              <a:rPr lang="en-GB" sz="2400" spc="25" dirty="0">
                <a:effectLst/>
                <a:ea typeface="Times New Roman" panose="02020603050405020304" pitchFamily="18" charset="0"/>
                <a:hlinkClick r:id="rId2">
                  <a:extLst>
                    <a:ext uri="{A12FA001-AC4F-418D-AE19-62706E023703}">
                      <ahyp:hlinkClr xmlns:ahyp="http://schemas.microsoft.com/office/drawing/2018/hyperlinkcolor" val="tx"/>
                    </a:ext>
                  </a:extLst>
                </a:hlinkClick>
              </a:rPr>
              <a:t>marketing strategies</a:t>
            </a:r>
            <a:r>
              <a:rPr lang="en-GB" sz="2400" spc="25" dirty="0">
                <a:effectLst/>
                <a:ea typeface="Times New Roman" panose="02020603050405020304" pitchFamily="18" charset="0"/>
              </a:rPr>
              <a:t>.</a:t>
            </a:r>
          </a:p>
          <a:p>
            <a:pPr marL="0" indent="0" algn="just">
              <a:lnSpc>
                <a:spcPct val="150000"/>
              </a:lnSpc>
              <a:buNone/>
            </a:pPr>
            <a:r>
              <a:rPr lang="en-GB" sz="2400" b="1" dirty="0">
                <a:solidFill>
                  <a:schemeClr val="tx1"/>
                </a:solidFill>
                <a:effectLst/>
                <a:ea typeface="Times New Roman" panose="02020603050405020304" pitchFamily="18" charset="0"/>
              </a:rPr>
              <a:t>Unique Business Models</a:t>
            </a:r>
            <a:endParaRPr lang="en-GB" sz="2400" dirty="0">
              <a:solidFill>
                <a:schemeClr val="tx1"/>
              </a:solidFill>
              <a:effectLst/>
              <a:ea typeface="Times New Roman" panose="02020603050405020304" pitchFamily="18" charset="0"/>
            </a:endParaRPr>
          </a:p>
          <a:p>
            <a:pPr algn="just">
              <a:lnSpc>
                <a:spcPct val="150000"/>
              </a:lnSpc>
            </a:pPr>
            <a:r>
              <a:rPr lang="en-GB" sz="2400" kern="100" spc="25" dirty="0">
                <a:effectLst/>
                <a:ea typeface="Aptos" panose="020B0004020202020204" pitchFamily="34" charset="0"/>
              </a:rPr>
              <a:t>It has allowed business owners to develop more sophisticated and successful business models </a:t>
            </a:r>
            <a:endParaRPr lang="en-GB" sz="2400" dirty="0">
              <a:effectLst/>
              <a:ea typeface="Times New Roman" panose="02020603050405020304" pitchFamily="18" charset="0"/>
            </a:endParaRPr>
          </a:p>
          <a:p>
            <a:pPr marL="457200" indent="-457200">
              <a:buFont typeface="Arial" panose="020B0604020202020204" pitchFamily="34" charset="0"/>
              <a:buChar char="•"/>
            </a:pPr>
            <a:endParaRPr lang="en-US" dirty="0">
              <a:latin typeface="Work Sans"/>
            </a:endParaRPr>
          </a:p>
        </p:txBody>
      </p:sp>
    </p:spTree>
    <p:extLst>
      <p:ext uri="{BB962C8B-B14F-4D97-AF65-F5344CB8AC3E}">
        <p14:creationId xmlns:p14="http://schemas.microsoft.com/office/powerpoint/2010/main" val="187448950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75696-0F6A-FE57-53CE-F87BDE67F9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5A54C-E5C7-360C-2FAC-6F9BE607BD57}"/>
              </a:ext>
            </a:extLst>
          </p:cNvPr>
          <p:cNvSpPr>
            <a:spLocks noGrp="1"/>
          </p:cNvSpPr>
          <p:nvPr>
            <p:ph type="ctrTitle"/>
          </p:nvPr>
        </p:nvSpPr>
        <p:spPr>
          <a:xfrm>
            <a:off x="402771" y="511277"/>
            <a:ext cx="10943655" cy="609600"/>
          </a:xfrm>
        </p:spPr>
        <p:txBody>
          <a:bodyPr>
            <a:noAutofit/>
          </a:bodyPr>
          <a:lstStyle/>
          <a:p>
            <a:pPr algn="ctr"/>
            <a:r>
              <a:rPr lang="en-GB" sz="4000" b="0" kern="100" spc="25" dirty="0">
                <a:solidFill>
                  <a:srgbClr val="FFC000"/>
                </a:solidFill>
                <a:latin typeface="Poppins" panose="00000500000000000000" pitchFamily="2" charset="0"/>
                <a:ea typeface="Aptos" panose="020B0004020202020204" pitchFamily="34" charset="0"/>
              </a:rPr>
              <a:t>The Digital Business Model</a:t>
            </a:r>
            <a:br>
              <a:rPr lang="en-US" sz="4000" b="1" dirty="0">
                <a:solidFill>
                  <a:srgbClr val="FFC000"/>
                </a:solidFill>
                <a:latin typeface="Antonio" charset="0"/>
                <a:ea typeface="Antonio" charset="0"/>
                <a:cs typeface="Antonio" charset="0"/>
              </a:rPr>
            </a:br>
            <a:endParaRPr lang="en-US" sz="4000" b="1" dirty="0">
              <a:solidFill>
                <a:srgbClr val="FFC000"/>
              </a:solidFill>
              <a:latin typeface="Antonio" charset="0"/>
              <a:ea typeface="Antonio" charset="0"/>
              <a:cs typeface="Antonio" charset="0"/>
            </a:endParaRPr>
          </a:p>
        </p:txBody>
      </p:sp>
      <p:sp>
        <p:nvSpPr>
          <p:cNvPr id="3" name="Subtitle 2">
            <a:extLst>
              <a:ext uri="{FF2B5EF4-FFF2-40B4-BE49-F238E27FC236}">
                <a16:creationId xmlns:a16="http://schemas.microsoft.com/office/drawing/2014/main" id="{BF687B8C-1F6F-14A3-9BDA-25D5A1E391D3}"/>
              </a:ext>
            </a:extLst>
          </p:cNvPr>
          <p:cNvSpPr>
            <a:spLocks noGrp="1"/>
          </p:cNvSpPr>
          <p:nvPr>
            <p:ph type="subTitle" idx="1"/>
          </p:nvPr>
        </p:nvSpPr>
        <p:spPr>
          <a:xfrm>
            <a:off x="402771" y="1258530"/>
            <a:ext cx="10874829" cy="4660490"/>
          </a:xfrm>
        </p:spPr>
        <p:txBody>
          <a:bodyPr>
            <a:normAutofit/>
          </a:bodyPr>
          <a:lstStyle/>
          <a:p>
            <a:pPr algn="just">
              <a:lnSpc>
                <a:spcPct val="150000"/>
              </a:lnSpc>
              <a:spcAft>
                <a:spcPts val="800"/>
              </a:spcAft>
            </a:pPr>
            <a:endParaRPr lang="en-GB" sz="1800" kern="0" dirty="0">
              <a:effectLst/>
              <a:latin typeface="Poppins" panose="00000500000000000000" pitchFamily="2" charset="0"/>
              <a:ea typeface="Times New Roman" panose="02020603050405020304" pitchFamily="18" charset="0"/>
              <a:cs typeface="Times New Roman" panose="02020603050405020304" pitchFamily="18" charset="0"/>
            </a:endParaRPr>
          </a:p>
          <a:p>
            <a:pPr algn="just">
              <a:lnSpc>
                <a:spcPct val="150000"/>
              </a:lnSpc>
              <a:spcAft>
                <a:spcPts val="800"/>
              </a:spcAft>
            </a:pPr>
            <a:r>
              <a:rPr lang="en-GB" sz="1800" kern="0" dirty="0">
                <a:effectLst/>
                <a:latin typeface="Poppins" panose="00000500000000000000" pitchFamily="2" charset="0"/>
                <a:ea typeface="Times New Roman" panose="02020603050405020304" pitchFamily="18" charset="0"/>
                <a:cs typeface="Times New Roman" panose="02020603050405020304" pitchFamily="18" charset="0"/>
              </a:rPr>
              <a:t>The increasingly digital business landscape has created novel opportunities as well as threats to traditional business models. In consequence, a broad variety of digital business models emerged.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2400"/>
              </a:spcAft>
            </a:pPr>
            <a:r>
              <a:rPr lang="en-GB" sz="1800" kern="0" spc="-15" dirty="0">
                <a:effectLst/>
                <a:latin typeface="Poppins" panose="00000500000000000000" pitchFamily="2" charset="0"/>
                <a:ea typeface="Times New Roman" panose="02020603050405020304" pitchFamily="18" charset="0"/>
                <a:cs typeface="Times New Roman" panose="02020603050405020304" pitchFamily="18" charset="0"/>
              </a:rPr>
              <a:t>Digital business models are those that allow businesses to create value and generate revenue online. They leverage on the use of software to deliver products, services, and experiences to customers without the need for a physical presence.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3200" dirty="0"/>
          </a:p>
        </p:txBody>
      </p:sp>
    </p:spTree>
    <p:extLst>
      <p:ext uri="{BB962C8B-B14F-4D97-AF65-F5344CB8AC3E}">
        <p14:creationId xmlns:p14="http://schemas.microsoft.com/office/powerpoint/2010/main" val="1407090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C7C-1786-3940-9AD3-6F58FB267D40}"/>
              </a:ext>
            </a:extLst>
          </p:cNvPr>
          <p:cNvSpPr>
            <a:spLocks noGrp="1"/>
          </p:cNvSpPr>
          <p:nvPr>
            <p:ph type="title"/>
          </p:nvPr>
        </p:nvSpPr>
        <p:spPr>
          <a:xfrm>
            <a:off x="653144" y="239487"/>
            <a:ext cx="11081656" cy="729342"/>
          </a:xfrm>
        </p:spPr>
        <p:txBody>
          <a:bodyPr>
            <a:normAutofit/>
          </a:bodyPr>
          <a:lstStyle/>
          <a:p>
            <a:pPr algn="ctr"/>
            <a:r>
              <a:rPr lang="en-US" dirty="0"/>
              <a:t>Notable Example of Digital Business Model </a:t>
            </a:r>
            <a:r>
              <a:rPr lang="en-US" sz="3600" dirty="0"/>
              <a:t> </a:t>
            </a:r>
          </a:p>
        </p:txBody>
      </p:sp>
      <p:sp>
        <p:nvSpPr>
          <p:cNvPr id="3" name="Content Placeholder 2">
            <a:extLst>
              <a:ext uri="{FF2B5EF4-FFF2-40B4-BE49-F238E27FC236}">
                <a16:creationId xmlns:a16="http://schemas.microsoft.com/office/drawing/2014/main" id="{A95C2F2F-9565-FC46-AE6F-11C17D57215C}"/>
              </a:ext>
            </a:extLst>
          </p:cNvPr>
          <p:cNvSpPr>
            <a:spLocks noGrp="1"/>
          </p:cNvSpPr>
          <p:nvPr>
            <p:ph idx="1"/>
          </p:nvPr>
        </p:nvSpPr>
        <p:spPr>
          <a:xfrm>
            <a:off x="435429" y="1077686"/>
            <a:ext cx="11299371" cy="5617028"/>
          </a:xfrm>
        </p:spPr>
        <p:txBody>
          <a:bodyPr>
            <a:normAutofit fontScale="92500"/>
          </a:bodyPr>
          <a:lstStyle/>
          <a:p>
            <a:pPr marL="0" indent="0">
              <a:buNone/>
            </a:pPr>
            <a:endParaRPr lang="en-US" dirty="0">
              <a:solidFill>
                <a:schemeClr val="tx1"/>
              </a:solidFill>
            </a:endParaRPr>
          </a:p>
          <a:p>
            <a:pPr marL="285750" lvl="0" indent="-285750" algn="just">
              <a:lnSpc>
                <a:spcPct val="150000"/>
              </a:lnSpc>
              <a:spcAft>
                <a:spcPts val="800"/>
              </a:spcAft>
              <a:buSzPts val="1000"/>
              <a:buFont typeface="Arial" panose="020B0604020202020204" pitchFamily="34" charset="0"/>
              <a:buChar char="•"/>
              <a:tabLst>
                <a:tab pos="457200" algn="l"/>
              </a:tabLst>
            </a:pPr>
            <a:r>
              <a:rPr lang="en-GB" sz="2400" kern="0" spc="-15" dirty="0">
                <a:effectLst/>
                <a:latin typeface="Poppins" panose="00000500000000000000" pitchFamily="2" charset="0"/>
                <a:ea typeface="Times New Roman" panose="02020603050405020304" pitchFamily="18" charset="0"/>
                <a:cs typeface="Times New Roman" panose="02020603050405020304" pitchFamily="18" charset="0"/>
              </a:rPr>
              <a:t>Ecommerce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Bef>
                <a:spcPts val="2250"/>
              </a:spcBef>
              <a:spcAft>
                <a:spcPts val="800"/>
              </a:spcAft>
              <a:buSzPts val="1000"/>
              <a:buFont typeface="Symbol" panose="05050102010706020507" pitchFamily="18" charset="2"/>
              <a:buChar char=""/>
              <a:tabLst>
                <a:tab pos="457200" algn="l"/>
              </a:tabLst>
            </a:pPr>
            <a:r>
              <a:rPr lang="en-GB" sz="2400" kern="0" spc="-15" dirty="0">
                <a:effectLst/>
                <a:latin typeface="Poppins" panose="00000500000000000000" pitchFamily="2" charset="0"/>
                <a:ea typeface="Times New Roman" panose="02020603050405020304" pitchFamily="18" charset="0"/>
                <a:cs typeface="Times New Roman" panose="02020603050405020304" pitchFamily="18" charset="0"/>
              </a:rPr>
              <a:t>Subscription services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Bef>
                <a:spcPts val="2250"/>
              </a:spcBef>
              <a:spcAft>
                <a:spcPts val="800"/>
              </a:spcAft>
              <a:buSzPts val="1000"/>
              <a:buFont typeface="Symbol" panose="05050102010706020507" pitchFamily="18" charset="2"/>
              <a:buChar char=""/>
              <a:tabLst>
                <a:tab pos="457200" algn="l"/>
              </a:tabLst>
            </a:pPr>
            <a:r>
              <a:rPr lang="en-GB" sz="2400" kern="0" spc="-15" dirty="0">
                <a:effectLst/>
                <a:latin typeface="Poppins" panose="00000500000000000000" pitchFamily="2" charset="0"/>
                <a:ea typeface="Times New Roman" panose="02020603050405020304" pitchFamily="18" charset="0"/>
                <a:cs typeface="Times New Roman" panose="02020603050405020304" pitchFamily="18" charset="0"/>
              </a:rPr>
              <a:t>Online marketplaces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Bef>
                <a:spcPts val="2250"/>
              </a:spcBef>
              <a:spcAft>
                <a:spcPts val="800"/>
              </a:spcAft>
              <a:buSzPts val="1000"/>
              <a:buFont typeface="Symbol" panose="05050102010706020507" pitchFamily="18" charset="2"/>
              <a:buChar char=""/>
              <a:tabLst>
                <a:tab pos="457200" algn="l"/>
              </a:tabLst>
            </a:pPr>
            <a:r>
              <a:rPr lang="en-GB" sz="2400" kern="0" spc="-15" dirty="0">
                <a:effectLst/>
                <a:latin typeface="Poppins" panose="00000500000000000000" pitchFamily="2" charset="0"/>
                <a:ea typeface="Times New Roman" panose="02020603050405020304" pitchFamily="18" charset="0"/>
                <a:cs typeface="Times New Roman" panose="02020603050405020304" pitchFamily="18" charset="0"/>
              </a:rPr>
              <a:t>Digital products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Bef>
                <a:spcPts val="2250"/>
              </a:spcBef>
              <a:spcAft>
                <a:spcPts val="800"/>
              </a:spcAft>
              <a:buSzPts val="1000"/>
              <a:buFont typeface="Symbol" panose="05050102010706020507" pitchFamily="18" charset="2"/>
              <a:buChar char=""/>
              <a:tabLst>
                <a:tab pos="457200" algn="l"/>
              </a:tabLst>
            </a:pPr>
            <a:r>
              <a:rPr lang="en-GB" sz="2400" kern="0" spc="-15" dirty="0">
                <a:effectLst/>
                <a:latin typeface="Poppins" panose="00000500000000000000" pitchFamily="2" charset="0"/>
                <a:ea typeface="Times New Roman" panose="02020603050405020304" pitchFamily="18" charset="0"/>
                <a:cs typeface="Times New Roman" panose="02020603050405020304" pitchFamily="18" charset="0"/>
              </a:rPr>
              <a:t>Ad-based models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Bef>
                <a:spcPts val="2250"/>
              </a:spcBef>
              <a:spcAft>
                <a:spcPts val="800"/>
              </a:spcAft>
              <a:buSzPts val="1000"/>
              <a:buFont typeface="Symbol" panose="05050102010706020507" pitchFamily="18" charset="2"/>
              <a:buChar char=""/>
              <a:tabLst>
                <a:tab pos="457200" algn="l"/>
              </a:tabLst>
            </a:pPr>
            <a:r>
              <a:rPr lang="en-GB" sz="2400" kern="0" spc="-15" dirty="0">
                <a:effectLst/>
                <a:latin typeface="Poppins" panose="00000500000000000000" pitchFamily="2" charset="0"/>
                <a:ea typeface="Times New Roman" panose="02020603050405020304" pitchFamily="18" charset="0"/>
                <a:cs typeface="Times New Roman" panose="02020603050405020304" pitchFamily="18" charset="0"/>
              </a:rPr>
              <a:t>Affiliate marketing</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latin typeface="Work Sans"/>
            </a:endParaRPr>
          </a:p>
          <a:p>
            <a:pPr marL="457200" indent="-457200">
              <a:buFont typeface="Arial" panose="020B0604020202020204" pitchFamily="34" charset="0"/>
              <a:buChar char="•"/>
            </a:pPr>
            <a:endParaRPr lang="en-US" dirty="0">
              <a:latin typeface="Work Sans"/>
            </a:endParaRPr>
          </a:p>
        </p:txBody>
      </p:sp>
    </p:spTree>
    <p:extLst>
      <p:ext uri="{BB962C8B-B14F-4D97-AF65-F5344CB8AC3E}">
        <p14:creationId xmlns:p14="http://schemas.microsoft.com/office/powerpoint/2010/main" val="267132823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18785-359B-0C2F-9C6A-DB7A488B9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1108A4-98AD-86E7-041A-F858881D885F}"/>
              </a:ext>
            </a:extLst>
          </p:cNvPr>
          <p:cNvSpPr>
            <a:spLocks noGrp="1"/>
          </p:cNvSpPr>
          <p:nvPr>
            <p:ph type="title"/>
          </p:nvPr>
        </p:nvSpPr>
        <p:spPr>
          <a:xfrm>
            <a:off x="653144" y="239487"/>
            <a:ext cx="11081656" cy="1012370"/>
          </a:xfrm>
        </p:spPr>
        <p:txBody>
          <a:bodyPr>
            <a:normAutofit/>
          </a:bodyPr>
          <a:lstStyle/>
          <a:p>
            <a:pPr algn="ctr"/>
            <a:r>
              <a:rPr lang="en-US" dirty="0"/>
              <a:t>Benefits of Digital Business Model </a:t>
            </a:r>
            <a:r>
              <a:rPr lang="en-US" sz="3600" dirty="0"/>
              <a:t> </a:t>
            </a:r>
          </a:p>
        </p:txBody>
      </p:sp>
      <p:sp>
        <p:nvSpPr>
          <p:cNvPr id="3" name="Content Placeholder 2">
            <a:extLst>
              <a:ext uri="{FF2B5EF4-FFF2-40B4-BE49-F238E27FC236}">
                <a16:creationId xmlns:a16="http://schemas.microsoft.com/office/drawing/2014/main" id="{1363FDDB-C732-5C5A-32DA-C27088C07738}"/>
              </a:ext>
            </a:extLst>
          </p:cNvPr>
          <p:cNvSpPr>
            <a:spLocks noGrp="1"/>
          </p:cNvSpPr>
          <p:nvPr>
            <p:ph idx="1"/>
          </p:nvPr>
        </p:nvSpPr>
        <p:spPr>
          <a:xfrm>
            <a:off x="653143" y="1480037"/>
            <a:ext cx="11081657" cy="4314588"/>
          </a:xfrm>
        </p:spPr>
        <p:txBody>
          <a:bodyPr>
            <a:normAutofit lnSpcReduction="10000"/>
          </a:bodyPr>
          <a:lstStyle/>
          <a:p>
            <a:pPr marL="0" indent="0">
              <a:buNone/>
            </a:pPr>
            <a:endParaRPr lang="en-US" dirty="0">
              <a:solidFill>
                <a:schemeClr val="tx1"/>
              </a:solidFill>
            </a:endParaRPr>
          </a:p>
          <a:p>
            <a:pPr marL="285750" indent="-285750" algn="just">
              <a:lnSpc>
                <a:spcPct val="150000"/>
              </a:lnSpc>
              <a:buFont typeface="Arial" panose="020B0604020202020204" pitchFamily="34" charset="0"/>
              <a:buChar char="•"/>
            </a:pPr>
            <a:r>
              <a:rPr lang="en-GB" sz="2400" dirty="0">
                <a:effectLst/>
                <a:ea typeface="Times New Roman" panose="02020603050405020304" pitchFamily="18" charset="0"/>
              </a:rPr>
              <a:t>Wider Reach and Accessibility</a:t>
            </a:r>
          </a:p>
          <a:p>
            <a:pPr marL="285750" indent="-285750" algn="just">
              <a:lnSpc>
                <a:spcPct val="150000"/>
              </a:lnSpc>
              <a:buFont typeface="Arial" panose="020B0604020202020204" pitchFamily="34" charset="0"/>
              <a:buChar char="•"/>
            </a:pPr>
            <a:r>
              <a:rPr lang="en-GB" sz="2400" dirty="0"/>
              <a:t>Cost Effective Operations</a:t>
            </a:r>
          </a:p>
          <a:p>
            <a:pPr marL="285750" indent="-285750" algn="just">
              <a:lnSpc>
                <a:spcPct val="150000"/>
              </a:lnSpc>
              <a:buFont typeface="Arial" panose="020B0604020202020204" pitchFamily="34" charset="0"/>
              <a:buChar char="•"/>
            </a:pPr>
            <a:r>
              <a:rPr lang="en-GB" sz="2400" dirty="0">
                <a:effectLst/>
                <a:ea typeface="Times New Roman" panose="02020603050405020304" pitchFamily="18" charset="0"/>
              </a:rPr>
              <a:t>Data-Driven Decision Making</a:t>
            </a:r>
          </a:p>
          <a:p>
            <a:pPr marL="285750" indent="-285750" algn="just">
              <a:lnSpc>
                <a:spcPct val="150000"/>
              </a:lnSpc>
              <a:buFont typeface="Arial" panose="020B0604020202020204" pitchFamily="34" charset="0"/>
              <a:buChar char="•"/>
            </a:pPr>
            <a:r>
              <a:rPr lang="en-GB" sz="2400" dirty="0"/>
              <a:t>Enhanced Customer Experience</a:t>
            </a:r>
          </a:p>
          <a:p>
            <a:pPr marL="285750" indent="-285750" algn="just">
              <a:lnSpc>
                <a:spcPct val="150000"/>
              </a:lnSpc>
              <a:buFont typeface="Arial" panose="020B0604020202020204" pitchFamily="34" charset="0"/>
              <a:buChar char="•"/>
            </a:pPr>
            <a:r>
              <a:rPr lang="en-GB" sz="2400" dirty="0">
                <a:effectLst/>
                <a:ea typeface="Times New Roman" panose="02020603050405020304" pitchFamily="18" charset="0"/>
              </a:rPr>
              <a:t>Flexibility and Scalability</a:t>
            </a:r>
          </a:p>
          <a:p>
            <a:pPr marL="285750" indent="-285750" algn="just">
              <a:lnSpc>
                <a:spcPct val="150000"/>
              </a:lnSpc>
              <a:buFont typeface="Arial" panose="020B0604020202020204" pitchFamily="34" charset="0"/>
              <a:buChar char="•"/>
            </a:pPr>
            <a:r>
              <a:rPr lang="en-GB" sz="2400" dirty="0"/>
              <a:t>Enhanced Security</a:t>
            </a:r>
          </a:p>
          <a:p>
            <a:pPr algn="just">
              <a:lnSpc>
                <a:spcPct val="150000"/>
              </a:lnSpc>
            </a:pPr>
            <a:endParaRPr lang="en-GB" sz="2400" b="1" dirty="0"/>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latin typeface="Work Sans"/>
            </a:endParaRPr>
          </a:p>
          <a:p>
            <a:pPr marL="457200" indent="-457200">
              <a:buFont typeface="Arial" panose="020B0604020202020204" pitchFamily="34" charset="0"/>
              <a:buChar char="•"/>
            </a:pPr>
            <a:endParaRPr lang="en-US" dirty="0">
              <a:latin typeface="Work Sans"/>
            </a:endParaRPr>
          </a:p>
        </p:txBody>
      </p:sp>
    </p:spTree>
    <p:extLst>
      <p:ext uri="{BB962C8B-B14F-4D97-AF65-F5344CB8AC3E}">
        <p14:creationId xmlns:p14="http://schemas.microsoft.com/office/powerpoint/2010/main" val="162984971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1BB49-499E-1165-DD94-C34416717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19ED17-5D09-8AC2-A826-16270001829E}"/>
              </a:ext>
            </a:extLst>
          </p:cNvPr>
          <p:cNvSpPr>
            <a:spLocks noGrp="1"/>
          </p:cNvSpPr>
          <p:nvPr>
            <p:ph type="title"/>
          </p:nvPr>
        </p:nvSpPr>
        <p:spPr>
          <a:xfrm>
            <a:off x="653144" y="239487"/>
            <a:ext cx="11081656" cy="1012370"/>
          </a:xfrm>
        </p:spPr>
        <p:txBody>
          <a:bodyPr>
            <a:normAutofit/>
          </a:bodyPr>
          <a:lstStyle/>
          <a:p>
            <a:pPr algn="ctr"/>
            <a:r>
              <a:rPr lang="en-US" dirty="0"/>
              <a:t>Downside of Digital Business Model </a:t>
            </a:r>
            <a:r>
              <a:rPr lang="en-US" sz="3600" dirty="0"/>
              <a:t> </a:t>
            </a:r>
          </a:p>
        </p:txBody>
      </p:sp>
      <p:sp>
        <p:nvSpPr>
          <p:cNvPr id="3" name="Content Placeholder 2">
            <a:extLst>
              <a:ext uri="{FF2B5EF4-FFF2-40B4-BE49-F238E27FC236}">
                <a16:creationId xmlns:a16="http://schemas.microsoft.com/office/drawing/2014/main" id="{9B2C853A-50D0-C6C1-65B7-CF01C586B226}"/>
              </a:ext>
            </a:extLst>
          </p:cNvPr>
          <p:cNvSpPr>
            <a:spLocks noGrp="1"/>
          </p:cNvSpPr>
          <p:nvPr>
            <p:ph idx="1"/>
          </p:nvPr>
        </p:nvSpPr>
        <p:spPr>
          <a:xfrm>
            <a:off x="653143" y="1480037"/>
            <a:ext cx="11081657" cy="4314588"/>
          </a:xfrm>
        </p:spPr>
        <p:txBody>
          <a:bodyPr>
            <a:normAutofit lnSpcReduction="10000"/>
          </a:bodyPr>
          <a:lstStyle/>
          <a:p>
            <a:pPr marL="0" indent="0">
              <a:buNone/>
            </a:pPr>
            <a:endParaRPr lang="en-US" dirty="0">
              <a:solidFill>
                <a:schemeClr val="tx1"/>
              </a:solidFill>
            </a:endParaRPr>
          </a:p>
          <a:p>
            <a:pPr marL="285750" indent="-285750" algn="just">
              <a:lnSpc>
                <a:spcPct val="150000"/>
              </a:lnSpc>
              <a:buFont typeface="Arial" panose="020B0604020202020204" pitchFamily="34" charset="0"/>
              <a:buChar char="•"/>
            </a:pPr>
            <a:r>
              <a:rPr lang="en-GB" sz="2400" dirty="0">
                <a:solidFill>
                  <a:schemeClr val="tx1"/>
                </a:solidFill>
                <a:effectLst/>
                <a:latin typeface="Poppins" panose="00000500000000000000" pitchFamily="2" charset="0"/>
                <a:ea typeface="Times New Roman" panose="02020603050405020304" pitchFamily="18" charset="0"/>
              </a:rPr>
              <a:t>Cybersecurity Risks</a:t>
            </a:r>
          </a:p>
          <a:p>
            <a:pPr marL="285750" indent="-285750" algn="just">
              <a:lnSpc>
                <a:spcPct val="150000"/>
              </a:lnSpc>
              <a:buFont typeface="Arial" panose="020B0604020202020204" pitchFamily="34" charset="0"/>
              <a:buChar char="•"/>
            </a:pPr>
            <a:r>
              <a:rPr lang="en-GB" sz="2400" dirty="0">
                <a:solidFill>
                  <a:schemeClr val="tx1"/>
                </a:solidFill>
                <a:latin typeface="Poppins" panose="00000500000000000000" pitchFamily="2" charset="0"/>
              </a:rPr>
              <a:t>Increased Competition</a:t>
            </a:r>
          </a:p>
          <a:p>
            <a:pPr marL="285750" indent="-285750" algn="just">
              <a:lnSpc>
                <a:spcPct val="150000"/>
              </a:lnSpc>
              <a:buFont typeface="Arial" panose="020B0604020202020204" pitchFamily="34" charset="0"/>
              <a:buChar char="•"/>
            </a:pPr>
            <a:r>
              <a:rPr lang="en-GB" sz="2400" dirty="0">
                <a:solidFill>
                  <a:schemeClr val="tx1"/>
                </a:solidFill>
                <a:latin typeface="Poppins" panose="00000500000000000000" pitchFamily="2" charset="0"/>
              </a:rPr>
              <a:t>Dependence on Technology</a:t>
            </a:r>
          </a:p>
          <a:p>
            <a:pPr marL="285750" indent="-285750" algn="just">
              <a:lnSpc>
                <a:spcPct val="150000"/>
              </a:lnSpc>
              <a:buFont typeface="Arial" panose="020B0604020202020204" pitchFamily="34" charset="0"/>
              <a:buChar char="•"/>
            </a:pPr>
            <a:r>
              <a:rPr lang="en-GB" sz="2400" dirty="0">
                <a:solidFill>
                  <a:schemeClr val="tx1"/>
                </a:solidFill>
                <a:latin typeface="Poppins" panose="00000500000000000000" pitchFamily="2" charset="0"/>
              </a:rPr>
              <a:t>Skill Gaps and Training Needs</a:t>
            </a:r>
          </a:p>
          <a:p>
            <a:pPr marL="285750" indent="-285750" algn="just">
              <a:lnSpc>
                <a:spcPct val="150000"/>
              </a:lnSpc>
              <a:buFont typeface="Arial" panose="020B0604020202020204" pitchFamily="34" charset="0"/>
              <a:buChar char="•"/>
            </a:pPr>
            <a:r>
              <a:rPr lang="en-GB" sz="2400" dirty="0">
                <a:solidFill>
                  <a:schemeClr val="tx1"/>
                </a:solidFill>
                <a:latin typeface="Poppins" panose="00000500000000000000" pitchFamily="2" charset="0"/>
              </a:rPr>
              <a:t>Lack of  Personal Interaction</a:t>
            </a:r>
          </a:p>
          <a:p>
            <a:pPr marL="285750" indent="-285750" algn="just">
              <a:lnSpc>
                <a:spcPct val="150000"/>
              </a:lnSpc>
              <a:buFont typeface="Arial" panose="020B0604020202020204" pitchFamily="34" charset="0"/>
              <a:buChar char="•"/>
            </a:pPr>
            <a:r>
              <a:rPr lang="en-GB" sz="2400" dirty="0">
                <a:solidFill>
                  <a:schemeClr val="tx1"/>
                </a:solidFill>
                <a:latin typeface="Poppins" panose="00000500000000000000" pitchFamily="2" charset="0"/>
              </a:rPr>
              <a:t>Ongoing Challenges with Digital Transformation</a:t>
            </a:r>
            <a:endParaRPr lang="en-GB" sz="2400" dirty="0">
              <a:solidFill>
                <a:schemeClr val="tx1"/>
              </a:solidFill>
            </a:endParaRP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latin typeface="Work Sans"/>
            </a:endParaRPr>
          </a:p>
          <a:p>
            <a:pPr marL="457200" indent="-457200">
              <a:buFont typeface="Arial" panose="020B0604020202020204" pitchFamily="34" charset="0"/>
              <a:buChar char="•"/>
            </a:pPr>
            <a:endParaRPr lang="en-US" dirty="0">
              <a:latin typeface="Work Sans"/>
            </a:endParaRPr>
          </a:p>
        </p:txBody>
      </p:sp>
    </p:spTree>
    <p:extLst>
      <p:ext uri="{BB962C8B-B14F-4D97-AF65-F5344CB8AC3E}">
        <p14:creationId xmlns:p14="http://schemas.microsoft.com/office/powerpoint/2010/main" val="423615093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C650E-54C9-3A32-6814-2E2ACB6F69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E25F68-ED6D-9BDD-5CEF-16098D01A80C}"/>
              </a:ext>
            </a:extLst>
          </p:cNvPr>
          <p:cNvSpPr>
            <a:spLocks noGrp="1"/>
          </p:cNvSpPr>
          <p:nvPr>
            <p:ph type="title"/>
          </p:nvPr>
        </p:nvSpPr>
        <p:spPr>
          <a:xfrm>
            <a:off x="653144" y="239487"/>
            <a:ext cx="11081656" cy="1012370"/>
          </a:xfrm>
        </p:spPr>
        <p:txBody>
          <a:bodyPr>
            <a:normAutofit/>
          </a:bodyPr>
          <a:lstStyle/>
          <a:p>
            <a:pPr algn="ctr"/>
            <a:r>
              <a:rPr lang="en-US" dirty="0"/>
              <a:t>Digital Internationalisation</a:t>
            </a:r>
            <a:endParaRPr lang="en-US" sz="3600" dirty="0"/>
          </a:p>
        </p:txBody>
      </p:sp>
      <p:sp>
        <p:nvSpPr>
          <p:cNvPr id="3" name="Content Placeholder 2">
            <a:extLst>
              <a:ext uri="{FF2B5EF4-FFF2-40B4-BE49-F238E27FC236}">
                <a16:creationId xmlns:a16="http://schemas.microsoft.com/office/drawing/2014/main" id="{1D869A55-865C-0CA1-B22B-842810AB2A76}"/>
              </a:ext>
            </a:extLst>
          </p:cNvPr>
          <p:cNvSpPr>
            <a:spLocks noGrp="1"/>
          </p:cNvSpPr>
          <p:nvPr>
            <p:ph idx="1"/>
          </p:nvPr>
        </p:nvSpPr>
        <p:spPr>
          <a:xfrm>
            <a:off x="653144" y="1480037"/>
            <a:ext cx="10858672" cy="4314588"/>
          </a:xfrm>
        </p:spPr>
        <p:txBody>
          <a:bodyPr>
            <a:normAutofit/>
          </a:bodyPr>
          <a:lstStyle/>
          <a:p>
            <a:pPr marL="0" indent="0">
              <a:buNone/>
            </a:pPr>
            <a:endParaRPr lang="en-US" dirty="0">
              <a:solidFill>
                <a:schemeClr val="tx1"/>
              </a:solidFill>
            </a:endParaRPr>
          </a:p>
          <a:p>
            <a:pPr marL="0" indent="0" algn="just">
              <a:lnSpc>
                <a:spcPct val="150000"/>
              </a:lnSpc>
              <a:buNone/>
            </a:pPr>
            <a:r>
              <a:rPr lang="en-GB" sz="1800" kern="100" dirty="0">
                <a:solidFill>
                  <a:srgbClr val="1F1F1F"/>
                </a:solidFill>
                <a:effectLst/>
                <a:latin typeface="Poppins" panose="00000500000000000000" pitchFamily="2" charset="0"/>
                <a:ea typeface="Aptos" panose="020B0004020202020204" pitchFamily="34" charset="0"/>
              </a:rPr>
              <a:t>The rapid growth of the internet has provided new opportunities for firms to do business internationally by offering a less cost-intensive way to reach foreign customers. Online </a:t>
            </a:r>
            <a:r>
              <a:rPr lang="en-GB" sz="1800" kern="100" dirty="0">
                <a:solidFill>
                  <a:schemeClr val="tx1"/>
                </a:solidFill>
                <a:effectLst/>
                <a:latin typeface="Poppins" panose="00000500000000000000" pitchFamily="2" charset="0"/>
                <a:ea typeface="Aptos" panose="020B0004020202020204" pitchFamily="34" charset="0"/>
                <a:hlinkClick r:id="rId2" tooltip="Learn more about internationalization from ScienceDirect's AI-generated Topic Pages">
                  <a:extLst>
                    <a:ext uri="{A12FA001-AC4F-418D-AE19-62706E023703}">
                      <ahyp:hlinkClr xmlns:ahyp="http://schemas.microsoft.com/office/drawing/2018/hyperlinkcolor" val="tx"/>
                    </a:ext>
                  </a:extLst>
                </a:hlinkClick>
              </a:rPr>
              <a:t>internationalization</a:t>
            </a:r>
            <a:r>
              <a:rPr lang="en-GB" sz="1800" kern="100" dirty="0">
                <a:solidFill>
                  <a:schemeClr val="tx1"/>
                </a:solidFill>
                <a:effectLst/>
                <a:latin typeface="Poppins" panose="00000500000000000000" pitchFamily="2" charset="0"/>
                <a:ea typeface="Aptos" panose="020B0004020202020204" pitchFamily="34" charset="0"/>
              </a:rPr>
              <a:t> is an important method of taking advantage of these international opportunities by making </a:t>
            </a:r>
            <a:r>
              <a:rPr lang="en-GB" sz="1800" kern="100" dirty="0">
                <a:solidFill>
                  <a:srgbClr val="1F1F1F"/>
                </a:solidFill>
                <a:effectLst/>
                <a:latin typeface="Poppins" panose="00000500000000000000" pitchFamily="2" charset="0"/>
                <a:ea typeface="Aptos" panose="020B0004020202020204" pitchFamily="34" charset="0"/>
              </a:rPr>
              <a:t>a firm's products/services available to customers in foreign markets via websites (i.e. via virtual presence instead of physical presence entry modes). </a:t>
            </a:r>
            <a:endParaRPr lang="en-US" dirty="0"/>
          </a:p>
          <a:p>
            <a:pPr marL="457200" indent="-457200" algn="just">
              <a:lnSpc>
                <a:spcPct val="150000"/>
              </a:lnSpc>
              <a:buFont typeface="Arial" panose="020B0604020202020204" pitchFamily="34" charset="0"/>
              <a:buChar char="•"/>
            </a:pPr>
            <a:endParaRPr lang="en-US" dirty="0"/>
          </a:p>
          <a:p>
            <a:pPr marL="457200" indent="-457200" algn="just">
              <a:lnSpc>
                <a:spcPct val="150000"/>
              </a:lnSpc>
              <a:buFont typeface="Arial" panose="020B0604020202020204" pitchFamily="34" charset="0"/>
              <a:buChar char="•"/>
            </a:pPr>
            <a:endParaRPr lang="en-US" dirty="0">
              <a:latin typeface="Work Sans"/>
            </a:endParaRPr>
          </a:p>
          <a:p>
            <a:pPr marL="457200" indent="-457200">
              <a:buFont typeface="Arial" panose="020B0604020202020204" pitchFamily="34" charset="0"/>
              <a:buChar char="•"/>
            </a:pPr>
            <a:endParaRPr lang="en-US" dirty="0">
              <a:latin typeface="Work Sans"/>
            </a:endParaRPr>
          </a:p>
        </p:txBody>
      </p:sp>
    </p:spTree>
    <p:extLst>
      <p:ext uri="{BB962C8B-B14F-4D97-AF65-F5344CB8AC3E}">
        <p14:creationId xmlns:p14="http://schemas.microsoft.com/office/powerpoint/2010/main" val="101320910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42643" y="-9625"/>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751114"/>
            <a:ext cx="11297590" cy="2492829"/>
          </a:xfrm>
        </p:spPr>
        <p:txBody>
          <a:bodyPr vert="horz" lIns="91440" tIns="45720" rIns="91440" bIns="45720" rtlCol="0" anchor="b">
            <a:normAutofit/>
          </a:bodyPr>
          <a:lstStyle/>
          <a:p>
            <a:pPr algn="ctr"/>
            <a:r>
              <a:rPr lang="en-US" sz="6600" dirty="0">
                <a:solidFill>
                  <a:srgbClr val="FFC000"/>
                </a:solidFill>
                <a:latin typeface="+mj-lt"/>
                <a:ea typeface="+mj-ea"/>
              </a:rPr>
              <a:t>Conclusion</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710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B9DC06-CE3B-C85C-F6AC-561A81F9D76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DD66610-5E33-B9B2-7C80-680BBDCC1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EABD591-609B-3956-8062-69460C969AA1}"/>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BBF1DFC5-26E0-0F38-B0D7-1671E652E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16E6CB-D5FC-5911-16D0-FC1152793912}"/>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rgbClr val="FFC000"/>
                </a:solidFill>
                <a:latin typeface="+mj-lt"/>
                <a:ea typeface="+mj-ea"/>
              </a:rPr>
              <a:t>Thank you</a:t>
            </a:r>
          </a:p>
        </p:txBody>
      </p:sp>
      <p:sp>
        <p:nvSpPr>
          <p:cNvPr id="12" name="Rectangle: Rounded Corners 11">
            <a:extLst>
              <a:ext uri="{FF2B5EF4-FFF2-40B4-BE49-F238E27FC236}">
                <a16:creationId xmlns:a16="http://schemas.microsoft.com/office/drawing/2014/main" id="{7EC2DBED-0E95-384C-32FE-3F4F5BA58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9409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16912</TotalTime>
  <Words>503</Words>
  <Application>Microsoft Office PowerPoint</Application>
  <PresentationFormat>Widescreen</PresentationFormat>
  <Paragraphs>86</Paragraphs>
  <Slides>14</Slides>
  <Notes>3</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14</vt:i4>
      </vt:variant>
    </vt:vector>
  </HeadingPairs>
  <TitlesOfParts>
    <vt:vector size="29" baseType="lpstr">
      <vt:lpstr>Antonio</vt:lpstr>
      <vt:lpstr>Aptos</vt:lpstr>
      <vt:lpstr>Arial</vt:lpstr>
      <vt:lpstr>Calibri</vt:lpstr>
      <vt:lpstr>Cooper Hewitt</vt:lpstr>
      <vt:lpstr>COOPERHEWITT-MEDIUM</vt:lpstr>
      <vt:lpstr>COOPERHEWITT-SEMIBOLD</vt:lpstr>
      <vt:lpstr>Poppins</vt:lpstr>
      <vt:lpstr>Public Sans</vt:lpstr>
      <vt:lpstr>Symbol</vt:lpstr>
      <vt:lpstr>Times New Roman</vt:lpstr>
      <vt:lpstr>Wingdings</vt:lpstr>
      <vt:lpstr>Work Sans</vt:lpstr>
      <vt:lpstr>Office Theme</vt:lpstr>
      <vt:lpstr>Office Theme</vt:lpstr>
      <vt:lpstr>Digital Entrepreneurship Lecture Slides</vt:lpstr>
      <vt:lpstr>Learning Outcomes </vt:lpstr>
      <vt:lpstr>Introduction</vt:lpstr>
      <vt:lpstr>Why is Digital Entrepreneurship Popular?</vt:lpstr>
      <vt:lpstr>KEY DIGITAL SKILLS FOR ENTREPRENEURS</vt:lpstr>
      <vt:lpstr>Advantages of Digital Entrepreneurship </vt:lpstr>
      <vt:lpstr>The Digital Business Model </vt:lpstr>
      <vt:lpstr>Notable Example of Digital Business Model  </vt:lpstr>
      <vt:lpstr>Benefits of Digital Business Model  </vt:lpstr>
      <vt:lpstr>Downside of Digital Business Model  </vt:lpstr>
      <vt:lpstr>Digital Internationalisation</vt:lpstr>
      <vt:lpstr>Conclusion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17</cp:revision>
  <dcterms:created xsi:type="dcterms:W3CDTF">2022-03-14T13:44:34Z</dcterms:created>
  <dcterms:modified xsi:type="dcterms:W3CDTF">2024-12-09T13:53:58Z</dcterms:modified>
</cp:coreProperties>
</file>