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28"/>
  </p:notesMasterIdLst>
  <p:handoutMasterIdLst>
    <p:handoutMasterId r:id="rId29"/>
  </p:handoutMasterIdLst>
  <p:sldIdLst>
    <p:sldId id="256" r:id="rId2"/>
    <p:sldId id="4121" r:id="rId3"/>
    <p:sldId id="289" r:id="rId4"/>
    <p:sldId id="4137" r:id="rId5"/>
    <p:sldId id="4138" r:id="rId6"/>
    <p:sldId id="4139" r:id="rId7"/>
    <p:sldId id="4142" r:id="rId8"/>
    <p:sldId id="4143" r:id="rId9"/>
    <p:sldId id="4144" r:id="rId10"/>
    <p:sldId id="4161" r:id="rId11"/>
    <p:sldId id="4147" r:id="rId12"/>
    <p:sldId id="4146" r:id="rId13"/>
    <p:sldId id="4158" r:id="rId14"/>
    <p:sldId id="4160" r:id="rId15"/>
    <p:sldId id="4159" r:id="rId16"/>
    <p:sldId id="493" r:id="rId17"/>
    <p:sldId id="4163" r:id="rId18"/>
    <p:sldId id="4165" r:id="rId19"/>
    <p:sldId id="4164" r:id="rId20"/>
    <p:sldId id="4166" r:id="rId21"/>
    <p:sldId id="4167" r:id="rId22"/>
    <p:sldId id="4168" r:id="rId23"/>
    <p:sldId id="4169" r:id="rId24"/>
    <p:sldId id="4162" r:id="rId25"/>
    <p:sldId id="4134" r:id="rId26"/>
    <p:sldId id="28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AD8974-4688-40CD-9412-88015084B369}" v="4" dt="2024-11-26T16:49:41.1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94660"/>
  </p:normalViewPr>
  <p:slideViewPr>
    <p:cSldViewPr snapToGrid="0">
      <p:cViewPr varScale="1">
        <p:scale>
          <a:sx n="59" d="100"/>
          <a:sy n="59" d="100"/>
        </p:scale>
        <p:origin x="836"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ester mujakperuo" userId="682b13a87985f3dc" providerId="LiveId" clId="{A8AD8974-4688-40CD-9412-88015084B369}"/>
    <pc:docChg chg="undo custSel addSld delSld modSld sldOrd">
      <pc:chgData name="sylvester mujakperuo" userId="682b13a87985f3dc" providerId="LiveId" clId="{A8AD8974-4688-40CD-9412-88015084B369}" dt="2024-11-26T18:18:55.659" v="1708" actId="20577"/>
      <pc:docMkLst>
        <pc:docMk/>
      </pc:docMkLst>
      <pc:sldChg chg="modSp mod">
        <pc:chgData name="sylvester mujakperuo" userId="682b13a87985f3dc" providerId="LiveId" clId="{A8AD8974-4688-40CD-9412-88015084B369}" dt="2024-11-26T09:14:42.690" v="286" actId="20577"/>
        <pc:sldMkLst>
          <pc:docMk/>
          <pc:sldMk cId="1572276965" sldId="256"/>
        </pc:sldMkLst>
        <pc:spChg chg="mod">
          <ac:chgData name="sylvester mujakperuo" userId="682b13a87985f3dc" providerId="LiveId" clId="{A8AD8974-4688-40CD-9412-88015084B369}" dt="2024-11-26T09:14:42.690" v="286" actId="20577"/>
          <ac:spMkLst>
            <pc:docMk/>
            <pc:sldMk cId="1572276965" sldId="256"/>
            <ac:spMk id="2" creationId="{00000000-0000-0000-0000-000000000000}"/>
          </ac:spMkLst>
        </pc:spChg>
        <pc:spChg chg="mod">
          <ac:chgData name="sylvester mujakperuo" userId="682b13a87985f3dc" providerId="LiveId" clId="{A8AD8974-4688-40CD-9412-88015084B369}" dt="2024-11-26T09:13:45.091" v="262" actId="21"/>
          <ac:spMkLst>
            <pc:docMk/>
            <pc:sldMk cId="1572276965" sldId="256"/>
            <ac:spMk id="3" creationId="{00000000-0000-0000-0000-000000000000}"/>
          </ac:spMkLst>
        </pc:spChg>
      </pc:sldChg>
      <pc:sldChg chg="addSp delSp modSp add mod">
        <pc:chgData name="sylvester mujakperuo" userId="682b13a87985f3dc" providerId="LiveId" clId="{A8AD8974-4688-40CD-9412-88015084B369}" dt="2024-11-26T17:30:01.344" v="1128" actId="22"/>
        <pc:sldMkLst>
          <pc:docMk/>
          <pc:sldMk cId="2078218229" sldId="493"/>
        </pc:sldMkLst>
        <pc:spChg chg="add del">
          <ac:chgData name="sylvester mujakperuo" userId="682b13a87985f3dc" providerId="LiveId" clId="{A8AD8974-4688-40CD-9412-88015084B369}" dt="2024-11-26T17:28:58.010" v="1121" actId="22"/>
          <ac:spMkLst>
            <pc:docMk/>
            <pc:sldMk cId="2078218229" sldId="493"/>
            <ac:spMk id="5" creationId="{9DF0EBBE-4DFE-F4AB-7B55-870CC8A88BC8}"/>
          </ac:spMkLst>
        </pc:spChg>
        <pc:spChg chg="add del mod">
          <ac:chgData name="sylvester mujakperuo" userId="682b13a87985f3dc" providerId="LiveId" clId="{A8AD8974-4688-40CD-9412-88015084B369}" dt="2024-11-26T17:30:01.344" v="1128" actId="22"/>
          <ac:spMkLst>
            <pc:docMk/>
            <pc:sldMk cId="2078218229" sldId="493"/>
            <ac:spMk id="7" creationId="{4941E801-3EFC-BC0F-C97B-7353BC874B1F}"/>
          </ac:spMkLst>
        </pc:spChg>
        <pc:picChg chg="del">
          <ac:chgData name="sylvester mujakperuo" userId="682b13a87985f3dc" providerId="LiveId" clId="{A8AD8974-4688-40CD-9412-88015084B369}" dt="2024-11-26T16:49:50.816" v="835" actId="478"/>
          <ac:picMkLst>
            <pc:docMk/>
            <pc:sldMk cId="2078218229" sldId="493"/>
            <ac:picMk id="2" creationId="{6902657F-0F66-895C-0541-E6CE6DDBD5C7}"/>
          </ac:picMkLst>
        </pc:picChg>
        <pc:picChg chg="del">
          <ac:chgData name="sylvester mujakperuo" userId="682b13a87985f3dc" providerId="LiveId" clId="{A8AD8974-4688-40CD-9412-88015084B369}" dt="2024-11-26T16:49:47.522" v="834" actId="478"/>
          <ac:picMkLst>
            <pc:docMk/>
            <pc:sldMk cId="2078218229" sldId="493"/>
            <ac:picMk id="3" creationId="{C5FE4A7C-930B-2DC7-D56B-B30CBCDD7F92}"/>
          </ac:picMkLst>
        </pc:picChg>
        <pc:picChg chg="mod">
          <ac:chgData name="sylvester mujakperuo" userId="682b13a87985f3dc" providerId="LiveId" clId="{A8AD8974-4688-40CD-9412-88015084B369}" dt="2024-11-26T17:29:08.775" v="1123" actId="14100"/>
          <ac:picMkLst>
            <pc:docMk/>
            <pc:sldMk cId="2078218229" sldId="493"/>
            <ac:picMk id="12" creationId="{9D631A3F-6A6E-49B8-B202-A2116425EAF8}"/>
          </ac:picMkLst>
        </pc:picChg>
      </pc:sldChg>
      <pc:sldChg chg="del">
        <pc:chgData name="sylvester mujakperuo" userId="682b13a87985f3dc" providerId="LiveId" clId="{A8AD8974-4688-40CD-9412-88015084B369}" dt="2024-11-26T09:15:36.076" v="288" actId="2696"/>
        <pc:sldMkLst>
          <pc:docMk/>
          <pc:sldMk cId="3180032778" sldId="4133"/>
        </pc:sldMkLst>
      </pc:sldChg>
      <pc:sldChg chg="del">
        <pc:chgData name="sylvester mujakperuo" userId="682b13a87985f3dc" providerId="LiveId" clId="{A8AD8974-4688-40CD-9412-88015084B369}" dt="2024-11-26T02:16:29.883" v="0" actId="2696"/>
        <pc:sldMkLst>
          <pc:docMk/>
          <pc:sldMk cId="3354042623" sldId="4140"/>
        </pc:sldMkLst>
      </pc:sldChg>
      <pc:sldChg chg="del">
        <pc:chgData name="sylvester mujakperuo" userId="682b13a87985f3dc" providerId="LiveId" clId="{A8AD8974-4688-40CD-9412-88015084B369}" dt="2024-11-26T02:16:36.454" v="1" actId="2696"/>
        <pc:sldMkLst>
          <pc:docMk/>
          <pc:sldMk cId="1222306193" sldId="4141"/>
        </pc:sldMkLst>
      </pc:sldChg>
      <pc:sldChg chg="add del">
        <pc:chgData name="sylvester mujakperuo" userId="682b13a87985f3dc" providerId="LiveId" clId="{A8AD8974-4688-40CD-9412-88015084B369}" dt="2024-11-26T16:13:49.181" v="493"/>
        <pc:sldMkLst>
          <pc:docMk/>
          <pc:sldMk cId="1690604044" sldId="4143"/>
        </pc:sldMkLst>
      </pc:sldChg>
      <pc:sldChg chg="add del">
        <pc:chgData name="sylvester mujakperuo" userId="682b13a87985f3dc" providerId="LiveId" clId="{A8AD8974-4688-40CD-9412-88015084B369}" dt="2024-11-26T16:12:46.726" v="492"/>
        <pc:sldMkLst>
          <pc:docMk/>
          <pc:sldMk cId="3134908664" sldId="4144"/>
        </pc:sldMkLst>
      </pc:sldChg>
      <pc:sldChg chg="del">
        <pc:chgData name="sylvester mujakperuo" userId="682b13a87985f3dc" providerId="LiveId" clId="{A8AD8974-4688-40CD-9412-88015084B369}" dt="2024-11-26T02:18:43.971" v="2" actId="2696"/>
        <pc:sldMkLst>
          <pc:docMk/>
          <pc:sldMk cId="1255470473" sldId="4145"/>
        </pc:sldMkLst>
      </pc:sldChg>
      <pc:sldChg chg="modSp mod ord">
        <pc:chgData name="sylvester mujakperuo" userId="682b13a87985f3dc" providerId="LiveId" clId="{A8AD8974-4688-40CD-9412-88015084B369}" dt="2024-11-26T16:41:57.194" v="778" actId="2710"/>
        <pc:sldMkLst>
          <pc:docMk/>
          <pc:sldMk cId="3955294644" sldId="4146"/>
        </pc:sldMkLst>
        <pc:spChg chg="mod">
          <ac:chgData name="sylvester mujakperuo" userId="682b13a87985f3dc" providerId="LiveId" clId="{A8AD8974-4688-40CD-9412-88015084B369}" dt="2024-11-26T16:41:37.164" v="773" actId="20577"/>
          <ac:spMkLst>
            <pc:docMk/>
            <pc:sldMk cId="3955294644" sldId="4146"/>
            <ac:spMk id="2" creationId="{27A2F16E-1EF8-F489-E3BF-76C4B2261A6C}"/>
          </ac:spMkLst>
        </pc:spChg>
        <pc:spChg chg="mod">
          <ac:chgData name="sylvester mujakperuo" userId="682b13a87985f3dc" providerId="LiveId" clId="{A8AD8974-4688-40CD-9412-88015084B369}" dt="2024-11-26T16:41:57.194" v="778" actId="2710"/>
          <ac:spMkLst>
            <pc:docMk/>
            <pc:sldMk cId="3955294644" sldId="4146"/>
            <ac:spMk id="3" creationId="{D40D2B06-6CA8-7DD5-2AF9-CCEE11096097}"/>
          </ac:spMkLst>
        </pc:spChg>
      </pc:sldChg>
      <pc:sldChg chg="modSp add mod">
        <pc:chgData name="sylvester mujakperuo" userId="682b13a87985f3dc" providerId="LiveId" clId="{A8AD8974-4688-40CD-9412-88015084B369}" dt="2024-11-26T02:20:41.689" v="10"/>
        <pc:sldMkLst>
          <pc:docMk/>
          <pc:sldMk cId="426387264" sldId="4147"/>
        </pc:sldMkLst>
        <pc:spChg chg="mod">
          <ac:chgData name="sylvester mujakperuo" userId="682b13a87985f3dc" providerId="LiveId" clId="{A8AD8974-4688-40CD-9412-88015084B369}" dt="2024-11-26T02:20:41.689" v="10"/>
          <ac:spMkLst>
            <pc:docMk/>
            <pc:sldMk cId="426387264" sldId="4147"/>
            <ac:spMk id="3" creationId="{3B3729B8-AB0D-4DB7-E3FB-C6A793DA421F}"/>
          </ac:spMkLst>
        </pc:spChg>
      </pc:sldChg>
      <pc:sldChg chg="modSp add del mod">
        <pc:chgData name="sylvester mujakperuo" userId="682b13a87985f3dc" providerId="LiveId" clId="{A8AD8974-4688-40CD-9412-88015084B369}" dt="2024-11-26T09:16:17.542" v="296" actId="2696"/>
        <pc:sldMkLst>
          <pc:docMk/>
          <pc:sldMk cId="1254007545" sldId="4148"/>
        </pc:sldMkLst>
        <pc:spChg chg="mod">
          <ac:chgData name="sylvester mujakperuo" userId="682b13a87985f3dc" providerId="LiveId" clId="{A8AD8974-4688-40CD-9412-88015084B369}" dt="2024-11-26T09:16:11.552" v="295" actId="21"/>
          <ac:spMkLst>
            <pc:docMk/>
            <pc:sldMk cId="1254007545" sldId="4148"/>
            <ac:spMk id="2" creationId="{E34DDAD8-AF6A-5408-9745-002CC2412162}"/>
          </ac:spMkLst>
        </pc:spChg>
        <pc:spChg chg="mod">
          <ac:chgData name="sylvester mujakperuo" userId="682b13a87985f3dc" providerId="LiveId" clId="{A8AD8974-4688-40CD-9412-88015084B369}" dt="2024-11-26T09:15:49.451" v="289" actId="21"/>
          <ac:spMkLst>
            <pc:docMk/>
            <pc:sldMk cId="1254007545" sldId="4148"/>
            <ac:spMk id="3" creationId="{05CCAE62-A13D-9F1D-D7B4-917F52912E71}"/>
          </ac:spMkLst>
        </pc:spChg>
      </pc:sldChg>
      <pc:sldChg chg="modSp add mod">
        <pc:chgData name="sylvester mujakperuo" userId="682b13a87985f3dc" providerId="LiveId" clId="{A8AD8974-4688-40CD-9412-88015084B369}" dt="2024-11-26T09:16:39.594" v="300" actId="20577"/>
        <pc:sldMkLst>
          <pc:docMk/>
          <pc:sldMk cId="954800291" sldId="4158"/>
        </pc:sldMkLst>
        <pc:spChg chg="mod">
          <ac:chgData name="sylvester mujakperuo" userId="682b13a87985f3dc" providerId="LiveId" clId="{A8AD8974-4688-40CD-9412-88015084B369}" dt="2024-11-26T09:16:39.594" v="300" actId="20577"/>
          <ac:spMkLst>
            <pc:docMk/>
            <pc:sldMk cId="954800291" sldId="4158"/>
            <ac:spMk id="2" creationId="{D533F348-84FC-3589-8A0E-B2118C26FC97}"/>
          </ac:spMkLst>
        </pc:spChg>
      </pc:sldChg>
      <pc:sldChg chg="modSp add mod">
        <pc:chgData name="sylvester mujakperuo" userId="682b13a87985f3dc" providerId="LiveId" clId="{A8AD8974-4688-40CD-9412-88015084B369}" dt="2024-11-26T16:43:10.576" v="806" actId="20577"/>
        <pc:sldMkLst>
          <pc:docMk/>
          <pc:sldMk cId="3776120228" sldId="4159"/>
        </pc:sldMkLst>
        <pc:spChg chg="mod">
          <ac:chgData name="sylvester mujakperuo" userId="682b13a87985f3dc" providerId="LiveId" clId="{A8AD8974-4688-40CD-9412-88015084B369}" dt="2024-11-26T16:43:10.576" v="806" actId="20577"/>
          <ac:spMkLst>
            <pc:docMk/>
            <pc:sldMk cId="3776120228" sldId="4159"/>
            <ac:spMk id="2" creationId="{5620C227-4093-CE9D-8713-9E5EF3E2B66D}"/>
          </ac:spMkLst>
        </pc:spChg>
      </pc:sldChg>
      <pc:sldChg chg="modSp add mod ord">
        <pc:chgData name="sylvester mujakperuo" userId="682b13a87985f3dc" providerId="LiveId" clId="{A8AD8974-4688-40CD-9412-88015084B369}" dt="2024-11-26T18:18:55.659" v="1708" actId="20577"/>
        <pc:sldMkLst>
          <pc:docMk/>
          <pc:sldMk cId="482548970" sldId="4160"/>
        </pc:sldMkLst>
        <pc:spChg chg="mod">
          <ac:chgData name="sylvester mujakperuo" userId="682b13a87985f3dc" providerId="LiveId" clId="{A8AD8974-4688-40CD-9412-88015084B369}" dt="2024-11-26T18:09:20.934" v="1699" actId="27636"/>
          <ac:spMkLst>
            <pc:docMk/>
            <pc:sldMk cId="482548970" sldId="4160"/>
            <ac:spMk id="2" creationId="{4F0292C1-A148-91DD-F868-545D913DAB1D}"/>
          </ac:spMkLst>
        </pc:spChg>
        <pc:spChg chg="mod">
          <ac:chgData name="sylvester mujakperuo" userId="682b13a87985f3dc" providerId="LiveId" clId="{A8AD8974-4688-40CD-9412-88015084B369}" dt="2024-11-26T18:18:55.659" v="1708" actId="20577"/>
          <ac:spMkLst>
            <pc:docMk/>
            <pc:sldMk cId="482548970" sldId="4160"/>
            <ac:spMk id="3" creationId="{2307360B-EFD4-E344-EC7B-B65FEA80463A}"/>
          </ac:spMkLst>
        </pc:spChg>
      </pc:sldChg>
      <pc:sldChg chg="modSp add mod ord">
        <pc:chgData name="sylvester mujakperuo" userId="682b13a87985f3dc" providerId="LiveId" clId="{A8AD8974-4688-40CD-9412-88015084B369}" dt="2024-11-26T09:21:27.867" v="423" actId="20577"/>
        <pc:sldMkLst>
          <pc:docMk/>
          <pc:sldMk cId="2866500100" sldId="4161"/>
        </pc:sldMkLst>
        <pc:spChg chg="mod">
          <ac:chgData name="sylvester mujakperuo" userId="682b13a87985f3dc" providerId="LiveId" clId="{A8AD8974-4688-40CD-9412-88015084B369}" dt="2024-11-26T09:21:27.867" v="423" actId="20577"/>
          <ac:spMkLst>
            <pc:docMk/>
            <pc:sldMk cId="2866500100" sldId="4161"/>
            <ac:spMk id="2" creationId="{59E4885B-5137-E36B-865D-7AAECAD53257}"/>
          </ac:spMkLst>
        </pc:spChg>
      </pc:sldChg>
      <pc:sldChg chg="add">
        <pc:chgData name="sylvester mujakperuo" userId="682b13a87985f3dc" providerId="LiveId" clId="{A8AD8974-4688-40CD-9412-88015084B369}" dt="2024-11-26T13:27:14.174" v="465" actId="2890"/>
        <pc:sldMkLst>
          <pc:docMk/>
          <pc:sldMk cId="628024426" sldId="4162"/>
        </pc:sldMkLst>
      </pc:sldChg>
      <pc:sldChg chg="modSp add mod ord">
        <pc:chgData name="sylvester mujakperuo" userId="682b13a87985f3dc" providerId="LiveId" clId="{A8AD8974-4688-40CD-9412-88015084B369}" dt="2024-11-26T17:31:07.567" v="1144" actId="20577"/>
        <pc:sldMkLst>
          <pc:docMk/>
          <pc:sldMk cId="1794036675" sldId="4163"/>
        </pc:sldMkLst>
        <pc:spChg chg="mod">
          <ac:chgData name="sylvester mujakperuo" userId="682b13a87985f3dc" providerId="LiveId" clId="{A8AD8974-4688-40CD-9412-88015084B369}" dt="2024-11-26T17:31:07.567" v="1144" actId="20577"/>
          <ac:spMkLst>
            <pc:docMk/>
            <pc:sldMk cId="1794036675" sldId="4163"/>
            <ac:spMk id="2" creationId="{DD86B9B6-8F9A-F9B6-EE14-6CA5477DC526}"/>
          </ac:spMkLst>
        </pc:spChg>
        <pc:spChg chg="mod">
          <ac:chgData name="sylvester mujakperuo" userId="682b13a87985f3dc" providerId="LiveId" clId="{A8AD8974-4688-40CD-9412-88015084B369}" dt="2024-11-26T17:30:15.311" v="1130"/>
          <ac:spMkLst>
            <pc:docMk/>
            <pc:sldMk cId="1794036675" sldId="4163"/>
            <ac:spMk id="3" creationId="{6D3C3C83-CBD2-E4F4-31D4-894D65835422}"/>
          </ac:spMkLst>
        </pc:spChg>
      </pc:sldChg>
      <pc:sldChg chg="modSp add del mod">
        <pc:chgData name="sylvester mujakperuo" userId="682b13a87985f3dc" providerId="LiveId" clId="{A8AD8974-4688-40CD-9412-88015084B369}" dt="2024-11-26T16:52:46.109" v="839" actId="2696"/>
        <pc:sldMkLst>
          <pc:docMk/>
          <pc:sldMk cId="3256421646" sldId="4163"/>
        </pc:sldMkLst>
        <pc:spChg chg="mod">
          <ac:chgData name="sylvester mujakperuo" userId="682b13a87985f3dc" providerId="LiveId" clId="{A8AD8974-4688-40CD-9412-88015084B369}" dt="2024-11-26T16:44:39.451" v="831" actId="313"/>
          <ac:spMkLst>
            <pc:docMk/>
            <pc:sldMk cId="3256421646" sldId="4163"/>
            <ac:spMk id="2" creationId="{C180B362-FFEB-0188-0E7B-A2EFFA95735E}"/>
          </ac:spMkLst>
        </pc:spChg>
      </pc:sldChg>
      <pc:sldChg chg="modSp add mod ord">
        <pc:chgData name="sylvester mujakperuo" userId="682b13a87985f3dc" providerId="LiveId" clId="{A8AD8974-4688-40CD-9412-88015084B369}" dt="2024-11-26T17:30:34.684" v="1132"/>
        <pc:sldMkLst>
          <pc:docMk/>
          <pc:sldMk cId="1843676922" sldId="4164"/>
        </pc:sldMkLst>
        <pc:spChg chg="mod">
          <ac:chgData name="sylvester mujakperuo" userId="682b13a87985f3dc" providerId="LiveId" clId="{A8AD8974-4688-40CD-9412-88015084B369}" dt="2024-11-26T17:22:29.619" v="1097" actId="14100"/>
          <ac:spMkLst>
            <pc:docMk/>
            <pc:sldMk cId="1843676922" sldId="4164"/>
            <ac:spMk id="2" creationId="{686AF702-0894-7558-298D-1F1E0A149445}"/>
          </ac:spMkLst>
        </pc:spChg>
        <pc:spChg chg="mod">
          <ac:chgData name="sylvester mujakperuo" userId="682b13a87985f3dc" providerId="LiveId" clId="{A8AD8974-4688-40CD-9412-88015084B369}" dt="2024-11-26T17:30:34.684" v="1132"/>
          <ac:spMkLst>
            <pc:docMk/>
            <pc:sldMk cId="1843676922" sldId="4164"/>
            <ac:spMk id="3" creationId="{D6D5AA9C-DEE7-AEBC-9D7F-57C028DE624C}"/>
          </ac:spMkLst>
        </pc:spChg>
      </pc:sldChg>
      <pc:sldChg chg="add del">
        <pc:chgData name="sylvester mujakperuo" userId="682b13a87985f3dc" providerId="LiveId" clId="{A8AD8974-4688-40CD-9412-88015084B369}" dt="2024-11-26T16:50:21.724" v="836" actId="2696"/>
        <pc:sldMkLst>
          <pc:docMk/>
          <pc:sldMk cId="2806621834" sldId="4164"/>
        </pc:sldMkLst>
      </pc:sldChg>
      <pc:sldChg chg="modSp add mod">
        <pc:chgData name="sylvester mujakperuo" userId="682b13a87985f3dc" providerId="LiveId" clId="{A8AD8974-4688-40CD-9412-88015084B369}" dt="2024-11-26T17:23:54.842" v="1109" actId="14100"/>
        <pc:sldMkLst>
          <pc:docMk/>
          <pc:sldMk cId="446219468" sldId="4165"/>
        </pc:sldMkLst>
        <pc:spChg chg="mod">
          <ac:chgData name="sylvester mujakperuo" userId="682b13a87985f3dc" providerId="LiveId" clId="{A8AD8974-4688-40CD-9412-88015084B369}" dt="2024-11-26T17:22:49.497" v="1099" actId="14100"/>
          <ac:spMkLst>
            <pc:docMk/>
            <pc:sldMk cId="446219468" sldId="4165"/>
            <ac:spMk id="2" creationId="{1C146461-1FBE-7998-28C5-D972FC08B77B}"/>
          </ac:spMkLst>
        </pc:spChg>
        <pc:spChg chg="mod">
          <ac:chgData name="sylvester mujakperuo" userId="682b13a87985f3dc" providerId="LiveId" clId="{A8AD8974-4688-40CD-9412-88015084B369}" dt="2024-11-26T17:23:54.842" v="1109" actId="14100"/>
          <ac:spMkLst>
            <pc:docMk/>
            <pc:sldMk cId="446219468" sldId="4165"/>
            <ac:spMk id="3" creationId="{545E9868-347E-2316-3154-A9169427E472}"/>
          </ac:spMkLst>
        </pc:spChg>
      </pc:sldChg>
      <pc:sldChg chg="modSp add mod">
        <pc:chgData name="sylvester mujakperuo" userId="682b13a87985f3dc" providerId="LiveId" clId="{A8AD8974-4688-40CD-9412-88015084B369}" dt="2024-11-26T17:21:57.652" v="1094" actId="14100"/>
        <pc:sldMkLst>
          <pc:docMk/>
          <pc:sldMk cId="2002361724" sldId="4166"/>
        </pc:sldMkLst>
        <pc:spChg chg="mod">
          <ac:chgData name="sylvester mujakperuo" userId="682b13a87985f3dc" providerId="LiveId" clId="{A8AD8974-4688-40CD-9412-88015084B369}" dt="2024-11-26T17:21:53.029" v="1093" actId="14100"/>
          <ac:spMkLst>
            <pc:docMk/>
            <pc:sldMk cId="2002361724" sldId="4166"/>
            <ac:spMk id="2" creationId="{3BBA4D3B-6D39-DC12-E519-A910615706CD}"/>
          </ac:spMkLst>
        </pc:spChg>
        <pc:spChg chg="mod">
          <ac:chgData name="sylvester mujakperuo" userId="682b13a87985f3dc" providerId="LiveId" clId="{A8AD8974-4688-40CD-9412-88015084B369}" dt="2024-11-26T17:21:57.652" v="1094" actId="14100"/>
          <ac:spMkLst>
            <pc:docMk/>
            <pc:sldMk cId="2002361724" sldId="4166"/>
            <ac:spMk id="3" creationId="{FE2644EE-581F-0A77-59F1-92B104ADE24A}"/>
          </ac:spMkLst>
        </pc:spChg>
      </pc:sldChg>
      <pc:sldChg chg="modSp add mod">
        <pc:chgData name="sylvester mujakperuo" userId="682b13a87985f3dc" providerId="LiveId" clId="{A8AD8974-4688-40CD-9412-88015084B369}" dt="2024-11-26T17:21:07.280" v="1087" actId="14100"/>
        <pc:sldMkLst>
          <pc:docMk/>
          <pc:sldMk cId="2045274058" sldId="4167"/>
        </pc:sldMkLst>
        <pc:spChg chg="mod">
          <ac:chgData name="sylvester mujakperuo" userId="682b13a87985f3dc" providerId="LiveId" clId="{A8AD8974-4688-40CD-9412-88015084B369}" dt="2024-11-26T17:20:46.790" v="1085" actId="14100"/>
          <ac:spMkLst>
            <pc:docMk/>
            <pc:sldMk cId="2045274058" sldId="4167"/>
            <ac:spMk id="2" creationId="{620D5DFB-2101-C774-2717-E814B8CF580F}"/>
          </ac:spMkLst>
        </pc:spChg>
        <pc:spChg chg="mod">
          <ac:chgData name="sylvester mujakperuo" userId="682b13a87985f3dc" providerId="LiveId" clId="{A8AD8974-4688-40CD-9412-88015084B369}" dt="2024-11-26T17:21:07.280" v="1087" actId="14100"/>
          <ac:spMkLst>
            <pc:docMk/>
            <pc:sldMk cId="2045274058" sldId="4167"/>
            <ac:spMk id="3" creationId="{00B8DB78-7406-844D-BF8F-68891ECD9F6A}"/>
          </ac:spMkLst>
        </pc:spChg>
      </pc:sldChg>
      <pc:sldChg chg="modSp add mod">
        <pc:chgData name="sylvester mujakperuo" userId="682b13a87985f3dc" providerId="LiveId" clId="{A8AD8974-4688-40CD-9412-88015084B369}" dt="2024-11-26T17:19:15.033" v="1066" actId="113"/>
        <pc:sldMkLst>
          <pc:docMk/>
          <pc:sldMk cId="4073561436" sldId="4168"/>
        </pc:sldMkLst>
        <pc:spChg chg="mod">
          <ac:chgData name="sylvester mujakperuo" userId="682b13a87985f3dc" providerId="LiveId" clId="{A8AD8974-4688-40CD-9412-88015084B369}" dt="2024-11-26T17:16:12.371" v="1031" actId="20577"/>
          <ac:spMkLst>
            <pc:docMk/>
            <pc:sldMk cId="4073561436" sldId="4168"/>
            <ac:spMk id="2" creationId="{742EFA2A-5F72-D289-E7AC-E5FE37F68B27}"/>
          </ac:spMkLst>
        </pc:spChg>
        <pc:spChg chg="mod">
          <ac:chgData name="sylvester mujakperuo" userId="682b13a87985f3dc" providerId="LiveId" clId="{A8AD8974-4688-40CD-9412-88015084B369}" dt="2024-11-26T17:19:15.033" v="1066" actId="113"/>
          <ac:spMkLst>
            <pc:docMk/>
            <pc:sldMk cId="4073561436" sldId="4168"/>
            <ac:spMk id="3" creationId="{5511C98F-C180-DDCA-F236-519B4EEDB034}"/>
          </ac:spMkLst>
        </pc:spChg>
      </pc:sldChg>
      <pc:sldChg chg="modSp add mod">
        <pc:chgData name="sylvester mujakperuo" userId="682b13a87985f3dc" providerId="LiveId" clId="{A8AD8974-4688-40CD-9412-88015084B369}" dt="2024-11-26T17:18:52.069" v="1063" actId="255"/>
        <pc:sldMkLst>
          <pc:docMk/>
          <pc:sldMk cId="2219603460" sldId="4169"/>
        </pc:sldMkLst>
        <pc:spChg chg="mod">
          <ac:chgData name="sylvester mujakperuo" userId="682b13a87985f3dc" providerId="LiveId" clId="{A8AD8974-4688-40CD-9412-88015084B369}" dt="2024-11-26T17:17:53.195" v="1054" actId="20577"/>
          <ac:spMkLst>
            <pc:docMk/>
            <pc:sldMk cId="2219603460" sldId="4169"/>
            <ac:spMk id="2" creationId="{442EE533-44C5-AA27-5E34-FC722219B710}"/>
          </ac:spMkLst>
        </pc:spChg>
        <pc:spChg chg="mod">
          <ac:chgData name="sylvester mujakperuo" userId="682b13a87985f3dc" providerId="LiveId" clId="{A8AD8974-4688-40CD-9412-88015084B369}" dt="2024-11-26T17:18:52.069" v="1063" actId="255"/>
          <ac:spMkLst>
            <pc:docMk/>
            <pc:sldMk cId="2219603460" sldId="4169"/>
            <ac:spMk id="3" creationId="{6130BD96-310D-49D3-9CAC-16DBC8ACFFC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11/26/2024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11/26/2024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527DF-4986-CC95-1A8A-6E3668F96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19FC74-A46C-9D1D-49B9-4E48FAFEC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44B7CB-7001-26D8-2364-C653DD7FB49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A7B9C61-89A0-FE82-0459-92403FA8682E}"/>
              </a:ext>
            </a:extLst>
          </p:cNvPr>
          <p:cNvSpPr>
            <a:spLocks noGrp="1"/>
          </p:cNvSpPr>
          <p:nvPr>
            <p:ph type="sldNum" sz="quarter" idx="5"/>
          </p:nvPr>
        </p:nvSpPr>
        <p:spPr/>
        <p:txBody>
          <a:bodyPr/>
          <a:lstStyle/>
          <a:p>
            <a:fld id="{0BE95075-E044-054B-898B-D3B5F62E76BA}" type="slidenum">
              <a:rPr lang="en-US" smtClean="0"/>
              <a:t>10</a:t>
            </a:fld>
            <a:endParaRPr lang="en-US"/>
          </a:p>
        </p:txBody>
      </p:sp>
    </p:spTree>
    <p:extLst>
      <p:ext uri="{BB962C8B-B14F-4D97-AF65-F5344CB8AC3E}">
        <p14:creationId xmlns:p14="http://schemas.microsoft.com/office/powerpoint/2010/main" val="1193505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85B38AC-0E5A-44C8-B0AA-44F1FF8367FD}" type="slidenum">
              <a:rPr lang="en-GB" smtClean="0"/>
              <a:t>12</a:t>
            </a:fld>
            <a:endParaRPr lang="en-GB"/>
          </a:p>
        </p:txBody>
      </p:sp>
    </p:spTree>
    <p:extLst>
      <p:ext uri="{BB962C8B-B14F-4D97-AF65-F5344CB8AC3E}">
        <p14:creationId xmlns:p14="http://schemas.microsoft.com/office/powerpoint/2010/main" val="602696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E5203-263E-F405-871F-8B693223F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9CD460-D12E-1036-C2C7-4AA25CDE43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C6C3FE-8640-E1E8-779E-D31160656F0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97EB2FD-73AD-8297-7D09-EB3AB2FCACE0}"/>
              </a:ext>
            </a:extLst>
          </p:cNvPr>
          <p:cNvSpPr>
            <a:spLocks noGrp="1"/>
          </p:cNvSpPr>
          <p:nvPr>
            <p:ph type="sldNum" sz="quarter" idx="5"/>
          </p:nvPr>
        </p:nvSpPr>
        <p:spPr/>
        <p:txBody>
          <a:bodyPr/>
          <a:lstStyle/>
          <a:p>
            <a:fld id="{0BE95075-E044-054B-898B-D3B5F62E76BA}" type="slidenum">
              <a:rPr lang="en-US" smtClean="0"/>
              <a:t>13</a:t>
            </a:fld>
            <a:endParaRPr lang="en-US"/>
          </a:p>
        </p:txBody>
      </p:sp>
    </p:spTree>
    <p:extLst>
      <p:ext uri="{BB962C8B-B14F-4D97-AF65-F5344CB8AC3E}">
        <p14:creationId xmlns:p14="http://schemas.microsoft.com/office/powerpoint/2010/main" val="3105054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45F82-3F5F-1A9F-ADE7-5B589FFEE4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F7BA2-E632-E830-AB89-C8D63B8F7D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C608D0-BD0C-1161-CA2E-8E89F9A058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D708761-D567-F734-A108-ADCF97F2D85A}"/>
              </a:ext>
            </a:extLst>
          </p:cNvPr>
          <p:cNvSpPr>
            <a:spLocks noGrp="1"/>
          </p:cNvSpPr>
          <p:nvPr>
            <p:ph type="sldNum" sz="quarter" idx="5"/>
          </p:nvPr>
        </p:nvSpPr>
        <p:spPr/>
        <p:txBody>
          <a:bodyPr/>
          <a:lstStyle/>
          <a:p>
            <a:fld id="{0BE95075-E044-054B-898B-D3B5F62E76BA}" type="slidenum">
              <a:rPr lang="en-US" smtClean="0"/>
              <a:t>15</a:t>
            </a:fld>
            <a:endParaRPr lang="en-US"/>
          </a:p>
        </p:txBody>
      </p:sp>
    </p:spTree>
    <p:extLst>
      <p:ext uri="{BB962C8B-B14F-4D97-AF65-F5344CB8AC3E}">
        <p14:creationId xmlns:p14="http://schemas.microsoft.com/office/powerpoint/2010/main" val="3815367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GB" dirty="0"/>
          </a:p>
        </p:txBody>
      </p:sp>
      <p:sp>
        <p:nvSpPr>
          <p:cNvPr id="4" name="Slide Number Placeholder 3"/>
          <p:cNvSpPr>
            <a:spLocks noGrp="1"/>
          </p:cNvSpPr>
          <p:nvPr>
            <p:ph type="sldNum" sz="quarter" idx="5"/>
          </p:nvPr>
        </p:nvSpPr>
        <p:spPr/>
        <p:txBody>
          <a:bodyPr/>
          <a:lstStyle/>
          <a:p>
            <a:fld id="{1DD0E76A-2AA4-4F07-901B-FC78C691C488}" type="slidenum">
              <a:rPr lang="en-GB" smtClean="0"/>
              <a:t>16</a:t>
            </a:fld>
            <a:endParaRPr lang="en-GB"/>
          </a:p>
        </p:txBody>
      </p:sp>
    </p:spTree>
    <p:extLst>
      <p:ext uri="{BB962C8B-B14F-4D97-AF65-F5344CB8AC3E}">
        <p14:creationId xmlns:p14="http://schemas.microsoft.com/office/powerpoint/2010/main" val="3141962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D3306-349B-0633-21F3-F3958DC73B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7B52F-AAC5-DE0E-B97B-C8DFDB39E4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41A6C6-47C4-D332-536D-45D7B8489FD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CAB7F43-4A17-5002-7333-F4465F92425B}"/>
              </a:ext>
            </a:extLst>
          </p:cNvPr>
          <p:cNvSpPr>
            <a:spLocks noGrp="1"/>
          </p:cNvSpPr>
          <p:nvPr>
            <p:ph type="sldNum" sz="quarter" idx="5"/>
          </p:nvPr>
        </p:nvSpPr>
        <p:spPr/>
        <p:txBody>
          <a:bodyPr/>
          <a:lstStyle/>
          <a:p>
            <a:fld id="{0BE95075-E044-054B-898B-D3B5F62E76BA}" type="slidenum">
              <a:rPr lang="en-US" smtClean="0"/>
              <a:t>24</a:t>
            </a:fld>
            <a:endParaRPr lang="en-US"/>
          </a:p>
        </p:txBody>
      </p:sp>
    </p:spTree>
    <p:extLst>
      <p:ext uri="{BB962C8B-B14F-4D97-AF65-F5344CB8AC3E}">
        <p14:creationId xmlns:p14="http://schemas.microsoft.com/office/powerpoint/2010/main" val="3724592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s Slide">
    <p:bg>
      <p:bgPr>
        <a:solidFill>
          <a:srgbClr val="EEFC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00BFC6-72B5-B948-841F-BA40B32DA3C3}"/>
              </a:ext>
            </a:extLst>
          </p:cNvPr>
          <p:cNvPicPr>
            <a:picLocks noChangeAspect="1"/>
          </p:cNvPicPr>
          <p:nvPr userDrawn="1"/>
        </p:nvPicPr>
        <p:blipFill>
          <a:blip r:embed="rId2"/>
          <a:srcRect/>
          <a:stretch/>
        </p:blipFill>
        <p:spPr>
          <a:xfrm>
            <a:off x="9862730" y="6034009"/>
            <a:ext cx="2097206" cy="757324"/>
          </a:xfrm>
          <a:prstGeom prst="rect">
            <a:avLst/>
          </a:prstGeom>
        </p:spPr>
      </p:pic>
      <p:sp>
        <p:nvSpPr>
          <p:cNvPr id="10" name="Title 1"/>
          <p:cNvSpPr>
            <a:spLocks noGrp="1"/>
          </p:cNvSpPr>
          <p:nvPr>
            <p:ph type="title" hasCustomPrompt="1"/>
          </p:nvPr>
        </p:nvSpPr>
        <p:spPr>
          <a:xfrm>
            <a:off x="756457" y="265616"/>
            <a:ext cx="10876341" cy="590202"/>
          </a:xfrm>
        </p:spPr>
        <p:txBody>
          <a:bodyPr vert="horz" lIns="0" tIns="0" rIns="0" bIns="0" rtlCol="0" anchor="ctr" anchorCtr="0">
            <a:normAutofit/>
          </a:bodyPr>
          <a:lstStyle>
            <a:lvl1pPr>
              <a:defRPr lang="en-US" sz="3600" dirty="0">
                <a:solidFill>
                  <a:srgbClr val="01033C"/>
                </a:solidFill>
                <a:latin typeface="Arial" panose="020B0604020202020204" pitchFamily="34" charset="0"/>
                <a:ea typeface="Arial" panose="020B0604020202020204" pitchFamily="34" charset="0"/>
                <a:cs typeface="Arial" panose="020B0604020202020204" pitchFamily="34" charset="0"/>
              </a:defRPr>
            </a:lvl1pPr>
          </a:lstStyle>
          <a:p>
            <a:pPr lvl="0"/>
            <a:r>
              <a:rPr lang="en-GB"/>
              <a:t>Contents slide</a:t>
            </a:r>
            <a:endParaRPr lang="en-US"/>
          </a:p>
        </p:txBody>
      </p:sp>
      <p:sp>
        <p:nvSpPr>
          <p:cNvPr id="11" name="Content Placeholder 2"/>
          <p:cNvSpPr>
            <a:spLocks noGrp="1"/>
          </p:cNvSpPr>
          <p:nvPr>
            <p:ph idx="1"/>
          </p:nvPr>
        </p:nvSpPr>
        <p:spPr>
          <a:xfrm>
            <a:off x="756457" y="1005840"/>
            <a:ext cx="10956176" cy="5394959"/>
          </a:xfrm>
        </p:spPr>
        <p:txBody>
          <a:bodyPr vert="horz" lIns="91440" tIns="45720" rIns="91440" bIns="45720" rtlCol="0">
            <a:normAutofit/>
          </a:bodyPr>
          <a:lstStyle>
            <a:lvl1pPr>
              <a:defRPr lang="en-US" sz="2400" dirty="0">
                <a:solidFill>
                  <a:srgbClr val="25327D"/>
                </a:solidFill>
                <a:latin typeface="Work Sans" pitchFamily="2" charset="0"/>
                <a:ea typeface="+mn-ea"/>
                <a:cs typeface="Times New Roman" panose="02020603050405020304" pitchFamily="18" charset="0"/>
              </a:defRPr>
            </a:lvl1pPr>
            <a:lvl2pPr>
              <a:defRPr lang="en-US" sz="2000" dirty="0">
                <a:solidFill>
                  <a:srgbClr val="25327D"/>
                </a:solidFill>
                <a:latin typeface="Work Sans" pitchFamily="2" charset="0"/>
                <a:ea typeface="+mn-ea"/>
                <a:cs typeface="Times New Roman" panose="02020603050405020304" pitchFamily="18" charset="0"/>
              </a:defRPr>
            </a:lvl2pPr>
            <a:lvl3pPr>
              <a:defRPr lang="en-US" sz="1800" dirty="0">
                <a:solidFill>
                  <a:srgbClr val="25327D"/>
                </a:solidFill>
                <a:latin typeface="Work Sans" pitchFamily="2" charset="0"/>
                <a:ea typeface="+mn-ea"/>
                <a:cs typeface="Times New Roman" panose="02020603050405020304" pitchFamily="18" charset="0"/>
              </a:defRPr>
            </a:lvl3pPr>
            <a:lvl4pPr>
              <a:defRPr lang="en-US" sz="1600" dirty="0">
                <a:solidFill>
                  <a:srgbClr val="25327D"/>
                </a:solidFill>
                <a:latin typeface="Work Sans" pitchFamily="2" charset="0"/>
                <a:ea typeface="+mn-ea"/>
                <a:cs typeface="Times New Roman" panose="02020603050405020304" pitchFamily="18" charset="0"/>
              </a:defRPr>
            </a:lvl4pPr>
            <a:lvl5pPr>
              <a:defRPr lang="en-US" sz="1600" dirty="0">
                <a:solidFill>
                  <a:srgbClr val="25327D"/>
                </a:solidFill>
                <a:latin typeface="Work Sans" pitchFamily="2" charset="0"/>
                <a:ea typeface="+mn-ea"/>
                <a:cs typeface="Times New Roman" panose="02020603050405020304" pitchFamily="18" charset="0"/>
              </a:defRPr>
            </a:lvl5pPr>
          </a:lstStyle>
          <a:p>
            <a:pPr marL="342900" lvl="0" indent="-342900" algn="just">
              <a:spcBef>
                <a:spcPct val="20000"/>
              </a:spcBef>
              <a:buFont typeface="Arial" pitchFamily="34" charset="0"/>
            </a:pPr>
            <a:r>
              <a:rPr lang="en-US"/>
              <a:t>Click to edit Master text styles</a:t>
            </a:r>
          </a:p>
          <a:p>
            <a:pPr marL="742950" lvl="1" indent="-285750" algn="just">
              <a:spcBef>
                <a:spcPct val="20000"/>
              </a:spcBef>
              <a:buFont typeface="Arial" pitchFamily="34" charset="0"/>
              <a:buChar char="–"/>
            </a:pPr>
            <a:r>
              <a:rPr lang="en-US"/>
              <a:t>Second level</a:t>
            </a:r>
          </a:p>
          <a:p>
            <a:pPr lvl="2" algn="just">
              <a:spcBef>
                <a:spcPct val="20000"/>
              </a:spcBef>
              <a:buFont typeface="Arial" pitchFamily="34" charset="0"/>
            </a:pPr>
            <a:r>
              <a:rPr lang="en-US"/>
              <a:t>Third level</a:t>
            </a:r>
          </a:p>
          <a:p>
            <a:pPr lvl="3" algn="just">
              <a:spcBef>
                <a:spcPct val="20000"/>
              </a:spcBef>
              <a:buFont typeface="Arial" pitchFamily="34" charset="0"/>
              <a:buChar char="–"/>
            </a:pPr>
            <a:r>
              <a:rPr lang="en-US"/>
              <a:t>Fourth level</a:t>
            </a:r>
          </a:p>
          <a:p>
            <a:pPr lvl="4" algn="just">
              <a:spcBef>
                <a:spcPct val="20000"/>
              </a:spcBef>
              <a:buFont typeface="Arial" pitchFamily="34" charset="0"/>
              <a:buChar char="»"/>
            </a:pPr>
            <a:r>
              <a:rPr lang="en-US"/>
              <a:t>Fifth level</a:t>
            </a:r>
          </a:p>
        </p:txBody>
      </p:sp>
    </p:spTree>
    <p:extLst>
      <p:ext uri="{BB962C8B-B14F-4D97-AF65-F5344CB8AC3E}">
        <p14:creationId xmlns:p14="http://schemas.microsoft.com/office/powerpoint/2010/main" val="83193137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cSld name="1_Title &amp; Bullets">
    <p:spTree>
      <p:nvGrpSpPr>
        <p:cNvPr id="1" name=""/>
        <p:cNvGrpSpPr/>
        <p:nvPr/>
      </p:nvGrpSpPr>
      <p:grpSpPr>
        <a:xfrm>
          <a:off x="0" y="0"/>
          <a:ext cx="0" cy="0"/>
          <a:chOff x="0" y="0"/>
          <a:chExt cx="0" cy="0"/>
        </a:xfrm>
      </p:grpSpPr>
      <p:sp>
        <p:nvSpPr>
          <p:cNvPr id="66" name="Shape 66"/>
          <p:cNvSpPr>
            <a:spLocks noGrp="1"/>
          </p:cNvSpPr>
          <p:nvPr>
            <p:ph type="title"/>
          </p:nvPr>
        </p:nvSpPr>
        <p:spPr>
          <a:prstGeom prst="rect">
            <a:avLst/>
          </a:prstGeom>
        </p:spPr>
        <p:txBody>
          <a:bodyPr/>
          <a:lstStyle/>
          <a:p>
            <a:r>
              <a:rPr lang="en-US"/>
              <a:t>Click to edit Master title style</a:t>
            </a:r>
            <a:endParaRPr/>
          </a:p>
        </p:txBody>
      </p:sp>
      <p:sp>
        <p:nvSpPr>
          <p:cNvPr id="69" name="Shape 69"/>
          <p:cNvSpPr>
            <a:spLocks noGrp="1"/>
          </p:cNvSpPr>
          <p:nvPr>
            <p:ph type="sldNum" sz="quarter" idx="2"/>
          </p:nvPr>
        </p:nvSpPr>
        <p:spPr>
          <a:prstGeom prst="rect">
            <a:avLst/>
          </a:prstGeom>
        </p:spPr>
        <p:txBody>
          <a:bodyPr/>
          <a:lstStyle/>
          <a:p>
            <a:fld id="{86CB4B4D-7CA3-9044-876B-883B54F8677D}" type="slidenum">
              <a:rPr lang="en-GB" smtClean="0"/>
              <a:t>‹#›</a:t>
            </a:fld>
            <a:endParaRPr lang="en-GB"/>
          </a:p>
        </p:txBody>
      </p:sp>
      <p:sp>
        <p:nvSpPr>
          <p:cNvPr id="8" name="Content Placeholder 2">
            <a:extLst>
              <a:ext uri="{FF2B5EF4-FFF2-40B4-BE49-F238E27FC236}">
                <a16:creationId xmlns:a16="http://schemas.microsoft.com/office/drawing/2014/main" id="{FC526608-6A6A-449C-A899-241EE6BC6D64}"/>
              </a:ext>
            </a:extLst>
          </p:cNvPr>
          <p:cNvSpPr>
            <a:spLocks noGrp="1"/>
          </p:cNvSpPr>
          <p:nvPr>
            <p:ph sz="quarter" idx="18"/>
          </p:nvPr>
        </p:nvSpPr>
        <p:spPr>
          <a:xfrm>
            <a:off x="535781" y="1523334"/>
            <a:ext cx="11132261" cy="4786133"/>
          </a:xfrm>
        </p:spPr>
        <p:txBody>
          <a:bodyPr>
            <a:normAutofit/>
          </a:bodyPr>
          <a:lstStyle>
            <a:lvl1pPr>
              <a:spcBef>
                <a:spcPts val="0"/>
              </a:spcBef>
              <a:defRPr sz="2250">
                <a:solidFill>
                  <a:schemeClr val="tx1"/>
                </a:solidFill>
              </a:defRPr>
            </a:lvl1pPr>
            <a:lvl2pPr>
              <a:spcBef>
                <a:spcPts val="0"/>
              </a:spcBef>
              <a:defRPr sz="2250">
                <a:solidFill>
                  <a:schemeClr val="tx1"/>
                </a:solidFill>
              </a:defRPr>
            </a:lvl2pPr>
            <a:lvl3pPr>
              <a:spcBef>
                <a:spcPts val="0"/>
              </a:spcBef>
              <a:defRPr sz="2250">
                <a:solidFill>
                  <a:schemeClr val="tx1"/>
                </a:solidFill>
              </a:defRPr>
            </a:lvl3pPr>
            <a:lvl4pPr>
              <a:spcBef>
                <a:spcPts val="0"/>
              </a:spcBef>
              <a:defRPr sz="2250">
                <a:solidFill>
                  <a:schemeClr val="tx1"/>
                </a:solidFill>
              </a:defRPr>
            </a:lvl4pPr>
            <a:lvl5pPr>
              <a:spcBef>
                <a:spcPts val="0"/>
              </a:spcBef>
              <a:defRPr sz="225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75959007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11/26/2024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06" r:id="rId20"/>
    <p:sldLayoutId id="2147483733" r:id="rId21"/>
    <p:sldLayoutId id="2147483734" r:id="rId22"/>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yeIM5IxvY-o"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2895601"/>
            <a:ext cx="5421085" cy="3570514"/>
          </a:xfrm>
        </p:spPr>
        <p:txBody>
          <a:bodyPr lIns="0" tIns="0" rIns="0" bIns="0">
            <a:normAutofit/>
          </a:bodyPr>
          <a:lstStyle/>
          <a:p>
            <a:pPr>
              <a:lnSpc>
                <a:spcPct val="100000"/>
              </a:lnSpc>
            </a:pPr>
            <a:r>
              <a:rPr lang="en-US" dirty="0"/>
              <a:t>BUSI 1764 – </a:t>
            </a:r>
          </a:p>
          <a:p>
            <a:pPr>
              <a:lnSpc>
                <a:spcPct val="100000"/>
              </a:lnSpc>
            </a:pPr>
            <a:r>
              <a:rPr lang="en-US" dirty="0"/>
              <a:t>Global Entrepreneurship and Innovation</a:t>
            </a:r>
          </a:p>
          <a:p>
            <a:endParaRPr lang="en-GB" b="1" dirty="0"/>
          </a:p>
          <a:p>
            <a:endParaRPr lang="en-GB" b="1" dirty="0">
              <a:solidFill>
                <a:srgbClr val="FFC000"/>
              </a:solidFill>
            </a:endParaRPr>
          </a:p>
          <a:p>
            <a:r>
              <a:rPr lang="en-US" sz="2400" b="0" dirty="0">
                <a:solidFill>
                  <a:schemeClr val="accent4">
                    <a:lumMod val="60000"/>
                    <a:lumOff val="40000"/>
                  </a:schemeClr>
                </a:solidFill>
                <a:latin typeface="Arial"/>
                <a:cs typeface="Arial"/>
              </a:rPr>
              <a:t>Dr Sylvester O Mujakperuo </a:t>
            </a:r>
          </a:p>
          <a:p>
            <a:r>
              <a:rPr lang="en-US" sz="2400" b="0" dirty="0">
                <a:solidFill>
                  <a:schemeClr val="accent4">
                    <a:lumMod val="60000"/>
                    <a:lumOff val="40000"/>
                  </a:schemeClr>
                </a:solidFill>
                <a:latin typeface="Arial"/>
                <a:cs typeface="Arial"/>
              </a:rPr>
              <a:t>Module Leader</a:t>
            </a:r>
          </a:p>
          <a:p>
            <a:endParaRPr lang="en-GB" dirty="0">
              <a:solidFill>
                <a:srgbClr val="FFC000"/>
              </a:solidFill>
            </a:endParaRPr>
          </a:p>
          <a:p>
            <a:endParaRPr lang="en-GB" dirty="0"/>
          </a:p>
        </p:txBody>
      </p:sp>
      <p:sp>
        <p:nvSpPr>
          <p:cNvPr id="2" name="Title 1"/>
          <p:cNvSpPr>
            <a:spLocks noGrp="1"/>
          </p:cNvSpPr>
          <p:nvPr>
            <p:ph type="ctrTitle"/>
          </p:nvPr>
        </p:nvSpPr>
        <p:spPr>
          <a:xfrm>
            <a:off x="141515" y="979714"/>
            <a:ext cx="5464627" cy="1513115"/>
          </a:xfrm>
        </p:spPr>
        <p:txBody>
          <a:bodyPr lIns="0" tIns="0" rIns="0" bIns="0" anchor="t" anchorCtr="0">
            <a:noAutofit/>
          </a:bodyPr>
          <a:lstStyle/>
          <a:p>
            <a:r>
              <a:rPr lang="en-US" sz="3500" dirty="0">
                <a:solidFill>
                  <a:srgbClr val="FFC000"/>
                </a:solidFill>
                <a:latin typeface="Antonio" charset="0"/>
                <a:ea typeface="Antonio" charset="0"/>
                <a:cs typeface="Antonio" charset="0"/>
              </a:rPr>
              <a:t>Entrepreneurial Marketing</a:t>
            </a:r>
            <a:br>
              <a:rPr lang="en-US" sz="3500" dirty="0">
                <a:solidFill>
                  <a:srgbClr val="FFC000"/>
                </a:solidFill>
                <a:latin typeface="Antonio" charset="0"/>
                <a:ea typeface="Antonio" charset="0"/>
                <a:cs typeface="Antonio" charset="0"/>
              </a:rPr>
            </a:br>
            <a:br>
              <a:rPr lang="en-US" sz="3500" dirty="0">
                <a:solidFill>
                  <a:srgbClr val="FFC000"/>
                </a:solidFill>
                <a:latin typeface="Antonio" charset="0"/>
                <a:ea typeface="Antonio" charset="0"/>
                <a:cs typeface="Antonio" charset="0"/>
              </a:rPr>
            </a:br>
            <a:r>
              <a:rPr lang="en-GB" sz="2800" b="1" dirty="0">
                <a:solidFill>
                  <a:srgbClr val="FFC000"/>
                </a:solidFill>
                <a:latin typeface="Antonio"/>
              </a:rPr>
              <a:t>Week 10 Tutorial Slides</a:t>
            </a:r>
            <a:br>
              <a:rPr lang="en-GB" sz="1050" b="1" dirty="0">
                <a:solidFill>
                  <a:srgbClr val="FFC000"/>
                </a:solidFill>
              </a:rPr>
            </a:br>
            <a:endParaRPr lang="en-US" sz="3500" b="1" dirty="0">
              <a:solidFill>
                <a:srgbClr val="FFC000"/>
              </a:solidFill>
              <a:latin typeface="Antonio" charset="0"/>
              <a:ea typeface="Antonio" charset="0"/>
              <a:cs typeface="Antonio"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5628" y="-6317"/>
            <a:ext cx="6346371"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900000" y="1171254"/>
            <a:ext cx="2880000" cy="4948746"/>
          </a:xfrm>
        </p:spPr>
        <p:txBody>
          <a:bodyPr>
            <a:normAutofit/>
          </a:bodyPr>
          <a:lstStyle/>
          <a:p>
            <a:r>
              <a:rPr lang="en-GB" sz="4400" dirty="0">
                <a:solidFill>
                  <a:srgbClr val="FFC000"/>
                </a:solidFill>
                <a:latin typeface="Calibri Light" panose="020F0302020204030204" pitchFamily="34" charset="0"/>
                <a:cs typeface="Calibri Light" panose="020F0302020204030204" pitchFamily="34" charset="0"/>
              </a:rPr>
              <a:t>LEARNING OUTCOMES</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354285" y="859971"/>
            <a:ext cx="7685315" cy="4948747"/>
          </a:xfrm>
        </p:spPr>
        <p:txBody>
          <a:bodyPr>
            <a:normAutofit fontScale="77500" lnSpcReduction="20000"/>
          </a:bodyPr>
          <a:lstStyle/>
          <a:p>
            <a:pPr algn="just">
              <a:lnSpc>
                <a:spcPct val="160000"/>
              </a:lnSpc>
            </a:pPr>
            <a:r>
              <a:rPr lang="en-US" sz="3000" dirty="0"/>
              <a:t>Understand the characteristics of entrepreneurial marketing</a:t>
            </a:r>
          </a:p>
          <a:p>
            <a:pPr algn="just">
              <a:lnSpc>
                <a:spcPct val="160000"/>
              </a:lnSpc>
            </a:pPr>
            <a:r>
              <a:rPr lang="en-US" sz="3000" dirty="0"/>
              <a:t>Understand the concepts of segmentation, targeting and positioning along with their relevance to entrepreneurial marketing</a:t>
            </a:r>
          </a:p>
          <a:p>
            <a:pPr algn="just">
              <a:lnSpc>
                <a:spcPct val="160000"/>
              </a:lnSpc>
            </a:pPr>
            <a:r>
              <a:rPr lang="en-US" sz="3000" dirty="0"/>
              <a:t>To understand the process of brand building in entrepreneurial firms </a:t>
            </a:r>
          </a:p>
          <a:p>
            <a:pPr algn="just">
              <a:lnSpc>
                <a:spcPct val="160000"/>
              </a:lnSpc>
            </a:pPr>
            <a:r>
              <a:rPr lang="en-US" sz="3000" dirty="0"/>
              <a:t>To understand pricing strategies available to the entrepreneurial firms</a:t>
            </a:r>
            <a:endParaRPr lang="en-GB" dirty="0"/>
          </a:p>
        </p:txBody>
      </p:sp>
    </p:spTree>
    <p:extLst>
      <p:ext uri="{BB962C8B-B14F-4D97-AF65-F5344CB8AC3E}">
        <p14:creationId xmlns:p14="http://schemas.microsoft.com/office/powerpoint/2010/main" val="2044140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AE6F5-44E2-B140-A2AC-0BB34894BE53}"/>
              </a:ext>
            </a:extLst>
          </p:cNvPr>
          <p:cNvSpPr>
            <a:spLocks noGrp="1"/>
          </p:cNvSpPr>
          <p:nvPr>
            <p:ph type="title"/>
          </p:nvPr>
        </p:nvSpPr>
        <p:spPr>
          <a:xfrm>
            <a:off x="326572" y="206830"/>
            <a:ext cx="11595394" cy="827314"/>
          </a:xfrm>
        </p:spPr>
        <p:txBody>
          <a:bodyPr>
            <a:normAutofit/>
          </a:bodyPr>
          <a:lstStyle/>
          <a:p>
            <a:pPr algn="ctr"/>
            <a:r>
              <a:rPr lang="en-GB" b="1" kern="100" dirty="0">
                <a:effectLst/>
                <a:latin typeface="Aptos" panose="020B0004020202020204" pitchFamily="34" charset="0"/>
                <a:ea typeface="Aptos" panose="020B0004020202020204" pitchFamily="34" charset="0"/>
                <a:cs typeface="Times New Roman" panose="02020603050405020304" pitchFamily="18" charset="0"/>
              </a:rPr>
              <a:t>CHARACTERISTICS OF ENTREPRENEURIAL FIRMS</a:t>
            </a:r>
            <a:endParaRPr lang="en-US" dirty="0"/>
          </a:p>
        </p:txBody>
      </p:sp>
      <p:sp>
        <p:nvSpPr>
          <p:cNvPr id="3" name="Content Placeholder 2">
            <a:extLst>
              <a:ext uri="{FF2B5EF4-FFF2-40B4-BE49-F238E27FC236}">
                <a16:creationId xmlns:a16="http://schemas.microsoft.com/office/drawing/2014/main" id="{00A4E1B8-A2F3-B748-B657-C0D34913C887}"/>
              </a:ext>
            </a:extLst>
          </p:cNvPr>
          <p:cNvSpPr>
            <a:spLocks noGrp="1"/>
          </p:cNvSpPr>
          <p:nvPr>
            <p:ph idx="1"/>
          </p:nvPr>
        </p:nvSpPr>
        <p:spPr>
          <a:xfrm>
            <a:off x="368006" y="1219200"/>
            <a:ext cx="11595394" cy="5431969"/>
          </a:xfrm>
        </p:spPr>
        <p:txBody>
          <a:bodyPr>
            <a:normAutofit/>
          </a:bodyPr>
          <a:lstStyle/>
          <a:p>
            <a:pPr algn="just">
              <a:lnSpc>
                <a:spcPct val="115000"/>
              </a:lnSpc>
              <a:spcAft>
                <a:spcPts val="800"/>
              </a:spcAft>
            </a:pPr>
            <a:r>
              <a:rPr lang="en-GB" sz="2600" b="1" kern="100" dirty="0">
                <a:effectLst/>
                <a:latin typeface="Aptos" panose="020B0004020202020204" pitchFamily="34" charset="0"/>
                <a:ea typeface="Aptos" panose="020B0004020202020204" pitchFamily="34" charset="0"/>
                <a:cs typeface="Times New Roman" panose="02020603050405020304" pitchFamily="18" charset="0"/>
              </a:rPr>
              <a:t>Limited Capital</a:t>
            </a:r>
          </a:p>
          <a:p>
            <a:pPr>
              <a:buFontTx/>
              <a:buChar char="-"/>
            </a:pPr>
            <a:r>
              <a:rPr lang="en-GB" sz="2600" kern="100" dirty="0">
                <a:effectLst/>
                <a:latin typeface="Aptos" panose="020B0004020202020204" pitchFamily="34" charset="0"/>
                <a:ea typeface="Aptos" panose="020B0004020202020204" pitchFamily="34" charset="0"/>
                <a:cs typeface="Times New Roman" panose="02020603050405020304" pitchFamily="18" charset="0"/>
              </a:rPr>
              <a:t>One of  the problems faced by entrepreneurial firms is paucity of capital. </a:t>
            </a:r>
            <a:endParaRPr lang="en-GB" sz="2600" kern="100" dirty="0">
              <a:latin typeface="Aptos" panose="020B0004020202020204" pitchFamily="34" charset="0"/>
              <a:ea typeface="Aptos" panose="020B0004020202020204" pitchFamily="34" charset="0"/>
            </a:endParaRPr>
          </a:p>
          <a:p>
            <a:pPr algn="just">
              <a:lnSpc>
                <a:spcPct val="115000"/>
              </a:lnSpc>
              <a:spcAft>
                <a:spcPts val="800"/>
              </a:spcAft>
            </a:pPr>
            <a:r>
              <a:rPr lang="en-GB" sz="2600" b="1" kern="100" dirty="0">
                <a:effectLst/>
                <a:latin typeface="Aptos" panose="020B0004020202020204" pitchFamily="34" charset="0"/>
                <a:ea typeface="Aptos" panose="020B0004020202020204" pitchFamily="34" charset="0"/>
                <a:cs typeface="Times New Roman" panose="02020603050405020304" pitchFamily="18" charset="0"/>
              </a:rPr>
              <a:t>SMALL SIZE</a:t>
            </a:r>
            <a:endParaRPr lang="en-GB" sz="2600" b="1" kern="100" dirty="0">
              <a:latin typeface="Aptos" panose="020B0004020202020204" pitchFamily="34" charset="0"/>
              <a:ea typeface="Aptos" panose="020B0004020202020204" pitchFamily="34" charset="0"/>
            </a:endParaRPr>
          </a:p>
          <a:p>
            <a:pPr marL="0" indent="0" algn="just">
              <a:lnSpc>
                <a:spcPct val="115000"/>
              </a:lnSpc>
              <a:spcAft>
                <a:spcPts val="800"/>
              </a:spcAft>
              <a:buNone/>
            </a:pPr>
            <a:r>
              <a:rPr lang="en-GB" sz="2600" kern="100" dirty="0">
                <a:latin typeface="Aptos" panose="020B0004020202020204" pitchFamily="34" charset="0"/>
                <a:ea typeface="Aptos" panose="020B0004020202020204" pitchFamily="34" charset="0"/>
              </a:rPr>
              <a:t>- </a:t>
            </a:r>
            <a:r>
              <a:rPr lang="en-GB" sz="2600" kern="100" dirty="0">
                <a:effectLst/>
                <a:latin typeface="Aptos" panose="020B0004020202020204" pitchFamily="34" charset="0"/>
                <a:ea typeface="Aptos" panose="020B0004020202020204" pitchFamily="34" charset="0"/>
                <a:cs typeface="Times New Roman" panose="02020603050405020304" pitchFamily="18" charset="0"/>
              </a:rPr>
              <a:t>The size of entrepreneurial firms is a limiting factor. This is following that smallness leads to a low market</a:t>
            </a:r>
          </a:p>
          <a:p>
            <a:pPr algn="just">
              <a:lnSpc>
                <a:spcPct val="115000"/>
              </a:lnSpc>
              <a:spcAft>
                <a:spcPts val="800"/>
              </a:spcAft>
            </a:pPr>
            <a:r>
              <a:rPr lang="en-GB" sz="2600" b="1" kern="100" dirty="0">
                <a:effectLst/>
                <a:latin typeface="Aptos" panose="020B0004020202020204" pitchFamily="34" charset="0"/>
                <a:ea typeface="Aptos" panose="020B0004020202020204" pitchFamily="34" charset="0"/>
                <a:cs typeface="Times New Roman" panose="02020603050405020304" pitchFamily="18" charset="0"/>
              </a:rPr>
              <a:t>NOT – KNOWN TO THE CUSTOMER</a:t>
            </a:r>
          </a:p>
          <a:p>
            <a:pPr marL="0" indent="0" algn="just">
              <a:lnSpc>
                <a:spcPct val="115000"/>
              </a:lnSpc>
              <a:spcAft>
                <a:spcPts val="800"/>
              </a:spcAft>
              <a:buNone/>
            </a:pPr>
            <a:r>
              <a:rPr lang="en-GB" sz="2600" kern="100" dirty="0">
                <a:latin typeface="Aptos" panose="020B0004020202020204" pitchFamily="34" charset="0"/>
                <a:ea typeface="Aptos" panose="020B0004020202020204" pitchFamily="34" charset="0"/>
              </a:rPr>
              <a:t>- Because </a:t>
            </a:r>
            <a:r>
              <a:rPr lang="en-GB" sz="2600" kern="100" dirty="0">
                <a:effectLst/>
                <a:latin typeface="Aptos" panose="020B0004020202020204" pitchFamily="34" charset="0"/>
                <a:ea typeface="Aptos" panose="020B0004020202020204" pitchFamily="34" charset="0"/>
                <a:cs typeface="Times New Roman" panose="02020603050405020304" pitchFamily="18" charset="0"/>
              </a:rPr>
              <a:t>new ventures are relatively unknow entities to potential customers, there is a lack of trust in their abilities and their offerings. share and a lack of marketing power.</a:t>
            </a:r>
          </a:p>
          <a:p>
            <a:pPr algn="just">
              <a:lnSpc>
                <a:spcPct val="115000"/>
              </a:lnSpc>
              <a:spcAft>
                <a:spcPts val="800"/>
              </a:spcAft>
              <a:buFontTx/>
              <a:buChar char="-"/>
            </a:pPr>
            <a:endParaRPr lang="en-US" dirty="0"/>
          </a:p>
        </p:txBody>
      </p:sp>
    </p:spTree>
    <p:extLst>
      <p:ext uri="{BB962C8B-B14F-4D97-AF65-F5344CB8AC3E}">
        <p14:creationId xmlns:p14="http://schemas.microsoft.com/office/powerpoint/2010/main" val="395486903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A05A0-D52A-590B-DF47-AE2D006CCA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440E48-FCED-B48C-1710-C4BFE3BC78EA}"/>
              </a:ext>
            </a:extLst>
          </p:cNvPr>
          <p:cNvSpPr>
            <a:spLocks noGrp="1"/>
          </p:cNvSpPr>
          <p:nvPr>
            <p:ph type="title"/>
          </p:nvPr>
        </p:nvSpPr>
        <p:spPr>
          <a:xfrm>
            <a:off x="326572" y="500743"/>
            <a:ext cx="11595394" cy="816427"/>
          </a:xfrm>
        </p:spPr>
        <p:txBody>
          <a:bodyPr>
            <a:normAutofit/>
          </a:bodyPr>
          <a:lstStyle/>
          <a:p>
            <a:pPr algn="ctr"/>
            <a:r>
              <a:rPr lang="en-GB" b="1" kern="100" dirty="0">
                <a:effectLst/>
                <a:latin typeface="Aptos" panose="020B0004020202020204" pitchFamily="34" charset="0"/>
                <a:ea typeface="Aptos" panose="020B0004020202020204" pitchFamily="34" charset="0"/>
                <a:cs typeface="Times New Roman" panose="02020603050405020304" pitchFamily="18" charset="0"/>
              </a:rPr>
              <a:t>WHAT IS ENTREPRENEURIAL MARKETING</a:t>
            </a:r>
            <a:endParaRPr lang="en-US" dirty="0"/>
          </a:p>
        </p:txBody>
      </p:sp>
      <p:sp>
        <p:nvSpPr>
          <p:cNvPr id="3" name="Content Placeholder 2">
            <a:extLst>
              <a:ext uri="{FF2B5EF4-FFF2-40B4-BE49-F238E27FC236}">
                <a16:creationId xmlns:a16="http://schemas.microsoft.com/office/drawing/2014/main" id="{6644AAB9-5EFB-03C5-F8BF-06B108561017}"/>
              </a:ext>
            </a:extLst>
          </p:cNvPr>
          <p:cNvSpPr>
            <a:spLocks noGrp="1"/>
          </p:cNvSpPr>
          <p:nvPr>
            <p:ph idx="1"/>
          </p:nvPr>
        </p:nvSpPr>
        <p:spPr>
          <a:xfrm>
            <a:off x="368006" y="1611086"/>
            <a:ext cx="11595394" cy="5040083"/>
          </a:xfrm>
        </p:spPr>
        <p:txBody>
          <a:bodyPr>
            <a:normAutofit/>
          </a:bodyPr>
          <a:lstStyle/>
          <a:p>
            <a:pPr algn="just">
              <a:lnSpc>
                <a:spcPct val="115000"/>
              </a:lnSpc>
              <a:spcAft>
                <a:spcPts val="800"/>
              </a:spcAft>
            </a:pPr>
            <a:r>
              <a:rPr lang="en-US" dirty="0"/>
              <a:t>A strategic approach to marketing that is employed by start-ups and small businesses. </a:t>
            </a:r>
          </a:p>
          <a:p>
            <a:pPr algn="just">
              <a:lnSpc>
                <a:spcPct val="115000"/>
              </a:lnSpc>
              <a:spcAft>
                <a:spcPts val="800"/>
              </a:spcAft>
            </a:pPr>
            <a:r>
              <a:rPr lang="en-US" dirty="0"/>
              <a:t>It involves the innovative and proactive use of marketing techniques to identify and capitalize on emerging opportunities often with limited resources.</a:t>
            </a:r>
          </a:p>
          <a:p>
            <a:pPr algn="just">
              <a:lnSpc>
                <a:spcPct val="115000"/>
              </a:lnSpc>
              <a:spcAft>
                <a:spcPts val="800"/>
              </a:spcAft>
            </a:pPr>
            <a:r>
              <a:rPr lang="en-GB" kern="100" dirty="0">
                <a:effectLst/>
                <a:latin typeface="Aptos" panose="020B0004020202020204" pitchFamily="34" charset="0"/>
                <a:ea typeface="Aptos" panose="020B0004020202020204" pitchFamily="34" charset="0"/>
                <a:cs typeface="Times New Roman" panose="02020603050405020304" pitchFamily="18" charset="0"/>
              </a:rPr>
              <a:t>The best way to understand the meaning of entrepreneurial marketing, is to compare it with traditional marketing. </a:t>
            </a:r>
            <a:endParaRPr lang="en-US" dirty="0"/>
          </a:p>
          <a:p>
            <a:pPr algn="just">
              <a:lnSpc>
                <a:spcPct val="115000"/>
              </a:lnSpc>
              <a:spcAft>
                <a:spcPts val="800"/>
              </a:spcAft>
              <a:buFontTx/>
              <a:buChar char="-"/>
            </a:pPr>
            <a:endParaRPr lang="en-US" dirty="0"/>
          </a:p>
        </p:txBody>
      </p:sp>
    </p:spTree>
    <p:extLst>
      <p:ext uri="{BB962C8B-B14F-4D97-AF65-F5344CB8AC3E}">
        <p14:creationId xmlns:p14="http://schemas.microsoft.com/office/powerpoint/2010/main" val="177348207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AC5B30-EB3B-192A-633F-BF2B6F6CDD3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6F22A1-1681-0BD4-6BD1-F696F1A4C487}"/>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2600" dirty="0">
                <a:solidFill>
                  <a:schemeClr val="bg1"/>
                </a:solidFill>
                <a:latin typeface="+mj-lt"/>
                <a:ea typeface="+mj-ea"/>
                <a:cs typeface="+mj-cs"/>
              </a:rPr>
              <a:t>COMPARISON OF TRADITIONAL MARKETING AND </a:t>
            </a:r>
            <a:r>
              <a:rPr lang="en-US" sz="2600" b="1" kern="1200" dirty="0">
                <a:solidFill>
                  <a:schemeClr val="bg1"/>
                </a:solidFill>
                <a:effectLst/>
                <a:latin typeface="+mj-lt"/>
                <a:ea typeface="+mj-ea"/>
                <a:cs typeface="+mj-cs"/>
              </a:rPr>
              <a:t>ENTREPRENEURIAL MARKETING</a:t>
            </a:r>
            <a:endParaRPr lang="en-US" sz="2600" kern="1200" dirty="0">
              <a:solidFill>
                <a:schemeClr val="bg1"/>
              </a:solidFill>
              <a:latin typeface="+mj-lt"/>
              <a:ea typeface="+mj-ea"/>
              <a:cs typeface="+mj-cs"/>
            </a:endParaRPr>
          </a:p>
        </p:txBody>
      </p:sp>
      <p:graphicFrame>
        <p:nvGraphicFramePr>
          <p:cNvPr id="6" name="Content Placeholder 5">
            <a:extLst>
              <a:ext uri="{FF2B5EF4-FFF2-40B4-BE49-F238E27FC236}">
                <a16:creationId xmlns:a16="http://schemas.microsoft.com/office/drawing/2014/main" id="{52EC3AFD-93B7-081B-E8CD-3EDEFC75E674}"/>
              </a:ext>
            </a:extLst>
          </p:cNvPr>
          <p:cNvGraphicFramePr>
            <a:graphicFrameLocks noGrp="1"/>
          </p:cNvGraphicFramePr>
          <p:nvPr>
            <p:ph idx="1"/>
            <p:extLst>
              <p:ext uri="{D42A27DB-BD31-4B8C-83A1-F6EECF244321}">
                <p14:modId xmlns:p14="http://schemas.microsoft.com/office/powerpoint/2010/main" val="2567524097"/>
              </p:ext>
            </p:extLst>
          </p:nvPr>
        </p:nvGraphicFramePr>
        <p:xfrm>
          <a:off x="643467" y="1930698"/>
          <a:ext cx="10905067" cy="3883261"/>
        </p:xfrm>
        <a:graphic>
          <a:graphicData uri="http://schemas.openxmlformats.org/drawingml/2006/table">
            <a:tbl>
              <a:tblPr/>
              <a:tblGrid>
                <a:gridCol w="2720538">
                  <a:extLst>
                    <a:ext uri="{9D8B030D-6E8A-4147-A177-3AD203B41FA5}">
                      <a16:colId xmlns:a16="http://schemas.microsoft.com/office/drawing/2014/main" val="3911945918"/>
                    </a:ext>
                  </a:extLst>
                </a:gridCol>
                <a:gridCol w="4170935">
                  <a:extLst>
                    <a:ext uri="{9D8B030D-6E8A-4147-A177-3AD203B41FA5}">
                      <a16:colId xmlns:a16="http://schemas.microsoft.com/office/drawing/2014/main" val="2871487619"/>
                    </a:ext>
                  </a:extLst>
                </a:gridCol>
                <a:gridCol w="4013594">
                  <a:extLst>
                    <a:ext uri="{9D8B030D-6E8A-4147-A177-3AD203B41FA5}">
                      <a16:colId xmlns:a16="http://schemas.microsoft.com/office/drawing/2014/main" val="3762566328"/>
                    </a:ext>
                  </a:extLst>
                </a:gridCol>
              </a:tblGrid>
              <a:tr h="436443">
                <a:tc gridSpan="3">
                  <a:txBody>
                    <a:bodyPr/>
                    <a:lstStyle/>
                    <a:p>
                      <a:pPr algn="ctr" fontAlgn="t">
                        <a:lnSpc>
                          <a:spcPct val="115000"/>
                        </a:lnSpc>
                        <a:spcAft>
                          <a:spcPts val="800"/>
                        </a:spcAft>
                      </a:pPr>
                      <a:r>
                        <a:rPr lang="en-GB" sz="1500" b="1" i="0" u="none" strike="noStrike" kern="100">
                          <a:effectLst/>
                          <a:latin typeface="Aptos" panose="020B0004020202020204" pitchFamily="34" charset="0"/>
                          <a:ea typeface="Aptos" panose="020B0004020202020204" pitchFamily="34" charset="0"/>
                          <a:cs typeface="Times New Roman" panose="02020603050405020304" pitchFamily="18" charset="0"/>
                        </a:rPr>
                        <a:t>Comparison of Traditional Marketing and Entrepreneurial Marketing</a:t>
                      </a:r>
                      <a:endParaRPr lang="en-GB" sz="2300" b="0" i="0" u="none" strike="noStrike">
                        <a:effectLst/>
                        <a:latin typeface="Arial" panose="020B0604020202020204" pitchFamily="34" charset="0"/>
                      </a:endParaRPr>
                    </a:p>
                  </a:txBody>
                  <a:tcPr marL="117957" marR="117957" marT="58979" marB="5897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93520618"/>
                  </a:ext>
                </a:extLst>
              </a:tr>
              <a:tr h="330773">
                <a:tc>
                  <a:txBody>
                    <a:bodyPr/>
                    <a:lstStyle/>
                    <a:p>
                      <a:pPr algn="l" fontAlgn="t">
                        <a:lnSpc>
                          <a:spcPct val="115000"/>
                        </a:lnSpc>
                        <a:spcAft>
                          <a:spcPts val="800"/>
                        </a:spcAft>
                      </a:pPr>
                      <a:r>
                        <a:rPr lang="en-GB" sz="1500" b="1" i="0" u="none" strike="noStrike" kern="100">
                          <a:effectLst/>
                          <a:latin typeface="Aptos" panose="020B0004020202020204" pitchFamily="34" charset="0"/>
                          <a:ea typeface="Aptos" panose="020B0004020202020204" pitchFamily="34" charset="0"/>
                          <a:cs typeface="Times New Roman" panose="02020603050405020304" pitchFamily="18" charset="0"/>
                        </a:rPr>
                        <a:t>Marketing Principles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1" i="0" u="none" strike="noStrike" kern="100">
                          <a:effectLst/>
                          <a:latin typeface="Aptos" panose="020B0004020202020204" pitchFamily="34" charset="0"/>
                          <a:ea typeface="Aptos" panose="020B0004020202020204" pitchFamily="34" charset="0"/>
                          <a:cs typeface="Times New Roman" panose="02020603050405020304" pitchFamily="18" charset="0"/>
                        </a:rPr>
                        <a:t>Traditional Marketing</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1" i="0" u="none" strike="noStrike" kern="100">
                          <a:effectLst/>
                          <a:latin typeface="Aptos" panose="020B0004020202020204" pitchFamily="34" charset="0"/>
                          <a:ea typeface="Aptos" panose="020B0004020202020204" pitchFamily="34" charset="0"/>
                          <a:cs typeface="Times New Roman" panose="02020603050405020304" pitchFamily="18" charset="0"/>
                        </a:rPr>
                        <a:t>Entrepreneurial Marketing</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6445707"/>
                  </a:ext>
                </a:extLst>
              </a:tr>
              <a:tr h="602075">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Concept</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Customer-oriented, Market-driven, product development follows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Innovation oriented, idea-powered, intuitive estimation of market needs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16752984"/>
                  </a:ext>
                </a:extLst>
              </a:tr>
              <a:tr h="602075">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Strategy</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Top-down segmentation, targeting, and positioning</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Bottom-up aimed at customers and other important groups</a:t>
                      </a:r>
                      <a:endParaRPr lang="en-GB" sz="2300" b="0" i="0" u="none" strike="noStrike" dirty="0">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9575309"/>
                  </a:ext>
                </a:extLst>
              </a:tr>
              <a:tr h="602075">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Methods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The marketing mix and four Ps.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Collaborative marketing methods, using word of mouth marketing methods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5159329"/>
                  </a:ext>
                </a:extLst>
              </a:tr>
              <a:tr h="602075">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Market Intelligence</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Formalized research and intelligence systems</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lnSpc>
                          <a:spcPct val="115000"/>
                        </a:lnSpc>
                        <a:spcAft>
                          <a:spcPts val="800"/>
                        </a:spcAft>
                      </a:pPr>
                      <a:r>
                        <a:rPr lang="en-GB" sz="1500" b="0" i="0" u="none" strike="noStrike" kern="100">
                          <a:effectLst/>
                          <a:latin typeface="Aptos" panose="020B0004020202020204" pitchFamily="34" charset="0"/>
                          <a:ea typeface="Aptos" panose="020B0004020202020204" pitchFamily="34" charset="0"/>
                          <a:cs typeface="Times New Roman" panose="02020603050405020304" pitchFamily="18" charset="0"/>
                        </a:rPr>
                        <a:t>Informal networking and information collection.</a:t>
                      </a:r>
                      <a:endParaRPr lang="en-GB" sz="2300" b="0" i="0" u="none" strike="noStrike">
                        <a:effectLst/>
                        <a:latin typeface="Arial" panose="020B0604020202020204" pitchFamily="34" charset="0"/>
                      </a:endParaRPr>
                    </a:p>
                  </a:txBody>
                  <a:tcPr marL="88468" marR="88468" marT="1228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1545004"/>
                  </a:ext>
                </a:extLst>
              </a:tr>
              <a:tr h="707745">
                <a:tc gridSpan="3">
                  <a:txBody>
                    <a:bodyPr/>
                    <a:lstStyle/>
                    <a:p>
                      <a:pPr algn="l" fontAlgn="t">
                        <a:lnSpc>
                          <a:spcPct val="115000"/>
                        </a:lnSpc>
                        <a:spcAft>
                          <a:spcPts val="800"/>
                        </a:spcAft>
                      </a:pPr>
                      <a:r>
                        <a:rPr lang="en-GB" sz="15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Source: Adapted from “Putting entrepreneurship into marketing: the processes of entrepreneurial marketing,” by D. Stokes, 2000, Journal of Research in Marketing and Entrepreneurship. 2(1), p. 13 </a:t>
                      </a:r>
                      <a:endParaRPr lang="en-GB" sz="2300" b="0" i="0" u="none" strike="noStrike" dirty="0">
                        <a:effectLst/>
                        <a:latin typeface="Arial" panose="020B0604020202020204" pitchFamily="34" charset="0"/>
                      </a:endParaRPr>
                    </a:p>
                  </a:txBody>
                  <a:tcPr marL="117957" marR="117957" marT="58979" marB="5897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48594035"/>
                  </a:ext>
                </a:extLst>
              </a:tr>
            </a:tbl>
          </a:graphicData>
        </a:graphic>
      </p:graphicFrame>
    </p:spTree>
    <p:extLst>
      <p:ext uri="{BB962C8B-B14F-4D97-AF65-F5344CB8AC3E}">
        <p14:creationId xmlns:p14="http://schemas.microsoft.com/office/powerpoint/2010/main" val="198601107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22FC6-A31A-30F0-802A-3FDE178CB7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FD27FA-8A75-8E86-DA37-4FD975062F5C}"/>
              </a:ext>
            </a:extLst>
          </p:cNvPr>
          <p:cNvSpPr>
            <a:spLocks noGrp="1"/>
          </p:cNvSpPr>
          <p:nvPr>
            <p:ph type="title"/>
          </p:nvPr>
        </p:nvSpPr>
        <p:spPr>
          <a:xfrm>
            <a:off x="326572" y="206832"/>
            <a:ext cx="11595394" cy="696682"/>
          </a:xfrm>
        </p:spPr>
        <p:txBody>
          <a:bodyPr>
            <a:normAutofit/>
          </a:bodyPr>
          <a:lstStyle/>
          <a:p>
            <a:pPr algn="ctr"/>
            <a:r>
              <a:rPr lang="en-GB" b="1" kern="100" dirty="0">
                <a:effectLst/>
                <a:latin typeface="Aptos" panose="020B0004020202020204" pitchFamily="34" charset="0"/>
                <a:ea typeface="Aptos" panose="020B0004020202020204" pitchFamily="34" charset="0"/>
                <a:cs typeface="Times New Roman" panose="02020603050405020304" pitchFamily="18" charset="0"/>
              </a:rPr>
              <a:t>FEATURES OF ENTREPRENEURIAL MARKETING</a:t>
            </a:r>
            <a:endParaRPr lang="en-US" dirty="0"/>
          </a:p>
        </p:txBody>
      </p:sp>
      <p:sp>
        <p:nvSpPr>
          <p:cNvPr id="3" name="Content Placeholder 2">
            <a:extLst>
              <a:ext uri="{FF2B5EF4-FFF2-40B4-BE49-F238E27FC236}">
                <a16:creationId xmlns:a16="http://schemas.microsoft.com/office/drawing/2014/main" id="{59EF1F95-C068-7B17-2BE5-39357A7D2216}"/>
              </a:ext>
            </a:extLst>
          </p:cNvPr>
          <p:cNvSpPr>
            <a:spLocks noGrp="1"/>
          </p:cNvSpPr>
          <p:nvPr>
            <p:ph idx="1"/>
          </p:nvPr>
        </p:nvSpPr>
        <p:spPr>
          <a:xfrm>
            <a:off x="368006" y="1001486"/>
            <a:ext cx="11595394" cy="5780313"/>
          </a:xfrm>
        </p:spPr>
        <p:txBody>
          <a:bodyPr>
            <a:noAutofit/>
          </a:bodyPr>
          <a:lstStyle/>
          <a:p>
            <a:pPr marL="0" indent="0" algn="just">
              <a:lnSpc>
                <a:spcPct val="150000"/>
              </a:lnSpc>
              <a:spcAft>
                <a:spcPts val="800"/>
              </a:spcAft>
              <a:buNone/>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To overcome some of their challenges, entrepreneurial firms must adopt a proactive approach to marketing. This is reflected in the characteristics of entrepreneurial marketing. These characteristics include:</a:t>
            </a:r>
          </a:p>
          <a:p>
            <a:pPr algn="just">
              <a:lnSpc>
                <a:spcPct val="150000"/>
              </a:lnSpc>
              <a:spcAft>
                <a:spcPts val="800"/>
              </a:spcAft>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Proactive Orientation</a:t>
            </a:r>
          </a:p>
          <a:p>
            <a:pPr algn="just">
              <a:lnSpc>
                <a:spcPct val="150000"/>
              </a:lnSpc>
              <a:spcAft>
                <a:spcPts val="800"/>
              </a:spcAft>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Innovativeness</a:t>
            </a:r>
            <a:endParaRPr lang="en-GB" sz="2000" kern="100" dirty="0">
              <a:latin typeface="Aptos" panose="020B0004020202020204" pitchFamily="34" charset="0"/>
              <a:ea typeface="Aptos" panose="020B0004020202020204" pitchFamily="34" charset="0"/>
            </a:endParaRPr>
          </a:p>
          <a:p>
            <a:pPr algn="just">
              <a:lnSpc>
                <a:spcPct val="150000"/>
              </a:lnSpc>
              <a:spcAft>
                <a:spcPts val="800"/>
              </a:spcAft>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Focus on the customers</a:t>
            </a:r>
          </a:p>
          <a:p>
            <a:pPr algn="just">
              <a:lnSpc>
                <a:spcPct val="150000"/>
              </a:lnSpc>
              <a:spcAft>
                <a:spcPts val="800"/>
              </a:spcAft>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Utilization of Opportunities</a:t>
            </a:r>
          </a:p>
          <a:p>
            <a:pPr algn="just">
              <a:lnSpc>
                <a:spcPct val="150000"/>
              </a:lnSpc>
              <a:spcAft>
                <a:spcPts val="800"/>
              </a:spcAft>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Risk Management</a:t>
            </a:r>
          </a:p>
          <a:p>
            <a:pPr>
              <a:lnSpc>
                <a:spcPct val="150000"/>
              </a:lnSpc>
            </a:pPr>
            <a:r>
              <a:rPr lang="en-GB" sz="2000" kern="100" dirty="0">
                <a:effectLst/>
                <a:latin typeface="Aptos" panose="020B0004020202020204" pitchFamily="34" charset="0"/>
                <a:ea typeface="Aptos" panose="020B0004020202020204" pitchFamily="34" charset="0"/>
                <a:cs typeface="Times New Roman" panose="02020603050405020304" pitchFamily="18" charset="0"/>
              </a:rPr>
              <a:t>Value Creation</a:t>
            </a:r>
            <a:endParaRPr lang="en-US" sz="2000" dirty="0"/>
          </a:p>
        </p:txBody>
      </p:sp>
    </p:spTree>
    <p:extLst>
      <p:ext uri="{BB962C8B-B14F-4D97-AF65-F5344CB8AC3E}">
        <p14:creationId xmlns:p14="http://schemas.microsoft.com/office/powerpoint/2010/main" val="424291057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3B502-2D68-74B3-C421-8DEEF85873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D346D3-A384-E7C4-67CD-B4A44354D864}"/>
              </a:ext>
            </a:extLst>
          </p:cNvPr>
          <p:cNvSpPr>
            <a:spLocks noGrp="1"/>
          </p:cNvSpPr>
          <p:nvPr>
            <p:ph type="title"/>
          </p:nvPr>
        </p:nvSpPr>
        <p:spPr>
          <a:xfrm>
            <a:off x="326572" y="326571"/>
            <a:ext cx="11595394" cy="849086"/>
          </a:xfrm>
        </p:spPr>
        <p:txBody>
          <a:bodyPr>
            <a:normAutofit/>
          </a:bodyPr>
          <a:lstStyle/>
          <a:p>
            <a:pPr algn="ctr"/>
            <a:r>
              <a:rPr lang="en-GB" b="1" kern="100" dirty="0">
                <a:solidFill>
                  <a:srgbClr val="202122"/>
                </a:solidFill>
                <a:effectLst/>
                <a:latin typeface="Arial" panose="020B0604020202020204" pitchFamily="34" charset="0"/>
                <a:ea typeface="Aptos" panose="020B0004020202020204" pitchFamily="34" charset="0"/>
              </a:rPr>
              <a:t>SEGMENTATION, POSITIONING AND TARGETING</a:t>
            </a:r>
            <a:endParaRPr lang="en-US" dirty="0"/>
          </a:p>
        </p:txBody>
      </p:sp>
      <p:sp>
        <p:nvSpPr>
          <p:cNvPr id="3" name="Content Placeholder 2">
            <a:extLst>
              <a:ext uri="{FF2B5EF4-FFF2-40B4-BE49-F238E27FC236}">
                <a16:creationId xmlns:a16="http://schemas.microsoft.com/office/drawing/2014/main" id="{24940A02-855D-B286-90D2-433582301863}"/>
              </a:ext>
            </a:extLst>
          </p:cNvPr>
          <p:cNvSpPr>
            <a:spLocks noGrp="1"/>
          </p:cNvSpPr>
          <p:nvPr>
            <p:ph idx="1"/>
          </p:nvPr>
        </p:nvSpPr>
        <p:spPr>
          <a:xfrm>
            <a:off x="368006" y="1273630"/>
            <a:ext cx="11595394" cy="5377542"/>
          </a:xfrm>
        </p:spPr>
        <p:txBody>
          <a:bodyPr>
            <a:noAutofit/>
          </a:bodyPr>
          <a:lstStyle/>
          <a:p>
            <a:pPr marL="0" indent="0" algn="just">
              <a:lnSpc>
                <a:spcPct val="150000"/>
              </a:lnSpc>
              <a:spcAft>
                <a:spcPts val="800"/>
              </a:spcAft>
              <a:buNone/>
            </a:pPr>
            <a:r>
              <a:rPr lang="en-GB" sz="1800" kern="100" dirty="0">
                <a:solidFill>
                  <a:srgbClr val="202122"/>
                </a:solidFill>
                <a:effectLst/>
                <a:latin typeface="Arial" panose="020B0604020202020204" pitchFamily="34" charset="0"/>
                <a:ea typeface="Aptos" panose="020B0004020202020204" pitchFamily="34" charset="0"/>
              </a:rPr>
              <a:t>Segmentation is the process of dividing the entire market into smaller groups that share one or more characteristics that cause them to have similar product needs.</a:t>
            </a:r>
          </a:p>
          <a:p>
            <a:pPr marL="0" indent="0" algn="just">
              <a:lnSpc>
                <a:spcPct val="150000"/>
              </a:lnSpc>
              <a:spcAft>
                <a:spcPts val="800"/>
              </a:spcAft>
              <a:buNone/>
            </a:pPr>
            <a:r>
              <a:rPr lang="en-GB" sz="1800" kern="100" dirty="0">
                <a:solidFill>
                  <a:srgbClr val="202122"/>
                </a:solidFill>
                <a:effectLst/>
                <a:latin typeface="Arial" panose="020B0604020202020204" pitchFamily="34" charset="0"/>
                <a:ea typeface="Aptos" panose="020B0004020202020204" pitchFamily="34" charset="0"/>
                <a:cs typeface="Times New Roman" panose="02020603050405020304" pitchFamily="18" charset="0"/>
              </a:rPr>
              <a:t>There are several ways of segmenting the markets. Markets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can be segmented on the bases of:</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Geographical location</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Age</a:t>
            </a:r>
            <a:endParaRPr lang="en-GB" sz="1800" kern="100" dirty="0">
              <a:latin typeface="Aptos" panose="020B0004020202020204" pitchFamily="34" charset="0"/>
              <a:ea typeface="Aptos" panose="020B0004020202020204" pitchFamily="34" charset="0"/>
            </a:endParaRP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Gender</a:t>
            </a:r>
            <a:endParaRPr lang="en-GB" sz="1800" kern="100" dirty="0">
              <a:latin typeface="Aptos" panose="020B0004020202020204" pitchFamily="34" charset="0"/>
              <a:ea typeface="Aptos" panose="020B0004020202020204" pitchFamily="34" charset="0"/>
            </a:endParaRP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Income</a:t>
            </a:r>
          </a:p>
          <a:p>
            <a:r>
              <a:rPr lang="en-GB" sz="1800" kern="100" dirty="0">
                <a:effectLst/>
                <a:latin typeface="Aptos" panose="020B0004020202020204" pitchFamily="34" charset="0"/>
                <a:ea typeface="Aptos" panose="020B0004020202020204" pitchFamily="34" charset="0"/>
                <a:cs typeface="Times New Roman" panose="02020603050405020304" pitchFamily="18" charset="0"/>
              </a:rPr>
              <a:t>Ethnicity</a:t>
            </a:r>
            <a:endParaRPr lang="en-US" sz="2000" dirty="0"/>
          </a:p>
        </p:txBody>
      </p:sp>
    </p:spTree>
    <p:extLst>
      <p:ext uri="{BB962C8B-B14F-4D97-AF65-F5344CB8AC3E}">
        <p14:creationId xmlns:p14="http://schemas.microsoft.com/office/powerpoint/2010/main" val="167569624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B1CC8-1D29-E1B2-19F9-C12A5DCFD2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2C8609-BC1A-1F69-6065-D747BB9F05B3}"/>
              </a:ext>
            </a:extLst>
          </p:cNvPr>
          <p:cNvSpPr>
            <a:spLocks noGrp="1"/>
          </p:cNvSpPr>
          <p:nvPr>
            <p:ph type="title"/>
          </p:nvPr>
        </p:nvSpPr>
        <p:spPr>
          <a:xfrm>
            <a:off x="326572" y="326571"/>
            <a:ext cx="11595394" cy="849086"/>
          </a:xfrm>
        </p:spPr>
        <p:txBody>
          <a:bodyPr>
            <a:normAutofit/>
          </a:bodyPr>
          <a:lstStyle/>
          <a:p>
            <a:pPr algn="ctr"/>
            <a:r>
              <a:rPr lang="en-GB" b="1" kern="100" dirty="0">
                <a:solidFill>
                  <a:srgbClr val="202122"/>
                </a:solidFill>
                <a:effectLst/>
                <a:latin typeface="Arial" panose="020B0604020202020204" pitchFamily="34" charset="0"/>
                <a:ea typeface="Aptos" panose="020B0004020202020204" pitchFamily="34" charset="0"/>
              </a:rPr>
              <a:t>SEGMENTATION, POSITIONING AND TARGETING</a:t>
            </a:r>
            <a:endParaRPr lang="en-US" dirty="0"/>
          </a:p>
        </p:txBody>
      </p:sp>
      <p:sp>
        <p:nvSpPr>
          <p:cNvPr id="3" name="Content Placeholder 2">
            <a:extLst>
              <a:ext uri="{FF2B5EF4-FFF2-40B4-BE49-F238E27FC236}">
                <a16:creationId xmlns:a16="http://schemas.microsoft.com/office/drawing/2014/main" id="{60A5B320-A715-569A-EE5B-0732204BCB6A}"/>
              </a:ext>
            </a:extLst>
          </p:cNvPr>
          <p:cNvSpPr>
            <a:spLocks noGrp="1"/>
          </p:cNvSpPr>
          <p:nvPr>
            <p:ph idx="1"/>
          </p:nvPr>
        </p:nvSpPr>
        <p:spPr>
          <a:xfrm>
            <a:off x="368006" y="1273630"/>
            <a:ext cx="11595394" cy="5377542"/>
          </a:xfrm>
        </p:spPr>
        <p:txBody>
          <a:bodyPr>
            <a:noAutofit/>
          </a:bodyPr>
          <a:lstStyle/>
          <a:p>
            <a:pPr marL="0" indent="0" algn="just">
              <a:lnSpc>
                <a:spcPct val="150000"/>
              </a:lnSpc>
              <a:spcAft>
                <a:spcPts val="800"/>
              </a:spcAft>
              <a:buNone/>
            </a:pPr>
            <a:r>
              <a:rPr lang="en-GB" sz="18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Target market selection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is carried out by matching the product attributes to the benefits sought by the segments. An important question to ask here is if the product is able to deliver the value sought by the segment better than the competition. In selecting the target market, you want to ascertain the attractiveness of the target. Consequently, you may want to ask the following questions.</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Can the segment be easily identified</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Is the segment large enough in terms of potential revenue?</a:t>
            </a:r>
          </a:p>
          <a:p>
            <a:pPr algn="just">
              <a:lnSpc>
                <a:spcPct val="150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How easy is it to reach the segment with the product.</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169060404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64CE3-45D6-4942-EB30-00E336784C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C02E89-0AD1-DC58-F7BF-4AE9DB353CAB}"/>
              </a:ext>
            </a:extLst>
          </p:cNvPr>
          <p:cNvSpPr>
            <a:spLocks noGrp="1"/>
          </p:cNvSpPr>
          <p:nvPr>
            <p:ph type="title"/>
          </p:nvPr>
        </p:nvSpPr>
        <p:spPr>
          <a:xfrm>
            <a:off x="326572" y="87087"/>
            <a:ext cx="11595394" cy="598714"/>
          </a:xfrm>
        </p:spPr>
        <p:txBody>
          <a:bodyPr>
            <a:normAutofit/>
          </a:bodyPr>
          <a:lstStyle/>
          <a:p>
            <a:pPr algn="ctr"/>
            <a:r>
              <a:rPr lang="en-GB" b="1" kern="100" dirty="0">
                <a:solidFill>
                  <a:srgbClr val="202122"/>
                </a:solidFill>
                <a:effectLst/>
                <a:latin typeface="Arial" panose="020B0604020202020204" pitchFamily="34" charset="0"/>
                <a:ea typeface="Aptos" panose="020B0004020202020204" pitchFamily="34" charset="0"/>
              </a:rPr>
              <a:t>SEGMENTATION, POSITIONING AND TARGETING</a:t>
            </a:r>
            <a:endParaRPr lang="en-US" dirty="0"/>
          </a:p>
        </p:txBody>
      </p:sp>
      <p:sp>
        <p:nvSpPr>
          <p:cNvPr id="3" name="Content Placeholder 2">
            <a:extLst>
              <a:ext uri="{FF2B5EF4-FFF2-40B4-BE49-F238E27FC236}">
                <a16:creationId xmlns:a16="http://schemas.microsoft.com/office/drawing/2014/main" id="{92A32AFC-D2E1-E7BE-42B6-31B77F74BDE5}"/>
              </a:ext>
            </a:extLst>
          </p:cNvPr>
          <p:cNvSpPr>
            <a:spLocks noGrp="1"/>
          </p:cNvSpPr>
          <p:nvPr>
            <p:ph idx="1"/>
          </p:nvPr>
        </p:nvSpPr>
        <p:spPr>
          <a:xfrm>
            <a:off x="141514" y="805543"/>
            <a:ext cx="11821886" cy="5965370"/>
          </a:xfrm>
        </p:spPr>
        <p:txBody>
          <a:bodyPr>
            <a:noAutofit/>
          </a:bodyPr>
          <a:lstStyle/>
          <a:p>
            <a:pPr marL="0" indent="0" algn="just">
              <a:lnSpc>
                <a:spcPct val="150000"/>
              </a:lnSpc>
              <a:spcAft>
                <a:spcPts val="800"/>
              </a:spcAft>
              <a:buNone/>
            </a:pPr>
            <a:r>
              <a:rPr lang="en-GB"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Target market selection </a:t>
            </a:r>
            <a:r>
              <a:rPr lang="en-GB"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is carried out by matching the product attributes to the benefits sought by the segments. An important question to ask here is if the product is able to deliver the value sought by the segment better than the competition. In selecting the target market, you want to ascertain the attractiveness of the target. Consequently, you may want to ask the following questions.</a:t>
            </a:r>
          </a:p>
          <a:p>
            <a:pPr algn="just">
              <a:lnSpc>
                <a:spcPct val="150000"/>
              </a:lnSpc>
              <a:spcAft>
                <a:spcPts val="800"/>
              </a:spcAft>
            </a:pPr>
            <a:r>
              <a:rPr lang="en-GB"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Can the segment be easily identified</a:t>
            </a:r>
          </a:p>
          <a:p>
            <a:pPr algn="just">
              <a:lnSpc>
                <a:spcPct val="150000"/>
              </a:lnSpc>
              <a:spcAft>
                <a:spcPts val="800"/>
              </a:spcAft>
            </a:pPr>
            <a:r>
              <a:rPr lang="en-GB"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Is the segment large enough in terms of potential revenue?</a:t>
            </a:r>
          </a:p>
          <a:p>
            <a:pPr algn="just">
              <a:lnSpc>
                <a:spcPct val="150000"/>
              </a:lnSpc>
              <a:spcAft>
                <a:spcPts val="800"/>
              </a:spcAft>
            </a:pPr>
            <a:r>
              <a:rPr lang="en-GB"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How easy is it to reach the segment with the product.</a:t>
            </a:r>
          </a:p>
          <a:p>
            <a:pPr marL="0" lvl="0" indent="0" algn="just">
              <a:lnSpc>
                <a:spcPct val="115000"/>
              </a:lnSpc>
              <a:spcAft>
                <a:spcPts val="450"/>
              </a:spcAft>
              <a:buSzPts val="1000"/>
              <a:buNone/>
              <a:tabLst>
                <a:tab pos="457200" algn="l"/>
              </a:tabLst>
            </a:pPr>
            <a:r>
              <a:rPr lang="en-GB" sz="18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Positioning</a:t>
            </a:r>
            <a:r>
              <a:rPr lang="en-GB"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This can be expressed in a statement explaining why a customer should buy your products rather than that of the competition. It relates to the unique differentiating characteristics of the product. For example</a:t>
            </a:r>
            <a:r>
              <a:rPr lang="en-GB" sz="1800" kern="100" dirty="0">
                <a:solidFill>
                  <a:schemeClr val="tx1"/>
                </a:solidFill>
                <a:latin typeface="Aptos" panose="020B0004020202020204" pitchFamily="34" charset="0"/>
                <a:ea typeface="Aptos" panose="020B0004020202020204" pitchFamily="34" charset="0"/>
              </a:rPr>
              <a:t>: </a:t>
            </a:r>
          </a:p>
          <a:p>
            <a:pPr lvl="0" algn="just">
              <a:lnSpc>
                <a:spcPct val="100000"/>
              </a:lnSpc>
              <a:spcAft>
                <a:spcPts val="450"/>
              </a:spcAft>
              <a:buSzPts val="1000"/>
              <a:tabLst>
                <a:tab pos="457200" algn="l"/>
              </a:tabLst>
            </a:pPr>
            <a:r>
              <a:rPr lang="en-GB" sz="1800" kern="0" dirty="0">
                <a:solidFill>
                  <a:schemeClr val="tx1"/>
                </a:solidFill>
                <a:effectLst/>
                <a:latin typeface="Segoe UI" panose="020B0502040204020203" pitchFamily="34" charset="0"/>
                <a:ea typeface="Times New Roman" panose="02020603050405020304" pitchFamily="18" charset="0"/>
                <a:cs typeface="Times New Roman" panose="02020603050405020304" pitchFamily="18" charset="0"/>
              </a:rPr>
              <a:t> A handbag maker may position itself as a luxury status symbol</a:t>
            </a:r>
            <a:endParaRPr lang="en-GB"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0000"/>
              </a:lnSpc>
              <a:spcAft>
                <a:spcPts val="450"/>
              </a:spcAft>
              <a:buSzPts val="1000"/>
              <a:buFont typeface="Symbol" panose="05050102010706020507" pitchFamily="18" charset="2"/>
              <a:buChar char=""/>
              <a:tabLst>
                <a:tab pos="457200" algn="l"/>
              </a:tabLst>
            </a:pPr>
            <a:r>
              <a:rPr lang="en-GB" sz="1800" kern="0" dirty="0">
                <a:solidFill>
                  <a:schemeClr val="tx1"/>
                </a:solidFill>
                <a:effectLst/>
                <a:latin typeface="Segoe UI" panose="020B0502040204020203" pitchFamily="34" charset="0"/>
                <a:ea typeface="Times New Roman" panose="02020603050405020304" pitchFamily="18" charset="0"/>
                <a:cs typeface="Times New Roman" panose="02020603050405020304" pitchFamily="18" charset="0"/>
              </a:rPr>
              <a:t>A TV maker may position its TV as the most innovative and cutting-edge</a:t>
            </a:r>
            <a:endParaRPr lang="en-GB"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0000"/>
              </a:lnSpc>
              <a:spcAft>
                <a:spcPts val="800"/>
              </a:spcAft>
              <a:buSzPts val="1000"/>
              <a:buFont typeface="Symbol" panose="05050102010706020507" pitchFamily="18" charset="2"/>
              <a:buChar char=""/>
              <a:tabLst>
                <a:tab pos="457200" algn="l"/>
              </a:tabLst>
            </a:pPr>
            <a:r>
              <a:rPr lang="en-GB" sz="1800" kern="0" dirty="0">
                <a:solidFill>
                  <a:schemeClr val="tx1"/>
                </a:solidFill>
                <a:effectLst/>
                <a:latin typeface="Segoe UI" panose="020B0502040204020203" pitchFamily="34" charset="0"/>
                <a:ea typeface="Times New Roman" panose="02020603050405020304" pitchFamily="18" charset="0"/>
                <a:cs typeface="Times New Roman" panose="02020603050405020304" pitchFamily="18" charset="0"/>
              </a:rPr>
              <a:t>A fast-food restaurant chain may position itself as the provider of cheap meals </a:t>
            </a:r>
            <a:endParaRPr lang="en-GB"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50000"/>
              </a:lnSpc>
              <a:spcAft>
                <a:spcPts val="800"/>
              </a:spcAft>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50000"/>
              </a:lnSpc>
              <a:spcAft>
                <a:spcPts val="800"/>
              </a:spcAft>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313490866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5FD44-9318-9FAB-F7B7-3C0B2D64B53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35D3611-89C9-55E4-D96A-4C8D2B93F54A}"/>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59E4885B-5137-E36B-865D-7AAECAD53257}"/>
              </a:ext>
            </a:extLst>
          </p:cNvPr>
          <p:cNvSpPr>
            <a:spLocks noGrp="1"/>
          </p:cNvSpPr>
          <p:nvPr>
            <p:ph type="ctrTitle"/>
          </p:nvPr>
        </p:nvSpPr>
        <p:spPr>
          <a:xfrm>
            <a:off x="374468" y="313510"/>
            <a:ext cx="11451771" cy="6237424"/>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3600" dirty="0">
                <a:solidFill>
                  <a:srgbClr val="FFC000"/>
                </a:solidFill>
              </a:rPr>
            </a:br>
            <a:r>
              <a:rPr lang="en-GB" sz="3600" dirty="0">
                <a:solidFill>
                  <a:srgbClr val="FFC000"/>
                </a:solidFill>
              </a:rPr>
              <a:t>POSITIONING STATEMENT VIDEO</a:t>
            </a:r>
            <a:br>
              <a:rPr lang="en-GB" sz="3600" dirty="0">
                <a:solidFill>
                  <a:srgbClr val="FFC000"/>
                </a:solidFill>
              </a:rPr>
            </a:br>
            <a:br>
              <a:rPr lang="en-GB" sz="3600" dirty="0">
                <a:solidFill>
                  <a:srgbClr val="FFC000"/>
                </a:solidFill>
              </a:rPr>
            </a:br>
            <a:br>
              <a:rPr lang="en-GB" sz="4400" dirty="0">
                <a:solidFill>
                  <a:srgbClr val="FFC000"/>
                </a:solidFill>
              </a:rPr>
            </a:br>
            <a:r>
              <a:rPr lang="en-GB" sz="4400" u="sng" kern="0" dirty="0">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https://youtu.be/yeIM5IxvY-o</a:t>
            </a:r>
            <a:r>
              <a:rPr lang="en-GB" sz="4400" kern="0" dirty="0">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rPr>
              <a:t> </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br>
              <a:rPr lang="en-GB" sz="3600" dirty="0">
                <a:solidFill>
                  <a:srgbClr val="FFC000"/>
                </a:solidFill>
              </a:rPr>
            </a:br>
            <a:endParaRPr lang="en-US" sz="3600" b="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30851A66-7228-3F76-2A6C-38FA96F6D7B9}"/>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2866500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3466B-C901-D914-486F-9E79956BEE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F0015E-9572-315D-EE3A-9D8E3C52155C}"/>
              </a:ext>
            </a:extLst>
          </p:cNvPr>
          <p:cNvSpPr>
            <a:spLocks noGrp="1"/>
          </p:cNvSpPr>
          <p:nvPr>
            <p:ph type="title"/>
          </p:nvPr>
        </p:nvSpPr>
        <p:spPr>
          <a:xfrm>
            <a:off x="326572" y="206829"/>
            <a:ext cx="11595394" cy="576942"/>
          </a:xfrm>
        </p:spPr>
        <p:txBody>
          <a:bodyPr>
            <a:normAutofit/>
          </a:bodyPr>
          <a:lstStyle/>
          <a:p>
            <a:pPr algn="ctr"/>
            <a:r>
              <a:rPr lang="en-GB" sz="4000" b="1" kern="100" dirty="0">
                <a:solidFill>
                  <a:srgbClr val="202122"/>
                </a:solidFill>
                <a:effectLst/>
                <a:latin typeface="Arial" panose="020B0604020202020204" pitchFamily="34" charset="0"/>
                <a:ea typeface="Aptos" panose="020B0004020202020204" pitchFamily="34" charset="0"/>
              </a:rPr>
              <a:t>THE MARKETING MIX</a:t>
            </a:r>
            <a:endParaRPr lang="en-US" sz="4000" dirty="0"/>
          </a:p>
        </p:txBody>
      </p:sp>
      <p:sp>
        <p:nvSpPr>
          <p:cNvPr id="3" name="Content Placeholder 2">
            <a:extLst>
              <a:ext uri="{FF2B5EF4-FFF2-40B4-BE49-F238E27FC236}">
                <a16:creationId xmlns:a16="http://schemas.microsoft.com/office/drawing/2014/main" id="{3B3729B8-AB0D-4DB7-E3FB-C6A793DA421F}"/>
              </a:ext>
            </a:extLst>
          </p:cNvPr>
          <p:cNvSpPr>
            <a:spLocks noGrp="1"/>
          </p:cNvSpPr>
          <p:nvPr>
            <p:ph idx="1"/>
          </p:nvPr>
        </p:nvSpPr>
        <p:spPr>
          <a:xfrm>
            <a:off x="368006" y="903514"/>
            <a:ext cx="11595394" cy="5747658"/>
          </a:xfrm>
        </p:spPr>
        <p:txBody>
          <a:bodyPr>
            <a:noAutofit/>
          </a:bodyPr>
          <a:lstStyle/>
          <a:p>
            <a:pPr marL="0" indent="0" algn="just">
              <a:lnSpc>
                <a:spcPct val="150000"/>
              </a:lnSpc>
              <a:spcAft>
                <a:spcPts val="800"/>
              </a:spcAft>
              <a:buNone/>
            </a:pPr>
            <a:r>
              <a:rPr lang="en-GB" sz="1800" dirty="0">
                <a:solidFill>
                  <a:srgbClr val="000000"/>
                </a:solidFill>
                <a:effectLst/>
                <a:latin typeface="Arial" panose="020B0604020202020204" pitchFamily="34" charset="0"/>
                <a:ea typeface="Times New Roman" panose="02020603050405020304" pitchFamily="18" charset="0"/>
              </a:rPr>
              <a:t>The marketing mix, also known as the four Ps of marketing, refers to the four key elements of a marketing strategy: product, price, place and promotion. By paying attention to the following four components of the marketing mix, a business can maximize its chances of a product being recognized and bought by customers</a:t>
            </a:r>
          </a:p>
          <a:p>
            <a:pPr marL="0" indent="0" algn="just">
              <a:lnSpc>
                <a:spcPct val="150000"/>
              </a:lnSpc>
              <a:spcAft>
                <a:spcPts val="800"/>
              </a:spcAft>
              <a:buNone/>
            </a:pPr>
            <a:r>
              <a:rPr lang="en-GB" sz="1800" dirty="0">
                <a:solidFill>
                  <a:srgbClr val="000000"/>
                </a:solidFill>
                <a:latin typeface="Arial" panose="020B0604020202020204" pitchFamily="34" charset="0"/>
              </a:rPr>
              <a:t>The 4Ps of marketing are: </a:t>
            </a:r>
          </a:p>
          <a:p>
            <a:pPr algn="just">
              <a:lnSpc>
                <a:spcPct val="150000"/>
              </a:lnSpc>
              <a:spcAft>
                <a:spcPts val="800"/>
              </a:spcAft>
            </a:pPr>
            <a:r>
              <a:rPr lang="en-GB" sz="1800" dirty="0">
                <a:solidFill>
                  <a:srgbClr val="000000"/>
                </a:solidFill>
                <a:latin typeface="Arial" panose="020B0604020202020204" pitchFamily="34" charset="0"/>
              </a:rPr>
              <a:t>Product.</a:t>
            </a:r>
          </a:p>
          <a:p>
            <a:pPr algn="just">
              <a:lnSpc>
                <a:spcPct val="150000"/>
              </a:lnSpc>
              <a:spcAft>
                <a:spcPts val="800"/>
              </a:spcAft>
            </a:pPr>
            <a:r>
              <a:rPr lang="en-GB" sz="1800" dirty="0">
                <a:solidFill>
                  <a:srgbClr val="000000"/>
                </a:solidFill>
                <a:latin typeface="Arial" panose="020B0604020202020204" pitchFamily="34" charset="0"/>
              </a:rPr>
              <a:t>Place </a:t>
            </a:r>
          </a:p>
          <a:p>
            <a:pPr algn="just">
              <a:lnSpc>
                <a:spcPct val="150000"/>
              </a:lnSpc>
              <a:spcAft>
                <a:spcPts val="800"/>
              </a:spcAft>
            </a:pPr>
            <a:r>
              <a:rPr lang="en-GB" sz="1800" dirty="0">
                <a:solidFill>
                  <a:srgbClr val="000000"/>
                </a:solidFill>
                <a:latin typeface="Arial" panose="020B0604020202020204" pitchFamily="34" charset="0"/>
              </a:rPr>
              <a:t>Promotion</a:t>
            </a:r>
          </a:p>
          <a:p>
            <a:pPr algn="just">
              <a:lnSpc>
                <a:spcPct val="150000"/>
              </a:lnSpc>
              <a:spcAft>
                <a:spcPts val="800"/>
              </a:spcAft>
            </a:pPr>
            <a:r>
              <a:rPr lang="en-GB" sz="2000" dirty="0">
                <a:solidFill>
                  <a:srgbClr val="000000"/>
                </a:solidFill>
                <a:latin typeface="Arial" panose="020B0604020202020204" pitchFamily="34" charset="0"/>
              </a:rPr>
              <a:t>Price – The types of pricing strategies includes, price skimming, penetration pricing, cost plus pricing, premium pricing, value base pricing, competitive pricing and economy pricing</a:t>
            </a:r>
            <a:endParaRPr lang="en-US" sz="2000" dirty="0"/>
          </a:p>
        </p:txBody>
      </p:sp>
    </p:spTree>
    <p:extLst>
      <p:ext uri="{BB962C8B-B14F-4D97-AF65-F5344CB8AC3E}">
        <p14:creationId xmlns:p14="http://schemas.microsoft.com/office/powerpoint/2010/main" val="42638726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8ABFE-9253-1BF1-F780-0B21C540BC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A2F16E-1EF8-F489-E3BF-76C4B2261A6C}"/>
              </a:ext>
            </a:extLst>
          </p:cNvPr>
          <p:cNvSpPr>
            <a:spLocks noGrp="1"/>
          </p:cNvSpPr>
          <p:nvPr>
            <p:ph type="title"/>
          </p:nvPr>
        </p:nvSpPr>
        <p:spPr>
          <a:xfrm>
            <a:off x="326572" y="76200"/>
            <a:ext cx="11595394" cy="283029"/>
          </a:xfrm>
        </p:spPr>
        <p:txBody>
          <a:bodyPr>
            <a:noAutofit/>
          </a:bodyPr>
          <a:lstStyle/>
          <a:p>
            <a:pPr algn="ctr"/>
            <a:r>
              <a:rPr lang="en-GB" sz="3000" kern="100" dirty="0">
                <a:solidFill>
                  <a:srgbClr val="202122"/>
                </a:solidFill>
              </a:rPr>
              <a:t>PRICING STRATEGIES</a:t>
            </a:r>
            <a:endParaRPr lang="en-US" sz="3000" dirty="0"/>
          </a:p>
        </p:txBody>
      </p:sp>
      <p:sp>
        <p:nvSpPr>
          <p:cNvPr id="3" name="Content Placeholder 2">
            <a:extLst>
              <a:ext uri="{FF2B5EF4-FFF2-40B4-BE49-F238E27FC236}">
                <a16:creationId xmlns:a16="http://schemas.microsoft.com/office/drawing/2014/main" id="{D40D2B06-6CA8-7DD5-2AF9-CCEE11096097}"/>
              </a:ext>
            </a:extLst>
          </p:cNvPr>
          <p:cNvSpPr>
            <a:spLocks noGrp="1"/>
          </p:cNvSpPr>
          <p:nvPr>
            <p:ph idx="1"/>
          </p:nvPr>
        </p:nvSpPr>
        <p:spPr>
          <a:xfrm>
            <a:off x="141514" y="359229"/>
            <a:ext cx="11898086" cy="6422571"/>
          </a:xfrm>
        </p:spPr>
        <p:txBody>
          <a:bodyPr>
            <a:noAutofit/>
          </a:bodyPr>
          <a:lstStyle/>
          <a:p>
            <a:pPr marL="0" indent="0" algn="just">
              <a:lnSpc>
                <a:spcPct val="150000"/>
              </a:lnSpc>
              <a:spcAft>
                <a:spcPts val="800"/>
              </a:spcAft>
              <a:buNone/>
            </a:pPr>
            <a:r>
              <a:rPr lang="en-GB" sz="1500" dirty="0">
                <a:solidFill>
                  <a:srgbClr val="000000"/>
                </a:solidFill>
                <a:latin typeface="Arial" panose="020B0604020202020204" pitchFamily="34" charset="0"/>
              </a:rPr>
              <a:t>The types of pricing strategies includes: </a:t>
            </a:r>
          </a:p>
          <a:p>
            <a:pPr algn="just">
              <a:lnSpc>
                <a:spcPct val="150000"/>
              </a:lnSpc>
              <a:spcAft>
                <a:spcPts val="800"/>
              </a:spcAft>
            </a:pPr>
            <a:r>
              <a:rPr lang="en-GB" sz="1500" b="1" dirty="0">
                <a:solidFill>
                  <a:srgbClr val="000000"/>
                </a:solidFill>
                <a:latin typeface="Arial" panose="020B0604020202020204" pitchFamily="34" charset="0"/>
              </a:rPr>
              <a:t>Price skimming </a:t>
            </a:r>
            <a:r>
              <a:rPr lang="en-GB" sz="1500" dirty="0">
                <a:solidFill>
                  <a:srgbClr val="000000"/>
                </a:solidFill>
                <a:latin typeface="Arial" panose="020B0604020202020204" pitchFamily="34" charset="0"/>
              </a:rPr>
              <a:t>- </a:t>
            </a:r>
            <a:r>
              <a:rPr lang="en-GB" sz="1500" dirty="0">
                <a:solidFill>
                  <a:srgbClr val="2D2D2D"/>
                </a:solidFill>
                <a:effectLst/>
                <a:latin typeface="Noto Sans" panose="020B0502040504020204" pitchFamily="34" charset="0"/>
                <a:ea typeface="Times New Roman" panose="02020603050405020304" pitchFamily="18" charset="0"/>
              </a:rPr>
              <a:t>It involves initially setting the price high and then lowering it over time.</a:t>
            </a:r>
            <a:endParaRPr lang="en-GB" sz="1500" dirty="0">
              <a:solidFill>
                <a:srgbClr val="000000"/>
              </a:solidFill>
              <a:latin typeface="Arial" panose="020B0604020202020204" pitchFamily="34" charset="0"/>
            </a:endParaRPr>
          </a:p>
          <a:p>
            <a:pPr algn="just">
              <a:lnSpc>
                <a:spcPct val="150000"/>
              </a:lnSpc>
              <a:spcAft>
                <a:spcPts val="800"/>
              </a:spcAft>
            </a:pPr>
            <a:r>
              <a:rPr lang="en-GB" sz="1500" b="1" dirty="0">
                <a:solidFill>
                  <a:srgbClr val="000000"/>
                </a:solidFill>
                <a:latin typeface="Arial" panose="020B0604020202020204" pitchFamily="34" charset="0"/>
              </a:rPr>
              <a:t>Penetration pricing </a:t>
            </a:r>
            <a:r>
              <a:rPr lang="en-GB" sz="1500" dirty="0">
                <a:solidFill>
                  <a:srgbClr val="000000"/>
                </a:solidFill>
                <a:latin typeface="Arial" panose="020B0604020202020204" pitchFamily="34" charset="0"/>
              </a:rPr>
              <a:t>- </a:t>
            </a:r>
            <a:r>
              <a:rPr lang="en-GB" sz="1500" dirty="0">
                <a:solidFill>
                  <a:srgbClr val="2D2D2D"/>
                </a:solidFill>
                <a:latin typeface="Noto Sans" panose="020B0502040504020204" pitchFamily="34" charset="0"/>
              </a:rPr>
              <a:t>I</a:t>
            </a:r>
            <a:r>
              <a:rPr lang="en-GB" sz="1500" dirty="0">
                <a:solidFill>
                  <a:srgbClr val="2D2D2D"/>
                </a:solidFill>
                <a:effectLst/>
                <a:latin typeface="Noto Sans" panose="020B0502040504020204" pitchFamily="34" charset="0"/>
                <a:ea typeface="Times New Roman" panose="02020603050405020304" pitchFamily="18" charset="0"/>
              </a:rPr>
              <a:t>deal strategy when a business is introducing a new product in a competitive market. Entities also use the method to gain market share quickly. In this case, a company starts by offering lower prices than other competitors and gradually increasing the rates after gaining traction.</a:t>
            </a:r>
            <a:endParaRPr lang="en-GB" sz="1500" dirty="0">
              <a:solidFill>
                <a:srgbClr val="000000"/>
              </a:solidFill>
              <a:latin typeface="Arial" panose="020B0604020202020204" pitchFamily="34" charset="0"/>
            </a:endParaRPr>
          </a:p>
          <a:p>
            <a:pPr algn="just">
              <a:lnSpc>
                <a:spcPct val="150000"/>
              </a:lnSpc>
              <a:spcAft>
                <a:spcPts val="800"/>
              </a:spcAft>
            </a:pPr>
            <a:r>
              <a:rPr lang="en-GB" sz="1500" b="1" dirty="0">
                <a:solidFill>
                  <a:srgbClr val="000000"/>
                </a:solidFill>
                <a:latin typeface="Arial" panose="020B0604020202020204" pitchFamily="34" charset="0"/>
              </a:rPr>
              <a:t>Cost plus pricing- </a:t>
            </a:r>
            <a:r>
              <a:rPr lang="en-GB" sz="1500" dirty="0">
                <a:solidFill>
                  <a:srgbClr val="2D2D2D"/>
                </a:solidFill>
                <a:effectLst/>
                <a:latin typeface="Noto Sans" panose="020B0502040504020204" pitchFamily="34" charset="0"/>
                <a:ea typeface="Times New Roman" panose="02020603050405020304" pitchFamily="18" charset="0"/>
              </a:rPr>
              <a:t>It involves taking the production cost and adding a small percentage to it.</a:t>
            </a:r>
            <a:endParaRPr lang="en-GB" sz="1500" dirty="0">
              <a:solidFill>
                <a:srgbClr val="000000"/>
              </a:solidFill>
              <a:latin typeface="Arial" panose="020B0604020202020204" pitchFamily="34" charset="0"/>
            </a:endParaRPr>
          </a:p>
          <a:p>
            <a:pPr algn="just">
              <a:lnSpc>
                <a:spcPct val="150000"/>
              </a:lnSpc>
              <a:spcAft>
                <a:spcPts val="800"/>
              </a:spcAft>
            </a:pPr>
            <a:r>
              <a:rPr lang="en-GB" sz="1500" b="1" dirty="0">
                <a:solidFill>
                  <a:srgbClr val="000000"/>
                </a:solidFill>
                <a:latin typeface="Arial" panose="020B0604020202020204" pitchFamily="34" charset="0"/>
              </a:rPr>
              <a:t>Premium pricing </a:t>
            </a:r>
            <a:r>
              <a:rPr lang="en-GB" sz="1500" dirty="0">
                <a:solidFill>
                  <a:srgbClr val="000000"/>
                </a:solidFill>
                <a:latin typeface="Arial" panose="020B0604020202020204" pitchFamily="34" charset="0"/>
              </a:rPr>
              <a:t>- </a:t>
            </a:r>
            <a:r>
              <a:rPr lang="en-GB" sz="1500" dirty="0">
                <a:solidFill>
                  <a:srgbClr val="2D2D2D"/>
                </a:solidFill>
                <a:latin typeface="Noto Sans" panose="020B0502040504020204" pitchFamily="34" charset="0"/>
              </a:rPr>
              <a:t>A</a:t>
            </a:r>
            <a:r>
              <a:rPr lang="en-GB" sz="1500" dirty="0">
                <a:solidFill>
                  <a:srgbClr val="2D2D2D"/>
                </a:solidFill>
                <a:effectLst/>
                <a:latin typeface="Noto Sans" panose="020B0502040504020204" pitchFamily="34" charset="0"/>
                <a:ea typeface="Times New Roman" panose="02020603050405020304" pitchFamily="18" charset="0"/>
              </a:rPr>
              <a:t>llows you to build perceived value for your brand. A high price is a deciding criterion here and consumers seek high-quality goods and services.</a:t>
            </a:r>
            <a:endParaRPr lang="en-GB" sz="1500" dirty="0">
              <a:solidFill>
                <a:srgbClr val="000000"/>
              </a:solidFill>
              <a:latin typeface="Arial" panose="020B0604020202020204" pitchFamily="34" charset="0"/>
            </a:endParaRPr>
          </a:p>
          <a:p>
            <a:pPr algn="just">
              <a:lnSpc>
                <a:spcPct val="150000"/>
              </a:lnSpc>
              <a:spcAft>
                <a:spcPts val="800"/>
              </a:spcAft>
            </a:pPr>
            <a:r>
              <a:rPr lang="en-GB" sz="1500" b="1" dirty="0">
                <a:solidFill>
                  <a:srgbClr val="000000"/>
                </a:solidFill>
                <a:latin typeface="Arial" panose="020B0604020202020204" pitchFamily="34" charset="0"/>
              </a:rPr>
              <a:t>Value base pricing </a:t>
            </a:r>
            <a:r>
              <a:rPr lang="en-GB" sz="1500" dirty="0">
                <a:solidFill>
                  <a:srgbClr val="000000"/>
                </a:solidFill>
                <a:latin typeface="Arial" panose="020B0604020202020204" pitchFamily="34" charset="0"/>
              </a:rPr>
              <a:t>-  </a:t>
            </a:r>
            <a:r>
              <a:rPr lang="en-GB" sz="1500" dirty="0">
                <a:solidFill>
                  <a:srgbClr val="2D2D2D"/>
                </a:solidFill>
                <a:effectLst/>
                <a:latin typeface="Noto Sans" panose="020B0502040504020204" pitchFamily="34" charset="0"/>
                <a:ea typeface="Times New Roman" panose="02020603050405020304" pitchFamily="18" charset="0"/>
              </a:rPr>
              <a:t>Consumers tend to choose the prices that match their perceived value of a product. A Company uses the method to set the rate depending on the perceived value of their brand. It's ideal for subscription-based businesses and as long as the customers are willing to buy, entities charge as much as they can.</a:t>
            </a:r>
            <a:endParaRPr lang="en-GB" sz="1500" dirty="0">
              <a:solidFill>
                <a:srgbClr val="000000"/>
              </a:solidFill>
              <a:latin typeface="Arial" panose="020B0604020202020204" pitchFamily="34" charset="0"/>
            </a:endParaRPr>
          </a:p>
          <a:p>
            <a:pPr algn="just">
              <a:lnSpc>
                <a:spcPct val="150000"/>
              </a:lnSpc>
              <a:spcAft>
                <a:spcPts val="800"/>
              </a:spcAft>
            </a:pPr>
            <a:r>
              <a:rPr lang="en-GB" sz="1500" b="1" dirty="0">
                <a:solidFill>
                  <a:srgbClr val="000000"/>
                </a:solidFill>
                <a:latin typeface="Arial" panose="020B0604020202020204" pitchFamily="34" charset="0"/>
              </a:rPr>
              <a:t>Competitive pricing </a:t>
            </a:r>
            <a:r>
              <a:rPr lang="en-GB" sz="1500" dirty="0">
                <a:solidFill>
                  <a:srgbClr val="000000"/>
                </a:solidFill>
                <a:latin typeface="Arial" panose="020B0604020202020204" pitchFamily="34" charset="0"/>
              </a:rPr>
              <a:t>-</a:t>
            </a:r>
            <a:r>
              <a:rPr lang="en-GB" sz="1500" dirty="0">
                <a:solidFill>
                  <a:srgbClr val="2D2D2D"/>
                </a:solidFill>
                <a:latin typeface="Noto Sans" panose="020B0502040504020204" pitchFamily="34" charset="0"/>
              </a:rPr>
              <a:t> K</a:t>
            </a:r>
            <a:r>
              <a:rPr lang="en-GB" sz="1500" dirty="0">
                <a:solidFill>
                  <a:srgbClr val="2D2D2D"/>
                </a:solidFill>
                <a:effectLst/>
                <a:latin typeface="Noto Sans" panose="020B0502040504020204" pitchFamily="34" charset="0"/>
                <a:ea typeface="Times New Roman" panose="02020603050405020304" pitchFamily="18" charset="0"/>
              </a:rPr>
              <a:t>nown as strategic pricing. Involves setting price based on what competitors charge</a:t>
            </a:r>
            <a:endParaRPr lang="en-GB" sz="1500" dirty="0">
              <a:solidFill>
                <a:srgbClr val="000000"/>
              </a:solidFill>
              <a:latin typeface="Arial" panose="020B0604020202020204" pitchFamily="34" charset="0"/>
            </a:endParaRPr>
          </a:p>
          <a:p>
            <a:pPr algn="just">
              <a:lnSpc>
                <a:spcPct val="100000"/>
              </a:lnSpc>
              <a:spcAft>
                <a:spcPts val="800"/>
              </a:spcAft>
            </a:pPr>
            <a:r>
              <a:rPr lang="en-GB" sz="1500" b="1" dirty="0">
                <a:solidFill>
                  <a:srgbClr val="000000"/>
                </a:solidFill>
                <a:latin typeface="Arial" panose="020B0604020202020204" pitchFamily="34" charset="0"/>
              </a:rPr>
              <a:t>Economy pricing </a:t>
            </a:r>
            <a:r>
              <a:rPr lang="en-GB" sz="1500" dirty="0">
                <a:solidFill>
                  <a:srgbClr val="000000"/>
                </a:solidFill>
                <a:latin typeface="Arial" panose="020B0604020202020204" pitchFamily="34" charset="0"/>
              </a:rPr>
              <a:t>- </a:t>
            </a:r>
            <a:r>
              <a:rPr lang="en-GB" sz="1500" dirty="0">
                <a:solidFill>
                  <a:srgbClr val="2D2D2D"/>
                </a:solidFill>
                <a:latin typeface="Noto Sans" panose="020B0502040504020204" pitchFamily="34" charset="0"/>
              </a:rPr>
              <a:t>Firms</a:t>
            </a:r>
            <a:r>
              <a:rPr lang="en-GB" sz="1500" dirty="0">
                <a:solidFill>
                  <a:srgbClr val="2D2D2D"/>
                </a:solidFill>
                <a:effectLst/>
                <a:latin typeface="Noto Sans" panose="020B0502040504020204" pitchFamily="34" charset="0"/>
                <a:ea typeface="Times New Roman" panose="02020603050405020304" pitchFamily="18" charset="0"/>
              </a:rPr>
              <a:t> that use this strategy have low overhead costs thus price </a:t>
            </a:r>
            <a:r>
              <a:rPr lang="en-GB" sz="1500" dirty="0">
                <a:solidFill>
                  <a:srgbClr val="2D2D2D"/>
                </a:solidFill>
                <a:latin typeface="Noto Sans" panose="020B0502040504020204" pitchFamily="34" charset="0"/>
                <a:ea typeface="Times New Roman" panose="02020603050405020304" pitchFamily="18" charset="0"/>
              </a:rPr>
              <a:t>g</a:t>
            </a:r>
            <a:r>
              <a:rPr lang="en-GB" sz="1500" dirty="0">
                <a:solidFill>
                  <a:srgbClr val="2D2D2D"/>
                </a:solidFill>
                <a:effectLst/>
                <a:latin typeface="Noto Sans" panose="020B0502040504020204" pitchFamily="34" charset="0"/>
                <a:ea typeface="Times New Roman" panose="02020603050405020304" pitchFamily="18" charset="0"/>
              </a:rPr>
              <a:t>oods cheaper than  </a:t>
            </a:r>
          </a:p>
          <a:p>
            <a:pPr algn="just">
              <a:lnSpc>
                <a:spcPct val="100000"/>
              </a:lnSpc>
              <a:spcAft>
                <a:spcPts val="800"/>
              </a:spcAft>
            </a:pPr>
            <a:r>
              <a:rPr lang="en-GB" sz="1500" dirty="0">
                <a:solidFill>
                  <a:srgbClr val="2D2D2D"/>
                </a:solidFill>
                <a:effectLst/>
                <a:latin typeface="Noto Sans" panose="020B0502040504020204" pitchFamily="34" charset="0"/>
                <a:ea typeface="Times New Roman" panose="02020603050405020304" pitchFamily="18" charset="0"/>
              </a:rPr>
              <a:t>competitors</a:t>
            </a:r>
            <a:endParaRPr lang="en-US" sz="1500" dirty="0"/>
          </a:p>
        </p:txBody>
      </p:sp>
    </p:spTree>
    <p:extLst>
      <p:ext uri="{BB962C8B-B14F-4D97-AF65-F5344CB8AC3E}">
        <p14:creationId xmlns:p14="http://schemas.microsoft.com/office/powerpoint/2010/main" val="395529464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0CE72-A2C9-1416-D6EF-AD94A64F7F0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D5D668F-71C2-15EF-0904-B8D4FBF9D6F4}"/>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D533F348-84FC-3589-8A0E-B2118C26FC97}"/>
              </a:ext>
            </a:extLst>
          </p:cNvPr>
          <p:cNvSpPr>
            <a:spLocks noGrp="1"/>
          </p:cNvSpPr>
          <p:nvPr>
            <p:ph type="ctrTitle"/>
          </p:nvPr>
        </p:nvSpPr>
        <p:spPr>
          <a:xfrm>
            <a:off x="374468" y="313510"/>
            <a:ext cx="11451771" cy="6237424"/>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3600" dirty="0">
                <a:solidFill>
                  <a:srgbClr val="FFC000"/>
                </a:solidFill>
              </a:rPr>
            </a:br>
            <a:br>
              <a:rPr lang="en-GB" sz="3600" dirty="0">
                <a:solidFill>
                  <a:srgbClr val="FFC000"/>
                </a:solidFill>
              </a:rPr>
            </a:br>
            <a:br>
              <a:rPr lang="en-GB" sz="3600" dirty="0">
                <a:solidFill>
                  <a:srgbClr val="FFC000"/>
                </a:solidFill>
              </a:rPr>
            </a:br>
            <a:r>
              <a:rPr lang="en-US" sz="3600" dirty="0">
                <a:solidFill>
                  <a:srgbClr val="FFC000"/>
                </a:solidFill>
                <a:ea typeface="Antonio" charset="0"/>
              </a:rPr>
              <a:t>THE JD </a:t>
            </a:r>
            <a:r>
              <a:rPr lang="en-GB" sz="3600" dirty="0">
                <a:solidFill>
                  <a:srgbClr val="FFC000"/>
                </a:solidFill>
              </a:rPr>
              <a:t>CASE STUDY </a:t>
            </a:r>
            <a:br>
              <a:rPr lang="en-GB" sz="3600" dirty="0">
                <a:solidFill>
                  <a:srgbClr val="FFC000"/>
                </a:solidFill>
              </a:rPr>
            </a:br>
            <a:br>
              <a:rPr lang="en-GB" sz="3600" dirty="0">
                <a:solidFill>
                  <a:srgbClr val="FFC000"/>
                </a:solidFill>
              </a:rPr>
            </a:br>
            <a:r>
              <a:rPr lang="en-GB" sz="3600" dirty="0">
                <a:solidFill>
                  <a:srgbClr val="FFC000"/>
                </a:solidFill>
              </a:rPr>
              <a:t>CREATING A WINNING MARKETING MIX</a:t>
            </a:r>
            <a:br>
              <a:rPr lang="en-GB" sz="3600" dirty="0">
                <a:solidFill>
                  <a:srgbClr val="FFC000"/>
                </a:solidFill>
              </a:rPr>
            </a:br>
            <a:endParaRPr lang="en-US" sz="3600" b="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2885C404-0360-0264-6CF1-6FB0B009D6EC}"/>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954800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E8EF6-9C92-A39F-2D7E-B92F63ED00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0292C1-A148-91DD-F868-545D913DAB1D}"/>
              </a:ext>
            </a:extLst>
          </p:cNvPr>
          <p:cNvSpPr>
            <a:spLocks noGrp="1"/>
          </p:cNvSpPr>
          <p:nvPr>
            <p:ph type="title"/>
          </p:nvPr>
        </p:nvSpPr>
        <p:spPr>
          <a:xfrm>
            <a:off x="326572" y="206829"/>
            <a:ext cx="11595394" cy="892628"/>
          </a:xfrm>
        </p:spPr>
        <p:txBody>
          <a:bodyPr>
            <a:normAutofit/>
          </a:bodyPr>
          <a:lstStyle/>
          <a:p>
            <a:pPr algn="ctr"/>
            <a:r>
              <a:rPr lang="en-GB" sz="3200" kern="100" dirty="0">
                <a:solidFill>
                  <a:srgbClr val="202122"/>
                </a:solidFill>
              </a:rPr>
              <a:t>CASE STUDY 1 CLASS ACTIVITY</a:t>
            </a:r>
            <a:br>
              <a:rPr lang="en-GB" sz="3200" kern="100" dirty="0">
                <a:solidFill>
                  <a:srgbClr val="202122"/>
                </a:solidFill>
              </a:rPr>
            </a:br>
            <a:r>
              <a:rPr lang="en-GB" sz="3200" kern="100" dirty="0">
                <a:solidFill>
                  <a:srgbClr val="202122"/>
                </a:solidFill>
              </a:rPr>
              <a:t>THE JD CASE: CREATING A WINNING MARKETING MIX</a:t>
            </a:r>
            <a:endParaRPr lang="en-US" sz="3200" dirty="0"/>
          </a:p>
        </p:txBody>
      </p:sp>
      <p:sp>
        <p:nvSpPr>
          <p:cNvPr id="3" name="Content Placeholder 2">
            <a:extLst>
              <a:ext uri="{FF2B5EF4-FFF2-40B4-BE49-F238E27FC236}">
                <a16:creationId xmlns:a16="http://schemas.microsoft.com/office/drawing/2014/main" id="{2307360B-EFD4-E344-EC7B-B65FEA80463A}"/>
              </a:ext>
            </a:extLst>
          </p:cNvPr>
          <p:cNvSpPr>
            <a:spLocks noGrp="1"/>
          </p:cNvSpPr>
          <p:nvPr>
            <p:ph idx="1"/>
          </p:nvPr>
        </p:nvSpPr>
        <p:spPr>
          <a:xfrm>
            <a:off x="368006" y="1262742"/>
            <a:ext cx="11595394" cy="5388429"/>
          </a:xfrm>
        </p:spPr>
        <p:txBody>
          <a:bodyPr>
            <a:noAutofit/>
          </a:bodyPr>
          <a:lstStyle/>
          <a:p>
            <a:pPr algn="just">
              <a:lnSpc>
                <a:spcPct val="150000"/>
              </a:lnSpc>
              <a:spcAft>
                <a:spcPts val="800"/>
              </a:spcAft>
            </a:pPr>
            <a:r>
              <a:rPr lang="en-GB" sz="2000" dirty="0">
                <a:solidFill>
                  <a:schemeClr val="tx1"/>
                </a:solidFill>
              </a:rPr>
              <a:t>Founded in 1981 in Mossley, in Manchester, with a single shop, JD today is a well recognised brand. With 335 stores JD is the UK’s leading retailer of fashionable sports and casual wear. For 20 years JD expanded through organic growth. </a:t>
            </a:r>
            <a:r>
              <a:rPr lang="en-US" sz="2000" dirty="0">
                <a:solidFill>
                  <a:schemeClr val="tx1"/>
                </a:solidFill>
              </a:rPr>
              <a:t>Reflect on your learning on sources of finance and the use of venture capital funding for expansion. Discuss the pros and </a:t>
            </a:r>
            <a:r>
              <a:rPr lang="en-US" sz="2000">
                <a:solidFill>
                  <a:schemeClr val="tx1"/>
                </a:solidFill>
              </a:rPr>
              <a:t>cons of </a:t>
            </a:r>
            <a:r>
              <a:rPr lang="en-US" sz="2000" dirty="0">
                <a:solidFill>
                  <a:schemeClr val="tx1"/>
                </a:solidFill>
              </a:rPr>
              <a:t>expanding organically and expanding using venture capital funding. </a:t>
            </a:r>
          </a:p>
          <a:p>
            <a:pPr algn="just">
              <a:lnSpc>
                <a:spcPct val="150000"/>
              </a:lnSpc>
              <a:spcAft>
                <a:spcPts val="800"/>
              </a:spcAft>
            </a:pPr>
            <a:r>
              <a:rPr lang="en-US" sz="2000" dirty="0">
                <a:solidFill>
                  <a:schemeClr val="tx1"/>
                </a:solidFill>
              </a:rPr>
              <a:t>Evaluate the pricing strategies of JD and its effectiveness in boosting sales</a:t>
            </a:r>
          </a:p>
          <a:p>
            <a:pPr algn="just">
              <a:lnSpc>
                <a:spcPct val="150000"/>
              </a:lnSpc>
              <a:spcAft>
                <a:spcPts val="800"/>
              </a:spcAft>
            </a:pPr>
            <a:r>
              <a:rPr lang="en-US" sz="2000" dirty="0">
                <a:solidFill>
                  <a:schemeClr val="tx1"/>
                </a:solidFill>
              </a:rPr>
              <a:t>Examine the positioning strategy of JD and explain how this has been able to give it a competitive edge in the industry.</a:t>
            </a:r>
          </a:p>
        </p:txBody>
      </p:sp>
    </p:spTree>
    <p:extLst>
      <p:ext uri="{BB962C8B-B14F-4D97-AF65-F5344CB8AC3E}">
        <p14:creationId xmlns:p14="http://schemas.microsoft.com/office/powerpoint/2010/main" val="48254897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D234D-BC76-A4A6-2279-D61BE43375F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B590217-8B2A-C377-FCBC-77EA3866E8EF}"/>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5620C227-4093-CE9D-8713-9E5EF3E2B66D}"/>
              </a:ext>
            </a:extLst>
          </p:cNvPr>
          <p:cNvSpPr>
            <a:spLocks noGrp="1"/>
          </p:cNvSpPr>
          <p:nvPr>
            <p:ph type="ctrTitle"/>
          </p:nvPr>
        </p:nvSpPr>
        <p:spPr>
          <a:xfrm>
            <a:off x="374468" y="313510"/>
            <a:ext cx="11451771" cy="6237424"/>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3600" dirty="0">
                <a:solidFill>
                  <a:srgbClr val="FFC000"/>
                </a:solidFill>
              </a:rPr>
            </a:br>
            <a:br>
              <a:rPr lang="en-GB" sz="3600" dirty="0">
                <a:solidFill>
                  <a:srgbClr val="FFC000"/>
                </a:solidFill>
              </a:rPr>
            </a:br>
            <a:r>
              <a:rPr lang="en-GB" sz="3600" dirty="0">
                <a:solidFill>
                  <a:srgbClr val="FFC000"/>
                </a:solidFill>
              </a:rPr>
              <a:t>PART 3</a:t>
            </a:r>
            <a:br>
              <a:rPr lang="en-GB" sz="3600" dirty="0">
                <a:solidFill>
                  <a:srgbClr val="FFC000"/>
                </a:solidFill>
              </a:rPr>
            </a:br>
            <a:br>
              <a:rPr lang="en-GB" sz="3600" dirty="0">
                <a:solidFill>
                  <a:srgbClr val="FFC000"/>
                </a:solidFill>
              </a:rPr>
            </a:br>
            <a:r>
              <a:rPr lang="en-GB" sz="3600" dirty="0">
                <a:solidFill>
                  <a:srgbClr val="FFC000"/>
                </a:solidFill>
              </a:rPr>
              <a:t>ASSIGNMENT 2 BRIEFING</a:t>
            </a:r>
            <a:br>
              <a:rPr lang="en-GB" sz="3600" dirty="0">
                <a:solidFill>
                  <a:srgbClr val="FFC000"/>
                </a:solidFill>
              </a:rPr>
            </a:br>
            <a:endParaRPr lang="en-US" sz="3600" b="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04281320-5C32-363F-8F60-8CC63764F575}"/>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3776120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oogle Shape;102;p4">
            <a:extLst>
              <a:ext uri="{FF2B5EF4-FFF2-40B4-BE49-F238E27FC236}">
                <a16:creationId xmlns:a16="http://schemas.microsoft.com/office/drawing/2014/main" id="{9D631A3F-6A6E-49B8-B202-A2116425EAF8}"/>
              </a:ext>
            </a:extLst>
          </p:cNvPr>
          <p:cNvPicPr preferRelativeResize="0"/>
          <p:nvPr/>
        </p:nvPicPr>
        <p:blipFill rotWithShape="1">
          <a:blip r:embed="rId3">
            <a:alphaModFix/>
          </a:blip>
          <a:srcRect/>
          <a:stretch/>
        </p:blipFill>
        <p:spPr>
          <a:xfrm>
            <a:off x="1379622" y="239486"/>
            <a:ext cx="9336504" cy="6161313"/>
          </a:xfrm>
          <a:prstGeom prst="rect">
            <a:avLst/>
          </a:prstGeom>
          <a:noFill/>
          <a:ln>
            <a:noFill/>
          </a:ln>
        </p:spPr>
      </p:pic>
    </p:spTree>
    <p:extLst>
      <p:ext uri="{BB962C8B-B14F-4D97-AF65-F5344CB8AC3E}">
        <p14:creationId xmlns:p14="http://schemas.microsoft.com/office/powerpoint/2010/main" val="207821822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47900-7AAE-0E4A-5E3E-0B029ADDD7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6B9B6-8F9A-F9B6-EE14-6CA5477DC526}"/>
              </a:ext>
            </a:extLst>
          </p:cNvPr>
          <p:cNvSpPr>
            <a:spLocks noGrp="1"/>
          </p:cNvSpPr>
          <p:nvPr>
            <p:ph type="title"/>
          </p:nvPr>
        </p:nvSpPr>
        <p:spPr>
          <a:xfrm>
            <a:off x="326572" y="206829"/>
            <a:ext cx="11595394" cy="674914"/>
          </a:xfrm>
        </p:spPr>
        <p:txBody>
          <a:bodyPr>
            <a:normAutofit/>
          </a:bodyPr>
          <a:lstStyle/>
          <a:p>
            <a:pPr algn="ctr"/>
            <a:r>
              <a:rPr lang="en-GB" sz="4000" kern="100" dirty="0">
                <a:solidFill>
                  <a:srgbClr val="202122"/>
                </a:solidFill>
              </a:rPr>
              <a:t>THE GIBBS REFLECTIVE CYCLE</a:t>
            </a:r>
            <a:endParaRPr lang="en-US" sz="4000" dirty="0"/>
          </a:p>
        </p:txBody>
      </p:sp>
      <p:sp>
        <p:nvSpPr>
          <p:cNvPr id="3" name="Content Placeholder 2">
            <a:extLst>
              <a:ext uri="{FF2B5EF4-FFF2-40B4-BE49-F238E27FC236}">
                <a16:creationId xmlns:a16="http://schemas.microsoft.com/office/drawing/2014/main" id="{6D3C3C83-CBD2-E4F4-31D4-894D65835422}"/>
              </a:ext>
            </a:extLst>
          </p:cNvPr>
          <p:cNvSpPr>
            <a:spLocks noGrp="1"/>
          </p:cNvSpPr>
          <p:nvPr>
            <p:ph idx="1"/>
          </p:nvPr>
        </p:nvSpPr>
        <p:spPr>
          <a:xfrm>
            <a:off x="368006" y="881744"/>
            <a:ext cx="11595394" cy="5976256"/>
          </a:xfrm>
        </p:spPr>
        <p:txBody>
          <a:bodyPr>
            <a:noAutofit/>
          </a:bodyPr>
          <a:lstStyle/>
          <a:p>
            <a:pPr algn="just">
              <a:lnSpc>
                <a:spcPct val="150000"/>
              </a:lnSpc>
            </a:pPr>
            <a:r>
              <a:rPr lang="en-GB" sz="2000" b="0" i="0" dirty="0">
                <a:solidFill>
                  <a:srgbClr val="3A3A3A"/>
                </a:solidFill>
                <a:effectLst/>
                <a:latin typeface="Aptos" panose="020B0004020202020204" pitchFamily="34" charset="0"/>
              </a:rPr>
              <a:t>Gibbs' Reflective Cycle was developed by Graham Gibbs in 1988 to give structure to learning from experiences.  It offers a framework for examining experiences, and given its cyclic nature lends itself particularly well to repeated experiences, allowing you to learn and plan from things that either went well or didn’t go well. It covers 6 stages:</a:t>
            </a:r>
          </a:p>
          <a:p>
            <a:pPr algn="just">
              <a:lnSpc>
                <a:spcPct val="150000"/>
              </a:lnSpc>
              <a:buFont typeface="Arial" panose="020B0604020202020204" pitchFamily="34" charset="0"/>
              <a:buChar char="•"/>
            </a:pPr>
            <a:r>
              <a:rPr lang="en-GB" sz="2000" b="1" i="0" dirty="0">
                <a:solidFill>
                  <a:srgbClr val="3A3A3A"/>
                </a:solidFill>
                <a:effectLst/>
                <a:latin typeface="Aptos" panose="020B0004020202020204" pitchFamily="34" charset="0"/>
              </a:rPr>
              <a:t>Description</a:t>
            </a:r>
            <a:r>
              <a:rPr lang="en-GB" sz="2000" b="0" i="0" dirty="0">
                <a:solidFill>
                  <a:srgbClr val="3A3A3A"/>
                </a:solidFill>
                <a:effectLst/>
                <a:latin typeface="Aptos" panose="020B0004020202020204" pitchFamily="34" charset="0"/>
              </a:rPr>
              <a:t> of the experience</a:t>
            </a:r>
          </a:p>
          <a:p>
            <a:pPr algn="just">
              <a:lnSpc>
                <a:spcPct val="150000"/>
              </a:lnSpc>
              <a:buFont typeface="Arial" panose="020B0604020202020204" pitchFamily="34" charset="0"/>
              <a:buChar char="•"/>
            </a:pPr>
            <a:r>
              <a:rPr lang="en-GB" sz="2000" b="1" i="0" dirty="0">
                <a:solidFill>
                  <a:srgbClr val="3A3A3A"/>
                </a:solidFill>
                <a:effectLst/>
                <a:latin typeface="Aptos" panose="020B0004020202020204" pitchFamily="34" charset="0"/>
              </a:rPr>
              <a:t>Feelings</a:t>
            </a:r>
            <a:r>
              <a:rPr lang="en-GB" sz="2000" b="0" i="0" dirty="0">
                <a:solidFill>
                  <a:srgbClr val="3A3A3A"/>
                </a:solidFill>
                <a:effectLst/>
                <a:latin typeface="Aptos" panose="020B0004020202020204" pitchFamily="34" charset="0"/>
              </a:rPr>
              <a:t> and thoughts about the experience</a:t>
            </a:r>
          </a:p>
          <a:p>
            <a:pPr algn="just">
              <a:lnSpc>
                <a:spcPct val="150000"/>
              </a:lnSpc>
              <a:buFont typeface="Arial" panose="020B0604020202020204" pitchFamily="34" charset="0"/>
              <a:buChar char="•"/>
            </a:pPr>
            <a:r>
              <a:rPr lang="en-GB" sz="2000" b="1" i="0" dirty="0">
                <a:solidFill>
                  <a:srgbClr val="3A3A3A"/>
                </a:solidFill>
                <a:effectLst/>
                <a:latin typeface="Aptos" panose="020B0004020202020204" pitchFamily="34" charset="0"/>
              </a:rPr>
              <a:t>Evaluation</a:t>
            </a:r>
            <a:r>
              <a:rPr lang="en-GB" sz="2000" b="0" i="0" dirty="0">
                <a:solidFill>
                  <a:srgbClr val="3A3A3A"/>
                </a:solidFill>
                <a:effectLst/>
                <a:latin typeface="Aptos" panose="020B0004020202020204" pitchFamily="34" charset="0"/>
              </a:rPr>
              <a:t> of the experience, both good and bad</a:t>
            </a:r>
          </a:p>
          <a:p>
            <a:pPr algn="just">
              <a:lnSpc>
                <a:spcPct val="150000"/>
              </a:lnSpc>
              <a:buFont typeface="Arial" panose="020B0604020202020204" pitchFamily="34" charset="0"/>
              <a:buChar char="•"/>
            </a:pPr>
            <a:r>
              <a:rPr lang="en-GB" sz="2000" b="1" i="0" dirty="0">
                <a:solidFill>
                  <a:srgbClr val="3A3A3A"/>
                </a:solidFill>
                <a:effectLst/>
                <a:latin typeface="Aptos" panose="020B0004020202020204" pitchFamily="34" charset="0"/>
              </a:rPr>
              <a:t>Analysis</a:t>
            </a:r>
            <a:r>
              <a:rPr lang="en-GB" sz="2000" b="0" i="0" dirty="0">
                <a:solidFill>
                  <a:srgbClr val="3A3A3A"/>
                </a:solidFill>
                <a:effectLst/>
                <a:latin typeface="Aptos" panose="020B0004020202020204" pitchFamily="34" charset="0"/>
              </a:rPr>
              <a:t> to make sense of the situation</a:t>
            </a:r>
          </a:p>
          <a:p>
            <a:pPr algn="just">
              <a:lnSpc>
                <a:spcPct val="150000"/>
              </a:lnSpc>
              <a:buFont typeface="Arial" panose="020B0604020202020204" pitchFamily="34" charset="0"/>
              <a:buChar char="•"/>
            </a:pPr>
            <a:r>
              <a:rPr lang="en-GB" sz="2000" b="1" i="0" dirty="0">
                <a:solidFill>
                  <a:srgbClr val="3A3A3A"/>
                </a:solidFill>
                <a:effectLst/>
                <a:latin typeface="Aptos" panose="020B0004020202020204" pitchFamily="34" charset="0"/>
              </a:rPr>
              <a:t>Conclusion</a:t>
            </a:r>
            <a:r>
              <a:rPr lang="en-GB" sz="2000" b="0" i="0" dirty="0">
                <a:solidFill>
                  <a:srgbClr val="3A3A3A"/>
                </a:solidFill>
                <a:effectLst/>
                <a:latin typeface="Aptos" panose="020B0004020202020204" pitchFamily="34" charset="0"/>
              </a:rPr>
              <a:t> about what you learned and what you could have done differently</a:t>
            </a:r>
          </a:p>
          <a:p>
            <a:pPr algn="just">
              <a:lnSpc>
                <a:spcPct val="150000"/>
              </a:lnSpc>
              <a:buFont typeface="Arial" panose="020B0604020202020204" pitchFamily="34" charset="0"/>
              <a:buChar char="•"/>
            </a:pPr>
            <a:r>
              <a:rPr lang="en-GB" sz="2000" b="1" i="0" dirty="0">
                <a:solidFill>
                  <a:srgbClr val="3A3A3A"/>
                </a:solidFill>
                <a:effectLst/>
                <a:latin typeface="Aptos" panose="020B0004020202020204" pitchFamily="34" charset="0"/>
              </a:rPr>
              <a:t>Action plan</a:t>
            </a:r>
            <a:r>
              <a:rPr lang="en-GB" sz="2000" b="0" i="0" dirty="0">
                <a:solidFill>
                  <a:srgbClr val="3A3A3A"/>
                </a:solidFill>
                <a:effectLst/>
                <a:latin typeface="Aptos" panose="020B0004020202020204" pitchFamily="34" charset="0"/>
              </a:rPr>
              <a:t> for how you would deal with similar situations in the future, or general changes you might find appropriate.</a:t>
            </a:r>
          </a:p>
          <a:p>
            <a:pPr algn="just">
              <a:lnSpc>
                <a:spcPct val="150000"/>
              </a:lnSpc>
            </a:pPr>
            <a:r>
              <a:rPr lang="en-GB" sz="2000" b="0" i="0" dirty="0">
                <a:solidFill>
                  <a:srgbClr val="3A3A3A"/>
                </a:solidFill>
                <a:effectLst/>
                <a:latin typeface="Aptos" panose="020B0004020202020204" pitchFamily="34" charset="0"/>
              </a:rPr>
              <a:t> </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179403667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8FBBF-8EFB-6819-0351-FAEA04F757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46461-1FBE-7998-28C5-D972FC08B77B}"/>
              </a:ext>
            </a:extLst>
          </p:cNvPr>
          <p:cNvSpPr>
            <a:spLocks noGrp="1"/>
          </p:cNvSpPr>
          <p:nvPr>
            <p:ph type="title"/>
          </p:nvPr>
        </p:nvSpPr>
        <p:spPr>
          <a:xfrm>
            <a:off x="326572" y="206829"/>
            <a:ext cx="11595394" cy="674914"/>
          </a:xfrm>
        </p:spPr>
        <p:txBody>
          <a:bodyPr>
            <a:normAutofit/>
          </a:bodyPr>
          <a:lstStyle/>
          <a:p>
            <a:pPr algn="ctr"/>
            <a:r>
              <a:rPr lang="en-GB" sz="4000" kern="100" dirty="0">
                <a:solidFill>
                  <a:srgbClr val="202122"/>
                </a:solidFill>
              </a:rPr>
              <a:t>DESCRIPTION</a:t>
            </a:r>
            <a:endParaRPr lang="en-US" sz="4000" dirty="0"/>
          </a:p>
        </p:txBody>
      </p:sp>
      <p:sp>
        <p:nvSpPr>
          <p:cNvPr id="3" name="Content Placeholder 2">
            <a:extLst>
              <a:ext uri="{FF2B5EF4-FFF2-40B4-BE49-F238E27FC236}">
                <a16:creationId xmlns:a16="http://schemas.microsoft.com/office/drawing/2014/main" id="{545E9868-347E-2316-3154-A9169427E472}"/>
              </a:ext>
            </a:extLst>
          </p:cNvPr>
          <p:cNvSpPr>
            <a:spLocks noGrp="1"/>
          </p:cNvSpPr>
          <p:nvPr>
            <p:ph idx="1"/>
          </p:nvPr>
        </p:nvSpPr>
        <p:spPr>
          <a:xfrm>
            <a:off x="368006" y="881743"/>
            <a:ext cx="11595394" cy="5878285"/>
          </a:xfrm>
        </p:spPr>
        <p:txBody>
          <a:bodyPr>
            <a:noAutofit/>
          </a:bodyPr>
          <a:lstStyle/>
          <a:p>
            <a:pPr marL="0" indent="0" algn="just">
              <a:lnSpc>
                <a:spcPct val="150000"/>
              </a:lnSpc>
              <a:buNone/>
            </a:pPr>
            <a:r>
              <a:rPr lang="en-GB" sz="2100" b="0" i="0" dirty="0">
                <a:solidFill>
                  <a:srgbClr val="3A3A3A"/>
                </a:solidFill>
                <a:effectLst/>
                <a:latin typeface="Source Sans Pro" panose="020B0503030403020204" pitchFamily="34" charset="0"/>
              </a:rPr>
              <a:t>Here you have a chance to describe the situation in detail. The main points to include here concern what happened. Your feelings and conclusions will come later.</a:t>
            </a:r>
          </a:p>
          <a:p>
            <a:pPr marL="0" indent="0" algn="just">
              <a:lnSpc>
                <a:spcPct val="150000"/>
              </a:lnSpc>
              <a:buNone/>
            </a:pPr>
            <a:r>
              <a:rPr lang="en-GB" sz="2100" b="1" i="0" dirty="0">
                <a:solidFill>
                  <a:srgbClr val="3A3A3A"/>
                </a:solidFill>
                <a:effectLst/>
                <a:latin typeface="Source Sans Pro" panose="020B0503030403020204" pitchFamily="34" charset="0"/>
              </a:rPr>
              <a:t>Helpful questions:</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What happened?</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When and where did it happen?</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Who was present?</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What did you and the other people do?</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What was the outcome of the situation?</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Why were you there?</a:t>
            </a:r>
          </a:p>
          <a:p>
            <a:pPr algn="just">
              <a:lnSpc>
                <a:spcPct val="150000"/>
              </a:lnSpc>
              <a:buFont typeface="Arial" panose="020B0604020202020204" pitchFamily="34" charset="0"/>
              <a:buChar char="•"/>
            </a:pPr>
            <a:r>
              <a:rPr lang="en-GB" sz="2100" b="0" i="0" dirty="0">
                <a:solidFill>
                  <a:srgbClr val="3A3A3A"/>
                </a:solidFill>
                <a:effectLst/>
                <a:latin typeface="Source Sans Pro" panose="020B0503030403020204" pitchFamily="34" charset="0"/>
              </a:rPr>
              <a:t>What did you want to happen?</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44621946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E49CC-F3E9-9D14-E8C3-62788995AF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6AF702-0894-7558-298D-1F1E0A149445}"/>
              </a:ext>
            </a:extLst>
          </p:cNvPr>
          <p:cNvSpPr>
            <a:spLocks noGrp="1"/>
          </p:cNvSpPr>
          <p:nvPr>
            <p:ph type="title"/>
          </p:nvPr>
        </p:nvSpPr>
        <p:spPr>
          <a:xfrm>
            <a:off x="326572" y="206829"/>
            <a:ext cx="11595394" cy="685800"/>
          </a:xfrm>
        </p:spPr>
        <p:txBody>
          <a:bodyPr>
            <a:normAutofit/>
          </a:bodyPr>
          <a:lstStyle/>
          <a:p>
            <a:pPr algn="ctr"/>
            <a:r>
              <a:rPr lang="en-US" sz="4000" dirty="0"/>
              <a:t>FEELINGS</a:t>
            </a:r>
          </a:p>
        </p:txBody>
      </p:sp>
      <p:sp>
        <p:nvSpPr>
          <p:cNvPr id="3" name="Content Placeholder 2">
            <a:extLst>
              <a:ext uri="{FF2B5EF4-FFF2-40B4-BE49-F238E27FC236}">
                <a16:creationId xmlns:a16="http://schemas.microsoft.com/office/drawing/2014/main" id="{D6D5AA9C-DEE7-AEBC-9D7F-57C028DE624C}"/>
              </a:ext>
            </a:extLst>
          </p:cNvPr>
          <p:cNvSpPr>
            <a:spLocks noGrp="1"/>
          </p:cNvSpPr>
          <p:nvPr>
            <p:ph idx="1"/>
          </p:nvPr>
        </p:nvSpPr>
        <p:spPr>
          <a:xfrm>
            <a:off x="368006" y="1099458"/>
            <a:ext cx="11595394" cy="5551714"/>
          </a:xfrm>
        </p:spPr>
        <p:txBody>
          <a:bodyPr>
            <a:noAutofit/>
          </a:bodyPr>
          <a:lstStyle/>
          <a:p>
            <a:pPr marL="0" indent="0" algn="just">
              <a:lnSpc>
                <a:spcPct val="150000"/>
              </a:lnSpc>
              <a:buNone/>
            </a:pPr>
            <a:r>
              <a:rPr lang="en-GB" sz="2000" i="0" dirty="0">
                <a:solidFill>
                  <a:srgbClr val="3A3A3A"/>
                </a:solidFill>
                <a:effectLst/>
                <a:latin typeface="Source Sans Pro" panose="020B0503030403020204" pitchFamily="34" charset="0"/>
              </a:rPr>
              <a:t>Here you can explore any feelings or thoughts that you had during the experience and how they may have impacted the experience.</a:t>
            </a:r>
          </a:p>
          <a:p>
            <a:pPr marL="0" indent="0" algn="just">
              <a:lnSpc>
                <a:spcPct val="150000"/>
              </a:lnSpc>
              <a:buNone/>
            </a:pPr>
            <a:r>
              <a:rPr lang="en-GB" sz="2000" b="1" i="0" dirty="0">
                <a:solidFill>
                  <a:srgbClr val="3A3A3A"/>
                </a:solidFill>
                <a:effectLst/>
                <a:latin typeface="Source Sans Pro" panose="020B0503030403020204" pitchFamily="34" charset="0"/>
              </a:rPr>
              <a:t>Helpful questions:</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were you feeling during the situation?</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were you feeling before and after the situation?</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do you think other people were feeling about the situation?</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do you think other people feel about the situation now?</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were you thinking during the situation?</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do you think about the situation now?</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184367692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1C827-E1CF-6677-CA28-DC048A588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BA4D3B-6D39-DC12-E519-A910615706CD}"/>
              </a:ext>
            </a:extLst>
          </p:cNvPr>
          <p:cNvSpPr>
            <a:spLocks noGrp="1"/>
          </p:cNvSpPr>
          <p:nvPr>
            <p:ph type="title"/>
          </p:nvPr>
        </p:nvSpPr>
        <p:spPr>
          <a:xfrm>
            <a:off x="326572" y="119743"/>
            <a:ext cx="11595394" cy="631371"/>
          </a:xfrm>
        </p:spPr>
        <p:txBody>
          <a:bodyPr>
            <a:normAutofit/>
          </a:bodyPr>
          <a:lstStyle/>
          <a:p>
            <a:pPr algn="ctr"/>
            <a:r>
              <a:rPr lang="en-US" sz="4000" dirty="0"/>
              <a:t>EVALUATION</a:t>
            </a:r>
          </a:p>
        </p:txBody>
      </p:sp>
      <p:sp>
        <p:nvSpPr>
          <p:cNvPr id="3" name="Content Placeholder 2">
            <a:extLst>
              <a:ext uri="{FF2B5EF4-FFF2-40B4-BE49-F238E27FC236}">
                <a16:creationId xmlns:a16="http://schemas.microsoft.com/office/drawing/2014/main" id="{FE2644EE-581F-0A77-59F1-92B104ADE24A}"/>
              </a:ext>
            </a:extLst>
          </p:cNvPr>
          <p:cNvSpPr>
            <a:spLocks noGrp="1"/>
          </p:cNvSpPr>
          <p:nvPr>
            <p:ph idx="1"/>
          </p:nvPr>
        </p:nvSpPr>
        <p:spPr>
          <a:xfrm>
            <a:off x="368006" y="751114"/>
            <a:ext cx="11595394" cy="5900058"/>
          </a:xfrm>
        </p:spPr>
        <p:txBody>
          <a:bodyPr>
            <a:noAutofit/>
          </a:bodyPr>
          <a:lstStyle/>
          <a:p>
            <a:pPr marL="0" indent="0" algn="just">
              <a:lnSpc>
                <a:spcPct val="150000"/>
              </a:lnSpc>
              <a:buNone/>
            </a:pPr>
            <a:r>
              <a:rPr lang="en-GB" b="0" i="0" dirty="0">
                <a:solidFill>
                  <a:srgbClr val="3A3A3A"/>
                </a:solidFill>
                <a:effectLst/>
                <a:latin typeface="Source Sans Pro" panose="020B0503030403020204" pitchFamily="34" charset="0"/>
              </a:rPr>
              <a:t>Here you have a chance to evaluate what worked and what didn’t work in the situation. Try to be as objective and honest as possible. To get the most out of your reflection focus on both the positive and the negative aspects of the situation, even if it was primarily one or the other.</a:t>
            </a:r>
          </a:p>
          <a:p>
            <a:pPr marL="0" indent="0" algn="just">
              <a:lnSpc>
                <a:spcPct val="150000"/>
              </a:lnSpc>
              <a:buNone/>
            </a:pPr>
            <a:r>
              <a:rPr lang="en-GB" b="1" i="0" dirty="0">
                <a:solidFill>
                  <a:srgbClr val="3A3A3A"/>
                </a:solidFill>
                <a:effectLst/>
                <a:latin typeface="Source Sans Pro" panose="020B0503030403020204" pitchFamily="34" charset="0"/>
              </a:rPr>
              <a:t>Helpful questions:</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What was good and bad about the experience?</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What went well?</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What didn’t go so well?</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What did you and other people contribute to the situation (positively or negatively)?</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200236172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82F7D-DE4C-55AD-CE83-CB6DD4AA96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0D5DFB-2101-C774-2717-E814B8CF580F}"/>
              </a:ext>
            </a:extLst>
          </p:cNvPr>
          <p:cNvSpPr>
            <a:spLocks noGrp="1"/>
          </p:cNvSpPr>
          <p:nvPr>
            <p:ph type="title"/>
          </p:nvPr>
        </p:nvSpPr>
        <p:spPr>
          <a:xfrm>
            <a:off x="326572" y="206829"/>
            <a:ext cx="11595394" cy="685269"/>
          </a:xfrm>
        </p:spPr>
        <p:txBody>
          <a:bodyPr>
            <a:normAutofit/>
          </a:bodyPr>
          <a:lstStyle/>
          <a:p>
            <a:pPr algn="ctr"/>
            <a:r>
              <a:rPr lang="en-US" sz="4000" dirty="0"/>
              <a:t>ANALYSIS</a:t>
            </a:r>
          </a:p>
        </p:txBody>
      </p:sp>
      <p:sp>
        <p:nvSpPr>
          <p:cNvPr id="3" name="Content Placeholder 2">
            <a:extLst>
              <a:ext uri="{FF2B5EF4-FFF2-40B4-BE49-F238E27FC236}">
                <a16:creationId xmlns:a16="http://schemas.microsoft.com/office/drawing/2014/main" id="{00B8DB78-7406-844D-BF8F-68891ECD9F6A}"/>
              </a:ext>
            </a:extLst>
          </p:cNvPr>
          <p:cNvSpPr>
            <a:spLocks noGrp="1"/>
          </p:cNvSpPr>
          <p:nvPr>
            <p:ph idx="1"/>
          </p:nvPr>
        </p:nvSpPr>
        <p:spPr>
          <a:xfrm>
            <a:off x="223024" y="1099458"/>
            <a:ext cx="11740376" cy="5551714"/>
          </a:xfrm>
        </p:spPr>
        <p:txBody>
          <a:bodyPr>
            <a:noAutofit/>
          </a:bodyPr>
          <a:lstStyle/>
          <a:p>
            <a:pPr marL="0" indent="0" algn="just">
              <a:lnSpc>
                <a:spcPct val="150000"/>
              </a:lnSpc>
              <a:buNone/>
            </a:pPr>
            <a:r>
              <a:rPr lang="en-GB" sz="2000" b="0" i="0" dirty="0">
                <a:solidFill>
                  <a:srgbClr val="3A3A3A"/>
                </a:solidFill>
                <a:effectLst/>
                <a:latin typeface="Source Sans Pro" panose="020B0503030403020204" pitchFamily="34" charset="0"/>
              </a:rPr>
              <a:t>The analysis step is where you have a chance to make sense of what happened. Up until now you have focused on details around what happened in the situation. Now you have a chance to extract meaning from it. You want to target the different aspects that went well or poorly and ask yourself why. If you are looking to include academic literature, this is the natural place to include it.</a:t>
            </a:r>
          </a:p>
          <a:p>
            <a:pPr marL="0" indent="0" algn="just">
              <a:lnSpc>
                <a:spcPct val="150000"/>
              </a:lnSpc>
              <a:buNone/>
            </a:pPr>
            <a:r>
              <a:rPr lang="en-GB" sz="2000" b="1" i="0" dirty="0">
                <a:solidFill>
                  <a:srgbClr val="3A3A3A"/>
                </a:solidFill>
                <a:effectLst/>
                <a:latin typeface="Source Sans Pro" panose="020B0503030403020204" pitchFamily="34" charset="0"/>
              </a:rPr>
              <a:t>Helpful questions:</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Why did things go well?</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Why didn’t it go well?</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sense can I make of the situation?</a:t>
            </a:r>
          </a:p>
          <a:p>
            <a:pPr algn="just">
              <a:lnSpc>
                <a:spcPct val="150000"/>
              </a:lnSpc>
              <a:buFont typeface="Arial" panose="020B0604020202020204" pitchFamily="34" charset="0"/>
              <a:buChar char="•"/>
            </a:pPr>
            <a:r>
              <a:rPr lang="en-GB" sz="2000" b="0" i="0" dirty="0">
                <a:solidFill>
                  <a:srgbClr val="3A3A3A"/>
                </a:solidFill>
                <a:effectLst/>
                <a:latin typeface="Source Sans Pro" panose="020B0503030403020204" pitchFamily="34" charset="0"/>
              </a:rPr>
              <a:t>What knowledge – my own or others (for example academic literature) can help me understand the situation?</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204527405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39FA4-4C85-8165-D394-F2EB7E7A56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2EFA2A-5F72-D289-E7AC-E5FE37F68B27}"/>
              </a:ext>
            </a:extLst>
          </p:cNvPr>
          <p:cNvSpPr>
            <a:spLocks noGrp="1"/>
          </p:cNvSpPr>
          <p:nvPr>
            <p:ph type="title"/>
          </p:nvPr>
        </p:nvSpPr>
        <p:spPr>
          <a:xfrm>
            <a:off x="326572" y="206829"/>
            <a:ext cx="11595394" cy="892628"/>
          </a:xfrm>
        </p:spPr>
        <p:txBody>
          <a:bodyPr>
            <a:normAutofit/>
          </a:bodyPr>
          <a:lstStyle/>
          <a:p>
            <a:pPr algn="ctr"/>
            <a:r>
              <a:rPr lang="en-US" sz="4000" dirty="0"/>
              <a:t>CONCLUSION</a:t>
            </a:r>
          </a:p>
        </p:txBody>
      </p:sp>
      <p:sp>
        <p:nvSpPr>
          <p:cNvPr id="3" name="Content Placeholder 2">
            <a:extLst>
              <a:ext uri="{FF2B5EF4-FFF2-40B4-BE49-F238E27FC236}">
                <a16:creationId xmlns:a16="http://schemas.microsoft.com/office/drawing/2014/main" id="{5511C98F-C180-DDCA-F236-519B4EEDB034}"/>
              </a:ext>
            </a:extLst>
          </p:cNvPr>
          <p:cNvSpPr>
            <a:spLocks noGrp="1"/>
          </p:cNvSpPr>
          <p:nvPr>
            <p:ph idx="1"/>
          </p:nvPr>
        </p:nvSpPr>
        <p:spPr>
          <a:xfrm>
            <a:off x="368006" y="1099458"/>
            <a:ext cx="11595394" cy="5551714"/>
          </a:xfrm>
        </p:spPr>
        <p:txBody>
          <a:bodyPr>
            <a:noAutofit/>
          </a:bodyPr>
          <a:lstStyle/>
          <a:p>
            <a:pPr marL="0" indent="0" algn="just">
              <a:lnSpc>
                <a:spcPct val="150000"/>
              </a:lnSpc>
              <a:buNone/>
            </a:pPr>
            <a:r>
              <a:rPr lang="en-GB" b="0" i="0" dirty="0">
                <a:solidFill>
                  <a:srgbClr val="3A3A3A"/>
                </a:solidFill>
                <a:effectLst/>
                <a:latin typeface="Source Sans Pro" panose="020B0503030403020204" pitchFamily="34" charset="0"/>
              </a:rPr>
              <a:t>In this section you can make conclusions about what happened. This is where you summarise your learning and highlight what changes to your actions could improve the outcome in the future. It should be a natural response to the previous sections.</a:t>
            </a:r>
          </a:p>
          <a:p>
            <a:pPr marL="0" indent="0" algn="just">
              <a:lnSpc>
                <a:spcPct val="150000"/>
              </a:lnSpc>
              <a:buNone/>
            </a:pPr>
            <a:r>
              <a:rPr lang="en-GB" b="1" i="0" dirty="0">
                <a:solidFill>
                  <a:srgbClr val="3A3A3A"/>
                </a:solidFill>
                <a:effectLst/>
                <a:latin typeface="Source Sans Pro" panose="020B0503030403020204" pitchFamily="34" charset="0"/>
              </a:rPr>
              <a:t>Helpful questions:</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What did I learn from this situation?</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How could this have been a more positive situation for everyone involved?</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What skills do I need to develop for me to handle a situation like this better?</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What else could I have done?</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407356143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C86B9-8AFD-9619-CA19-8116CB316B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2EE533-44C5-AA27-5E34-FC722219B710}"/>
              </a:ext>
            </a:extLst>
          </p:cNvPr>
          <p:cNvSpPr>
            <a:spLocks noGrp="1"/>
          </p:cNvSpPr>
          <p:nvPr>
            <p:ph type="title"/>
          </p:nvPr>
        </p:nvSpPr>
        <p:spPr>
          <a:xfrm>
            <a:off x="326572" y="206829"/>
            <a:ext cx="11595394" cy="892628"/>
          </a:xfrm>
        </p:spPr>
        <p:txBody>
          <a:bodyPr>
            <a:normAutofit/>
          </a:bodyPr>
          <a:lstStyle/>
          <a:p>
            <a:pPr algn="ctr"/>
            <a:r>
              <a:rPr lang="en-US" sz="4000" dirty="0"/>
              <a:t>ACTION PLAN</a:t>
            </a:r>
          </a:p>
        </p:txBody>
      </p:sp>
      <p:sp>
        <p:nvSpPr>
          <p:cNvPr id="3" name="Content Placeholder 2">
            <a:extLst>
              <a:ext uri="{FF2B5EF4-FFF2-40B4-BE49-F238E27FC236}">
                <a16:creationId xmlns:a16="http://schemas.microsoft.com/office/drawing/2014/main" id="{6130BD96-310D-49D3-9CAC-16DBC8ACFFC4}"/>
              </a:ext>
            </a:extLst>
          </p:cNvPr>
          <p:cNvSpPr>
            <a:spLocks noGrp="1"/>
          </p:cNvSpPr>
          <p:nvPr>
            <p:ph idx="1"/>
          </p:nvPr>
        </p:nvSpPr>
        <p:spPr>
          <a:xfrm>
            <a:off x="368006" y="1099458"/>
            <a:ext cx="11595394" cy="5551714"/>
          </a:xfrm>
        </p:spPr>
        <p:txBody>
          <a:bodyPr>
            <a:noAutofit/>
          </a:bodyPr>
          <a:lstStyle/>
          <a:p>
            <a:pPr marL="0" indent="0" algn="just">
              <a:lnSpc>
                <a:spcPct val="150000"/>
              </a:lnSpc>
              <a:buNone/>
            </a:pPr>
            <a:r>
              <a:rPr lang="en-GB" b="0" i="0" dirty="0">
                <a:solidFill>
                  <a:srgbClr val="3A3A3A"/>
                </a:solidFill>
                <a:effectLst/>
                <a:latin typeface="Source Sans Pro" panose="020B0503030403020204" pitchFamily="34" charset="0"/>
              </a:rPr>
              <a:t>At this step you plan for what you would do differently in a similar or related situation in the future. It can also be extremely helpful to think about how you will help yourself to act differently – such that you don’t only plan what you will do differently, but also how you will make sure it happens. Sometimes just the realisation is enough, but other times reminders might be helpful.</a:t>
            </a:r>
          </a:p>
          <a:p>
            <a:pPr marL="0" indent="0" algn="just">
              <a:lnSpc>
                <a:spcPct val="150000"/>
              </a:lnSpc>
              <a:buNone/>
            </a:pPr>
            <a:r>
              <a:rPr lang="en-GB" b="1" i="0" dirty="0">
                <a:solidFill>
                  <a:srgbClr val="3A3A3A"/>
                </a:solidFill>
                <a:effectLst/>
                <a:latin typeface="Source Sans Pro" panose="020B0503030403020204" pitchFamily="34" charset="0"/>
              </a:rPr>
              <a:t>Helpful questions</a:t>
            </a:r>
            <a:r>
              <a:rPr lang="en-GB" b="0" i="0" dirty="0">
                <a:solidFill>
                  <a:srgbClr val="3A3A3A"/>
                </a:solidFill>
                <a:effectLst/>
                <a:latin typeface="Source Sans Pro" panose="020B0503030403020204" pitchFamily="34" charset="0"/>
              </a:rPr>
              <a:t>:</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If I had to do the same thing again, what would I do differently?</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How will I develop the required skills I need?</a:t>
            </a:r>
          </a:p>
          <a:p>
            <a:pPr algn="just">
              <a:lnSpc>
                <a:spcPct val="150000"/>
              </a:lnSpc>
              <a:buFont typeface="Arial" panose="020B0604020202020204" pitchFamily="34" charset="0"/>
              <a:buChar char="•"/>
            </a:pPr>
            <a:r>
              <a:rPr lang="en-GB" b="0" i="0" dirty="0">
                <a:solidFill>
                  <a:srgbClr val="3A3A3A"/>
                </a:solidFill>
                <a:effectLst/>
                <a:latin typeface="Source Sans Pro" panose="020B0503030403020204" pitchFamily="34" charset="0"/>
              </a:rPr>
              <a:t>How can I make sure that I can act differently next time?</a:t>
            </a:r>
          </a:p>
          <a:p>
            <a:pPr marL="0" indent="0" algn="just">
              <a:lnSpc>
                <a:spcPct val="150000"/>
              </a:lnSpc>
              <a:spcAft>
                <a:spcPts val="800"/>
              </a:spcAft>
              <a:buNone/>
            </a:pPr>
            <a:endParaRPr lang="en-US" sz="2000" dirty="0"/>
          </a:p>
        </p:txBody>
      </p:sp>
    </p:spTree>
    <p:extLst>
      <p:ext uri="{BB962C8B-B14F-4D97-AF65-F5344CB8AC3E}">
        <p14:creationId xmlns:p14="http://schemas.microsoft.com/office/powerpoint/2010/main" val="221960346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50577-53DE-002A-EACC-7C16043CD4D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66EB4D1-FE20-39BD-22E0-CE4B32DC8261}"/>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30AFA582-B0D4-F7E7-3B9F-0076983D9FD5}"/>
              </a:ext>
            </a:extLst>
          </p:cNvPr>
          <p:cNvSpPr>
            <a:spLocks noGrp="1"/>
          </p:cNvSpPr>
          <p:nvPr>
            <p:ph type="ctrTitle"/>
          </p:nvPr>
        </p:nvSpPr>
        <p:spPr>
          <a:xfrm>
            <a:off x="374468" y="313510"/>
            <a:ext cx="11451771" cy="6237424"/>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3600" dirty="0">
                <a:solidFill>
                  <a:srgbClr val="FFC000"/>
                </a:solidFill>
              </a:rPr>
            </a:br>
            <a:br>
              <a:rPr lang="en-GB" sz="3600" dirty="0">
                <a:solidFill>
                  <a:srgbClr val="FFC000"/>
                </a:solidFill>
              </a:rPr>
            </a:br>
            <a:br>
              <a:rPr lang="en-GB" sz="3600" dirty="0">
                <a:solidFill>
                  <a:srgbClr val="FFC000"/>
                </a:solidFill>
              </a:rPr>
            </a:br>
            <a:br>
              <a:rPr lang="en-GB" sz="3600" dirty="0">
                <a:solidFill>
                  <a:srgbClr val="FFC000"/>
                </a:solidFill>
              </a:rPr>
            </a:br>
            <a:br>
              <a:rPr lang="en-GB" sz="3600" dirty="0">
                <a:solidFill>
                  <a:srgbClr val="FFC000"/>
                </a:solidFill>
              </a:rPr>
            </a:br>
            <a:r>
              <a:rPr lang="en-GB" sz="3600" dirty="0">
                <a:solidFill>
                  <a:srgbClr val="FFC000"/>
                </a:solidFill>
              </a:rPr>
              <a:t>CONCLUSION</a:t>
            </a:r>
            <a:br>
              <a:rPr lang="en-GB" sz="3600" dirty="0">
                <a:solidFill>
                  <a:srgbClr val="FFC000"/>
                </a:solidFill>
              </a:rPr>
            </a:br>
            <a:endParaRPr lang="en-US" sz="3600" b="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60C283C7-6C4E-D82A-F825-EA77F24BF2B3}"/>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628024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46520-CBC4-1899-8DE7-DAFD043B4E5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BDAB161-9822-550D-B3AD-649B0B7A7CA1}"/>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2" name="Title 1">
            <a:extLst>
              <a:ext uri="{FF2B5EF4-FFF2-40B4-BE49-F238E27FC236}">
                <a16:creationId xmlns:a16="http://schemas.microsoft.com/office/drawing/2014/main" id="{CD171E26-B4F3-4B76-76F2-DA9D58B7277A}"/>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rgbClr val="FFC000"/>
                </a:solidFill>
                <a:latin typeface="+mj-lt"/>
                <a:ea typeface="+mj-ea"/>
              </a:rPr>
              <a:t>Thank you</a:t>
            </a:r>
          </a:p>
        </p:txBody>
      </p:sp>
    </p:spTree>
    <p:extLst>
      <p:ext uri="{BB962C8B-B14F-4D97-AF65-F5344CB8AC3E}">
        <p14:creationId xmlns:p14="http://schemas.microsoft.com/office/powerpoint/2010/main" val="1185519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12514</TotalTime>
  <Words>1960</Words>
  <Application>Microsoft Office PowerPoint</Application>
  <PresentationFormat>Widescreen</PresentationFormat>
  <Paragraphs>183</Paragraphs>
  <Slides>26</Slides>
  <Notes>7</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26</vt:i4>
      </vt:variant>
    </vt:vector>
  </HeadingPairs>
  <TitlesOfParts>
    <vt:vector size="42" baseType="lpstr">
      <vt:lpstr>Antonio</vt:lpstr>
      <vt:lpstr>Aptos</vt:lpstr>
      <vt:lpstr>Arial</vt:lpstr>
      <vt:lpstr>Calibri</vt:lpstr>
      <vt:lpstr>Calibri Light</vt:lpstr>
      <vt:lpstr>COOPERHEWITT-MEDIUM</vt:lpstr>
      <vt:lpstr>COOPERHEWITT-SEMIBOLD</vt:lpstr>
      <vt:lpstr>ElsevierGulliver</vt:lpstr>
      <vt:lpstr>Noto Sans</vt:lpstr>
      <vt:lpstr>Public Sans</vt:lpstr>
      <vt:lpstr>Segoe UI</vt:lpstr>
      <vt:lpstr>Source Sans Pro</vt:lpstr>
      <vt:lpstr>Symbol</vt:lpstr>
      <vt:lpstr>Times New Roman</vt:lpstr>
      <vt:lpstr>Work Sans</vt:lpstr>
      <vt:lpstr>Office Theme</vt:lpstr>
      <vt:lpstr>Entrepreneurial Marketing  Week 10 Tutorial Slides </vt:lpstr>
      <vt:lpstr>LEARNING OUTCOMES</vt:lpstr>
      <vt:lpstr>CHARACTERISTICS OF ENTREPRENEURIAL FIRMS</vt:lpstr>
      <vt:lpstr>WHAT IS ENTREPRENEURIAL MARKETING</vt:lpstr>
      <vt:lpstr>COMPARISON OF TRADITIONAL MARKETING AND ENTREPRENEURIAL MARKETING</vt:lpstr>
      <vt:lpstr>FEATURES OF ENTREPRENEURIAL MARKETING</vt:lpstr>
      <vt:lpstr>SEGMENTATION, POSITIONING AND TARGETING</vt:lpstr>
      <vt:lpstr>SEGMENTATION, POSITIONING AND TARGETING</vt:lpstr>
      <vt:lpstr>SEGMENTATION, POSITIONING AND TARGETING</vt:lpstr>
      <vt:lpstr>  POSITIONING STATEMENT VIDEO   https://youtu.be/yeIM5IxvY-o   </vt:lpstr>
      <vt:lpstr>THE MARKETING MIX</vt:lpstr>
      <vt:lpstr>PRICING STRATEGIES</vt:lpstr>
      <vt:lpstr>    THE JD CASE STUDY   CREATING A WINNING MARKETING MIX </vt:lpstr>
      <vt:lpstr>CASE STUDY 1 CLASS ACTIVITY THE JD CASE: CREATING A WINNING MARKETING MIX</vt:lpstr>
      <vt:lpstr>   PART 3  ASSIGNMENT 2 BRIEFING </vt:lpstr>
      <vt:lpstr>PowerPoint Presentation</vt:lpstr>
      <vt:lpstr>THE GIBBS REFLECTIVE CYCLE</vt:lpstr>
      <vt:lpstr>DESCRIPTION</vt:lpstr>
      <vt:lpstr>FEELINGS</vt:lpstr>
      <vt:lpstr>EVALUATION</vt:lpstr>
      <vt:lpstr>ANALYSIS</vt:lpstr>
      <vt:lpstr>CONCLUSION</vt:lpstr>
      <vt:lpstr>ACTION PLAN</vt:lpstr>
      <vt:lpstr>      CONCLUSION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29</cp:revision>
  <dcterms:created xsi:type="dcterms:W3CDTF">2022-03-14T13:44:34Z</dcterms:created>
  <dcterms:modified xsi:type="dcterms:W3CDTF">2024-11-26T18:19:01Z</dcterms:modified>
</cp:coreProperties>
</file>