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18"/>
  </p:notesMasterIdLst>
  <p:handoutMasterIdLst>
    <p:handoutMasterId r:id="rId19"/>
  </p:handoutMasterIdLst>
  <p:sldIdLst>
    <p:sldId id="256" r:id="rId2"/>
    <p:sldId id="4121" r:id="rId3"/>
    <p:sldId id="289" r:id="rId4"/>
    <p:sldId id="4137" r:id="rId5"/>
    <p:sldId id="4138" r:id="rId6"/>
    <p:sldId id="4139" r:id="rId7"/>
    <p:sldId id="4140" r:id="rId8"/>
    <p:sldId id="4141" r:id="rId9"/>
    <p:sldId id="4142" r:id="rId10"/>
    <p:sldId id="4143" r:id="rId11"/>
    <p:sldId id="4144" r:id="rId12"/>
    <p:sldId id="4145" r:id="rId13"/>
    <p:sldId id="4146" r:id="rId14"/>
    <p:sldId id="4133" r:id="rId15"/>
    <p:sldId id="4134" r:id="rId16"/>
    <p:sldId id="28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4EB03D-FB23-46F0-8BC2-F96964C682DC}" v="26" dt="2024-11-25T08:41:02.3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4660"/>
  </p:normalViewPr>
  <p:slideViewPr>
    <p:cSldViewPr snapToGrid="0">
      <p:cViewPr varScale="1">
        <p:scale>
          <a:sx n="59" d="100"/>
          <a:sy n="59" d="100"/>
        </p:scale>
        <p:origin x="836"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ester mujakperuo" userId="682b13a87985f3dc" providerId="LiveId" clId="{934EB03D-FB23-46F0-8BC2-F96964C682DC}"/>
    <pc:docChg chg="undo custSel addSld delSld modSld sldOrd">
      <pc:chgData name="sylvester mujakperuo" userId="682b13a87985f3dc" providerId="LiveId" clId="{934EB03D-FB23-46F0-8BC2-F96964C682DC}" dt="2024-11-25T11:17:35.712" v="1491" actId="2696"/>
      <pc:docMkLst>
        <pc:docMk/>
      </pc:docMkLst>
      <pc:sldChg chg="modSp mod">
        <pc:chgData name="sylvester mujakperuo" userId="682b13a87985f3dc" providerId="LiveId" clId="{934EB03D-FB23-46F0-8BC2-F96964C682DC}" dt="2024-11-25T06:04:53.375" v="37" actId="20577"/>
        <pc:sldMkLst>
          <pc:docMk/>
          <pc:sldMk cId="1572276965" sldId="256"/>
        </pc:sldMkLst>
        <pc:spChg chg="mod">
          <ac:chgData name="sylvester mujakperuo" userId="682b13a87985f3dc" providerId="LiveId" clId="{934EB03D-FB23-46F0-8BC2-F96964C682DC}" dt="2024-11-25T06:04:37.715" v="17" actId="20577"/>
          <ac:spMkLst>
            <pc:docMk/>
            <pc:sldMk cId="1572276965" sldId="256"/>
            <ac:spMk id="2" creationId="{00000000-0000-0000-0000-000000000000}"/>
          </ac:spMkLst>
        </pc:spChg>
        <pc:spChg chg="mod">
          <ac:chgData name="sylvester mujakperuo" userId="682b13a87985f3dc" providerId="LiveId" clId="{934EB03D-FB23-46F0-8BC2-F96964C682DC}" dt="2024-11-25T06:04:53.375" v="37" actId="20577"/>
          <ac:spMkLst>
            <pc:docMk/>
            <pc:sldMk cId="1572276965" sldId="256"/>
            <ac:spMk id="3" creationId="{00000000-0000-0000-0000-000000000000}"/>
          </ac:spMkLst>
        </pc:spChg>
      </pc:sldChg>
      <pc:sldChg chg="del">
        <pc:chgData name="sylvester mujakperuo" userId="682b13a87985f3dc" providerId="LiveId" clId="{934EB03D-FB23-46F0-8BC2-F96964C682DC}" dt="2024-11-25T11:17:08.013" v="1487" actId="2696"/>
        <pc:sldMkLst>
          <pc:docMk/>
          <pc:sldMk cId="0" sldId="262"/>
        </pc:sldMkLst>
      </pc:sldChg>
      <pc:sldChg chg="del">
        <pc:chgData name="sylvester mujakperuo" userId="682b13a87985f3dc" providerId="LiveId" clId="{934EB03D-FB23-46F0-8BC2-F96964C682DC}" dt="2024-11-25T11:16:55.045" v="1484" actId="2696"/>
        <pc:sldMkLst>
          <pc:docMk/>
          <pc:sldMk cId="0" sldId="265"/>
        </pc:sldMkLst>
      </pc:sldChg>
      <pc:sldChg chg="delSp modSp mod">
        <pc:chgData name="sylvester mujakperuo" userId="682b13a87985f3dc" providerId="LiveId" clId="{934EB03D-FB23-46F0-8BC2-F96964C682DC}" dt="2024-11-25T06:28:56.017" v="501" actId="14100"/>
        <pc:sldMkLst>
          <pc:docMk/>
          <pc:sldMk cId="3954869038" sldId="289"/>
        </pc:sldMkLst>
        <pc:spChg chg="mod">
          <ac:chgData name="sylvester mujakperuo" userId="682b13a87985f3dc" providerId="LiveId" clId="{934EB03D-FB23-46F0-8BC2-F96964C682DC}" dt="2024-11-25T06:28:36.888" v="498" actId="14100"/>
          <ac:spMkLst>
            <pc:docMk/>
            <pc:sldMk cId="3954869038" sldId="289"/>
            <ac:spMk id="2" creationId="{8A6AE6F5-44E2-B140-A2AC-0BB34894BE53}"/>
          </ac:spMkLst>
        </pc:spChg>
        <pc:spChg chg="mod">
          <ac:chgData name="sylvester mujakperuo" userId="682b13a87985f3dc" providerId="LiveId" clId="{934EB03D-FB23-46F0-8BC2-F96964C682DC}" dt="2024-11-25T06:28:56.017" v="501" actId="14100"/>
          <ac:spMkLst>
            <pc:docMk/>
            <pc:sldMk cId="3954869038" sldId="289"/>
            <ac:spMk id="3" creationId="{00A4E1B8-A2F3-B748-B657-C0D34913C887}"/>
          </ac:spMkLst>
        </pc:spChg>
        <pc:spChg chg="del">
          <ac:chgData name="sylvester mujakperuo" userId="682b13a87985f3dc" providerId="LiveId" clId="{934EB03D-FB23-46F0-8BC2-F96964C682DC}" dt="2024-11-25T06:28:46.601" v="500" actId="478"/>
          <ac:spMkLst>
            <pc:docMk/>
            <pc:sldMk cId="3954869038" sldId="289"/>
            <ac:spMk id="4" creationId="{CF126D25-11F8-BF4F-829B-A80CC24D8AC4}"/>
          </ac:spMkLst>
        </pc:spChg>
      </pc:sldChg>
      <pc:sldChg chg="del">
        <pc:chgData name="sylvester mujakperuo" userId="682b13a87985f3dc" providerId="LiveId" clId="{934EB03D-FB23-46F0-8BC2-F96964C682DC}" dt="2024-11-25T11:17:03.680" v="1486" actId="2696"/>
        <pc:sldMkLst>
          <pc:docMk/>
          <pc:sldMk cId="3855760732" sldId="290"/>
        </pc:sldMkLst>
      </pc:sldChg>
      <pc:sldChg chg="del">
        <pc:chgData name="sylvester mujakperuo" userId="682b13a87985f3dc" providerId="LiveId" clId="{934EB03D-FB23-46F0-8BC2-F96964C682DC}" dt="2024-11-25T11:16:47.148" v="1482" actId="2696"/>
        <pc:sldMkLst>
          <pc:docMk/>
          <pc:sldMk cId="2662919088" sldId="292"/>
        </pc:sldMkLst>
      </pc:sldChg>
      <pc:sldChg chg="del">
        <pc:chgData name="sylvester mujakperuo" userId="682b13a87985f3dc" providerId="LiveId" clId="{934EB03D-FB23-46F0-8BC2-F96964C682DC}" dt="2024-11-25T11:16:59.094" v="1485" actId="2696"/>
        <pc:sldMkLst>
          <pc:docMk/>
          <pc:sldMk cId="4115801301" sldId="293"/>
        </pc:sldMkLst>
      </pc:sldChg>
      <pc:sldChg chg="del">
        <pc:chgData name="sylvester mujakperuo" userId="682b13a87985f3dc" providerId="LiveId" clId="{934EB03D-FB23-46F0-8BC2-F96964C682DC}" dt="2024-11-25T11:16:27.675" v="1480" actId="2696"/>
        <pc:sldMkLst>
          <pc:docMk/>
          <pc:sldMk cId="587392202" sldId="322"/>
        </pc:sldMkLst>
      </pc:sldChg>
      <pc:sldChg chg="del">
        <pc:chgData name="sylvester mujakperuo" userId="682b13a87985f3dc" providerId="LiveId" clId="{934EB03D-FB23-46F0-8BC2-F96964C682DC}" dt="2024-11-25T11:17:24.985" v="1489" actId="2696"/>
        <pc:sldMkLst>
          <pc:docMk/>
          <pc:sldMk cId="2298865936" sldId="325"/>
        </pc:sldMkLst>
      </pc:sldChg>
      <pc:sldChg chg="del">
        <pc:chgData name="sylvester mujakperuo" userId="682b13a87985f3dc" providerId="LiveId" clId="{934EB03D-FB23-46F0-8BC2-F96964C682DC}" dt="2024-11-25T11:16:50.995" v="1483" actId="2696"/>
        <pc:sldMkLst>
          <pc:docMk/>
          <pc:sldMk cId="3375650109" sldId="326"/>
        </pc:sldMkLst>
      </pc:sldChg>
      <pc:sldChg chg="modSp mod">
        <pc:chgData name="sylvester mujakperuo" userId="682b13a87985f3dc" providerId="LiveId" clId="{934EB03D-FB23-46F0-8BC2-F96964C682DC}" dt="2024-11-25T06:15:15.871" v="410" actId="20577"/>
        <pc:sldMkLst>
          <pc:docMk/>
          <pc:sldMk cId="2044140898" sldId="4121"/>
        </pc:sldMkLst>
        <pc:spChg chg="mod">
          <ac:chgData name="sylvester mujakperuo" userId="682b13a87985f3dc" providerId="LiveId" clId="{934EB03D-FB23-46F0-8BC2-F96964C682DC}" dt="2024-11-25T06:15:15.871" v="410" actId="20577"/>
          <ac:spMkLst>
            <pc:docMk/>
            <pc:sldMk cId="2044140898" sldId="4121"/>
            <ac:spMk id="3" creationId="{FC38ECAD-810C-9F29-FC85-6895372B97BD}"/>
          </ac:spMkLst>
        </pc:spChg>
      </pc:sldChg>
      <pc:sldChg chg="del">
        <pc:chgData name="sylvester mujakperuo" userId="682b13a87985f3dc" providerId="LiveId" clId="{934EB03D-FB23-46F0-8BC2-F96964C682DC}" dt="2024-11-25T11:17:13.153" v="1488" actId="2696"/>
        <pc:sldMkLst>
          <pc:docMk/>
          <pc:sldMk cId="1773377881" sldId="4122"/>
        </pc:sldMkLst>
      </pc:sldChg>
      <pc:sldChg chg="del">
        <pc:chgData name="sylvester mujakperuo" userId="682b13a87985f3dc" providerId="LiveId" clId="{934EB03D-FB23-46F0-8BC2-F96964C682DC}" dt="2024-11-25T11:17:35.712" v="1491" actId="2696"/>
        <pc:sldMkLst>
          <pc:docMk/>
          <pc:sldMk cId="1492275936" sldId="4123"/>
        </pc:sldMkLst>
      </pc:sldChg>
      <pc:sldChg chg="del">
        <pc:chgData name="sylvester mujakperuo" userId="682b13a87985f3dc" providerId="LiveId" clId="{934EB03D-FB23-46F0-8BC2-F96964C682DC}" dt="2024-11-25T11:17:30.247" v="1490" actId="2696"/>
        <pc:sldMkLst>
          <pc:docMk/>
          <pc:sldMk cId="865746868" sldId="4124"/>
        </pc:sldMkLst>
      </pc:sldChg>
      <pc:sldChg chg="del">
        <pc:chgData name="sylvester mujakperuo" userId="682b13a87985f3dc" providerId="LiveId" clId="{934EB03D-FB23-46F0-8BC2-F96964C682DC}" dt="2024-11-25T11:16:42.029" v="1481" actId="2696"/>
        <pc:sldMkLst>
          <pc:docMk/>
          <pc:sldMk cId="497359754" sldId="4136"/>
        </pc:sldMkLst>
      </pc:sldChg>
      <pc:sldChg chg="modSp add mod">
        <pc:chgData name="sylvester mujakperuo" userId="682b13a87985f3dc" providerId="LiveId" clId="{934EB03D-FB23-46F0-8BC2-F96964C682DC}" dt="2024-11-25T06:51:07.487" v="842" actId="20577"/>
        <pc:sldMkLst>
          <pc:docMk/>
          <pc:sldMk cId="1773482073" sldId="4137"/>
        </pc:sldMkLst>
        <pc:spChg chg="mod">
          <ac:chgData name="sylvester mujakperuo" userId="682b13a87985f3dc" providerId="LiveId" clId="{934EB03D-FB23-46F0-8BC2-F96964C682DC}" dt="2024-11-25T06:50:51.581" v="839" actId="14100"/>
          <ac:spMkLst>
            <pc:docMk/>
            <pc:sldMk cId="1773482073" sldId="4137"/>
            <ac:spMk id="2" creationId="{A4440E48-FCED-B48C-1710-C4BFE3BC78EA}"/>
          </ac:spMkLst>
        </pc:spChg>
        <pc:spChg chg="mod">
          <ac:chgData name="sylvester mujakperuo" userId="682b13a87985f3dc" providerId="LiveId" clId="{934EB03D-FB23-46F0-8BC2-F96964C682DC}" dt="2024-11-25T06:51:07.487" v="842" actId="20577"/>
          <ac:spMkLst>
            <pc:docMk/>
            <pc:sldMk cId="1773482073" sldId="4137"/>
            <ac:spMk id="3" creationId="{6644AAB9-5EFB-03C5-F8BF-06B108561017}"/>
          </ac:spMkLst>
        </pc:spChg>
      </pc:sldChg>
      <pc:sldChg chg="addSp delSp modSp add mod setBg">
        <pc:chgData name="sylvester mujakperuo" userId="682b13a87985f3dc" providerId="LiveId" clId="{934EB03D-FB23-46F0-8BC2-F96964C682DC}" dt="2024-11-25T07:30:53.718" v="915" actId="255"/>
        <pc:sldMkLst>
          <pc:docMk/>
          <pc:sldMk cId="1986011077" sldId="4138"/>
        </pc:sldMkLst>
        <pc:spChg chg="mod">
          <ac:chgData name="sylvester mujakperuo" userId="682b13a87985f3dc" providerId="LiveId" clId="{934EB03D-FB23-46F0-8BC2-F96964C682DC}" dt="2024-11-25T07:30:53.718" v="915" actId="255"/>
          <ac:spMkLst>
            <pc:docMk/>
            <pc:sldMk cId="1986011077" sldId="4138"/>
            <ac:spMk id="2" creationId="{346F22A1-1681-0BD4-6BD1-F696F1A4C487}"/>
          </ac:spMkLst>
        </pc:spChg>
        <pc:spChg chg="add del mod">
          <ac:chgData name="sylvester mujakperuo" userId="682b13a87985f3dc" providerId="LiveId" clId="{934EB03D-FB23-46F0-8BC2-F96964C682DC}" dt="2024-11-25T07:28:32.743" v="861"/>
          <ac:spMkLst>
            <pc:docMk/>
            <pc:sldMk cId="1986011077" sldId="4138"/>
            <ac:spMk id="3" creationId="{4247B2DF-1A96-552B-4541-3E1A459CE37F}"/>
          </ac:spMkLst>
        </pc:spChg>
        <pc:spChg chg="add">
          <ac:chgData name="sylvester mujakperuo" userId="682b13a87985f3dc" providerId="LiveId" clId="{934EB03D-FB23-46F0-8BC2-F96964C682DC}" dt="2024-11-25T07:28:41.087" v="863" actId="26606"/>
          <ac:spMkLst>
            <pc:docMk/>
            <pc:sldMk cId="1986011077" sldId="4138"/>
            <ac:spMk id="11" creationId="{A4AC5506-6312-4701-8D3C-40187889A947}"/>
          </ac:spMkLst>
        </pc:spChg>
        <pc:graphicFrameChg chg="add del mod ord modGraphic">
          <ac:chgData name="sylvester mujakperuo" userId="682b13a87985f3dc" providerId="LiveId" clId="{934EB03D-FB23-46F0-8BC2-F96964C682DC}" dt="2024-11-25T07:01:29.463" v="846" actId="3680"/>
          <ac:graphicFrameMkLst>
            <pc:docMk/>
            <pc:sldMk cId="1986011077" sldId="4138"/>
            <ac:graphicFrameMk id="4" creationId="{74A71A4A-3014-59A6-69AC-92E5DF440F64}"/>
          </ac:graphicFrameMkLst>
        </pc:graphicFrameChg>
        <pc:graphicFrameChg chg="add del mod ord modGraphic">
          <ac:chgData name="sylvester mujakperuo" userId="682b13a87985f3dc" providerId="LiveId" clId="{934EB03D-FB23-46F0-8BC2-F96964C682DC}" dt="2024-11-25T07:28:27.321" v="860" actId="3680"/>
          <ac:graphicFrameMkLst>
            <pc:docMk/>
            <pc:sldMk cId="1986011077" sldId="4138"/>
            <ac:graphicFrameMk id="5" creationId="{6B339BF0-75F8-1C67-E292-7A806DB1FADF}"/>
          </ac:graphicFrameMkLst>
        </pc:graphicFrameChg>
        <pc:graphicFrameChg chg="add mod modGraphic">
          <ac:chgData name="sylvester mujakperuo" userId="682b13a87985f3dc" providerId="LiveId" clId="{934EB03D-FB23-46F0-8BC2-F96964C682DC}" dt="2024-11-25T07:28:41.087" v="863" actId="26606"/>
          <ac:graphicFrameMkLst>
            <pc:docMk/>
            <pc:sldMk cId="1986011077" sldId="4138"/>
            <ac:graphicFrameMk id="6" creationId="{52EC3AFD-93B7-081B-E8CD-3EDEFC75E674}"/>
          </ac:graphicFrameMkLst>
        </pc:graphicFrameChg>
      </pc:sldChg>
      <pc:sldChg chg="modSp add mod ord">
        <pc:chgData name="sylvester mujakperuo" userId="682b13a87985f3dc" providerId="LiveId" clId="{934EB03D-FB23-46F0-8BC2-F96964C682DC}" dt="2024-11-25T08:26:54.100" v="988" actId="255"/>
        <pc:sldMkLst>
          <pc:docMk/>
          <pc:sldMk cId="4242910574" sldId="4139"/>
        </pc:sldMkLst>
        <pc:spChg chg="mod">
          <ac:chgData name="sylvester mujakperuo" userId="682b13a87985f3dc" providerId="LiveId" clId="{934EB03D-FB23-46F0-8BC2-F96964C682DC}" dt="2024-11-25T08:26:39.123" v="987" actId="14100"/>
          <ac:spMkLst>
            <pc:docMk/>
            <pc:sldMk cId="4242910574" sldId="4139"/>
            <ac:spMk id="2" creationId="{A5FD27FA-8A75-8E86-DA37-4FD975062F5C}"/>
          </ac:spMkLst>
        </pc:spChg>
        <pc:spChg chg="mod">
          <ac:chgData name="sylvester mujakperuo" userId="682b13a87985f3dc" providerId="LiveId" clId="{934EB03D-FB23-46F0-8BC2-F96964C682DC}" dt="2024-11-25T08:26:54.100" v="988" actId="255"/>
          <ac:spMkLst>
            <pc:docMk/>
            <pc:sldMk cId="4242910574" sldId="4139"/>
            <ac:spMk id="3" creationId="{59EF1F95-C068-7B17-2BE5-39357A7D2216}"/>
          </ac:spMkLst>
        </pc:spChg>
      </pc:sldChg>
      <pc:sldChg chg="addSp delSp modSp add mod">
        <pc:chgData name="sylvester mujakperuo" userId="682b13a87985f3dc" providerId="LiveId" clId="{934EB03D-FB23-46F0-8BC2-F96964C682DC}" dt="2024-11-25T08:41:09.971" v="1086" actId="14100"/>
        <pc:sldMkLst>
          <pc:docMk/>
          <pc:sldMk cId="3354042623" sldId="4140"/>
        </pc:sldMkLst>
        <pc:spChg chg="mod">
          <ac:chgData name="sylvester mujakperuo" userId="682b13a87985f3dc" providerId="LiveId" clId="{934EB03D-FB23-46F0-8BC2-F96964C682DC}" dt="2024-11-25T08:41:09.971" v="1086" actId="14100"/>
          <ac:spMkLst>
            <pc:docMk/>
            <pc:sldMk cId="3354042623" sldId="4140"/>
            <ac:spMk id="2" creationId="{FDAD9EF8-1E23-5C5F-62F4-C94851ACE759}"/>
          </ac:spMkLst>
        </pc:spChg>
        <pc:spChg chg="add del mod">
          <ac:chgData name="sylvester mujakperuo" userId="682b13a87985f3dc" providerId="LiveId" clId="{934EB03D-FB23-46F0-8BC2-F96964C682DC}" dt="2024-11-25T08:40:49.679" v="1082" actId="14100"/>
          <ac:spMkLst>
            <pc:docMk/>
            <pc:sldMk cId="3354042623" sldId="4140"/>
            <ac:spMk id="3" creationId="{27166AD7-222C-65ED-56E1-5791E673E915}"/>
          </ac:spMkLst>
        </pc:spChg>
        <pc:picChg chg="add mod">
          <ac:chgData name="sylvester mujakperuo" userId="682b13a87985f3dc" providerId="LiveId" clId="{934EB03D-FB23-46F0-8BC2-F96964C682DC}" dt="2024-11-25T08:33:24.880" v="1042"/>
          <ac:picMkLst>
            <pc:docMk/>
            <pc:sldMk cId="3354042623" sldId="4140"/>
            <ac:picMk id="2050" creationId="{8E40335F-D402-5A0F-59A2-33EBB23C5E85}"/>
          </ac:picMkLst>
        </pc:picChg>
        <pc:picChg chg="add mod">
          <ac:chgData name="sylvester mujakperuo" userId="682b13a87985f3dc" providerId="LiveId" clId="{934EB03D-FB23-46F0-8BC2-F96964C682DC}" dt="2024-11-25T08:41:02.329" v="1085" actId="14100"/>
          <ac:picMkLst>
            <pc:docMk/>
            <pc:sldMk cId="3354042623" sldId="4140"/>
            <ac:picMk id="2052" creationId="{5BF32370-C0CA-2A88-0058-07604B4232B0}"/>
          </ac:picMkLst>
        </pc:picChg>
      </pc:sldChg>
      <pc:sldChg chg="modSp add mod">
        <pc:chgData name="sylvester mujakperuo" userId="682b13a87985f3dc" providerId="LiveId" clId="{934EB03D-FB23-46F0-8BC2-F96964C682DC}" dt="2024-11-25T08:42:33.099" v="1093" actId="14100"/>
        <pc:sldMkLst>
          <pc:docMk/>
          <pc:sldMk cId="1222306193" sldId="4141"/>
        </pc:sldMkLst>
        <pc:spChg chg="mod">
          <ac:chgData name="sylvester mujakperuo" userId="682b13a87985f3dc" providerId="LiveId" clId="{934EB03D-FB23-46F0-8BC2-F96964C682DC}" dt="2024-11-25T08:42:33.099" v="1093" actId="14100"/>
          <ac:spMkLst>
            <pc:docMk/>
            <pc:sldMk cId="1222306193" sldId="4141"/>
            <ac:spMk id="2" creationId="{22C89082-C08C-F197-0271-5E6340342E6B}"/>
          </ac:spMkLst>
        </pc:spChg>
        <pc:spChg chg="mod">
          <ac:chgData name="sylvester mujakperuo" userId="682b13a87985f3dc" providerId="LiveId" clId="{934EB03D-FB23-46F0-8BC2-F96964C682DC}" dt="2024-11-25T08:42:19.581" v="1090" actId="14100"/>
          <ac:spMkLst>
            <pc:docMk/>
            <pc:sldMk cId="1222306193" sldId="4141"/>
            <ac:spMk id="3" creationId="{7B5689B8-2436-7059-C5EA-851809DD394B}"/>
          </ac:spMkLst>
        </pc:spChg>
      </pc:sldChg>
      <pc:sldChg chg="modSp add mod">
        <pc:chgData name="sylvester mujakperuo" userId="682b13a87985f3dc" providerId="LiveId" clId="{934EB03D-FB23-46F0-8BC2-F96964C682DC}" dt="2024-11-25T08:56:07.397" v="1124" actId="20577"/>
        <pc:sldMkLst>
          <pc:docMk/>
          <pc:sldMk cId="1675696249" sldId="4142"/>
        </pc:sldMkLst>
        <pc:spChg chg="mod">
          <ac:chgData name="sylvester mujakperuo" userId="682b13a87985f3dc" providerId="LiveId" clId="{934EB03D-FB23-46F0-8BC2-F96964C682DC}" dt="2024-11-25T08:50:38.736" v="1102" actId="255"/>
          <ac:spMkLst>
            <pc:docMk/>
            <pc:sldMk cId="1675696249" sldId="4142"/>
            <ac:spMk id="2" creationId="{B8D346D3-A384-E7C4-67CD-B4A44354D864}"/>
          </ac:spMkLst>
        </pc:spChg>
        <pc:spChg chg="mod">
          <ac:chgData name="sylvester mujakperuo" userId="682b13a87985f3dc" providerId="LiveId" clId="{934EB03D-FB23-46F0-8BC2-F96964C682DC}" dt="2024-11-25T08:56:07.397" v="1124" actId="20577"/>
          <ac:spMkLst>
            <pc:docMk/>
            <pc:sldMk cId="1675696249" sldId="4142"/>
            <ac:spMk id="3" creationId="{24940A02-855D-B286-90D2-433582301863}"/>
          </ac:spMkLst>
        </pc:spChg>
      </pc:sldChg>
      <pc:sldChg chg="modSp add mod">
        <pc:chgData name="sylvester mujakperuo" userId="682b13a87985f3dc" providerId="LiveId" clId="{934EB03D-FB23-46F0-8BC2-F96964C682DC}" dt="2024-11-25T09:00:35.259" v="1147" actId="20577"/>
        <pc:sldMkLst>
          <pc:docMk/>
          <pc:sldMk cId="1690604044" sldId="4143"/>
        </pc:sldMkLst>
        <pc:spChg chg="mod">
          <ac:chgData name="sylvester mujakperuo" userId="682b13a87985f3dc" providerId="LiveId" clId="{934EB03D-FB23-46F0-8BC2-F96964C682DC}" dt="2024-11-25T09:00:35.259" v="1147" actId="20577"/>
          <ac:spMkLst>
            <pc:docMk/>
            <pc:sldMk cId="1690604044" sldId="4143"/>
            <ac:spMk id="3" creationId="{60A5B320-A715-569A-EE5B-0732204BCB6A}"/>
          </ac:spMkLst>
        </pc:spChg>
      </pc:sldChg>
      <pc:sldChg chg="modSp add mod">
        <pc:chgData name="sylvester mujakperuo" userId="682b13a87985f3dc" providerId="LiveId" clId="{934EB03D-FB23-46F0-8BC2-F96964C682DC}" dt="2024-11-25T09:03:56.197" v="1151"/>
        <pc:sldMkLst>
          <pc:docMk/>
          <pc:sldMk cId="3134908664" sldId="4144"/>
        </pc:sldMkLst>
        <pc:spChg chg="mod">
          <ac:chgData name="sylvester mujakperuo" userId="682b13a87985f3dc" providerId="LiveId" clId="{934EB03D-FB23-46F0-8BC2-F96964C682DC}" dt="2024-11-25T09:03:56.197" v="1151"/>
          <ac:spMkLst>
            <pc:docMk/>
            <pc:sldMk cId="3134908664" sldId="4144"/>
            <ac:spMk id="3" creationId="{92A32AFC-D2E1-E7BE-42B6-31B77F74BDE5}"/>
          </ac:spMkLst>
        </pc:spChg>
      </pc:sldChg>
      <pc:sldChg chg="modSp add mod">
        <pc:chgData name="sylvester mujakperuo" userId="682b13a87985f3dc" providerId="LiveId" clId="{934EB03D-FB23-46F0-8BC2-F96964C682DC}" dt="2024-11-25T09:29:01.186" v="1179" actId="14100"/>
        <pc:sldMkLst>
          <pc:docMk/>
          <pc:sldMk cId="1255470473" sldId="4145"/>
        </pc:sldMkLst>
        <pc:spChg chg="mod">
          <ac:chgData name="sylvester mujakperuo" userId="682b13a87985f3dc" providerId="LiveId" clId="{934EB03D-FB23-46F0-8BC2-F96964C682DC}" dt="2024-11-25T09:28:57.645" v="1178" actId="27636"/>
          <ac:spMkLst>
            <pc:docMk/>
            <pc:sldMk cId="1255470473" sldId="4145"/>
            <ac:spMk id="2" creationId="{FDAB279C-D3E0-E66F-BFA4-D0DF61CFADCF}"/>
          </ac:spMkLst>
        </pc:spChg>
        <pc:spChg chg="mod">
          <ac:chgData name="sylvester mujakperuo" userId="682b13a87985f3dc" providerId="LiveId" clId="{934EB03D-FB23-46F0-8BC2-F96964C682DC}" dt="2024-11-25T09:29:01.186" v="1179" actId="14100"/>
          <ac:spMkLst>
            <pc:docMk/>
            <pc:sldMk cId="1255470473" sldId="4145"/>
            <ac:spMk id="3" creationId="{3DEF565A-B5E4-85C9-B148-48A99540B512}"/>
          </ac:spMkLst>
        </pc:spChg>
      </pc:sldChg>
      <pc:sldChg chg="modSp add mod">
        <pc:chgData name="sylvester mujakperuo" userId="682b13a87985f3dc" providerId="LiveId" clId="{934EB03D-FB23-46F0-8BC2-F96964C682DC}" dt="2024-11-25T09:57:58.332" v="1479" actId="20577"/>
        <pc:sldMkLst>
          <pc:docMk/>
          <pc:sldMk cId="3955294644" sldId="4146"/>
        </pc:sldMkLst>
        <pc:spChg chg="mod">
          <ac:chgData name="sylvester mujakperuo" userId="682b13a87985f3dc" providerId="LiveId" clId="{934EB03D-FB23-46F0-8BC2-F96964C682DC}" dt="2024-11-25T09:40:44.142" v="1184" actId="255"/>
          <ac:spMkLst>
            <pc:docMk/>
            <pc:sldMk cId="3955294644" sldId="4146"/>
            <ac:spMk id="2" creationId="{27A2F16E-1EF8-F489-E3BF-76C4B2261A6C}"/>
          </ac:spMkLst>
        </pc:spChg>
        <pc:spChg chg="mod">
          <ac:chgData name="sylvester mujakperuo" userId="682b13a87985f3dc" providerId="LiveId" clId="{934EB03D-FB23-46F0-8BC2-F96964C682DC}" dt="2024-11-25T09:57:58.332" v="1479" actId="20577"/>
          <ac:spMkLst>
            <pc:docMk/>
            <pc:sldMk cId="3955294644" sldId="4146"/>
            <ac:spMk id="3" creationId="{D40D2B06-6CA8-7DD5-2AF9-CCEE1109609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11/25/2024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11/25/2024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CFCBE-4D2A-D641-1D8A-DE1A044C43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60D47-00A0-9DAA-72A0-9325D98796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25E44-3F5D-CFBA-86DB-DFC7C962B74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4F518AE-1615-5C83-AEE9-44F212F65FFD}"/>
              </a:ext>
            </a:extLst>
          </p:cNvPr>
          <p:cNvSpPr>
            <a:spLocks noGrp="1"/>
          </p:cNvSpPr>
          <p:nvPr>
            <p:ph type="sldNum" sz="quarter" idx="5"/>
          </p:nvPr>
        </p:nvSpPr>
        <p:spPr/>
        <p:txBody>
          <a:bodyPr/>
          <a:lstStyle/>
          <a:p>
            <a:fld id="{0BE95075-E044-054B-898B-D3B5F62E76BA}" type="slidenum">
              <a:rPr lang="en-US" smtClean="0"/>
              <a:t>14</a:t>
            </a:fld>
            <a:endParaRPr lang="en-US"/>
          </a:p>
        </p:txBody>
      </p:sp>
    </p:spTree>
    <p:extLst>
      <p:ext uri="{BB962C8B-B14F-4D97-AF65-F5344CB8AC3E}">
        <p14:creationId xmlns:p14="http://schemas.microsoft.com/office/powerpoint/2010/main" val="21643585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729027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s Slide">
    <p:bg>
      <p:bgPr>
        <a:solidFill>
          <a:srgbClr val="EEFC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00BFC6-72B5-B948-841F-BA40B32DA3C3}"/>
              </a:ext>
            </a:extLst>
          </p:cNvPr>
          <p:cNvPicPr>
            <a:picLocks noChangeAspect="1"/>
          </p:cNvPicPr>
          <p:nvPr userDrawn="1"/>
        </p:nvPicPr>
        <p:blipFill>
          <a:blip r:embed="rId2"/>
          <a:srcRect/>
          <a:stretch/>
        </p:blipFill>
        <p:spPr>
          <a:xfrm>
            <a:off x="9862730" y="6034009"/>
            <a:ext cx="2097206" cy="757324"/>
          </a:xfrm>
          <a:prstGeom prst="rect">
            <a:avLst/>
          </a:prstGeom>
        </p:spPr>
      </p:pic>
      <p:sp>
        <p:nvSpPr>
          <p:cNvPr id="10" name="Title 1"/>
          <p:cNvSpPr>
            <a:spLocks noGrp="1"/>
          </p:cNvSpPr>
          <p:nvPr>
            <p:ph type="title" hasCustomPrompt="1"/>
          </p:nvPr>
        </p:nvSpPr>
        <p:spPr>
          <a:xfrm>
            <a:off x="756457" y="265616"/>
            <a:ext cx="10876341" cy="590202"/>
          </a:xfrm>
        </p:spPr>
        <p:txBody>
          <a:bodyPr vert="horz" lIns="0" tIns="0" rIns="0" bIns="0" rtlCol="0" anchor="ctr" anchorCtr="0">
            <a:normAutofit/>
          </a:bodyPr>
          <a:lstStyle>
            <a:lvl1pPr>
              <a:defRPr lang="en-US" sz="3600" dirty="0">
                <a:solidFill>
                  <a:srgbClr val="01033C"/>
                </a:solidFill>
                <a:latin typeface="Arial" panose="020B0604020202020204" pitchFamily="34" charset="0"/>
                <a:ea typeface="Arial" panose="020B0604020202020204" pitchFamily="34" charset="0"/>
                <a:cs typeface="Arial" panose="020B0604020202020204" pitchFamily="34" charset="0"/>
              </a:defRPr>
            </a:lvl1pPr>
          </a:lstStyle>
          <a:p>
            <a:pPr lvl="0"/>
            <a:r>
              <a:rPr lang="en-GB"/>
              <a:t>Contents slide</a:t>
            </a:r>
            <a:endParaRPr lang="en-US"/>
          </a:p>
        </p:txBody>
      </p:sp>
      <p:sp>
        <p:nvSpPr>
          <p:cNvPr id="11" name="Content Placeholder 2"/>
          <p:cNvSpPr>
            <a:spLocks noGrp="1"/>
          </p:cNvSpPr>
          <p:nvPr>
            <p:ph idx="1"/>
          </p:nvPr>
        </p:nvSpPr>
        <p:spPr>
          <a:xfrm>
            <a:off x="756457" y="1005840"/>
            <a:ext cx="10956176" cy="5394959"/>
          </a:xfrm>
        </p:spPr>
        <p:txBody>
          <a:bodyPr vert="horz" lIns="91440" tIns="45720" rIns="91440" bIns="45720" rtlCol="0">
            <a:normAutofit/>
          </a:bodyPr>
          <a:lstStyle>
            <a:lvl1pPr>
              <a:defRPr lang="en-US" sz="2400" dirty="0">
                <a:solidFill>
                  <a:srgbClr val="25327D"/>
                </a:solidFill>
                <a:latin typeface="Work Sans" pitchFamily="2" charset="0"/>
                <a:ea typeface="+mn-ea"/>
                <a:cs typeface="Times New Roman" panose="02020603050405020304" pitchFamily="18" charset="0"/>
              </a:defRPr>
            </a:lvl1pPr>
            <a:lvl2pPr>
              <a:defRPr lang="en-US" sz="2000" dirty="0">
                <a:solidFill>
                  <a:srgbClr val="25327D"/>
                </a:solidFill>
                <a:latin typeface="Work Sans" pitchFamily="2" charset="0"/>
                <a:ea typeface="+mn-ea"/>
                <a:cs typeface="Times New Roman" panose="02020603050405020304" pitchFamily="18" charset="0"/>
              </a:defRPr>
            </a:lvl2pPr>
            <a:lvl3pPr>
              <a:defRPr lang="en-US" sz="1800" dirty="0">
                <a:solidFill>
                  <a:srgbClr val="25327D"/>
                </a:solidFill>
                <a:latin typeface="Work Sans" pitchFamily="2" charset="0"/>
                <a:ea typeface="+mn-ea"/>
                <a:cs typeface="Times New Roman" panose="02020603050405020304" pitchFamily="18" charset="0"/>
              </a:defRPr>
            </a:lvl3pPr>
            <a:lvl4pPr>
              <a:defRPr lang="en-US" sz="1600" dirty="0">
                <a:solidFill>
                  <a:srgbClr val="25327D"/>
                </a:solidFill>
                <a:latin typeface="Work Sans" pitchFamily="2" charset="0"/>
                <a:ea typeface="+mn-ea"/>
                <a:cs typeface="Times New Roman" panose="02020603050405020304" pitchFamily="18" charset="0"/>
              </a:defRPr>
            </a:lvl4pPr>
            <a:lvl5pPr>
              <a:defRPr lang="en-US" sz="1600" dirty="0">
                <a:solidFill>
                  <a:srgbClr val="25327D"/>
                </a:solidFill>
                <a:latin typeface="Work Sans" pitchFamily="2" charset="0"/>
                <a:ea typeface="+mn-ea"/>
                <a:cs typeface="Times New Roman" panose="02020603050405020304" pitchFamily="18" charset="0"/>
              </a:defRPr>
            </a:lvl5pPr>
          </a:lstStyle>
          <a:p>
            <a:pPr marL="342900" lvl="0" indent="-342900" algn="just">
              <a:spcBef>
                <a:spcPct val="20000"/>
              </a:spcBef>
              <a:buFont typeface="Arial" pitchFamily="34" charset="0"/>
            </a:pPr>
            <a:r>
              <a:rPr lang="en-US"/>
              <a:t>Click to edit Master text styles</a:t>
            </a:r>
          </a:p>
          <a:p>
            <a:pPr marL="742950" lvl="1" indent="-285750" algn="just">
              <a:spcBef>
                <a:spcPct val="20000"/>
              </a:spcBef>
              <a:buFont typeface="Arial" pitchFamily="34" charset="0"/>
              <a:buChar char="–"/>
            </a:pPr>
            <a:r>
              <a:rPr lang="en-US"/>
              <a:t>Second level</a:t>
            </a:r>
          </a:p>
          <a:p>
            <a:pPr lvl="2" algn="just">
              <a:spcBef>
                <a:spcPct val="20000"/>
              </a:spcBef>
              <a:buFont typeface="Arial" pitchFamily="34" charset="0"/>
            </a:pPr>
            <a:r>
              <a:rPr lang="en-US"/>
              <a:t>Third level</a:t>
            </a:r>
          </a:p>
          <a:p>
            <a:pPr lvl="3" algn="just">
              <a:spcBef>
                <a:spcPct val="20000"/>
              </a:spcBef>
              <a:buFont typeface="Arial" pitchFamily="34" charset="0"/>
              <a:buChar char="–"/>
            </a:pPr>
            <a:r>
              <a:rPr lang="en-US"/>
              <a:t>Fourth level</a:t>
            </a:r>
          </a:p>
          <a:p>
            <a:pPr lvl="4" algn="just">
              <a:spcBef>
                <a:spcPct val="20000"/>
              </a:spcBef>
              <a:buFont typeface="Arial" pitchFamily="34" charset="0"/>
              <a:buChar char="»"/>
            </a:pPr>
            <a:r>
              <a:rPr lang="en-US"/>
              <a:t>Fifth level</a:t>
            </a:r>
          </a:p>
        </p:txBody>
      </p:sp>
    </p:spTree>
    <p:extLst>
      <p:ext uri="{BB962C8B-B14F-4D97-AF65-F5344CB8AC3E}">
        <p14:creationId xmlns:p14="http://schemas.microsoft.com/office/powerpoint/2010/main" val="83193137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11/25/2024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687" r:id="rId19"/>
    <p:sldLayoutId id="2147483706" r:id="rId20"/>
    <p:sldLayoutId id="2147483733" r:id="rId21"/>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2895601"/>
            <a:ext cx="5421085" cy="3570514"/>
          </a:xfrm>
        </p:spPr>
        <p:txBody>
          <a:bodyPr lIns="0" tIns="0" rIns="0" bIns="0">
            <a:normAutofit/>
          </a:bodyPr>
          <a:lstStyle/>
          <a:p>
            <a:pPr>
              <a:lnSpc>
                <a:spcPct val="100000"/>
              </a:lnSpc>
            </a:pPr>
            <a:r>
              <a:rPr lang="en-US" dirty="0"/>
              <a:t>BUSI 1764 – </a:t>
            </a:r>
          </a:p>
          <a:p>
            <a:pPr>
              <a:lnSpc>
                <a:spcPct val="100000"/>
              </a:lnSpc>
            </a:pPr>
            <a:r>
              <a:rPr lang="en-US" dirty="0"/>
              <a:t>Global Entrepreneurship and Innovation</a:t>
            </a:r>
          </a:p>
          <a:p>
            <a:endParaRPr lang="en-GB" b="1" dirty="0"/>
          </a:p>
          <a:p>
            <a:endParaRPr lang="en-GB" b="1" dirty="0"/>
          </a:p>
          <a:p>
            <a:endParaRPr lang="en-GB" b="1" dirty="0"/>
          </a:p>
          <a:p>
            <a:r>
              <a:rPr lang="en-GB" b="1" dirty="0">
                <a:solidFill>
                  <a:srgbClr val="FFC000"/>
                </a:solidFill>
              </a:rPr>
              <a:t>Week 10 Lecture Slides</a:t>
            </a:r>
            <a:endParaRPr lang="en-GB" dirty="0">
              <a:solidFill>
                <a:srgbClr val="FFC000"/>
              </a:solidFill>
            </a:endParaRPr>
          </a:p>
          <a:p>
            <a:endParaRPr lang="en-GB" dirty="0"/>
          </a:p>
        </p:txBody>
      </p:sp>
      <p:sp>
        <p:nvSpPr>
          <p:cNvPr id="2" name="Title 1"/>
          <p:cNvSpPr>
            <a:spLocks noGrp="1"/>
          </p:cNvSpPr>
          <p:nvPr>
            <p:ph type="ctrTitle"/>
          </p:nvPr>
        </p:nvSpPr>
        <p:spPr>
          <a:xfrm>
            <a:off x="141515" y="979714"/>
            <a:ext cx="5464627" cy="2247624"/>
          </a:xfrm>
        </p:spPr>
        <p:txBody>
          <a:bodyPr lIns="0" tIns="0" rIns="0" bIns="0" anchor="t" anchorCtr="0">
            <a:noAutofit/>
          </a:bodyPr>
          <a:lstStyle/>
          <a:p>
            <a:r>
              <a:rPr lang="en-US" sz="3500" dirty="0">
                <a:solidFill>
                  <a:srgbClr val="FFC000"/>
                </a:solidFill>
                <a:latin typeface="Antonio" charset="0"/>
                <a:ea typeface="Antonio" charset="0"/>
                <a:cs typeface="Antonio" charset="0"/>
              </a:rPr>
              <a:t> Entrepreneurial Marketing</a:t>
            </a:r>
            <a:endParaRPr lang="en-US" sz="3500" b="1" dirty="0">
              <a:solidFill>
                <a:srgbClr val="FFC000"/>
              </a:solidFill>
              <a:latin typeface="Antonio" charset="0"/>
              <a:ea typeface="Antonio" charset="0"/>
              <a:cs typeface="Antonio"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5628" y="-6317"/>
            <a:ext cx="6346371"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900000" y="1171254"/>
            <a:ext cx="2880000" cy="4948746"/>
          </a:xfrm>
        </p:spPr>
        <p:txBody>
          <a:bodyPr>
            <a:normAutofit/>
          </a:bodyPr>
          <a:lstStyle/>
          <a:p>
            <a:r>
              <a:rPr lang="en-GB" sz="4400" dirty="0">
                <a:solidFill>
                  <a:srgbClr val="FFC000"/>
                </a:solidFill>
                <a:latin typeface="Calibri Light" panose="020F0302020204030204" pitchFamily="34" charset="0"/>
                <a:cs typeface="Calibri Light" panose="020F0302020204030204" pitchFamily="34" charset="0"/>
              </a:rPr>
              <a:t>LEARNING OUTCOMES</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354285" y="859971"/>
            <a:ext cx="7685315" cy="4948747"/>
          </a:xfrm>
        </p:spPr>
        <p:txBody>
          <a:bodyPr>
            <a:normAutofit fontScale="77500" lnSpcReduction="20000"/>
          </a:bodyPr>
          <a:lstStyle/>
          <a:p>
            <a:pPr algn="just">
              <a:lnSpc>
                <a:spcPct val="160000"/>
              </a:lnSpc>
            </a:pPr>
            <a:r>
              <a:rPr lang="en-US" sz="3000" dirty="0"/>
              <a:t>Understand the characteristics of entrepreneurial marketing</a:t>
            </a:r>
          </a:p>
          <a:p>
            <a:pPr algn="just">
              <a:lnSpc>
                <a:spcPct val="160000"/>
              </a:lnSpc>
            </a:pPr>
            <a:r>
              <a:rPr lang="en-US" sz="3000" dirty="0"/>
              <a:t>Understand the concepts of segmentation, targeting and positioning along with their relevance to entrepreneurial marketing</a:t>
            </a:r>
          </a:p>
          <a:p>
            <a:pPr algn="just">
              <a:lnSpc>
                <a:spcPct val="160000"/>
              </a:lnSpc>
            </a:pPr>
            <a:r>
              <a:rPr lang="en-US" sz="3000" dirty="0"/>
              <a:t>To understand the process of brand building in entrepreneurial firms </a:t>
            </a:r>
          </a:p>
          <a:p>
            <a:pPr algn="just">
              <a:lnSpc>
                <a:spcPct val="160000"/>
              </a:lnSpc>
            </a:pPr>
            <a:r>
              <a:rPr lang="en-US" sz="3000" dirty="0"/>
              <a:t>To understand pricing strategies available to the entrepreneurial firms</a:t>
            </a:r>
            <a:endParaRPr lang="en-GB" dirty="0"/>
          </a:p>
        </p:txBody>
      </p:sp>
    </p:spTree>
    <p:extLst>
      <p:ext uri="{BB962C8B-B14F-4D97-AF65-F5344CB8AC3E}">
        <p14:creationId xmlns:p14="http://schemas.microsoft.com/office/powerpoint/2010/main" val="2044140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AE6F5-44E2-B140-A2AC-0BB34894BE53}"/>
              </a:ext>
            </a:extLst>
          </p:cNvPr>
          <p:cNvSpPr>
            <a:spLocks noGrp="1"/>
          </p:cNvSpPr>
          <p:nvPr>
            <p:ph type="title"/>
          </p:nvPr>
        </p:nvSpPr>
        <p:spPr>
          <a:xfrm>
            <a:off x="326572" y="206830"/>
            <a:ext cx="11595394" cy="827314"/>
          </a:xfrm>
        </p:spPr>
        <p:txBody>
          <a:bodyPr>
            <a:normAutofit/>
          </a:bodyPr>
          <a:lstStyle/>
          <a:p>
            <a:pPr algn="ctr"/>
            <a:r>
              <a:rPr lang="en-GB" b="1" kern="100" dirty="0">
                <a:effectLst/>
                <a:latin typeface="Aptos" panose="020B0004020202020204" pitchFamily="34" charset="0"/>
                <a:ea typeface="Aptos" panose="020B0004020202020204" pitchFamily="34" charset="0"/>
                <a:cs typeface="Times New Roman" panose="02020603050405020304" pitchFamily="18" charset="0"/>
              </a:rPr>
              <a:t>CHARACTERISTICS OF ENTREPRENEURIAL FIRMS</a:t>
            </a:r>
            <a:endParaRPr lang="en-US" dirty="0"/>
          </a:p>
        </p:txBody>
      </p:sp>
      <p:sp>
        <p:nvSpPr>
          <p:cNvPr id="3" name="Content Placeholder 2">
            <a:extLst>
              <a:ext uri="{FF2B5EF4-FFF2-40B4-BE49-F238E27FC236}">
                <a16:creationId xmlns:a16="http://schemas.microsoft.com/office/drawing/2014/main" id="{00A4E1B8-A2F3-B748-B657-C0D34913C887}"/>
              </a:ext>
            </a:extLst>
          </p:cNvPr>
          <p:cNvSpPr>
            <a:spLocks noGrp="1"/>
          </p:cNvSpPr>
          <p:nvPr>
            <p:ph idx="1"/>
          </p:nvPr>
        </p:nvSpPr>
        <p:spPr>
          <a:xfrm>
            <a:off x="368006" y="1219200"/>
            <a:ext cx="11595394" cy="5431969"/>
          </a:xfrm>
        </p:spPr>
        <p:txBody>
          <a:bodyPr>
            <a:normAutofit/>
          </a:bodyPr>
          <a:lstStyle/>
          <a:p>
            <a:pPr algn="just">
              <a:lnSpc>
                <a:spcPct val="115000"/>
              </a:lnSpc>
              <a:spcAft>
                <a:spcPts val="800"/>
              </a:spcAft>
            </a:pPr>
            <a:r>
              <a:rPr lang="en-GB" sz="2600" b="1" kern="100" dirty="0">
                <a:effectLst/>
                <a:latin typeface="Aptos" panose="020B0004020202020204" pitchFamily="34" charset="0"/>
                <a:ea typeface="Aptos" panose="020B0004020202020204" pitchFamily="34" charset="0"/>
                <a:cs typeface="Times New Roman" panose="02020603050405020304" pitchFamily="18" charset="0"/>
              </a:rPr>
              <a:t>Limited Capital</a:t>
            </a:r>
          </a:p>
          <a:p>
            <a:pPr>
              <a:buFontTx/>
              <a:buChar char="-"/>
            </a:pPr>
            <a:r>
              <a:rPr lang="en-GB" sz="2600" kern="100" dirty="0">
                <a:effectLst/>
                <a:latin typeface="Aptos" panose="020B0004020202020204" pitchFamily="34" charset="0"/>
                <a:ea typeface="Aptos" panose="020B0004020202020204" pitchFamily="34" charset="0"/>
                <a:cs typeface="Times New Roman" panose="02020603050405020304" pitchFamily="18" charset="0"/>
              </a:rPr>
              <a:t>One of  the problems faced by entrepreneurial firms is paucity of capital. </a:t>
            </a:r>
            <a:endParaRPr lang="en-GB" sz="2600" kern="100" dirty="0">
              <a:latin typeface="Aptos" panose="020B0004020202020204" pitchFamily="34" charset="0"/>
              <a:ea typeface="Aptos" panose="020B0004020202020204" pitchFamily="34" charset="0"/>
            </a:endParaRPr>
          </a:p>
          <a:p>
            <a:pPr algn="just">
              <a:lnSpc>
                <a:spcPct val="115000"/>
              </a:lnSpc>
              <a:spcAft>
                <a:spcPts val="800"/>
              </a:spcAft>
            </a:pPr>
            <a:r>
              <a:rPr lang="en-GB" sz="2600" b="1" kern="100" dirty="0">
                <a:effectLst/>
                <a:latin typeface="Aptos" panose="020B0004020202020204" pitchFamily="34" charset="0"/>
                <a:ea typeface="Aptos" panose="020B0004020202020204" pitchFamily="34" charset="0"/>
                <a:cs typeface="Times New Roman" panose="02020603050405020304" pitchFamily="18" charset="0"/>
              </a:rPr>
              <a:t>SMALL SIZE</a:t>
            </a:r>
            <a:endParaRPr lang="en-GB" sz="2600" b="1" kern="100" dirty="0">
              <a:latin typeface="Aptos" panose="020B0004020202020204" pitchFamily="34" charset="0"/>
              <a:ea typeface="Aptos" panose="020B0004020202020204" pitchFamily="34" charset="0"/>
            </a:endParaRPr>
          </a:p>
          <a:p>
            <a:pPr marL="0" indent="0" algn="just">
              <a:lnSpc>
                <a:spcPct val="115000"/>
              </a:lnSpc>
              <a:spcAft>
                <a:spcPts val="800"/>
              </a:spcAft>
              <a:buNone/>
            </a:pPr>
            <a:r>
              <a:rPr lang="en-GB" sz="2600" kern="100" dirty="0">
                <a:latin typeface="Aptos" panose="020B0004020202020204" pitchFamily="34" charset="0"/>
                <a:ea typeface="Aptos" panose="020B0004020202020204" pitchFamily="34" charset="0"/>
              </a:rPr>
              <a:t>- </a:t>
            </a:r>
            <a:r>
              <a:rPr lang="en-GB" sz="2600" kern="100" dirty="0">
                <a:effectLst/>
                <a:latin typeface="Aptos" panose="020B0004020202020204" pitchFamily="34" charset="0"/>
                <a:ea typeface="Aptos" panose="020B0004020202020204" pitchFamily="34" charset="0"/>
                <a:cs typeface="Times New Roman" panose="02020603050405020304" pitchFamily="18" charset="0"/>
              </a:rPr>
              <a:t>The size of entrepreneurial firms is a limiting factor. This is following that smallness leads to a low market</a:t>
            </a:r>
          </a:p>
          <a:p>
            <a:pPr algn="just">
              <a:lnSpc>
                <a:spcPct val="115000"/>
              </a:lnSpc>
              <a:spcAft>
                <a:spcPts val="800"/>
              </a:spcAft>
            </a:pPr>
            <a:r>
              <a:rPr lang="en-GB" sz="2600" b="1" kern="100" dirty="0">
                <a:effectLst/>
                <a:latin typeface="Aptos" panose="020B0004020202020204" pitchFamily="34" charset="0"/>
                <a:ea typeface="Aptos" panose="020B0004020202020204" pitchFamily="34" charset="0"/>
                <a:cs typeface="Times New Roman" panose="02020603050405020304" pitchFamily="18" charset="0"/>
              </a:rPr>
              <a:t>NOT – KNOWN TO THE CUSTOMER</a:t>
            </a:r>
          </a:p>
          <a:p>
            <a:pPr marL="0" indent="0" algn="just">
              <a:lnSpc>
                <a:spcPct val="115000"/>
              </a:lnSpc>
              <a:spcAft>
                <a:spcPts val="800"/>
              </a:spcAft>
              <a:buNone/>
            </a:pPr>
            <a:r>
              <a:rPr lang="en-GB" sz="2600" kern="100" dirty="0">
                <a:latin typeface="Aptos" panose="020B0004020202020204" pitchFamily="34" charset="0"/>
                <a:ea typeface="Aptos" panose="020B0004020202020204" pitchFamily="34" charset="0"/>
              </a:rPr>
              <a:t>- Because </a:t>
            </a:r>
            <a:r>
              <a:rPr lang="en-GB" sz="2600" kern="100" dirty="0">
                <a:effectLst/>
                <a:latin typeface="Aptos" panose="020B0004020202020204" pitchFamily="34" charset="0"/>
                <a:ea typeface="Aptos" panose="020B0004020202020204" pitchFamily="34" charset="0"/>
                <a:cs typeface="Times New Roman" panose="02020603050405020304" pitchFamily="18" charset="0"/>
              </a:rPr>
              <a:t>new ventures are relatively unknow entities to potential customers, there is a lack of trust in their abilities and their offerings. share and a lack of marketing power.</a:t>
            </a:r>
          </a:p>
          <a:p>
            <a:pPr algn="just">
              <a:lnSpc>
                <a:spcPct val="115000"/>
              </a:lnSpc>
              <a:spcAft>
                <a:spcPts val="800"/>
              </a:spcAft>
              <a:buFontTx/>
              <a:buChar char="-"/>
            </a:pPr>
            <a:endParaRPr lang="en-US" dirty="0"/>
          </a:p>
        </p:txBody>
      </p:sp>
    </p:spTree>
    <p:extLst>
      <p:ext uri="{BB962C8B-B14F-4D97-AF65-F5344CB8AC3E}">
        <p14:creationId xmlns:p14="http://schemas.microsoft.com/office/powerpoint/2010/main" val="395486903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A05A0-D52A-590B-DF47-AE2D006CCA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440E48-FCED-B48C-1710-C4BFE3BC78EA}"/>
              </a:ext>
            </a:extLst>
          </p:cNvPr>
          <p:cNvSpPr>
            <a:spLocks noGrp="1"/>
          </p:cNvSpPr>
          <p:nvPr>
            <p:ph type="title"/>
          </p:nvPr>
        </p:nvSpPr>
        <p:spPr>
          <a:xfrm>
            <a:off x="326572" y="500743"/>
            <a:ext cx="11595394" cy="816427"/>
          </a:xfrm>
        </p:spPr>
        <p:txBody>
          <a:bodyPr>
            <a:normAutofit/>
          </a:bodyPr>
          <a:lstStyle/>
          <a:p>
            <a:pPr algn="ctr"/>
            <a:r>
              <a:rPr lang="en-GB" b="1" kern="100" dirty="0">
                <a:effectLst/>
                <a:latin typeface="Aptos" panose="020B0004020202020204" pitchFamily="34" charset="0"/>
                <a:ea typeface="Aptos" panose="020B0004020202020204" pitchFamily="34" charset="0"/>
                <a:cs typeface="Times New Roman" panose="02020603050405020304" pitchFamily="18" charset="0"/>
              </a:rPr>
              <a:t>WHAT IS ENTREPRENEURIAL MARKETING</a:t>
            </a:r>
            <a:endParaRPr lang="en-US" dirty="0"/>
          </a:p>
        </p:txBody>
      </p:sp>
      <p:sp>
        <p:nvSpPr>
          <p:cNvPr id="3" name="Content Placeholder 2">
            <a:extLst>
              <a:ext uri="{FF2B5EF4-FFF2-40B4-BE49-F238E27FC236}">
                <a16:creationId xmlns:a16="http://schemas.microsoft.com/office/drawing/2014/main" id="{6644AAB9-5EFB-03C5-F8BF-06B108561017}"/>
              </a:ext>
            </a:extLst>
          </p:cNvPr>
          <p:cNvSpPr>
            <a:spLocks noGrp="1"/>
          </p:cNvSpPr>
          <p:nvPr>
            <p:ph idx="1"/>
          </p:nvPr>
        </p:nvSpPr>
        <p:spPr>
          <a:xfrm>
            <a:off x="368006" y="1611086"/>
            <a:ext cx="11595394" cy="5040083"/>
          </a:xfrm>
        </p:spPr>
        <p:txBody>
          <a:bodyPr>
            <a:normAutofit/>
          </a:bodyPr>
          <a:lstStyle/>
          <a:p>
            <a:pPr algn="just">
              <a:lnSpc>
                <a:spcPct val="115000"/>
              </a:lnSpc>
              <a:spcAft>
                <a:spcPts val="800"/>
              </a:spcAft>
            </a:pPr>
            <a:r>
              <a:rPr lang="en-US" dirty="0"/>
              <a:t>A strategic approach to marketing that is employed by start-ups and small businesses. </a:t>
            </a:r>
          </a:p>
          <a:p>
            <a:pPr algn="just">
              <a:lnSpc>
                <a:spcPct val="115000"/>
              </a:lnSpc>
              <a:spcAft>
                <a:spcPts val="800"/>
              </a:spcAft>
            </a:pPr>
            <a:r>
              <a:rPr lang="en-US" dirty="0"/>
              <a:t>It involves the innovative and proactive use of marketing techniques to identify and capitalize on emerging opportunities often with limited resources.</a:t>
            </a:r>
          </a:p>
          <a:p>
            <a:pPr algn="just">
              <a:lnSpc>
                <a:spcPct val="115000"/>
              </a:lnSpc>
              <a:spcAft>
                <a:spcPts val="800"/>
              </a:spcAft>
            </a:pPr>
            <a:r>
              <a:rPr lang="en-GB" kern="100" dirty="0">
                <a:effectLst/>
                <a:latin typeface="Aptos" panose="020B0004020202020204" pitchFamily="34" charset="0"/>
                <a:ea typeface="Aptos" panose="020B0004020202020204" pitchFamily="34" charset="0"/>
                <a:cs typeface="Times New Roman" panose="02020603050405020304" pitchFamily="18" charset="0"/>
              </a:rPr>
              <a:t>The best way to understand the meaning of entrepreneurial marketing, is to compare it with traditional marketing. </a:t>
            </a:r>
            <a:endParaRPr lang="en-US" dirty="0"/>
          </a:p>
          <a:p>
            <a:pPr algn="just">
              <a:lnSpc>
                <a:spcPct val="115000"/>
              </a:lnSpc>
              <a:spcAft>
                <a:spcPts val="800"/>
              </a:spcAft>
              <a:buFontTx/>
              <a:buChar char="-"/>
            </a:pPr>
            <a:endParaRPr lang="en-US" dirty="0"/>
          </a:p>
        </p:txBody>
      </p:sp>
    </p:spTree>
    <p:extLst>
      <p:ext uri="{BB962C8B-B14F-4D97-AF65-F5344CB8AC3E}">
        <p14:creationId xmlns:p14="http://schemas.microsoft.com/office/powerpoint/2010/main" val="177348207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AC5B30-EB3B-192A-633F-BF2B6F6CDD3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6F22A1-1681-0BD4-6BD1-F696F1A4C487}"/>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2600" dirty="0">
                <a:solidFill>
                  <a:schemeClr val="bg1"/>
                </a:solidFill>
                <a:latin typeface="+mj-lt"/>
                <a:ea typeface="+mj-ea"/>
                <a:cs typeface="+mj-cs"/>
              </a:rPr>
              <a:t>COMPARISON OF TRADITIONAL MARKETING AND </a:t>
            </a:r>
            <a:r>
              <a:rPr lang="en-US" sz="2600" b="1" kern="1200" dirty="0">
                <a:solidFill>
                  <a:schemeClr val="bg1"/>
                </a:solidFill>
                <a:effectLst/>
                <a:latin typeface="+mj-lt"/>
                <a:ea typeface="+mj-ea"/>
                <a:cs typeface="+mj-cs"/>
              </a:rPr>
              <a:t>ENTREPRENEURIAL MARKETING</a:t>
            </a:r>
            <a:endParaRPr lang="en-US" sz="2600" kern="1200" dirty="0">
              <a:solidFill>
                <a:schemeClr val="bg1"/>
              </a:solidFill>
              <a:latin typeface="+mj-lt"/>
              <a:ea typeface="+mj-ea"/>
              <a:cs typeface="+mj-cs"/>
            </a:endParaRPr>
          </a:p>
        </p:txBody>
      </p:sp>
      <p:graphicFrame>
        <p:nvGraphicFramePr>
          <p:cNvPr id="6" name="Content Placeholder 5">
            <a:extLst>
              <a:ext uri="{FF2B5EF4-FFF2-40B4-BE49-F238E27FC236}">
                <a16:creationId xmlns:a16="http://schemas.microsoft.com/office/drawing/2014/main" id="{52EC3AFD-93B7-081B-E8CD-3EDEFC75E674}"/>
              </a:ext>
            </a:extLst>
          </p:cNvPr>
          <p:cNvGraphicFramePr>
            <a:graphicFrameLocks noGrp="1"/>
          </p:cNvGraphicFramePr>
          <p:nvPr>
            <p:ph idx="1"/>
            <p:extLst>
              <p:ext uri="{D42A27DB-BD31-4B8C-83A1-F6EECF244321}">
                <p14:modId xmlns:p14="http://schemas.microsoft.com/office/powerpoint/2010/main" val="2567524097"/>
              </p:ext>
            </p:extLst>
          </p:nvPr>
        </p:nvGraphicFramePr>
        <p:xfrm>
          <a:off x="643467" y="1930698"/>
          <a:ext cx="10905067" cy="3883261"/>
        </p:xfrm>
        <a:graphic>
          <a:graphicData uri="http://schemas.openxmlformats.org/drawingml/2006/table">
            <a:tbl>
              <a:tblPr/>
              <a:tblGrid>
                <a:gridCol w="2720538">
                  <a:extLst>
                    <a:ext uri="{9D8B030D-6E8A-4147-A177-3AD203B41FA5}">
                      <a16:colId xmlns:a16="http://schemas.microsoft.com/office/drawing/2014/main" val="3911945918"/>
                    </a:ext>
                  </a:extLst>
                </a:gridCol>
                <a:gridCol w="4170935">
                  <a:extLst>
                    <a:ext uri="{9D8B030D-6E8A-4147-A177-3AD203B41FA5}">
                      <a16:colId xmlns:a16="http://schemas.microsoft.com/office/drawing/2014/main" val="2871487619"/>
                    </a:ext>
                  </a:extLst>
                </a:gridCol>
                <a:gridCol w="4013594">
                  <a:extLst>
                    <a:ext uri="{9D8B030D-6E8A-4147-A177-3AD203B41FA5}">
                      <a16:colId xmlns:a16="http://schemas.microsoft.com/office/drawing/2014/main" val="3762566328"/>
                    </a:ext>
                  </a:extLst>
                </a:gridCol>
              </a:tblGrid>
              <a:tr h="436443">
                <a:tc gridSpan="3">
                  <a:txBody>
                    <a:bodyPr/>
                    <a:lstStyle/>
                    <a:p>
                      <a:pPr algn="ctr" fontAlgn="t">
                        <a:lnSpc>
                          <a:spcPct val="115000"/>
                        </a:lnSpc>
                        <a:spcAft>
                          <a:spcPts val="800"/>
                        </a:spcAft>
                      </a:pPr>
                      <a:r>
                        <a:rPr lang="en-GB" sz="1500" b="1" i="0" u="none" strike="noStrike" kern="100">
                          <a:effectLst/>
                          <a:latin typeface="Aptos" panose="020B0004020202020204" pitchFamily="34" charset="0"/>
                          <a:ea typeface="Aptos" panose="020B0004020202020204" pitchFamily="34" charset="0"/>
                          <a:cs typeface="Times New Roman" panose="02020603050405020304" pitchFamily="18" charset="0"/>
                        </a:rPr>
                        <a:t>Comparison of Traditional Marketing and Entrepreneurial Marketing</a:t>
                      </a:r>
                      <a:endParaRPr lang="en-GB" sz="2300" b="0" i="0" u="none" strike="noStrike">
                        <a:effectLst/>
                        <a:latin typeface="Arial" panose="020B0604020202020204" pitchFamily="34" charset="0"/>
                      </a:endParaRPr>
                    </a:p>
                  </a:txBody>
                  <a:tcPr marL="117957" marR="117957" marT="58979" marB="5897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93520618"/>
                  </a:ext>
                </a:extLst>
              </a:tr>
              <a:tr h="330773">
                <a:tc>
                  <a:txBody>
                    <a:bodyPr/>
                    <a:lstStyle/>
                    <a:p>
                      <a:pPr algn="l" fontAlgn="t">
                        <a:lnSpc>
                          <a:spcPct val="115000"/>
                        </a:lnSpc>
                        <a:spcAft>
                          <a:spcPts val="800"/>
                        </a:spcAft>
                      </a:pPr>
                      <a:r>
                        <a:rPr lang="en-GB" sz="1500" b="1" i="0" u="none" strike="noStrike" kern="100">
                          <a:effectLst/>
                          <a:latin typeface="Aptos" panose="020B0004020202020204" pitchFamily="34" charset="0"/>
                          <a:ea typeface="Aptos" panose="020B0004020202020204" pitchFamily="34" charset="0"/>
                          <a:cs typeface="Times New Roman" panose="02020603050405020304" pitchFamily="18" charset="0"/>
                        </a:rPr>
                        <a:t>Marketing Principles</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1" i="0" u="none" strike="noStrike" kern="100">
                          <a:effectLst/>
                          <a:latin typeface="Aptos" panose="020B0004020202020204" pitchFamily="34" charset="0"/>
                          <a:ea typeface="Aptos" panose="020B0004020202020204" pitchFamily="34" charset="0"/>
                          <a:cs typeface="Times New Roman" panose="02020603050405020304" pitchFamily="18" charset="0"/>
                        </a:rPr>
                        <a:t>Traditional Marketing</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1" i="0" u="none" strike="noStrike" kern="100">
                          <a:effectLst/>
                          <a:latin typeface="Aptos" panose="020B0004020202020204" pitchFamily="34" charset="0"/>
                          <a:ea typeface="Aptos" panose="020B0004020202020204" pitchFamily="34" charset="0"/>
                          <a:cs typeface="Times New Roman" panose="02020603050405020304" pitchFamily="18" charset="0"/>
                        </a:rPr>
                        <a:t>Entrepreneurial Marketing</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6445707"/>
                  </a:ext>
                </a:extLst>
              </a:tr>
              <a:tr h="602075">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Concept</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Customer-oriented, Market-driven, product development follows</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Innovation oriented, idea-powered, intuitive estimation of market needs</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16752984"/>
                  </a:ext>
                </a:extLst>
              </a:tr>
              <a:tr h="602075">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Strategy</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Top-down segmentation, targeting, and positioning</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Bottom-up aimed at customers and other important groups</a:t>
                      </a:r>
                      <a:endParaRPr lang="en-GB" sz="2300" b="0" i="0" u="none" strike="noStrike" dirty="0">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9575309"/>
                  </a:ext>
                </a:extLst>
              </a:tr>
              <a:tr h="602075">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Methods</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The marketing mix and four Ps.</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Collaborative marketing methods, using word of mouth marketing methods</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5159329"/>
                  </a:ext>
                </a:extLst>
              </a:tr>
              <a:tr h="602075">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Market Intelligence</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Formalized research and intelligence systems</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Informal networking and information collection.</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1545004"/>
                  </a:ext>
                </a:extLst>
              </a:tr>
              <a:tr h="707745">
                <a:tc gridSpan="3">
                  <a:txBody>
                    <a:bodyPr/>
                    <a:lstStyle/>
                    <a:p>
                      <a:pPr algn="l" fontAlgn="t">
                        <a:lnSpc>
                          <a:spcPct val="115000"/>
                        </a:lnSpc>
                        <a:spcAft>
                          <a:spcPts val="800"/>
                        </a:spcAft>
                      </a:pPr>
                      <a:r>
                        <a:rPr lang="en-GB" sz="15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Source: Adapted from “Putting entrepreneurship into marketing: the processes of entrepreneurial marketing,” by D. Stokes, 2000, Journal of Research in Marketing and Entrepreneurship. 2(1), p. 13 </a:t>
                      </a:r>
                      <a:endParaRPr lang="en-GB" sz="2300" b="0" i="0" u="none" strike="noStrike" dirty="0">
                        <a:effectLst/>
                        <a:latin typeface="Arial" panose="020B0604020202020204" pitchFamily="34" charset="0"/>
                      </a:endParaRPr>
                    </a:p>
                  </a:txBody>
                  <a:tcPr marL="117957" marR="117957" marT="58979" marB="5897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48594035"/>
                  </a:ext>
                </a:extLst>
              </a:tr>
            </a:tbl>
          </a:graphicData>
        </a:graphic>
      </p:graphicFrame>
    </p:spTree>
    <p:extLst>
      <p:ext uri="{BB962C8B-B14F-4D97-AF65-F5344CB8AC3E}">
        <p14:creationId xmlns:p14="http://schemas.microsoft.com/office/powerpoint/2010/main" val="198601107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22FC6-A31A-30F0-802A-3FDE178CB7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FD27FA-8A75-8E86-DA37-4FD975062F5C}"/>
              </a:ext>
            </a:extLst>
          </p:cNvPr>
          <p:cNvSpPr>
            <a:spLocks noGrp="1"/>
          </p:cNvSpPr>
          <p:nvPr>
            <p:ph type="title"/>
          </p:nvPr>
        </p:nvSpPr>
        <p:spPr>
          <a:xfrm>
            <a:off x="326572" y="206832"/>
            <a:ext cx="11595394" cy="696682"/>
          </a:xfrm>
        </p:spPr>
        <p:txBody>
          <a:bodyPr>
            <a:normAutofit/>
          </a:bodyPr>
          <a:lstStyle/>
          <a:p>
            <a:pPr algn="ctr"/>
            <a:r>
              <a:rPr lang="en-GB" b="1" kern="100" dirty="0">
                <a:effectLst/>
                <a:latin typeface="Aptos" panose="020B0004020202020204" pitchFamily="34" charset="0"/>
                <a:ea typeface="Aptos" panose="020B0004020202020204" pitchFamily="34" charset="0"/>
                <a:cs typeface="Times New Roman" panose="02020603050405020304" pitchFamily="18" charset="0"/>
              </a:rPr>
              <a:t>FEATURES OF ENTREPRENEURIAL MARKETING</a:t>
            </a:r>
            <a:endParaRPr lang="en-US" dirty="0"/>
          </a:p>
        </p:txBody>
      </p:sp>
      <p:sp>
        <p:nvSpPr>
          <p:cNvPr id="3" name="Content Placeholder 2">
            <a:extLst>
              <a:ext uri="{FF2B5EF4-FFF2-40B4-BE49-F238E27FC236}">
                <a16:creationId xmlns:a16="http://schemas.microsoft.com/office/drawing/2014/main" id="{59EF1F95-C068-7B17-2BE5-39357A7D2216}"/>
              </a:ext>
            </a:extLst>
          </p:cNvPr>
          <p:cNvSpPr>
            <a:spLocks noGrp="1"/>
          </p:cNvSpPr>
          <p:nvPr>
            <p:ph idx="1"/>
          </p:nvPr>
        </p:nvSpPr>
        <p:spPr>
          <a:xfrm>
            <a:off x="368006" y="1001486"/>
            <a:ext cx="11595394" cy="5780313"/>
          </a:xfrm>
        </p:spPr>
        <p:txBody>
          <a:bodyPr>
            <a:noAutofit/>
          </a:bodyPr>
          <a:lstStyle/>
          <a:p>
            <a:pPr marL="0" indent="0" algn="just">
              <a:lnSpc>
                <a:spcPct val="150000"/>
              </a:lnSpc>
              <a:spcAft>
                <a:spcPts val="800"/>
              </a:spcAft>
              <a:buNone/>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To overcome some of their challenges, entrepreneurial firms must adopt a proactive approach to marketing. This is reflected in the characteristics of entrepreneurial marketing. These characteristics include:</a:t>
            </a:r>
          </a:p>
          <a:p>
            <a:pPr algn="just">
              <a:lnSpc>
                <a:spcPct val="150000"/>
              </a:lnSpc>
              <a:spcAft>
                <a:spcPts val="800"/>
              </a:spcAft>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Proactive Orientation</a:t>
            </a:r>
          </a:p>
          <a:p>
            <a:pPr algn="just">
              <a:lnSpc>
                <a:spcPct val="150000"/>
              </a:lnSpc>
              <a:spcAft>
                <a:spcPts val="800"/>
              </a:spcAft>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Innovativeness</a:t>
            </a:r>
            <a:endParaRPr lang="en-GB" sz="2000" kern="100" dirty="0">
              <a:latin typeface="Aptos" panose="020B0004020202020204" pitchFamily="34" charset="0"/>
              <a:ea typeface="Aptos" panose="020B0004020202020204" pitchFamily="34" charset="0"/>
            </a:endParaRPr>
          </a:p>
          <a:p>
            <a:pPr algn="just">
              <a:lnSpc>
                <a:spcPct val="150000"/>
              </a:lnSpc>
              <a:spcAft>
                <a:spcPts val="800"/>
              </a:spcAft>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Focus on the customers</a:t>
            </a:r>
          </a:p>
          <a:p>
            <a:pPr algn="just">
              <a:lnSpc>
                <a:spcPct val="150000"/>
              </a:lnSpc>
              <a:spcAft>
                <a:spcPts val="800"/>
              </a:spcAft>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Utilization of Opportunities</a:t>
            </a:r>
          </a:p>
          <a:p>
            <a:pPr algn="just">
              <a:lnSpc>
                <a:spcPct val="150000"/>
              </a:lnSpc>
              <a:spcAft>
                <a:spcPts val="800"/>
              </a:spcAft>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Risk Management</a:t>
            </a:r>
          </a:p>
          <a:p>
            <a:pPr>
              <a:lnSpc>
                <a:spcPct val="150000"/>
              </a:lnSpc>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Value Creation</a:t>
            </a:r>
            <a:endParaRPr lang="en-US" sz="2000" dirty="0"/>
          </a:p>
        </p:txBody>
      </p:sp>
    </p:spTree>
    <p:extLst>
      <p:ext uri="{BB962C8B-B14F-4D97-AF65-F5344CB8AC3E}">
        <p14:creationId xmlns:p14="http://schemas.microsoft.com/office/powerpoint/2010/main" val="424291057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5EEB5-8C8A-A250-B144-BE5E52E6FA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AD9EF8-1E23-5C5F-62F4-C94851ACE759}"/>
              </a:ext>
            </a:extLst>
          </p:cNvPr>
          <p:cNvSpPr>
            <a:spLocks noGrp="1"/>
          </p:cNvSpPr>
          <p:nvPr>
            <p:ph type="title"/>
          </p:nvPr>
        </p:nvSpPr>
        <p:spPr>
          <a:xfrm>
            <a:off x="326572" y="206832"/>
            <a:ext cx="11595394" cy="852534"/>
          </a:xfrm>
        </p:spPr>
        <p:txBody>
          <a:bodyPr>
            <a:normAutofit/>
          </a:bodyPr>
          <a:lstStyle/>
          <a:p>
            <a:pPr algn="ctr"/>
            <a:r>
              <a:rPr lang="en-GB" b="1" kern="100" dirty="0">
                <a:effectLst/>
                <a:latin typeface="Aptos" panose="020B0004020202020204" pitchFamily="34" charset="0"/>
                <a:ea typeface="Aptos" panose="020B0004020202020204" pitchFamily="34" charset="0"/>
                <a:cs typeface="Times New Roman" panose="02020603050405020304" pitchFamily="18" charset="0"/>
              </a:rPr>
              <a:t>MARKET RESEARCH</a:t>
            </a:r>
            <a:endParaRPr lang="en-US" dirty="0"/>
          </a:p>
        </p:txBody>
      </p:sp>
      <p:sp>
        <p:nvSpPr>
          <p:cNvPr id="3" name="Content Placeholder 2">
            <a:extLst>
              <a:ext uri="{FF2B5EF4-FFF2-40B4-BE49-F238E27FC236}">
                <a16:creationId xmlns:a16="http://schemas.microsoft.com/office/drawing/2014/main" id="{27166AD7-222C-65ED-56E1-5791E673E915}"/>
              </a:ext>
            </a:extLst>
          </p:cNvPr>
          <p:cNvSpPr>
            <a:spLocks noGrp="1"/>
          </p:cNvSpPr>
          <p:nvPr>
            <p:ph idx="1"/>
          </p:nvPr>
        </p:nvSpPr>
        <p:spPr>
          <a:xfrm>
            <a:off x="368006" y="1293540"/>
            <a:ext cx="4944223" cy="5441797"/>
          </a:xfrm>
        </p:spPr>
        <p:txBody>
          <a:bodyPr>
            <a:noAutofit/>
          </a:bodyPr>
          <a:lstStyle/>
          <a:p>
            <a:pPr marL="0" indent="0" algn="just">
              <a:lnSpc>
                <a:spcPct val="150000"/>
              </a:lnSpc>
              <a:spcAft>
                <a:spcPts val="800"/>
              </a:spcAft>
              <a:buNone/>
            </a:pPr>
            <a:endParaRPr lang="en-GB" sz="1800" kern="100" dirty="0">
              <a:solidFill>
                <a:srgbClr val="1F1F1F"/>
              </a:solidFill>
              <a:effectLst/>
              <a:latin typeface="Aptos" panose="020B0004020202020204" pitchFamily="34" charset="0"/>
              <a:ea typeface="Aptos" panose="020B0004020202020204" pitchFamily="34" charset="0"/>
              <a:cs typeface="Arial" panose="020B0604020202020204" pitchFamily="34" charset="0"/>
            </a:endParaRPr>
          </a:p>
          <a:p>
            <a:pPr marL="0" indent="0" algn="just">
              <a:lnSpc>
                <a:spcPct val="150000"/>
              </a:lnSpc>
              <a:spcAft>
                <a:spcPts val="800"/>
              </a:spcAft>
              <a:buNone/>
            </a:pPr>
            <a:r>
              <a:rPr lang="en-GB" sz="1800" kern="100" dirty="0">
                <a:solidFill>
                  <a:srgbClr val="1F1F1F"/>
                </a:solidFill>
                <a:effectLst/>
                <a:latin typeface="Aptos" panose="020B0004020202020204" pitchFamily="34" charset="0"/>
                <a:ea typeface="Aptos" panose="020B0004020202020204" pitchFamily="34" charset="0"/>
                <a:cs typeface="Arial" panose="020B0604020202020204" pitchFamily="34" charset="0"/>
              </a:rPr>
              <a:t>Market research is </a:t>
            </a:r>
            <a:r>
              <a:rPr lang="en-GB" sz="1800" kern="100" dirty="0">
                <a:solidFill>
                  <a:srgbClr val="040C28"/>
                </a:solidFill>
                <a:effectLst/>
                <a:latin typeface="Aptos" panose="020B0004020202020204" pitchFamily="34" charset="0"/>
                <a:ea typeface="Aptos" panose="020B0004020202020204" pitchFamily="34" charset="0"/>
                <a:cs typeface="Arial" panose="020B0604020202020204" pitchFamily="34" charset="0"/>
              </a:rPr>
              <a:t>the process of </a:t>
            </a:r>
            <a:r>
              <a:rPr lang="en-GB" sz="1800" kern="100" dirty="0">
                <a:solidFill>
                  <a:srgbClr val="202122"/>
                </a:solidFill>
                <a:effectLst/>
                <a:latin typeface="Arial" panose="020B0604020202020204" pitchFamily="34" charset="0"/>
                <a:ea typeface="Aptos" panose="020B0004020202020204" pitchFamily="34" charset="0"/>
              </a:rPr>
              <a:t>obtaining information about</a:t>
            </a:r>
            <a:r>
              <a:rPr lang="en-GB" sz="1800" kern="100" dirty="0">
                <a:solidFill>
                  <a:srgbClr val="000000"/>
                </a:solidFill>
                <a:effectLst/>
                <a:latin typeface="Arial" panose="020B0604020202020204" pitchFamily="34" charset="0"/>
                <a:ea typeface="Aptos" panose="020B0004020202020204" pitchFamily="34" charset="0"/>
              </a:rPr>
              <a:t> </a:t>
            </a:r>
            <a:r>
              <a:rPr lang="en-GB" sz="1600" dirty="0">
                <a:effectLst/>
              </a:rPr>
              <a:t>an organisation’s target market</a:t>
            </a:r>
            <a:r>
              <a:rPr lang="en-GB" sz="1800" kern="100" dirty="0">
                <a:solidFill>
                  <a:srgbClr val="202122"/>
                </a:solidFill>
                <a:effectLst/>
                <a:latin typeface="Arial" panose="020B0604020202020204" pitchFamily="34" charset="0"/>
                <a:ea typeface="Aptos" panose="020B0004020202020204" pitchFamily="34" charset="0"/>
              </a:rPr>
              <a:t> and its customers.</a:t>
            </a:r>
          </a:p>
          <a:p>
            <a:pPr marL="0" indent="0" algn="just">
              <a:lnSpc>
                <a:spcPct val="150000"/>
              </a:lnSpc>
              <a:spcAft>
                <a:spcPts val="800"/>
              </a:spcAft>
              <a:buNone/>
            </a:pPr>
            <a:r>
              <a:rPr lang="en-GB" sz="1800" kern="100" dirty="0">
                <a:solidFill>
                  <a:srgbClr val="202122"/>
                </a:solidFill>
                <a:effectLst/>
                <a:latin typeface="Arial" panose="020B0604020202020204" pitchFamily="34" charset="0"/>
                <a:ea typeface="Aptos" panose="020B0004020202020204" pitchFamily="34" charset="0"/>
              </a:rPr>
              <a:t>It involves understanding who they are and what they need</a:t>
            </a:r>
            <a:r>
              <a:rPr lang="en-GB" sz="1600" dirty="0">
                <a:effectLst/>
              </a:rPr>
              <a:t>.</a:t>
            </a:r>
          </a:p>
          <a:p>
            <a:pPr marL="0" indent="0" algn="just">
              <a:lnSpc>
                <a:spcPct val="115000"/>
              </a:lnSpc>
              <a:spcAft>
                <a:spcPts val="800"/>
              </a:spcAft>
              <a:buNone/>
            </a:pPr>
            <a:r>
              <a:rPr lang="en-GB" sz="1800" kern="100" dirty="0">
                <a:solidFill>
                  <a:srgbClr val="202122"/>
                </a:solidFill>
                <a:effectLst/>
                <a:latin typeface="Arial" panose="020B0604020202020204" pitchFamily="34" charset="0"/>
                <a:ea typeface="Aptos" panose="020B0004020202020204" pitchFamily="34" charset="0"/>
                <a:cs typeface="Times New Roman" panose="02020603050405020304" pitchFamily="18" charset="0"/>
              </a:rPr>
              <a:t>Any reliable information that improves the marketing decision is market research. </a:t>
            </a:r>
            <a:endParaRPr lang="en-US" sz="2000" dirty="0"/>
          </a:p>
        </p:txBody>
      </p:sp>
      <p:pic>
        <p:nvPicPr>
          <p:cNvPr id="2052" name="Picture 4" descr="Market research Stock Photos, Royalty Free Market research ...">
            <a:extLst>
              <a:ext uri="{FF2B5EF4-FFF2-40B4-BE49-F238E27FC236}">
                <a16:creationId xmlns:a16="http://schemas.microsoft.com/office/drawing/2014/main" id="{5BF32370-C0CA-2A88-0058-07604B4232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293540"/>
            <a:ext cx="5727994" cy="4505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04262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2856E-878D-F12A-42F0-4135E96DE4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C89082-C08C-F197-0271-5E6340342E6B}"/>
              </a:ext>
            </a:extLst>
          </p:cNvPr>
          <p:cNvSpPr>
            <a:spLocks noGrp="1"/>
          </p:cNvSpPr>
          <p:nvPr>
            <p:ph type="title"/>
          </p:nvPr>
        </p:nvSpPr>
        <p:spPr>
          <a:xfrm>
            <a:off x="326572" y="326571"/>
            <a:ext cx="11595394" cy="849086"/>
          </a:xfrm>
        </p:spPr>
        <p:txBody>
          <a:bodyPr>
            <a:normAutofit/>
          </a:bodyPr>
          <a:lstStyle/>
          <a:p>
            <a:pPr algn="ctr"/>
            <a:r>
              <a:rPr lang="en-GB" b="1" kern="100" dirty="0">
                <a:effectLst/>
                <a:latin typeface="Aptos" panose="020B0004020202020204" pitchFamily="34" charset="0"/>
                <a:ea typeface="Aptos" panose="020B0004020202020204" pitchFamily="34" charset="0"/>
                <a:cs typeface="Times New Roman" panose="02020603050405020304" pitchFamily="18" charset="0"/>
              </a:rPr>
              <a:t>MARKET RESEARCH</a:t>
            </a:r>
            <a:endParaRPr lang="en-US" dirty="0"/>
          </a:p>
        </p:txBody>
      </p:sp>
      <p:sp>
        <p:nvSpPr>
          <p:cNvPr id="3" name="Content Placeholder 2">
            <a:extLst>
              <a:ext uri="{FF2B5EF4-FFF2-40B4-BE49-F238E27FC236}">
                <a16:creationId xmlns:a16="http://schemas.microsoft.com/office/drawing/2014/main" id="{7B5689B8-2436-7059-C5EA-851809DD394B}"/>
              </a:ext>
            </a:extLst>
          </p:cNvPr>
          <p:cNvSpPr>
            <a:spLocks noGrp="1"/>
          </p:cNvSpPr>
          <p:nvPr>
            <p:ph idx="1"/>
          </p:nvPr>
        </p:nvSpPr>
        <p:spPr>
          <a:xfrm>
            <a:off x="368006" y="1415142"/>
            <a:ext cx="11595394" cy="5366657"/>
          </a:xfrm>
        </p:spPr>
        <p:txBody>
          <a:bodyPr>
            <a:noAutofit/>
          </a:bodyPr>
          <a:lstStyle/>
          <a:p>
            <a:pPr marL="0" indent="0" algn="just">
              <a:lnSpc>
                <a:spcPct val="115000"/>
              </a:lnSpc>
              <a:spcAft>
                <a:spcPts val="800"/>
              </a:spcAft>
              <a:buNone/>
            </a:pPr>
            <a:r>
              <a:rPr lang="en-GB" sz="2000" kern="100" dirty="0">
                <a:solidFill>
                  <a:srgbClr val="202122"/>
                </a:solidFill>
                <a:effectLst/>
                <a:latin typeface="Arial" panose="020B0604020202020204" pitchFamily="34" charset="0"/>
                <a:ea typeface="Aptos" panose="020B0004020202020204" pitchFamily="34" charset="0"/>
                <a:cs typeface="Times New Roman" panose="02020603050405020304" pitchFamily="18" charset="0"/>
              </a:rPr>
              <a:t>Other sources of information related to market research includes, </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Clr>
                <a:srgbClr val="202122"/>
              </a:buClr>
              <a:buFont typeface="Arial" panose="020B0604020202020204" pitchFamily="34" charset="0"/>
              <a:buAutoNum type="alphaLcPeriod"/>
            </a:pPr>
            <a:r>
              <a:rPr lang="en-GB" sz="2000" kern="100" dirty="0">
                <a:solidFill>
                  <a:srgbClr val="202122"/>
                </a:solidFill>
                <a:effectLst/>
                <a:latin typeface="Arial" panose="020B0604020202020204" pitchFamily="34" charset="0"/>
                <a:ea typeface="Aptos" panose="020B0004020202020204" pitchFamily="34" charset="0"/>
                <a:cs typeface="Times New Roman" panose="02020603050405020304" pitchFamily="18" charset="0"/>
              </a:rPr>
              <a:t>Systematic observation which comprises the variety of activities such as observing buying behaviours of consumers in shopping places or observing actual usage of a product by a customer.</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Clr>
                <a:srgbClr val="202122"/>
              </a:buClr>
              <a:buFont typeface="Arial" panose="020B0604020202020204" pitchFamily="34" charset="0"/>
              <a:buAutoNum type="alphaLcPeriod"/>
            </a:pPr>
            <a:r>
              <a:rPr lang="en-GB" sz="2000" kern="100" dirty="0">
                <a:solidFill>
                  <a:srgbClr val="202122"/>
                </a:solidFill>
                <a:effectLst/>
                <a:latin typeface="Arial" panose="020B0604020202020204" pitchFamily="34" charset="0"/>
                <a:ea typeface="Aptos" panose="020B0004020202020204" pitchFamily="34" charset="0"/>
                <a:cs typeface="Times New Roman" panose="02020603050405020304" pitchFamily="18" charset="0"/>
              </a:rPr>
              <a:t>Focus Group: This is made up of random or selected individuals who discuss a topic of interest to the researcher</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Clr>
                <a:srgbClr val="202122"/>
              </a:buClr>
              <a:buFont typeface="Arial" panose="020B0604020202020204" pitchFamily="34" charset="0"/>
              <a:buAutoNum type="alphaLcPeriod"/>
            </a:pPr>
            <a:r>
              <a:rPr lang="en-GB" sz="2000" kern="100" dirty="0">
                <a:solidFill>
                  <a:srgbClr val="202122"/>
                </a:solidFill>
                <a:effectLst/>
                <a:latin typeface="Arial" panose="020B0604020202020204" pitchFamily="34" charset="0"/>
                <a:ea typeface="Aptos" panose="020B0004020202020204" pitchFamily="34" charset="0"/>
                <a:cs typeface="Times New Roman" panose="02020603050405020304" pitchFamily="18" charset="0"/>
              </a:rPr>
              <a:t>Secondary sources which refers to information from published sources such as magazines, journals and statistical outlines.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Clr>
                <a:srgbClr val="202122"/>
              </a:buClr>
              <a:buFont typeface="Arial" panose="020B0604020202020204" pitchFamily="34" charset="0"/>
              <a:buAutoNum type="alphaLcPeriod"/>
            </a:pPr>
            <a:r>
              <a:rPr lang="en-GB" sz="2000" kern="100" dirty="0">
                <a:solidFill>
                  <a:srgbClr val="202122"/>
                </a:solidFill>
                <a:effectLst/>
                <a:latin typeface="Arial" panose="020B0604020202020204" pitchFamily="34" charset="0"/>
                <a:ea typeface="Aptos" panose="020B0004020202020204" pitchFamily="34" charset="0"/>
                <a:cs typeface="Times New Roman" panose="02020603050405020304" pitchFamily="18" charset="0"/>
              </a:rPr>
              <a:t>Test Marketing: Releasing a product to a small part of the target market to obtain reliable information of customers reaction to the product.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2000" kern="100" dirty="0">
                <a:solidFill>
                  <a:srgbClr val="202122"/>
                </a:solidFill>
                <a:effectLst/>
                <a:latin typeface="Arial" panose="020B0604020202020204" pitchFamily="34" charset="0"/>
                <a:ea typeface="Aptos" panose="020B0004020202020204" pitchFamily="34" charset="0"/>
              </a:rPr>
              <a:t>This list is not entirely exhaustive, of course there are a lot more</a:t>
            </a:r>
            <a:endParaRPr lang="en-US" sz="2000" dirty="0"/>
          </a:p>
        </p:txBody>
      </p:sp>
    </p:spTree>
    <p:extLst>
      <p:ext uri="{BB962C8B-B14F-4D97-AF65-F5344CB8AC3E}">
        <p14:creationId xmlns:p14="http://schemas.microsoft.com/office/powerpoint/2010/main" val="122230619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3B502-2D68-74B3-C421-8DEEF85873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D346D3-A384-E7C4-67CD-B4A44354D864}"/>
              </a:ext>
            </a:extLst>
          </p:cNvPr>
          <p:cNvSpPr>
            <a:spLocks noGrp="1"/>
          </p:cNvSpPr>
          <p:nvPr>
            <p:ph type="title"/>
          </p:nvPr>
        </p:nvSpPr>
        <p:spPr>
          <a:xfrm>
            <a:off x="326572" y="326571"/>
            <a:ext cx="11595394" cy="849086"/>
          </a:xfrm>
        </p:spPr>
        <p:txBody>
          <a:bodyPr>
            <a:normAutofit/>
          </a:bodyPr>
          <a:lstStyle/>
          <a:p>
            <a:pPr algn="ctr"/>
            <a:r>
              <a:rPr lang="en-GB" b="1" kern="100" dirty="0">
                <a:solidFill>
                  <a:srgbClr val="202122"/>
                </a:solidFill>
                <a:effectLst/>
                <a:latin typeface="Arial" panose="020B0604020202020204" pitchFamily="34" charset="0"/>
                <a:ea typeface="Aptos" panose="020B0004020202020204" pitchFamily="34" charset="0"/>
              </a:rPr>
              <a:t>SEGMENTATION, POSITIONING AND TARGETING</a:t>
            </a:r>
            <a:endParaRPr lang="en-US" dirty="0"/>
          </a:p>
        </p:txBody>
      </p:sp>
      <p:sp>
        <p:nvSpPr>
          <p:cNvPr id="3" name="Content Placeholder 2">
            <a:extLst>
              <a:ext uri="{FF2B5EF4-FFF2-40B4-BE49-F238E27FC236}">
                <a16:creationId xmlns:a16="http://schemas.microsoft.com/office/drawing/2014/main" id="{24940A02-855D-B286-90D2-433582301863}"/>
              </a:ext>
            </a:extLst>
          </p:cNvPr>
          <p:cNvSpPr>
            <a:spLocks noGrp="1"/>
          </p:cNvSpPr>
          <p:nvPr>
            <p:ph idx="1"/>
          </p:nvPr>
        </p:nvSpPr>
        <p:spPr>
          <a:xfrm>
            <a:off x="368006" y="1273630"/>
            <a:ext cx="11595394" cy="5377542"/>
          </a:xfrm>
        </p:spPr>
        <p:txBody>
          <a:bodyPr>
            <a:noAutofit/>
          </a:bodyPr>
          <a:lstStyle/>
          <a:p>
            <a:pPr marL="0" indent="0" algn="just">
              <a:lnSpc>
                <a:spcPct val="150000"/>
              </a:lnSpc>
              <a:spcAft>
                <a:spcPts val="800"/>
              </a:spcAft>
              <a:buNone/>
            </a:pPr>
            <a:r>
              <a:rPr lang="en-GB" sz="1800" kern="100" dirty="0">
                <a:solidFill>
                  <a:srgbClr val="202122"/>
                </a:solidFill>
                <a:effectLst/>
                <a:latin typeface="Arial" panose="020B0604020202020204" pitchFamily="34" charset="0"/>
                <a:ea typeface="Aptos" panose="020B0004020202020204" pitchFamily="34" charset="0"/>
              </a:rPr>
              <a:t>Segmentation is the process of dividing the entire market into smaller groups that share one or more characteristics that cause them to have similar product needs.</a:t>
            </a:r>
          </a:p>
          <a:p>
            <a:pPr marL="0" indent="0" algn="just">
              <a:lnSpc>
                <a:spcPct val="150000"/>
              </a:lnSpc>
              <a:spcAft>
                <a:spcPts val="800"/>
              </a:spcAft>
              <a:buNone/>
            </a:pPr>
            <a:r>
              <a:rPr lang="en-GB" sz="1800" kern="100" dirty="0">
                <a:solidFill>
                  <a:srgbClr val="202122"/>
                </a:solidFill>
                <a:effectLst/>
                <a:latin typeface="Arial" panose="020B0604020202020204" pitchFamily="34" charset="0"/>
                <a:ea typeface="Aptos" panose="020B0004020202020204" pitchFamily="34" charset="0"/>
                <a:cs typeface="Times New Roman" panose="02020603050405020304" pitchFamily="18" charset="0"/>
              </a:rPr>
              <a:t>There are several ways of segmenting the markets. Markets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can be segmented on the bases of:</a:t>
            </a: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Geographical location</a:t>
            </a: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Age</a:t>
            </a:r>
            <a:endParaRPr lang="en-GB" sz="1800" kern="100" dirty="0">
              <a:latin typeface="Aptos" panose="020B0004020202020204" pitchFamily="34" charset="0"/>
              <a:ea typeface="Aptos" panose="020B0004020202020204" pitchFamily="34" charset="0"/>
            </a:endParaRP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Gender</a:t>
            </a:r>
            <a:endParaRPr lang="en-GB" sz="1800" kern="100" dirty="0">
              <a:latin typeface="Aptos" panose="020B0004020202020204" pitchFamily="34" charset="0"/>
              <a:ea typeface="Aptos" panose="020B0004020202020204" pitchFamily="34" charset="0"/>
            </a:endParaRP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Income</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Ethnicity</a:t>
            </a:r>
            <a:endParaRPr lang="en-US" sz="2000" dirty="0"/>
          </a:p>
        </p:txBody>
      </p:sp>
    </p:spTree>
    <p:extLst>
      <p:ext uri="{BB962C8B-B14F-4D97-AF65-F5344CB8AC3E}">
        <p14:creationId xmlns:p14="http://schemas.microsoft.com/office/powerpoint/2010/main" val="167569624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B1CC8-1D29-E1B2-19F9-C12A5DCFD2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2C8609-BC1A-1F69-6065-D747BB9F05B3}"/>
              </a:ext>
            </a:extLst>
          </p:cNvPr>
          <p:cNvSpPr>
            <a:spLocks noGrp="1"/>
          </p:cNvSpPr>
          <p:nvPr>
            <p:ph type="title"/>
          </p:nvPr>
        </p:nvSpPr>
        <p:spPr>
          <a:xfrm>
            <a:off x="326572" y="326571"/>
            <a:ext cx="11595394" cy="849086"/>
          </a:xfrm>
        </p:spPr>
        <p:txBody>
          <a:bodyPr>
            <a:normAutofit/>
          </a:bodyPr>
          <a:lstStyle/>
          <a:p>
            <a:pPr algn="ctr"/>
            <a:r>
              <a:rPr lang="en-GB" b="1" kern="100" dirty="0">
                <a:solidFill>
                  <a:srgbClr val="202122"/>
                </a:solidFill>
                <a:effectLst/>
                <a:latin typeface="Arial" panose="020B0604020202020204" pitchFamily="34" charset="0"/>
                <a:ea typeface="Aptos" panose="020B0004020202020204" pitchFamily="34" charset="0"/>
              </a:rPr>
              <a:t>SEGMENTATION, POSITIONING AND TARGETING</a:t>
            </a:r>
            <a:endParaRPr lang="en-US" dirty="0"/>
          </a:p>
        </p:txBody>
      </p:sp>
      <p:sp>
        <p:nvSpPr>
          <p:cNvPr id="3" name="Content Placeholder 2">
            <a:extLst>
              <a:ext uri="{FF2B5EF4-FFF2-40B4-BE49-F238E27FC236}">
                <a16:creationId xmlns:a16="http://schemas.microsoft.com/office/drawing/2014/main" id="{60A5B320-A715-569A-EE5B-0732204BCB6A}"/>
              </a:ext>
            </a:extLst>
          </p:cNvPr>
          <p:cNvSpPr>
            <a:spLocks noGrp="1"/>
          </p:cNvSpPr>
          <p:nvPr>
            <p:ph idx="1"/>
          </p:nvPr>
        </p:nvSpPr>
        <p:spPr>
          <a:xfrm>
            <a:off x="368006" y="1273630"/>
            <a:ext cx="11595394" cy="5377542"/>
          </a:xfrm>
        </p:spPr>
        <p:txBody>
          <a:bodyPr>
            <a:noAutofit/>
          </a:bodyPr>
          <a:lstStyle/>
          <a:p>
            <a:pPr marL="0" indent="0" algn="just">
              <a:lnSpc>
                <a:spcPct val="150000"/>
              </a:lnSpc>
              <a:spcAft>
                <a:spcPts val="800"/>
              </a:spcAft>
              <a:buNone/>
            </a:pPr>
            <a:r>
              <a:rPr lang="en-GB" sz="18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Target market selection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is carried out by matching the product attributes to the benefits sought by the segments. An important question to ask here is if the product is able to deliver the value sought by the segment better than the competition. In selecting the target market, you want to ascertain the attractiveness of the target. Consequently, you may want to ask the following questions.</a:t>
            </a: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Can the segment be easily identified</a:t>
            </a: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Is the segment large enough in terms of potential revenue?</a:t>
            </a: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How easy is it to reach the segment with the product.</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169060404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64CE3-45D6-4942-EB30-00E336784C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C02E89-0AD1-DC58-F7BF-4AE9DB353CAB}"/>
              </a:ext>
            </a:extLst>
          </p:cNvPr>
          <p:cNvSpPr>
            <a:spLocks noGrp="1"/>
          </p:cNvSpPr>
          <p:nvPr>
            <p:ph type="title"/>
          </p:nvPr>
        </p:nvSpPr>
        <p:spPr>
          <a:xfrm>
            <a:off x="326572" y="326571"/>
            <a:ext cx="11595394" cy="849086"/>
          </a:xfrm>
        </p:spPr>
        <p:txBody>
          <a:bodyPr>
            <a:normAutofit/>
          </a:bodyPr>
          <a:lstStyle/>
          <a:p>
            <a:pPr algn="ctr"/>
            <a:r>
              <a:rPr lang="en-GB" b="1" kern="100" dirty="0">
                <a:solidFill>
                  <a:srgbClr val="202122"/>
                </a:solidFill>
                <a:effectLst/>
                <a:latin typeface="Arial" panose="020B0604020202020204" pitchFamily="34" charset="0"/>
                <a:ea typeface="Aptos" panose="020B0004020202020204" pitchFamily="34" charset="0"/>
              </a:rPr>
              <a:t>SEGMENTATION, POSITIONING AND TARGETING</a:t>
            </a:r>
            <a:endParaRPr lang="en-US" dirty="0"/>
          </a:p>
        </p:txBody>
      </p:sp>
      <p:sp>
        <p:nvSpPr>
          <p:cNvPr id="3" name="Content Placeholder 2">
            <a:extLst>
              <a:ext uri="{FF2B5EF4-FFF2-40B4-BE49-F238E27FC236}">
                <a16:creationId xmlns:a16="http://schemas.microsoft.com/office/drawing/2014/main" id="{92A32AFC-D2E1-E7BE-42B6-31B77F74BDE5}"/>
              </a:ext>
            </a:extLst>
          </p:cNvPr>
          <p:cNvSpPr>
            <a:spLocks noGrp="1"/>
          </p:cNvSpPr>
          <p:nvPr>
            <p:ph idx="1"/>
          </p:nvPr>
        </p:nvSpPr>
        <p:spPr>
          <a:xfrm>
            <a:off x="368006" y="1273630"/>
            <a:ext cx="11595394" cy="5377542"/>
          </a:xfrm>
        </p:spPr>
        <p:txBody>
          <a:bodyPr>
            <a:noAutofit/>
          </a:bodyPr>
          <a:lstStyle/>
          <a:p>
            <a:pPr marL="0" indent="0" algn="just">
              <a:lnSpc>
                <a:spcPct val="150000"/>
              </a:lnSpc>
              <a:spcAft>
                <a:spcPts val="800"/>
              </a:spcAft>
              <a:buNone/>
            </a:pPr>
            <a:r>
              <a:rPr lang="en-GB" sz="18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Target market selection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is carried out by matching the product attributes to the benefits sought by the segments. An important question to ask here is if the product is able to deliver the value sought by the segment better than the competition. In selecting the target market, you want to ascertain the attractiveness of the target. Consequently, you may want to ask the following questions.</a:t>
            </a: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Can the segment be easily identified</a:t>
            </a: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Is the segment large enough in terms of potential revenue?</a:t>
            </a: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How easy is it to reach the segment with the product.</a:t>
            </a:r>
          </a:p>
          <a:p>
            <a:pPr marL="0" indent="0" algn="just">
              <a:lnSpc>
                <a:spcPct val="150000"/>
              </a:lnSpc>
              <a:spcAft>
                <a:spcPts val="800"/>
              </a:spcAft>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Positioning</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This can be expressed in a statement explaining why a customer should by your products rather than that of the competition. It relates to the unique differentiating characteristics of the product as described by the target segment. For example a squash racquet can be positioned as…….</a:t>
            </a:r>
          </a:p>
          <a:p>
            <a:pPr marL="0" indent="0" algn="just">
              <a:lnSpc>
                <a:spcPct val="150000"/>
              </a:lnSpc>
              <a:spcAft>
                <a:spcPts val="800"/>
              </a:spcAft>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313490866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C4FD1-5F5F-B49D-3B50-D60B75A382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AB279C-D3E0-E66F-BFA4-D0DF61CFADCF}"/>
              </a:ext>
            </a:extLst>
          </p:cNvPr>
          <p:cNvSpPr>
            <a:spLocks noGrp="1"/>
          </p:cNvSpPr>
          <p:nvPr>
            <p:ph type="title"/>
          </p:nvPr>
        </p:nvSpPr>
        <p:spPr>
          <a:xfrm>
            <a:off x="326572" y="206829"/>
            <a:ext cx="11595394" cy="576942"/>
          </a:xfrm>
        </p:spPr>
        <p:txBody>
          <a:bodyPr>
            <a:normAutofit fontScale="90000"/>
          </a:bodyPr>
          <a:lstStyle/>
          <a:p>
            <a:pPr algn="ctr"/>
            <a:r>
              <a:rPr lang="en-GB" sz="4400" b="1" kern="100" dirty="0">
                <a:solidFill>
                  <a:srgbClr val="202122"/>
                </a:solidFill>
                <a:effectLst/>
                <a:latin typeface="Arial" panose="020B0604020202020204" pitchFamily="34" charset="0"/>
                <a:ea typeface="Aptos" panose="020B0004020202020204" pitchFamily="34" charset="0"/>
              </a:rPr>
              <a:t>BRANDING</a:t>
            </a:r>
            <a:endParaRPr lang="en-US" sz="4400" dirty="0"/>
          </a:p>
        </p:txBody>
      </p:sp>
      <p:sp>
        <p:nvSpPr>
          <p:cNvPr id="3" name="Content Placeholder 2">
            <a:extLst>
              <a:ext uri="{FF2B5EF4-FFF2-40B4-BE49-F238E27FC236}">
                <a16:creationId xmlns:a16="http://schemas.microsoft.com/office/drawing/2014/main" id="{3DEF565A-B5E4-85C9-B148-48A99540B512}"/>
              </a:ext>
            </a:extLst>
          </p:cNvPr>
          <p:cNvSpPr>
            <a:spLocks noGrp="1"/>
          </p:cNvSpPr>
          <p:nvPr>
            <p:ph idx="1"/>
          </p:nvPr>
        </p:nvSpPr>
        <p:spPr>
          <a:xfrm>
            <a:off x="368006" y="903514"/>
            <a:ext cx="11595394" cy="5747658"/>
          </a:xfrm>
        </p:spPr>
        <p:txBody>
          <a:bodyPr>
            <a:noAutofit/>
          </a:bodyPr>
          <a:lstStyle/>
          <a:p>
            <a:pPr marL="0" indent="0" algn="just">
              <a:lnSpc>
                <a:spcPct val="150000"/>
              </a:lnSpc>
              <a:buNone/>
            </a:pPr>
            <a:r>
              <a:rPr lang="en-GB" sz="1800" kern="1200" dirty="0">
                <a:solidFill>
                  <a:srgbClr val="000000"/>
                </a:solidFill>
                <a:effectLst/>
                <a:latin typeface="Aptos" panose="020B0004020202020204" pitchFamily="34" charset="0"/>
                <a:ea typeface="+mn-ea"/>
                <a:cs typeface="Calibri" panose="020F0502020204030204" pitchFamily="34" charset="0"/>
              </a:rPr>
              <a:t>A brand is a distinguishing name and/or symbol intended to identify goods or services of one seller from those of competitors”. It is a set of mental association held by the customer that adds perceived value to a product or service. </a:t>
            </a:r>
            <a:endParaRPr lang="en-GB" sz="1800" dirty="0">
              <a:effectLst/>
              <a:latin typeface="Times New Roman" panose="02020603050405020304" pitchFamily="18" charset="0"/>
              <a:ea typeface="Times New Roman" panose="02020603050405020304" pitchFamily="18" charset="0"/>
            </a:endParaRPr>
          </a:p>
          <a:p>
            <a:pPr marL="0" indent="0" algn="just">
              <a:lnSpc>
                <a:spcPct val="150000"/>
              </a:lnSpc>
              <a:buNone/>
            </a:pPr>
            <a:r>
              <a:rPr lang="en-GB" sz="1800" b="1" dirty="0">
                <a:solidFill>
                  <a:srgbClr val="000000"/>
                </a:solidFill>
                <a:effectLst/>
                <a:latin typeface="Aptos" panose="020B0004020202020204" pitchFamily="34" charset="0"/>
                <a:ea typeface="Times New Roman" panose="02020603050405020304" pitchFamily="18" charset="0"/>
              </a:rPr>
              <a:t>Why is branding important in business?’</a:t>
            </a:r>
            <a:endParaRPr lang="en-GB" sz="1800" dirty="0">
              <a:effectLst/>
              <a:latin typeface="Times New Roman" panose="02020603050405020304" pitchFamily="18" charset="0"/>
              <a:ea typeface="Times New Roman" panose="02020603050405020304" pitchFamily="18" charset="0"/>
            </a:endParaRPr>
          </a:p>
          <a:p>
            <a:pPr marL="0" indent="0">
              <a:lnSpc>
                <a:spcPct val="150000"/>
              </a:lnSpc>
              <a:buNone/>
            </a:pP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Branding has become an essential component for all companies in today’s competitive market. A strong brand identity aids in leaving a lasting impression on customers by building confidence and loyalty – distinguishing the business from its competitors.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50000"/>
              </a:lnSpc>
              <a:buNone/>
            </a:pPr>
            <a:r>
              <a:rPr lang="en-GB" sz="1800" b="1" dirty="0">
                <a:solidFill>
                  <a:srgbClr val="000000"/>
                </a:solidFill>
                <a:effectLst/>
                <a:latin typeface="Aptos" panose="020B0004020202020204" pitchFamily="34" charset="0"/>
                <a:ea typeface="Times New Roman" panose="02020603050405020304" pitchFamily="18" charset="0"/>
              </a:rPr>
              <a:t>How brands help the consumer</a:t>
            </a:r>
            <a:endParaRPr lang="en-GB" sz="1800" b="1" dirty="0">
              <a:effectLst/>
              <a:latin typeface="Times New Roman" panose="02020603050405020304" pitchFamily="18" charset="0"/>
              <a:ea typeface="Times New Roman" panose="02020603050405020304" pitchFamily="18" charset="0"/>
            </a:endParaRPr>
          </a:p>
          <a:p>
            <a:pPr marL="342900" lvl="0" indent="-342900" algn="just">
              <a:lnSpc>
                <a:spcPct val="90000"/>
              </a:lnSpc>
              <a:spcAft>
                <a:spcPts val="800"/>
              </a:spcAft>
              <a:buFont typeface="Corbel" panose="020B0503020204020204" pitchFamily="34" charset="0"/>
              <a:buChar char="•"/>
              <a:tabLst>
                <a:tab pos="457200" algn="l"/>
              </a:tabLst>
            </a:pPr>
            <a:r>
              <a:rPr lang="en-US" sz="1800" kern="1200" dirty="0">
                <a:solidFill>
                  <a:srgbClr val="000000"/>
                </a:solidFill>
                <a:effectLst/>
                <a:latin typeface="Aptos" panose="020B0004020202020204" pitchFamily="34" charset="0"/>
                <a:ea typeface="+mn-ea"/>
                <a:cs typeface="Calibri" panose="020F0502020204030204" pitchFamily="34" charset="0"/>
              </a:rPr>
              <a:t>Easier to identify at point of sale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90000"/>
              </a:lnSpc>
              <a:spcAft>
                <a:spcPts val="800"/>
              </a:spcAft>
              <a:buFont typeface="Corbel" panose="020B0503020204020204" pitchFamily="34" charset="0"/>
              <a:buChar char="•"/>
              <a:tabLst>
                <a:tab pos="457200" algn="l"/>
              </a:tabLst>
            </a:pPr>
            <a:r>
              <a:rPr lang="en-GB" sz="1800" kern="1200" dirty="0">
                <a:solidFill>
                  <a:srgbClr val="000000"/>
                </a:solidFill>
                <a:effectLst/>
                <a:latin typeface="Aptos" panose="020B0004020202020204" pitchFamily="34" charset="0"/>
                <a:ea typeface="+mn-ea"/>
                <a:cs typeface="Calibri" panose="020F0502020204030204" pitchFamily="34" charset="0"/>
              </a:rPr>
              <a:t>Helps in product evaluation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90000"/>
              </a:lnSpc>
              <a:spcAft>
                <a:spcPts val="800"/>
              </a:spcAft>
              <a:buFont typeface="Corbel" panose="020B0503020204020204" pitchFamily="34" charset="0"/>
              <a:buChar char="•"/>
              <a:tabLst>
                <a:tab pos="457200" algn="l"/>
              </a:tabLst>
            </a:pPr>
            <a:r>
              <a:rPr lang="en-US" sz="1800" kern="1200" dirty="0">
                <a:solidFill>
                  <a:srgbClr val="000000"/>
                </a:solidFill>
                <a:effectLst/>
                <a:latin typeface="Aptos" panose="020B0004020202020204" pitchFamily="34" charset="0"/>
                <a:ea typeface="+mn-ea"/>
                <a:cs typeface="Calibri" panose="020F0502020204030204" pitchFamily="34" charset="0"/>
              </a:rPr>
              <a:t>Communicates product features and benefits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90000"/>
              </a:lnSpc>
              <a:spcAft>
                <a:spcPts val="800"/>
              </a:spcAft>
              <a:buFont typeface="Corbel" panose="020B0503020204020204" pitchFamily="34" charset="0"/>
              <a:buChar char="•"/>
              <a:tabLst>
                <a:tab pos="457200" algn="l"/>
              </a:tabLst>
            </a:pPr>
            <a:r>
              <a:rPr lang="en-GB" sz="1800" kern="1200" dirty="0">
                <a:solidFill>
                  <a:srgbClr val="000000"/>
                </a:solidFill>
                <a:effectLst/>
                <a:latin typeface="Aptos" panose="020B0004020202020204" pitchFamily="34" charset="0"/>
                <a:ea typeface="+mn-ea"/>
                <a:cs typeface="Calibri" panose="020F0502020204030204" pitchFamily="34" charset="0"/>
              </a:rPr>
              <a:t>Reduces risk in purchasing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90000"/>
              </a:lnSpc>
              <a:spcAft>
                <a:spcPts val="800"/>
              </a:spcAft>
              <a:buFont typeface="Corbel" panose="020B0503020204020204" pitchFamily="34" charset="0"/>
              <a:buChar char="•"/>
              <a:tabLst>
                <a:tab pos="457200" algn="l"/>
              </a:tabLst>
            </a:pPr>
            <a:r>
              <a:rPr lang="en-GB" sz="1800" kern="1200" dirty="0">
                <a:solidFill>
                  <a:srgbClr val="000000"/>
                </a:solidFill>
                <a:effectLst/>
                <a:latin typeface="Aptos" panose="020B0004020202020204" pitchFamily="34" charset="0"/>
                <a:ea typeface="+mn-ea"/>
                <a:cs typeface="Calibri" panose="020F0502020204030204" pitchFamily="34" charset="0"/>
              </a:rPr>
              <a:t>Suggests quality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125547047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8ABFE-9253-1BF1-F780-0B21C540BC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A2F16E-1EF8-F489-E3BF-76C4B2261A6C}"/>
              </a:ext>
            </a:extLst>
          </p:cNvPr>
          <p:cNvSpPr>
            <a:spLocks noGrp="1"/>
          </p:cNvSpPr>
          <p:nvPr>
            <p:ph type="title"/>
          </p:nvPr>
        </p:nvSpPr>
        <p:spPr>
          <a:xfrm>
            <a:off x="326572" y="206829"/>
            <a:ext cx="11595394" cy="576942"/>
          </a:xfrm>
        </p:spPr>
        <p:txBody>
          <a:bodyPr>
            <a:normAutofit/>
          </a:bodyPr>
          <a:lstStyle/>
          <a:p>
            <a:pPr algn="ctr"/>
            <a:r>
              <a:rPr lang="en-GB" sz="4000" b="1" kern="100" dirty="0">
                <a:solidFill>
                  <a:srgbClr val="202122"/>
                </a:solidFill>
                <a:effectLst/>
                <a:latin typeface="Arial" panose="020B0604020202020204" pitchFamily="34" charset="0"/>
                <a:ea typeface="Aptos" panose="020B0004020202020204" pitchFamily="34" charset="0"/>
              </a:rPr>
              <a:t>THE MARKETING MIX</a:t>
            </a:r>
            <a:endParaRPr lang="en-US" sz="4000" dirty="0"/>
          </a:p>
        </p:txBody>
      </p:sp>
      <p:sp>
        <p:nvSpPr>
          <p:cNvPr id="3" name="Content Placeholder 2">
            <a:extLst>
              <a:ext uri="{FF2B5EF4-FFF2-40B4-BE49-F238E27FC236}">
                <a16:creationId xmlns:a16="http://schemas.microsoft.com/office/drawing/2014/main" id="{D40D2B06-6CA8-7DD5-2AF9-CCEE11096097}"/>
              </a:ext>
            </a:extLst>
          </p:cNvPr>
          <p:cNvSpPr>
            <a:spLocks noGrp="1"/>
          </p:cNvSpPr>
          <p:nvPr>
            <p:ph idx="1"/>
          </p:nvPr>
        </p:nvSpPr>
        <p:spPr>
          <a:xfrm>
            <a:off x="368006" y="903514"/>
            <a:ext cx="11595394" cy="5747658"/>
          </a:xfrm>
        </p:spPr>
        <p:txBody>
          <a:bodyPr>
            <a:noAutofit/>
          </a:bodyPr>
          <a:lstStyle/>
          <a:p>
            <a:pPr marL="0" indent="0" algn="just">
              <a:lnSpc>
                <a:spcPct val="150000"/>
              </a:lnSpc>
              <a:spcAft>
                <a:spcPts val="800"/>
              </a:spcAft>
              <a:buNone/>
            </a:pPr>
            <a:r>
              <a:rPr lang="en-GB" sz="1800" dirty="0">
                <a:solidFill>
                  <a:srgbClr val="000000"/>
                </a:solidFill>
                <a:effectLst/>
                <a:latin typeface="Arial" panose="020B0604020202020204" pitchFamily="34" charset="0"/>
                <a:ea typeface="Times New Roman" panose="02020603050405020304" pitchFamily="18" charset="0"/>
              </a:rPr>
              <a:t>The marketing mix, also known as the four Ps of marketing, refers to the four key elements of a marketing strategy: product, price, place and promotion. By paying attention to the following four components of the marketing mix, a business can maximize its chances of a product being recognized and bought by customers</a:t>
            </a:r>
          </a:p>
          <a:p>
            <a:pPr marL="0" indent="0" algn="just">
              <a:lnSpc>
                <a:spcPct val="150000"/>
              </a:lnSpc>
              <a:spcAft>
                <a:spcPts val="800"/>
              </a:spcAft>
              <a:buNone/>
            </a:pPr>
            <a:r>
              <a:rPr lang="en-GB" sz="1800" dirty="0">
                <a:solidFill>
                  <a:srgbClr val="000000"/>
                </a:solidFill>
                <a:latin typeface="Arial" panose="020B0604020202020204" pitchFamily="34" charset="0"/>
              </a:rPr>
              <a:t>The 4Ps of marketing are: </a:t>
            </a:r>
          </a:p>
          <a:p>
            <a:pPr algn="just">
              <a:lnSpc>
                <a:spcPct val="150000"/>
              </a:lnSpc>
              <a:spcAft>
                <a:spcPts val="800"/>
              </a:spcAft>
            </a:pPr>
            <a:r>
              <a:rPr lang="en-GB" sz="1800" dirty="0">
                <a:solidFill>
                  <a:srgbClr val="000000"/>
                </a:solidFill>
                <a:latin typeface="Arial" panose="020B0604020202020204" pitchFamily="34" charset="0"/>
              </a:rPr>
              <a:t>Product</a:t>
            </a:r>
          </a:p>
          <a:p>
            <a:pPr algn="just">
              <a:lnSpc>
                <a:spcPct val="150000"/>
              </a:lnSpc>
              <a:spcAft>
                <a:spcPts val="800"/>
              </a:spcAft>
            </a:pPr>
            <a:r>
              <a:rPr lang="en-GB" sz="1800" dirty="0">
                <a:solidFill>
                  <a:srgbClr val="000000"/>
                </a:solidFill>
                <a:latin typeface="Arial" panose="020B0604020202020204" pitchFamily="34" charset="0"/>
              </a:rPr>
              <a:t>Price – The types of pricing strategies includes, price skimming, penetration pricing, cost plus pricing, premium pricing, value base pricing, competitive pricing and economy pricing.</a:t>
            </a:r>
          </a:p>
          <a:p>
            <a:pPr algn="just">
              <a:lnSpc>
                <a:spcPct val="150000"/>
              </a:lnSpc>
              <a:spcAft>
                <a:spcPts val="800"/>
              </a:spcAft>
            </a:pPr>
            <a:r>
              <a:rPr lang="en-GB" sz="1800" dirty="0">
                <a:solidFill>
                  <a:srgbClr val="000000"/>
                </a:solidFill>
                <a:latin typeface="Arial" panose="020B0604020202020204" pitchFamily="34" charset="0"/>
              </a:rPr>
              <a:t>Place </a:t>
            </a:r>
          </a:p>
          <a:p>
            <a:pPr algn="just">
              <a:lnSpc>
                <a:spcPct val="150000"/>
              </a:lnSpc>
              <a:spcAft>
                <a:spcPts val="800"/>
              </a:spcAft>
            </a:pPr>
            <a:r>
              <a:rPr lang="en-GB" sz="1800" dirty="0">
                <a:solidFill>
                  <a:srgbClr val="000000"/>
                </a:solidFill>
                <a:latin typeface="Arial" panose="020B0604020202020204" pitchFamily="34" charset="0"/>
              </a:rPr>
              <a:t>Promotion</a:t>
            </a:r>
            <a:endParaRPr lang="en-US" sz="2000" dirty="0"/>
          </a:p>
        </p:txBody>
      </p:sp>
    </p:spTree>
    <p:extLst>
      <p:ext uri="{BB962C8B-B14F-4D97-AF65-F5344CB8AC3E}">
        <p14:creationId xmlns:p14="http://schemas.microsoft.com/office/powerpoint/2010/main" val="395529464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4A9B3-35E4-FAEE-B3B6-DCFF405D0E8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4FF150F-7BD8-DE32-4930-B65DCDAADA39}"/>
              </a:ext>
            </a:extLst>
          </p:cNvPr>
          <p:cNvSpPr>
            <a:spLocks noGrp="1"/>
          </p:cNvSpPr>
          <p:nvPr>
            <p:ph type="subTitle" idx="1"/>
          </p:nvPr>
        </p:nvSpPr>
        <p:spPr>
          <a:xfrm>
            <a:off x="80927" y="304800"/>
            <a:ext cx="11841107" cy="6313714"/>
          </a:xfrm>
        </p:spPr>
        <p:txBody>
          <a:bodyPr lIns="0" tIns="0" rIns="0" bIns="0">
            <a:normAutofit/>
          </a:bodyPr>
          <a:lstStyle/>
          <a:p>
            <a:pPr algn="ctr"/>
            <a:endParaRPr lang="en-GB" dirty="0"/>
          </a:p>
          <a:p>
            <a:pPr algn="ctr"/>
            <a:endParaRPr lang="en-GB" dirty="0"/>
          </a:p>
          <a:p>
            <a:pPr algn="ctr"/>
            <a:endParaRPr lang="en-GB" dirty="0"/>
          </a:p>
          <a:p>
            <a:pPr algn="ctr"/>
            <a:endParaRPr lang="en-GB" dirty="0"/>
          </a:p>
          <a:p>
            <a:pPr algn="ctr"/>
            <a:endParaRPr lang="en-GB" dirty="0"/>
          </a:p>
          <a:p>
            <a:pPr algn="ctr"/>
            <a:r>
              <a:rPr lang="en-GB" dirty="0"/>
              <a:t>   </a:t>
            </a:r>
            <a:r>
              <a:rPr lang="en-GB" sz="4400" dirty="0">
                <a:solidFill>
                  <a:srgbClr val="FFC000"/>
                </a:solidFill>
              </a:rPr>
              <a:t>CONCLUSION</a:t>
            </a:r>
          </a:p>
        </p:txBody>
      </p:sp>
      <p:sp>
        <p:nvSpPr>
          <p:cNvPr id="2" name="Title 1">
            <a:extLst>
              <a:ext uri="{FF2B5EF4-FFF2-40B4-BE49-F238E27FC236}">
                <a16:creationId xmlns:a16="http://schemas.microsoft.com/office/drawing/2014/main" id="{E3324201-D852-77B8-0E57-14285007C5D1}"/>
              </a:ext>
            </a:extLst>
          </p:cNvPr>
          <p:cNvSpPr>
            <a:spLocks noGrp="1"/>
          </p:cNvSpPr>
          <p:nvPr>
            <p:ph type="ctrTitle"/>
          </p:nvPr>
        </p:nvSpPr>
        <p:spPr>
          <a:xfrm>
            <a:off x="80927" y="731520"/>
            <a:ext cx="5797358" cy="1793966"/>
          </a:xfrm>
        </p:spPr>
        <p:txBody>
          <a:bodyPr lIns="0" tIns="0" rIns="0" bIns="0" anchor="t" anchorCtr="0">
            <a:normAutofit/>
          </a:bodyPr>
          <a:lstStyle/>
          <a:p>
            <a:br>
              <a:rPr lang="en-US" sz="3200" dirty="0">
                <a:solidFill>
                  <a:srgbClr val="FFC000"/>
                </a:solidFill>
                <a:latin typeface="Antonio" charset="0"/>
                <a:ea typeface="Antonio" charset="0"/>
                <a:cs typeface="Antonio" charset="0"/>
              </a:rPr>
            </a:br>
            <a:endParaRPr lang="en-US" sz="3200" b="1"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DBFB4AC4-8D51-51DA-3D8E-2D3765FB1E12}"/>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3180032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46520-CBC4-1899-8DE7-DAFD043B4E5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BDAB161-9822-550D-B3AD-649B0B7A7CA1}"/>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2" name="Title 1">
            <a:extLst>
              <a:ext uri="{FF2B5EF4-FFF2-40B4-BE49-F238E27FC236}">
                <a16:creationId xmlns:a16="http://schemas.microsoft.com/office/drawing/2014/main" id="{CD171E26-B4F3-4B76-76F2-DA9D58B7277A}"/>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rgbClr val="FFC000"/>
                </a:solidFill>
                <a:latin typeface="+mj-lt"/>
                <a:ea typeface="+mj-ea"/>
              </a:rPr>
              <a:t>Thank you</a:t>
            </a:r>
          </a:p>
        </p:txBody>
      </p:sp>
    </p:spTree>
    <p:extLst>
      <p:ext uri="{BB962C8B-B14F-4D97-AF65-F5344CB8AC3E}">
        <p14:creationId xmlns:p14="http://schemas.microsoft.com/office/powerpoint/2010/main" val="1185519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11547</TotalTime>
  <Words>1080</Words>
  <Application>Microsoft Office PowerPoint</Application>
  <PresentationFormat>Widescreen</PresentationFormat>
  <Paragraphs>111</Paragraphs>
  <Slides>16</Slides>
  <Notes>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16</vt:i4>
      </vt:variant>
    </vt:vector>
  </HeadingPairs>
  <TitlesOfParts>
    <vt:vector size="28" baseType="lpstr">
      <vt:lpstr>Antonio</vt:lpstr>
      <vt:lpstr>Aptos</vt:lpstr>
      <vt:lpstr>Arial</vt:lpstr>
      <vt:lpstr>Calibri</vt:lpstr>
      <vt:lpstr>Calibri Light</vt:lpstr>
      <vt:lpstr>COOPERHEWITT-MEDIUM</vt:lpstr>
      <vt:lpstr>COOPERHEWITT-SEMIBOLD</vt:lpstr>
      <vt:lpstr>Corbel</vt:lpstr>
      <vt:lpstr>Public Sans</vt:lpstr>
      <vt:lpstr>Times New Roman</vt:lpstr>
      <vt:lpstr>Work Sans</vt:lpstr>
      <vt:lpstr>Office Theme</vt:lpstr>
      <vt:lpstr> Entrepreneurial Marketing</vt:lpstr>
      <vt:lpstr>LEARNING OUTCOMES</vt:lpstr>
      <vt:lpstr>CHARACTERISTICS OF ENTREPRENEURIAL FIRMS</vt:lpstr>
      <vt:lpstr>WHAT IS ENTREPRENEURIAL MARKETING</vt:lpstr>
      <vt:lpstr>COMPARISON OF TRADITIONAL MARKETING AND ENTREPRENEURIAL MARKETING</vt:lpstr>
      <vt:lpstr>FEATURES OF ENTREPRENEURIAL MARKETING</vt:lpstr>
      <vt:lpstr>MARKET RESEARCH</vt:lpstr>
      <vt:lpstr>MARKET RESEARCH</vt:lpstr>
      <vt:lpstr>SEGMENTATION, POSITIONING AND TARGETING</vt:lpstr>
      <vt:lpstr>SEGMENTATION, POSITIONING AND TARGETING</vt:lpstr>
      <vt:lpstr>SEGMENTATION, POSITIONING AND TARGETING</vt:lpstr>
      <vt:lpstr>BRANDING</vt:lpstr>
      <vt:lpstr>THE MARKETING MIX</vt:lpstr>
      <vt:lpstr> </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28</cp:revision>
  <dcterms:created xsi:type="dcterms:W3CDTF">2022-03-14T13:44:34Z</dcterms:created>
  <dcterms:modified xsi:type="dcterms:W3CDTF">2024-11-25T11:17:38Z</dcterms:modified>
</cp:coreProperties>
</file>