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23"/>
  </p:notesMasterIdLst>
  <p:handoutMasterIdLst>
    <p:handoutMasterId r:id="rId24"/>
  </p:handoutMasterIdLst>
  <p:sldIdLst>
    <p:sldId id="4120" r:id="rId3"/>
    <p:sldId id="4121" r:id="rId4"/>
    <p:sldId id="262" r:id="rId5"/>
    <p:sldId id="290" r:id="rId6"/>
    <p:sldId id="326" r:id="rId7"/>
    <p:sldId id="292" r:id="rId8"/>
    <p:sldId id="293" r:id="rId9"/>
    <p:sldId id="4123" r:id="rId10"/>
    <p:sldId id="307" r:id="rId11"/>
    <p:sldId id="4124" r:id="rId12"/>
    <p:sldId id="330" r:id="rId13"/>
    <p:sldId id="308" r:id="rId14"/>
    <p:sldId id="285" r:id="rId15"/>
    <p:sldId id="295" r:id="rId16"/>
    <p:sldId id="4136" r:id="rId17"/>
    <p:sldId id="4137" r:id="rId18"/>
    <p:sldId id="4138" r:id="rId19"/>
    <p:sldId id="4134" r:id="rId20"/>
    <p:sldId id="264" r:id="rId21"/>
    <p:sldId id="28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7F596A-DEA3-478C-85E2-57496F10AFA6}" v="2139" dt="2024-11-19T07:53:11.2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682b13a87985f3dc" providerId="LiveId" clId="{DD7F596A-DEA3-478C-85E2-57496F10AFA6}"/>
    <pc:docChg chg="undo custSel addSld delSld modSld sldOrd">
      <pc:chgData name="sylvester mujakperuo" userId="682b13a87985f3dc" providerId="LiveId" clId="{DD7F596A-DEA3-478C-85E2-57496F10AFA6}" dt="2024-11-19T14:16:25.863" v="3947" actId="20577"/>
      <pc:docMkLst>
        <pc:docMk/>
      </pc:docMkLst>
      <pc:sldChg chg="del">
        <pc:chgData name="sylvester mujakperuo" userId="682b13a87985f3dc" providerId="LiveId" clId="{DD7F596A-DEA3-478C-85E2-57496F10AFA6}" dt="2024-11-18T20:57:50.978" v="5" actId="2696"/>
        <pc:sldMkLst>
          <pc:docMk/>
          <pc:sldMk cId="1572276965" sldId="256"/>
        </pc:sldMkLst>
      </pc:sldChg>
      <pc:sldChg chg="del">
        <pc:chgData name="sylvester mujakperuo" userId="682b13a87985f3dc" providerId="LiveId" clId="{DD7F596A-DEA3-478C-85E2-57496F10AFA6}" dt="2024-11-18T20:58:39.345" v="7" actId="2696"/>
        <pc:sldMkLst>
          <pc:docMk/>
          <pc:sldMk cId="3034800394" sldId="261"/>
        </pc:sldMkLst>
      </pc:sldChg>
      <pc:sldChg chg="add">
        <pc:chgData name="sylvester mujakperuo" userId="682b13a87985f3dc" providerId="LiveId" clId="{DD7F596A-DEA3-478C-85E2-57496F10AFA6}" dt="2024-11-18T21:00:05.354" v="10"/>
        <pc:sldMkLst>
          <pc:docMk/>
          <pc:sldMk cId="0" sldId="262"/>
        </pc:sldMkLst>
      </pc:sldChg>
      <pc:sldChg chg="del">
        <pc:chgData name="sylvester mujakperuo" userId="682b13a87985f3dc" providerId="LiveId" clId="{DD7F596A-DEA3-478C-85E2-57496F10AFA6}" dt="2024-11-18T21:01:18.633" v="14" actId="2696"/>
        <pc:sldMkLst>
          <pc:docMk/>
          <pc:sldMk cId="3425883202" sldId="274"/>
        </pc:sldMkLst>
      </pc:sldChg>
      <pc:sldChg chg="modSp add mod ord">
        <pc:chgData name="sylvester mujakperuo" userId="682b13a87985f3dc" providerId="LiveId" clId="{DD7F596A-DEA3-478C-85E2-57496F10AFA6}" dt="2024-11-19T13:03:16.376" v="3450" actId="20577"/>
        <pc:sldMkLst>
          <pc:docMk/>
          <pc:sldMk cId="2889823893" sldId="285"/>
        </pc:sldMkLst>
        <pc:spChg chg="mod">
          <ac:chgData name="sylvester mujakperuo" userId="682b13a87985f3dc" providerId="LiveId" clId="{DD7F596A-DEA3-478C-85E2-57496F10AFA6}" dt="2024-11-19T13:03:16.376" v="3450" actId="20577"/>
          <ac:spMkLst>
            <pc:docMk/>
            <pc:sldMk cId="2889823893" sldId="285"/>
            <ac:spMk id="2" creationId="{00000000-0000-0000-0000-000000000000}"/>
          </ac:spMkLst>
        </pc:spChg>
      </pc:sldChg>
      <pc:sldChg chg="ord">
        <pc:chgData name="sylvester mujakperuo" userId="682b13a87985f3dc" providerId="LiveId" clId="{DD7F596A-DEA3-478C-85E2-57496F10AFA6}" dt="2024-11-19T13:40:54.333" v="3895"/>
        <pc:sldMkLst>
          <pc:docMk/>
          <pc:sldMk cId="665262345" sldId="287"/>
        </pc:sldMkLst>
      </pc:sldChg>
      <pc:sldChg chg="add del">
        <pc:chgData name="sylvester mujakperuo" userId="682b13a87985f3dc" providerId="LiveId" clId="{DD7F596A-DEA3-478C-85E2-57496F10AFA6}" dt="2024-11-18T21:01:58.501" v="21"/>
        <pc:sldMkLst>
          <pc:docMk/>
          <pc:sldMk cId="3855760732" sldId="290"/>
        </pc:sldMkLst>
      </pc:sldChg>
      <pc:sldChg chg="add">
        <pc:chgData name="sylvester mujakperuo" userId="682b13a87985f3dc" providerId="LiveId" clId="{DD7F596A-DEA3-478C-85E2-57496F10AFA6}" dt="2024-11-18T21:10:41.617" v="23"/>
        <pc:sldMkLst>
          <pc:docMk/>
          <pc:sldMk cId="2662919088" sldId="292"/>
        </pc:sldMkLst>
      </pc:sldChg>
      <pc:sldChg chg="add">
        <pc:chgData name="sylvester mujakperuo" userId="682b13a87985f3dc" providerId="LiveId" clId="{DD7F596A-DEA3-478C-85E2-57496F10AFA6}" dt="2024-11-18T21:15:05.440" v="24"/>
        <pc:sldMkLst>
          <pc:docMk/>
          <pc:sldMk cId="4115801301" sldId="293"/>
        </pc:sldMkLst>
      </pc:sldChg>
      <pc:sldChg chg="modSp add mod modAnim">
        <pc:chgData name="sylvester mujakperuo" userId="682b13a87985f3dc" providerId="LiveId" clId="{DD7F596A-DEA3-478C-85E2-57496F10AFA6}" dt="2024-11-19T14:02:29.676" v="3916" actId="14100"/>
        <pc:sldMkLst>
          <pc:docMk/>
          <pc:sldMk cId="297116086" sldId="295"/>
        </pc:sldMkLst>
        <pc:spChg chg="mod">
          <ac:chgData name="sylvester mujakperuo" userId="682b13a87985f3dc" providerId="LiveId" clId="{DD7F596A-DEA3-478C-85E2-57496F10AFA6}" dt="2024-11-19T14:02:29.676" v="3916" actId="14100"/>
          <ac:spMkLst>
            <pc:docMk/>
            <pc:sldMk cId="297116086" sldId="295"/>
            <ac:spMk id="2" creationId="{4B917803-823D-B948-A250-24589837D748}"/>
          </ac:spMkLst>
        </pc:spChg>
        <pc:spChg chg="mod">
          <ac:chgData name="sylvester mujakperuo" userId="682b13a87985f3dc" providerId="LiveId" clId="{DD7F596A-DEA3-478C-85E2-57496F10AFA6}" dt="2024-11-19T07:53:11.225" v="3330" actId="20577"/>
          <ac:spMkLst>
            <pc:docMk/>
            <pc:sldMk cId="297116086" sldId="295"/>
            <ac:spMk id="3" creationId="{4B0EB879-A6B2-3C4F-958E-A088EB2A176C}"/>
          </ac:spMkLst>
        </pc:spChg>
      </pc:sldChg>
      <pc:sldChg chg="add">
        <pc:chgData name="sylvester mujakperuo" userId="682b13a87985f3dc" providerId="LiveId" clId="{DD7F596A-DEA3-478C-85E2-57496F10AFA6}" dt="2024-11-18T21:19:20.808" v="28"/>
        <pc:sldMkLst>
          <pc:docMk/>
          <pc:sldMk cId="2671328235" sldId="307"/>
        </pc:sldMkLst>
      </pc:sldChg>
      <pc:sldChg chg="add">
        <pc:chgData name="sylvester mujakperuo" userId="682b13a87985f3dc" providerId="LiveId" clId="{DD7F596A-DEA3-478C-85E2-57496F10AFA6}" dt="2024-11-19T05:37:45.401" v="138"/>
        <pc:sldMkLst>
          <pc:docMk/>
          <pc:sldMk cId="623605879" sldId="308"/>
        </pc:sldMkLst>
      </pc:sldChg>
      <pc:sldChg chg="add">
        <pc:chgData name="sylvester mujakperuo" userId="682b13a87985f3dc" providerId="LiveId" clId="{DD7F596A-DEA3-478C-85E2-57496F10AFA6}" dt="2024-11-18T21:08:53.157" v="22"/>
        <pc:sldMkLst>
          <pc:docMk/>
          <pc:sldMk cId="3375650109" sldId="326"/>
        </pc:sldMkLst>
      </pc:sldChg>
      <pc:sldChg chg="del">
        <pc:chgData name="sylvester mujakperuo" userId="682b13a87985f3dc" providerId="LiveId" clId="{DD7F596A-DEA3-478C-85E2-57496F10AFA6}" dt="2024-11-18T20:58:46.569" v="8" actId="2696"/>
        <pc:sldMkLst>
          <pc:docMk/>
          <pc:sldMk cId="3306343762" sldId="327"/>
        </pc:sldMkLst>
      </pc:sldChg>
      <pc:sldChg chg="add">
        <pc:chgData name="sylvester mujakperuo" userId="682b13a87985f3dc" providerId="LiveId" clId="{DD7F596A-DEA3-478C-85E2-57496F10AFA6}" dt="2024-11-19T05:24:08.301" v="29"/>
        <pc:sldMkLst>
          <pc:docMk/>
          <pc:sldMk cId="1265458782" sldId="330"/>
        </pc:sldMkLst>
      </pc:sldChg>
      <pc:sldChg chg="del">
        <pc:chgData name="sylvester mujakperuo" userId="682b13a87985f3dc" providerId="LiveId" clId="{DD7F596A-DEA3-478C-85E2-57496F10AFA6}" dt="2024-11-19T05:39:40.792" v="140" actId="2696"/>
        <pc:sldMkLst>
          <pc:docMk/>
          <pc:sldMk cId="3126165786" sldId="4109"/>
        </pc:sldMkLst>
      </pc:sldChg>
      <pc:sldChg chg="del">
        <pc:chgData name="sylvester mujakperuo" userId="682b13a87985f3dc" providerId="LiveId" clId="{DD7F596A-DEA3-478C-85E2-57496F10AFA6}" dt="2024-11-18T20:58:51.545" v="9" actId="2696"/>
        <pc:sldMkLst>
          <pc:docMk/>
          <pc:sldMk cId="894467567" sldId="4112"/>
        </pc:sldMkLst>
      </pc:sldChg>
      <pc:sldChg chg="del">
        <pc:chgData name="sylvester mujakperuo" userId="682b13a87985f3dc" providerId="LiveId" clId="{DD7F596A-DEA3-478C-85E2-57496F10AFA6}" dt="2024-11-18T21:01:11.033" v="12" actId="2696"/>
        <pc:sldMkLst>
          <pc:docMk/>
          <pc:sldMk cId="928987469" sldId="4113"/>
        </pc:sldMkLst>
      </pc:sldChg>
      <pc:sldChg chg="del">
        <pc:chgData name="sylvester mujakperuo" userId="682b13a87985f3dc" providerId="LiveId" clId="{DD7F596A-DEA3-478C-85E2-57496F10AFA6}" dt="2024-11-18T21:01:22.354" v="15" actId="2696"/>
        <pc:sldMkLst>
          <pc:docMk/>
          <pc:sldMk cId="1040025360" sldId="4114"/>
        </pc:sldMkLst>
      </pc:sldChg>
      <pc:sldChg chg="del">
        <pc:chgData name="sylvester mujakperuo" userId="682b13a87985f3dc" providerId="LiveId" clId="{DD7F596A-DEA3-478C-85E2-57496F10AFA6}" dt="2024-11-18T21:01:32.665" v="16" actId="2696"/>
        <pc:sldMkLst>
          <pc:docMk/>
          <pc:sldMk cId="2190686052" sldId="4115"/>
        </pc:sldMkLst>
      </pc:sldChg>
      <pc:sldChg chg="del">
        <pc:chgData name="sylvester mujakperuo" userId="682b13a87985f3dc" providerId="LiveId" clId="{DD7F596A-DEA3-478C-85E2-57496F10AFA6}" dt="2024-11-18T21:01:38.178" v="17" actId="2696"/>
        <pc:sldMkLst>
          <pc:docMk/>
          <pc:sldMk cId="1298320043" sldId="4116"/>
        </pc:sldMkLst>
      </pc:sldChg>
      <pc:sldChg chg="del">
        <pc:chgData name="sylvester mujakperuo" userId="682b13a87985f3dc" providerId="LiveId" clId="{DD7F596A-DEA3-478C-85E2-57496F10AFA6}" dt="2024-11-18T21:01:42.010" v="18" actId="2696"/>
        <pc:sldMkLst>
          <pc:docMk/>
          <pc:sldMk cId="411137186" sldId="4117"/>
        </pc:sldMkLst>
      </pc:sldChg>
      <pc:sldChg chg="del">
        <pc:chgData name="sylvester mujakperuo" userId="682b13a87985f3dc" providerId="LiveId" clId="{DD7F596A-DEA3-478C-85E2-57496F10AFA6}" dt="2024-11-18T21:01:46.921" v="19" actId="2696"/>
        <pc:sldMkLst>
          <pc:docMk/>
          <pc:sldMk cId="1959135977" sldId="4118"/>
        </pc:sldMkLst>
      </pc:sldChg>
      <pc:sldChg chg="del">
        <pc:chgData name="sylvester mujakperuo" userId="682b13a87985f3dc" providerId="LiveId" clId="{DD7F596A-DEA3-478C-85E2-57496F10AFA6}" dt="2024-11-18T21:01:51.774" v="20" actId="2696"/>
        <pc:sldMkLst>
          <pc:docMk/>
          <pc:sldMk cId="2163011459" sldId="4119"/>
        </pc:sldMkLst>
      </pc:sldChg>
      <pc:sldChg chg="modSp add mod">
        <pc:chgData name="sylvester mujakperuo" userId="682b13a87985f3dc" providerId="LiveId" clId="{DD7F596A-DEA3-478C-85E2-57496F10AFA6}" dt="2024-11-19T13:43:31.168" v="3904" actId="255"/>
        <pc:sldMkLst>
          <pc:docMk/>
          <pc:sldMk cId="804114844" sldId="4120"/>
        </pc:sldMkLst>
        <pc:spChg chg="mod">
          <ac:chgData name="sylvester mujakperuo" userId="682b13a87985f3dc" providerId="LiveId" clId="{DD7F596A-DEA3-478C-85E2-57496F10AFA6}" dt="2024-11-19T13:43:31.168" v="3904" actId="255"/>
          <ac:spMkLst>
            <pc:docMk/>
            <pc:sldMk cId="804114844" sldId="4120"/>
            <ac:spMk id="2" creationId="{00000000-0000-0000-0000-000000000000}"/>
          </ac:spMkLst>
        </pc:spChg>
        <pc:spChg chg="mod">
          <ac:chgData name="sylvester mujakperuo" userId="682b13a87985f3dc" providerId="LiveId" clId="{DD7F596A-DEA3-478C-85E2-57496F10AFA6}" dt="2024-11-19T13:42:50.149" v="3899" actId="27636"/>
          <ac:spMkLst>
            <pc:docMk/>
            <pc:sldMk cId="804114844" sldId="4120"/>
            <ac:spMk id="3" creationId="{00000000-0000-0000-0000-000000000000}"/>
          </ac:spMkLst>
        </pc:spChg>
      </pc:sldChg>
      <pc:sldChg chg="modSp add mod">
        <pc:chgData name="sylvester mujakperuo" userId="682b13a87985f3dc" providerId="LiveId" clId="{DD7F596A-DEA3-478C-85E2-57496F10AFA6}" dt="2024-11-19T13:48:28.999" v="3912" actId="20577"/>
        <pc:sldMkLst>
          <pc:docMk/>
          <pc:sldMk cId="2044140898" sldId="4121"/>
        </pc:sldMkLst>
        <pc:spChg chg="mod">
          <ac:chgData name="sylvester mujakperuo" userId="682b13a87985f3dc" providerId="LiveId" clId="{DD7F596A-DEA3-478C-85E2-57496F10AFA6}" dt="2024-11-19T13:48:28.999" v="3912" actId="20577"/>
          <ac:spMkLst>
            <pc:docMk/>
            <pc:sldMk cId="2044140898" sldId="4121"/>
            <ac:spMk id="3" creationId="{FC38ECAD-810C-9F29-FC85-6895372B97BD}"/>
          </ac:spMkLst>
        </pc:spChg>
      </pc:sldChg>
      <pc:sldChg chg="add">
        <pc:chgData name="sylvester mujakperuo" userId="682b13a87985f3dc" providerId="LiveId" clId="{DD7F596A-DEA3-478C-85E2-57496F10AFA6}" dt="2024-11-18T21:16:09.333" v="25"/>
        <pc:sldMkLst>
          <pc:docMk/>
          <pc:sldMk cId="1492275936" sldId="4123"/>
        </pc:sldMkLst>
      </pc:sldChg>
      <pc:sldChg chg="modSp add mod">
        <pc:chgData name="sylvester mujakperuo" userId="682b13a87985f3dc" providerId="LiveId" clId="{DD7F596A-DEA3-478C-85E2-57496F10AFA6}" dt="2024-11-19T05:36:24.643" v="137" actId="20577"/>
        <pc:sldMkLst>
          <pc:docMk/>
          <pc:sldMk cId="385661156" sldId="4124"/>
        </pc:sldMkLst>
        <pc:spChg chg="mod">
          <ac:chgData name="sylvester mujakperuo" userId="682b13a87985f3dc" providerId="LiveId" clId="{DD7F596A-DEA3-478C-85E2-57496F10AFA6}" dt="2024-11-19T05:34:25.178" v="120" actId="14100"/>
          <ac:spMkLst>
            <pc:docMk/>
            <pc:sldMk cId="385661156" sldId="4124"/>
            <ac:spMk id="2" creationId="{1F3E9AEE-73F7-B325-2B35-50DEB642C5DA}"/>
          </ac:spMkLst>
        </pc:spChg>
        <pc:spChg chg="mod">
          <ac:chgData name="sylvester mujakperuo" userId="682b13a87985f3dc" providerId="LiveId" clId="{DD7F596A-DEA3-478C-85E2-57496F10AFA6}" dt="2024-11-19T05:36:24.643" v="137" actId="20577"/>
          <ac:spMkLst>
            <pc:docMk/>
            <pc:sldMk cId="385661156" sldId="4124"/>
            <ac:spMk id="3" creationId="{7A2A8BBD-FD3A-8D56-8F64-90866CA2D893}"/>
          </ac:spMkLst>
        </pc:spChg>
      </pc:sldChg>
      <pc:sldChg chg="add del">
        <pc:chgData name="sylvester mujakperuo" userId="682b13a87985f3dc" providerId="LiveId" clId="{DD7F596A-DEA3-478C-85E2-57496F10AFA6}" dt="2024-11-19T05:47:10.166" v="215" actId="2696"/>
        <pc:sldMkLst>
          <pc:docMk/>
          <pc:sldMk cId="3180032778" sldId="4133"/>
        </pc:sldMkLst>
      </pc:sldChg>
      <pc:sldChg chg="add ord">
        <pc:chgData name="sylvester mujakperuo" userId="682b13a87985f3dc" providerId="LiveId" clId="{DD7F596A-DEA3-478C-85E2-57496F10AFA6}" dt="2024-11-19T05:42:54.555" v="143"/>
        <pc:sldMkLst>
          <pc:docMk/>
          <pc:sldMk cId="670697901" sldId="4134"/>
        </pc:sldMkLst>
      </pc:sldChg>
      <pc:sldChg chg="modSp add del mod ord">
        <pc:chgData name="sylvester mujakperuo" userId="682b13a87985f3dc" providerId="LiveId" clId="{DD7F596A-DEA3-478C-85E2-57496F10AFA6}" dt="2024-11-19T10:44:19.669" v="3448" actId="2696"/>
        <pc:sldMkLst>
          <pc:docMk/>
          <pc:sldMk cId="2590797654" sldId="4135"/>
        </pc:sldMkLst>
        <pc:spChg chg="mod">
          <ac:chgData name="sylvester mujakperuo" userId="682b13a87985f3dc" providerId="LiveId" clId="{DD7F596A-DEA3-478C-85E2-57496F10AFA6}" dt="2024-11-19T05:49:48.075" v="234" actId="5793"/>
          <ac:spMkLst>
            <pc:docMk/>
            <pc:sldMk cId="2590797654" sldId="4135"/>
            <ac:spMk id="3" creationId="{534143C0-94A3-41F6-B038-863B2F7E0BA3}"/>
          </ac:spMkLst>
        </pc:spChg>
      </pc:sldChg>
      <pc:sldChg chg="modSp add mod">
        <pc:chgData name="sylvester mujakperuo" userId="682b13a87985f3dc" providerId="LiveId" clId="{DD7F596A-DEA3-478C-85E2-57496F10AFA6}" dt="2024-11-19T14:12:41.242" v="3917" actId="20577"/>
        <pc:sldMkLst>
          <pc:docMk/>
          <pc:sldMk cId="2018142261" sldId="4136"/>
        </pc:sldMkLst>
        <pc:spChg chg="mod">
          <ac:chgData name="sylvester mujakperuo" userId="682b13a87985f3dc" providerId="LiveId" clId="{DD7F596A-DEA3-478C-85E2-57496F10AFA6}" dt="2024-11-19T06:56:30.387" v="2437" actId="14100"/>
          <ac:spMkLst>
            <pc:docMk/>
            <pc:sldMk cId="2018142261" sldId="4136"/>
            <ac:spMk id="2" creationId="{078C962B-F525-5691-2708-850D430A9E5E}"/>
          </ac:spMkLst>
        </pc:spChg>
        <pc:spChg chg="mod">
          <ac:chgData name="sylvester mujakperuo" userId="682b13a87985f3dc" providerId="LiveId" clId="{DD7F596A-DEA3-478C-85E2-57496F10AFA6}" dt="2024-11-19T14:12:41.242" v="3917" actId="20577"/>
          <ac:spMkLst>
            <pc:docMk/>
            <pc:sldMk cId="2018142261" sldId="4136"/>
            <ac:spMk id="3" creationId="{44DD1839-60C7-1BEE-3864-A052A672F05A}"/>
          </ac:spMkLst>
        </pc:spChg>
      </pc:sldChg>
      <pc:sldChg chg="modSp add mod ord">
        <pc:chgData name="sylvester mujakperuo" userId="682b13a87985f3dc" providerId="LiveId" clId="{DD7F596A-DEA3-478C-85E2-57496F10AFA6}" dt="2024-11-19T13:03:48.611" v="3506" actId="20577"/>
        <pc:sldMkLst>
          <pc:docMk/>
          <pc:sldMk cId="1640244666" sldId="4137"/>
        </pc:sldMkLst>
        <pc:spChg chg="mod">
          <ac:chgData name="sylvester mujakperuo" userId="682b13a87985f3dc" providerId="LiveId" clId="{DD7F596A-DEA3-478C-85E2-57496F10AFA6}" dt="2024-11-19T13:03:48.611" v="3506" actId="20577"/>
          <ac:spMkLst>
            <pc:docMk/>
            <pc:sldMk cId="1640244666" sldId="4137"/>
            <ac:spMk id="2" creationId="{80ABC7F3-EE7D-B95B-3D52-F87CFCC94B71}"/>
          </ac:spMkLst>
        </pc:spChg>
      </pc:sldChg>
      <pc:sldChg chg="modSp add mod ord">
        <pc:chgData name="sylvester mujakperuo" userId="682b13a87985f3dc" providerId="LiveId" clId="{DD7F596A-DEA3-478C-85E2-57496F10AFA6}" dt="2024-11-19T14:16:25.863" v="3947" actId="20577"/>
        <pc:sldMkLst>
          <pc:docMk/>
          <pc:sldMk cId="4222429605" sldId="4138"/>
        </pc:sldMkLst>
        <pc:spChg chg="mod">
          <ac:chgData name="sylvester mujakperuo" userId="682b13a87985f3dc" providerId="LiveId" clId="{DD7F596A-DEA3-478C-85E2-57496F10AFA6}" dt="2024-11-19T13:23:09.111" v="3889" actId="14100"/>
          <ac:spMkLst>
            <pc:docMk/>
            <pc:sldMk cId="4222429605" sldId="4138"/>
            <ac:spMk id="2" creationId="{A82644BC-BCEB-1121-E206-91FB73ED9644}"/>
          </ac:spMkLst>
        </pc:spChg>
        <pc:spChg chg="mod">
          <ac:chgData name="sylvester mujakperuo" userId="682b13a87985f3dc" providerId="LiveId" clId="{DD7F596A-DEA3-478C-85E2-57496F10AFA6}" dt="2024-11-19T14:16:25.863" v="3947" actId="20577"/>
          <ac:spMkLst>
            <pc:docMk/>
            <pc:sldMk cId="4222429605" sldId="4138"/>
            <ac:spMk id="3" creationId="{7B720936-9B25-A3EC-5197-66940A43F358}"/>
          </ac:spMkLst>
        </pc:spChg>
      </pc:sldChg>
      <pc:sldMasterChg chg="delSldLayout">
        <pc:chgData name="sylvester mujakperuo" userId="682b13a87985f3dc" providerId="LiveId" clId="{DD7F596A-DEA3-478C-85E2-57496F10AFA6}" dt="2024-11-18T21:01:51.774" v="20" actId="2696"/>
        <pc:sldMasterMkLst>
          <pc:docMk/>
          <pc:sldMasterMk cId="1906444138" sldId="2147483673"/>
        </pc:sldMasterMkLst>
        <pc:sldLayoutChg chg="del">
          <pc:chgData name="sylvester mujakperuo" userId="682b13a87985f3dc" providerId="LiveId" clId="{DD7F596A-DEA3-478C-85E2-57496F10AFA6}" dt="2024-11-18T21:01:51.774" v="20" actId="2696"/>
          <pc:sldLayoutMkLst>
            <pc:docMk/>
            <pc:sldMasterMk cId="1906444138" sldId="2147483673"/>
            <pc:sldLayoutMk cId="831931379" sldId="214748370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11/18/2024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dirty="0"/>
              <a:t>Peer-to-peer (P2P) lending developed after the financial crisis and the following period of recession</a:t>
            </a:r>
          </a:p>
          <a:p>
            <a:pPr marL="457200" indent="-457200">
              <a:buFont typeface="Arial" panose="020B0604020202020204" pitchFamily="34" charset="0"/>
              <a:buChar char="•"/>
            </a:pPr>
            <a:r>
              <a:rPr lang="en-US" dirty="0"/>
              <a:t>P2P loan does not require collateral. Lower interest rates might be available </a:t>
            </a:r>
          </a:p>
          <a:p>
            <a:endParaRPr lang="en-GB" dirty="0"/>
          </a:p>
        </p:txBody>
      </p:sp>
      <p:sp>
        <p:nvSpPr>
          <p:cNvPr id="4" name="Slide Number Placeholder 3"/>
          <p:cNvSpPr>
            <a:spLocks noGrp="1"/>
          </p:cNvSpPr>
          <p:nvPr>
            <p:ph type="sldNum" sz="quarter" idx="5"/>
          </p:nvPr>
        </p:nvSpPr>
        <p:spPr/>
        <p:txBody>
          <a:bodyPr/>
          <a:lstStyle/>
          <a:p>
            <a:fld id="{1C3776D0-5A0B-4FB5-9B77-1B0F1CE596B9}" type="slidenum">
              <a:rPr lang="en-GB" smtClean="0"/>
              <a:t>11</a:t>
            </a:fld>
            <a:endParaRPr lang="en-GB"/>
          </a:p>
        </p:txBody>
      </p:sp>
    </p:spTree>
    <p:extLst>
      <p:ext uri="{BB962C8B-B14F-4D97-AF65-F5344CB8AC3E}">
        <p14:creationId xmlns:p14="http://schemas.microsoft.com/office/powerpoint/2010/main" val="993748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13</a:t>
            </a:fld>
            <a:endParaRPr lang="en-GB"/>
          </a:p>
        </p:txBody>
      </p:sp>
    </p:spTree>
    <p:extLst>
      <p:ext uri="{BB962C8B-B14F-4D97-AF65-F5344CB8AC3E}">
        <p14:creationId xmlns:p14="http://schemas.microsoft.com/office/powerpoint/2010/main" val="15039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B995-FF15-2C40-4B89-EE741B5FC5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EB037C-7D62-2045-EE9A-D8EB920FE3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5326CC-7408-1CE6-FB09-897A28F623E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7EAE204-64FC-4D02-E7CD-E4F3DA0E5815}"/>
              </a:ext>
            </a:extLst>
          </p:cNvPr>
          <p:cNvSpPr>
            <a:spLocks noGrp="1"/>
          </p:cNvSpPr>
          <p:nvPr>
            <p:ph type="sldNum" sz="quarter" idx="10"/>
          </p:nvPr>
        </p:nvSpPr>
        <p:spPr/>
        <p:txBody>
          <a:bodyPr/>
          <a:lstStyle/>
          <a:p>
            <a:fld id="{47E5A797-D8F9-4B18-9C0A-A790F00A74AE}" type="slidenum">
              <a:rPr lang="en-GB" smtClean="0"/>
              <a:t>16</a:t>
            </a:fld>
            <a:endParaRPr lang="en-GB"/>
          </a:p>
        </p:txBody>
      </p:sp>
    </p:spTree>
    <p:extLst>
      <p:ext uri="{BB962C8B-B14F-4D97-AF65-F5344CB8AC3E}">
        <p14:creationId xmlns:p14="http://schemas.microsoft.com/office/powerpoint/2010/main" val="2021735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8E69B-13EE-EC6C-FEAF-9E771B9D9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190C2-3F51-0E4F-AB8A-7441168724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1A70DA-D771-6AA9-CFDA-C151C8034DA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184E42B-8DE4-C829-0B2D-2F8307C51F58}"/>
              </a:ext>
            </a:extLst>
          </p:cNvPr>
          <p:cNvSpPr>
            <a:spLocks noGrp="1"/>
          </p:cNvSpPr>
          <p:nvPr>
            <p:ph type="sldNum" sz="quarter" idx="5"/>
          </p:nvPr>
        </p:nvSpPr>
        <p:spPr/>
        <p:txBody>
          <a:bodyPr/>
          <a:lstStyle/>
          <a:p>
            <a:fld id="{0BE95075-E044-054B-898B-D3B5F62E76BA}" type="slidenum">
              <a:rPr lang="en-US" smtClean="0"/>
              <a:t>18</a:t>
            </a:fld>
            <a:endParaRPr lang="en-US"/>
          </a:p>
        </p:txBody>
      </p:sp>
    </p:spTree>
    <p:extLst>
      <p:ext uri="{BB962C8B-B14F-4D97-AF65-F5344CB8AC3E}">
        <p14:creationId xmlns:p14="http://schemas.microsoft.com/office/powerpoint/2010/main" val="2367835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5EB8"/>
            </a:gs>
            <a:gs pos="52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EBF-4785-EA44-87DD-49B6C2943DA2}"/>
              </a:ext>
            </a:extLst>
          </p:cNvPr>
          <p:cNvSpPr>
            <a:spLocks noGrp="1"/>
          </p:cNvSpPr>
          <p:nvPr>
            <p:ph type="ctrTitle" hasCustomPrompt="1"/>
          </p:nvPr>
        </p:nvSpPr>
        <p:spPr>
          <a:xfrm>
            <a:off x="479425" y="476250"/>
            <a:ext cx="11341100" cy="2971800"/>
          </a:xfrm>
        </p:spPr>
        <p:txBody>
          <a:bodyPr lIns="0" tIns="0" rIns="0" bIns="0" anchor="t" anchorCtr="0">
            <a:noAutofit/>
          </a:bodyPr>
          <a:lstStyle>
            <a:lvl1pPr algn="l">
              <a:defRPr sz="7200" b="1" i="0" spc="-150">
                <a:solidFill>
                  <a:schemeClr val="bg1"/>
                </a:solidFill>
                <a:latin typeface="COOPERHEWITT-SEMIBOLD" pitchFamily="2" charset="77"/>
                <a:ea typeface="COOPERHEWITT-SEMIBOLD" pitchFamily="2" charset="77"/>
              </a:defRPr>
            </a:lvl1pPr>
          </a:lstStyle>
          <a:p>
            <a:r>
              <a:rPr lang="en-US" sz="7200" b="1" i="0" spc="-150">
                <a:solidFill>
                  <a:schemeClr val="bg1"/>
                </a:solidFill>
                <a:latin typeface="COOPERHEWITT-SEMIBOLD" pitchFamily="2" charset="77"/>
                <a:ea typeface="COOPERHEWITT-SEMIBOLD" pitchFamily="2" charset="77"/>
              </a:rPr>
              <a:t>Brand identity guidelines</a:t>
            </a:r>
            <a:endParaRPr lang="en-US" sz="7200" b="1" spc="-150">
              <a:solidFill>
                <a:schemeClr val="bg1"/>
              </a:solidFill>
              <a:latin typeface="COOPERHEWITT-MEDIUM" pitchFamily="2" charset="77"/>
              <a:ea typeface="COOPERHEWITT-MEDIUM" pitchFamily="2" charset="77"/>
            </a:endParaRPr>
          </a:p>
        </p:txBody>
      </p:sp>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Public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pic>
        <p:nvPicPr>
          <p:cNvPr id="6" name="Picture 5">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Cooper Hewitt" pitchFamily="2" charset="77"/>
                <a:ea typeface="Cooper Hewitt"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Public Sans" pitchFamily="2" charset="77"/>
              </a:defRPr>
            </a:lvl1pPr>
            <a:lvl2pPr>
              <a:defRPr b="0" i="0">
                <a:solidFill>
                  <a:schemeClr val="bg1"/>
                </a:solidFill>
                <a:latin typeface="Public Sans" pitchFamily="2" charset="77"/>
              </a:defRPr>
            </a:lvl2pPr>
            <a:lvl3pPr>
              <a:defRPr b="0" i="0">
                <a:solidFill>
                  <a:schemeClr val="bg1"/>
                </a:solidFill>
                <a:latin typeface="Public Sans" pitchFamily="2" charset="77"/>
              </a:defRPr>
            </a:lvl3pPr>
            <a:lvl4pPr>
              <a:defRPr b="0" i="0">
                <a:solidFill>
                  <a:schemeClr val="bg1"/>
                </a:solidFill>
                <a:latin typeface="Public Sans" pitchFamily="2" charset="77"/>
              </a:defRPr>
            </a:lvl4pPr>
            <a:lvl5pPr>
              <a:defRPr b="0" i="0">
                <a:solidFill>
                  <a:schemeClr val="bg1"/>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anchor="t" anchorCtr="0">
            <a:noAutofit/>
          </a:bodyPr>
          <a:lstStyle>
            <a:lvl1pPr>
              <a:defRPr sz="5400" b="1" i="0">
                <a:solidFill>
                  <a:schemeClr val="bg1"/>
                </a:solidFill>
                <a:latin typeface="Cooper Hewitt" pitchFamily="2" charset="77"/>
                <a:ea typeface="Cooper Hewitt" pitchFamily="2" charset="77"/>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volutpat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turpis</a:t>
            </a:r>
            <a:r>
              <a:rPr lang="en-GB" sz="5400">
                <a:latin typeface="COOPERHEWITT-SEMIBOLD" pitchFamily="2" charset="77"/>
                <a:ea typeface="COOPERHEWITT-SEMIBOLD" pitchFamily="2" charset="77"/>
              </a:rPr>
              <a:t> id </a:t>
            </a:r>
            <a:r>
              <a:rPr lang="en-GB" sz="5400" err="1">
                <a:latin typeface="COOPERHEWITT-SEMIBOLD" pitchFamily="2" charset="77"/>
                <a:ea typeface="COOPERHEWITT-SEMIBOLD" pitchFamily="2" charset="77"/>
              </a:rPr>
              <a:t>pellentesque</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sagittis</a:t>
            </a:r>
            <a:r>
              <a:rPr lang="en-GB" sz="5400">
                <a:latin typeface="COOPERHEWITT-SEMIBOLD" pitchFamily="2" charset="77"/>
                <a:ea typeface="COOPERHEWITT-SEMIBOLD" pitchFamily="2" charset="77"/>
              </a:rPr>
              <a:t>.</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numCol="2" spcCol="540000" anchor="t" anchorCtr="0">
            <a:noAutofit/>
          </a:bodyPr>
          <a:lstStyle>
            <a:lvl1pPr>
              <a:defRPr sz="2400" b="0" i="0">
                <a:solidFill>
                  <a:srgbClr val="01033C"/>
                </a:solidFill>
                <a:latin typeface="Public Sans" pitchFamily="2" charset="77"/>
                <a:ea typeface="Cooper Hewitt" pitchFamily="2" charset="77"/>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4" name="Picture 3">
            <a:extLst>
              <a:ext uri="{FF2B5EF4-FFF2-40B4-BE49-F238E27FC236}">
                <a16:creationId xmlns:a16="http://schemas.microsoft.com/office/drawing/2014/main" id="{38FDD584-05A5-004A-8151-192C12A76965}"/>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4486A2D5-324C-9E4F-A4EB-75376B44CEDE}"/>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9628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EA39DB12-09C8-CB42-B27F-E3FC28EBA5AA}"/>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220203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16D685-0808-8647-9F6B-2213D1DE7E5C}"/>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32949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6C96037-90F8-6140-B06F-C10492131903}"/>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95655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3A2F2B-BE21-9342-BB30-45EC7239AA8A}"/>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a:latin typeface="Public Sans" pitchFamily="2" charset="77"/>
              </a:defRPr>
            </a:lvl1pPr>
            <a:lvl2pPr>
              <a:defRPr sz="2400">
                <a:latin typeface="Public Sans" pitchFamily="2" charset="77"/>
              </a:defRPr>
            </a:lvl2pPr>
            <a:lvl3pPr>
              <a:defRPr sz="2000">
                <a:latin typeface="Public Sans" pitchFamily="2" charset="77"/>
              </a:defRPr>
            </a:lvl3pPr>
            <a:lvl4pPr>
              <a:defRPr sz="1800">
                <a:latin typeface="Public Sans" pitchFamily="2" charset="77"/>
              </a:defRPr>
            </a:lvl4pPr>
            <a:lvl5pPr>
              <a:defRPr sz="1800">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a:solidFill>
                  <a:srgbClr val="01033C"/>
                </a:solidFill>
                <a:latin typeface="Public Sans" pitchFamily="2" charset="77"/>
              </a:defRPr>
            </a:lvl1pPr>
            <a:lvl2pPr>
              <a:defRPr>
                <a:solidFill>
                  <a:srgbClr val="01033C"/>
                </a:solidFill>
                <a:latin typeface="Public Sans" pitchFamily="2" charset="77"/>
              </a:defRPr>
            </a:lvl2pPr>
            <a:lvl3pPr>
              <a:defRPr>
                <a:solidFill>
                  <a:srgbClr val="01033C"/>
                </a:solidFill>
                <a:latin typeface="Public Sans" pitchFamily="2" charset="77"/>
              </a:defRPr>
            </a:lvl3pPr>
            <a:lvl4pPr>
              <a:defRPr>
                <a:solidFill>
                  <a:srgbClr val="01033C"/>
                </a:solidFill>
                <a:latin typeface="Public Sans" pitchFamily="2" charset="77"/>
              </a:defRPr>
            </a:lvl4pPr>
            <a:lvl5pPr>
              <a:defRPr>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a:extLst>
              <a:ext uri="{FF2B5EF4-FFF2-40B4-BE49-F238E27FC236}">
                <a16:creationId xmlns:a16="http://schemas.microsoft.com/office/drawing/2014/main" id="{DE85392B-531D-9443-98C4-3C75134E3DE8}"/>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66466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2ED5C0A4-1960-574D-9478-7A9E62D5FCE6}"/>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4286602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Cooper Hewitt" pitchFamily="2" charset="77"/>
                <a:ea typeface="Cooper Hewitt" pitchFamily="2" charset="77"/>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75311D03-8D5F-E14A-AE70-CAB0D3B3243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56946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r>
              <a:rPr lang="en-GB"/>
              <a:t>Click to edit </a:t>
            </a:r>
            <a:br>
              <a:rPr lang="en-GB"/>
            </a:br>
            <a:r>
              <a:rPr lang="en-GB"/>
              <a:t>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11/18/2024</a:t>
            </a:fld>
            <a:endParaRPr lang="en-US"/>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9" name="Picture 8">
            <a:extLst>
              <a:ext uri="{FF2B5EF4-FFF2-40B4-BE49-F238E27FC236}">
                <a16:creationId xmlns:a16="http://schemas.microsoft.com/office/drawing/2014/main" id="{298E5DCF-5508-C84A-91F0-D5076C4FD663}"/>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750833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5107514" cy="2952750"/>
          </a:xfrm>
        </p:spPr>
        <p:txBody>
          <a:bodyPr anchor="t" anchorCtr="0">
            <a:noAutofit/>
          </a:bodyPr>
          <a:lstStyle>
            <a:lvl1pPr>
              <a:defRPr sz="54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3429000"/>
            <a:ext cx="5107514" cy="3024188"/>
          </a:xfrm>
        </p:spPr>
        <p:txBody>
          <a:bodyPr lIns="0" tIns="0" rIns="0" bIns="0" anchor="t" anchorCtr="0">
            <a:noAutofit/>
          </a:bodyPr>
          <a:lstStyle>
            <a:lvl1pPr marL="0" indent="0">
              <a:buNone/>
              <a:defRPr sz="20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pic>
        <p:nvPicPr>
          <p:cNvPr id="10" name="Content Placeholder 4">
            <a:extLst>
              <a:ext uri="{FF2B5EF4-FFF2-40B4-BE49-F238E27FC236}">
                <a16:creationId xmlns:a16="http://schemas.microsoft.com/office/drawing/2014/main" id="{C53112EE-831C-A74B-9B22-E2464280C7E6}"/>
              </a:ext>
            </a:extLst>
          </p:cNvPr>
          <p:cNvPicPr>
            <a:picLocks noChangeAspect="1"/>
          </p:cNvPicPr>
          <p:nvPr userDrawn="1"/>
        </p:nvPicPr>
        <p:blipFill rotWithShape="1">
          <a:blip r:embed="rId2"/>
          <a:srcRect l="45607" t="18175" r="8786" b="4862"/>
          <a:stretch/>
        </p:blipFill>
        <p:spPr>
          <a:xfrm>
            <a:off x="6096000" y="0"/>
            <a:ext cx="6096000" cy="6858001"/>
          </a:xfrm>
          <a:prstGeom prst="rect">
            <a:avLst/>
          </a:prstGeom>
        </p:spPr>
      </p:pic>
    </p:spTree>
    <p:extLst>
      <p:ext uri="{BB962C8B-B14F-4D97-AF65-F5344CB8AC3E}">
        <p14:creationId xmlns:p14="http://schemas.microsoft.com/office/powerpoint/2010/main" val="222083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pic>
        <p:nvPicPr>
          <p:cNvPr id="5" name="Picture 4">
            <a:extLst>
              <a:ext uri="{FF2B5EF4-FFF2-40B4-BE49-F238E27FC236}">
                <a16:creationId xmlns:a16="http://schemas.microsoft.com/office/drawing/2014/main" id="{21A4D744-03F0-004E-BF2F-76333924685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873194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05EB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17125D-1EC6-0548-ACBE-65A9BADB141C}"/>
              </a:ext>
            </a:extLst>
          </p:cNvPr>
          <p:cNvPicPr>
            <a:picLocks noChangeAspect="1"/>
          </p:cNvPicPr>
          <p:nvPr userDrawn="1"/>
        </p:nvPicPr>
        <p:blipFill rotWithShape="1">
          <a:blip r:embed="rId2"/>
          <a:srcRect l="29958" t="7523" r="2846" b="35780"/>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5C63F1FB-A353-9349-BDBD-9DCE5E2F8551}"/>
              </a:ext>
            </a:extLst>
          </p:cNvPr>
          <p:cNvPicPr>
            <a:picLocks noChangeAspect="1"/>
          </p:cNvPicPr>
          <p:nvPr userDrawn="1"/>
        </p:nvPicPr>
        <p:blipFill>
          <a:blip r:embed="rId3"/>
          <a:srcRect/>
          <a:stretch/>
        </p:blipFill>
        <p:spPr>
          <a:xfrm>
            <a:off x="9656991" y="280311"/>
            <a:ext cx="2344505"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t" anchorCtr="0">
            <a:noAutofit/>
          </a:bodyPr>
          <a:lstStyle>
            <a:lvl1pPr>
              <a:defRPr sz="5400">
                <a:solidFill>
                  <a:srgbClr val="01033C"/>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11/18/2024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3196171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05EB8"/>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13A6FD5-AD39-894C-A874-2CAF50F18059}"/>
              </a:ext>
            </a:extLst>
          </p:cNvPr>
          <p:cNvPicPr>
            <a:picLocks noChangeAspect="1"/>
          </p:cNvPicPr>
          <p:nvPr userDrawn="1"/>
        </p:nvPicPr>
        <p:blipFill rotWithShape="1">
          <a:blip r:embed="rId2"/>
          <a:srcRect r="472" b="16096"/>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722382-8003-C247-BF58-C95DC7A8E657}"/>
              </a:ext>
            </a:extLst>
          </p:cNvPr>
          <p:cNvPicPr>
            <a:picLocks noChangeAspect="1"/>
          </p:cNvPicPr>
          <p:nvPr userDrawn="1"/>
        </p:nvPicPr>
        <p:blipFill>
          <a:blip r:embed="rId3"/>
          <a:srcRect/>
          <a:stretch/>
        </p:blipFill>
        <p:spPr>
          <a:xfrm>
            <a:off x="9656990" y="5829888"/>
            <a:ext cx="2344508"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b" anchorCtr="0">
            <a:noAutofit/>
          </a:bodyPr>
          <a:lstStyle>
            <a:lvl1pPr>
              <a:defRPr sz="5400">
                <a:solidFill>
                  <a:schemeClr val="bg1"/>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11/18/2024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509626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Blu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253E84"/>
                </a:solidFill>
                <a:latin typeface="Antonio" charset="0"/>
                <a:ea typeface="Antonio" charset="0"/>
                <a:cs typeface="Antonio" charset="0"/>
              </a:defRPr>
            </a:lvl1pPr>
          </a:lstStyle>
          <a:p>
            <a:r>
              <a:rPr lang="en-GB"/>
              <a:t>Contents slide</a:t>
            </a:r>
            <a:endParaRPr lang="en-US"/>
          </a:p>
        </p:txBody>
      </p:sp>
      <p:sp>
        <p:nvSpPr>
          <p:cNvPr id="10" name="Content Placeholder 2"/>
          <p:cNvSpPr>
            <a:spLocks noGrp="1"/>
          </p:cNvSpPr>
          <p:nvPr>
            <p:ph idx="1"/>
          </p:nvPr>
        </p:nvSpPr>
        <p:spPr>
          <a:xfrm>
            <a:off x="1130005" y="2359400"/>
            <a:ext cx="9387840" cy="3296602"/>
          </a:xfrm>
        </p:spPr>
        <p:txBody>
          <a:bodyPr lIns="0" tIns="0" rIns="0" bIns="0"/>
          <a:lstStyle>
            <a:lvl1pPr marL="457200" indent="-457200">
              <a:buClr>
                <a:schemeClr val="accent2"/>
              </a:buClr>
              <a:buFont typeface="Wingdings" pitchFamily="2" charset="2"/>
              <a:buChar char="§"/>
              <a:defRPr b="0" i="0">
                <a:latin typeface="Work Sans" charset="0"/>
                <a:ea typeface="Work Sans" charset="0"/>
                <a:cs typeface="Work Sans" charset="0"/>
              </a:defRPr>
            </a:lvl1pPr>
            <a:lvl2pPr marL="800100" indent="-342900">
              <a:buClr>
                <a:schemeClr val="accent2"/>
              </a:buClr>
              <a:buFont typeface="Wingdings" pitchFamily="2" charset="2"/>
              <a:buChar char="§"/>
              <a:defRPr b="0" i="0">
                <a:latin typeface="Work Sans" charset="0"/>
                <a:ea typeface="Work Sans" charset="0"/>
                <a:cs typeface="Work Sans" charset="0"/>
              </a:defRPr>
            </a:lvl2pPr>
            <a:lvl3pPr marL="1257300" indent="-342900">
              <a:buClr>
                <a:schemeClr val="accent2"/>
              </a:buClr>
              <a:buFont typeface="Wingdings" pitchFamily="2" charset="2"/>
              <a:buChar char="§"/>
              <a:defRPr b="0" i="0">
                <a:latin typeface="Work Sans" charset="0"/>
                <a:ea typeface="Work Sans" charset="0"/>
                <a:cs typeface="Work Sans" charset="0"/>
              </a:defRPr>
            </a:lvl3pPr>
            <a:lvl4pPr marL="1657350" indent="-285750">
              <a:buClr>
                <a:schemeClr val="accent2"/>
              </a:buClr>
              <a:buFont typeface="Wingdings" pitchFamily="2" charset="2"/>
              <a:buChar char="§"/>
              <a:defRPr b="0" i="0">
                <a:latin typeface="Work Sans" charset="0"/>
                <a:ea typeface="Work Sans" charset="0"/>
                <a:cs typeface="Work Sans" charset="0"/>
              </a:defRPr>
            </a:lvl4pPr>
            <a:lvl5pPr marL="2114550" indent="-285750">
              <a:buClr>
                <a:schemeClr val="accent2"/>
              </a:buClr>
              <a:buFont typeface="Wingdings" pitchFamily="2"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60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2A1564"/>
                </a:solidFill>
              </a:rPr>
              <a:t> </a:t>
            </a:r>
          </a:p>
        </p:txBody>
      </p:sp>
    </p:spTree>
    <p:extLst>
      <p:ext uri="{BB962C8B-B14F-4D97-AF65-F5344CB8AC3E}">
        <p14:creationId xmlns:p14="http://schemas.microsoft.com/office/powerpoint/2010/main" val="10655284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713804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655931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1720" y="6389003"/>
            <a:ext cx="11936107" cy="343899"/>
          </a:xfrm>
        </p:spPr>
        <p:txBody>
          <a:bodyPr anchor="b"/>
          <a:lstStyle>
            <a:lvl1pPr algn="l">
              <a:defRPr sz="1600" b="0">
                <a:solidFill>
                  <a:schemeClr val="tx1"/>
                </a:solidFill>
              </a:defRPr>
            </a:lvl1pPr>
          </a:lstStyle>
          <a:p>
            <a:r>
              <a:rPr lang="en-US"/>
              <a:t>Click to edit master title style</a:t>
            </a:r>
            <a:endParaRPr lang="en-GB"/>
          </a:p>
        </p:txBody>
      </p:sp>
      <p:sp>
        <p:nvSpPr>
          <p:cNvPr id="3" name="Picture Placeholder 2"/>
          <p:cNvSpPr>
            <a:spLocks noGrp="1"/>
          </p:cNvSpPr>
          <p:nvPr>
            <p:ph type="pic" idx="1"/>
          </p:nvPr>
        </p:nvSpPr>
        <p:spPr>
          <a:xfrm>
            <a:off x="0" y="1"/>
            <a:ext cx="12192000" cy="6253316"/>
          </a:xfrm>
        </p:spPr>
        <p:txBody>
          <a:bodyPr/>
          <a:lstStyle>
            <a:lvl1pPr marL="0" indent="0">
              <a:buNone/>
              <a:defRPr sz="3600"/>
            </a:lvl1pPr>
            <a:lvl2pPr marL="504979" indent="0">
              <a:buNone/>
              <a:defRPr sz="3067"/>
            </a:lvl2pPr>
            <a:lvl3pPr marL="1009960" indent="0">
              <a:buNone/>
              <a:defRPr sz="2667"/>
            </a:lvl3pPr>
            <a:lvl4pPr marL="1514939" indent="0">
              <a:buNone/>
              <a:defRPr sz="2267"/>
            </a:lvl4pPr>
            <a:lvl5pPr marL="2019920" indent="0">
              <a:buNone/>
              <a:defRPr sz="2267"/>
            </a:lvl5pPr>
            <a:lvl6pPr marL="2524900" indent="0">
              <a:buNone/>
              <a:defRPr sz="2267"/>
            </a:lvl6pPr>
            <a:lvl7pPr marL="3029880" indent="0">
              <a:buNone/>
              <a:defRPr sz="2267"/>
            </a:lvl7pPr>
            <a:lvl8pPr marL="3534860" indent="0">
              <a:buNone/>
              <a:defRPr sz="2267"/>
            </a:lvl8pPr>
            <a:lvl9pPr marL="4039840" indent="0">
              <a:buNone/>
              <a:defRPr sz="2267"/>
            </a:lvl9pPr>
          </a:lstStyle>
          <a:p>
            <a:pPr lvl="0"/>
            <a:endParaRPr lang="en-GB" noProof="0"/>
          </a:p>
        </p:txBody>
      </p:sp>
    </p:spTree>
    <p:extLst>
      <p:ext uri="{BB962C8B-B14F-4D97-AF65-F5344CB8AC3E}">
        <p14:creationId xmlns:p14="http://schemas.microsoft.com/office/powerpoint/2010/main" val="113113490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Slide">
    <p:bg>
      <p:bgPr>
        <a:solidFill>
          <a:srgbClr val="2E3E80"/>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BD72F49C-24B7-9246-98F5-122CFB7CDA5E}"/>
              </a:ext>
            </a:extLst>
          </p:cNvPr>
          <p:cNvSpPr>
            <a:spLocks noGrp="1"/>
          </p:cNvSpPr>
          <p:nvPr>
            <p:ph type="pic" idx="1"/>
          </p:nvPr>
        </p:nvSpPr>
        <p:spPr>
          <a:xfrm>
            <a:off x="0" y="23750"/>
            <a:ext cx="12192000" cy="6858000"/>
          </a:xfrm>
          <a:solidFill>
            <a:srgbClr val="2E3E8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 name="Title 1">
            <a:extLst>
              <a:ext uri="{FF2B5EF4-FFF2-40B4-BE49-F238E27FC236}">
                <a16:creationId xmlns:a16="http://schemas.microsoft.com/office/drawing/2014/main" id="{5E469BDF-CFDA-6744-B0B8-6E811A0E036D}"/>
              </a:ext>
            </a:extLst>
          </p:cNvPr>
          <p:cNvSpPr>
            <a:spLocks noGrp="1"/>
          </p:cNvSpPr>
          <p:nvPr>
            <p:ph type="ctrTitle" hasCustomPrompt="1"/>
          </p:nvPr>
        </p:nvSpPr>
        <p:spPr>
          <a:xfrm>
            <a:off x="-91440" y="2397760"/>
            <a:ext cx="8656320" cy="4839472"/>
          </a:xfrm>
          <a:noFill/>
          <a:ln w="38100">
            <a:noFill/>
            <a:miter lim="800000"/>
          </a:ln>
        </p:spPr>
        <p:txBody>
          <a:bodyPr lIns="0" tIns="0" rIns="0" bIns="0" anchor="b" anchorCtr="0">
            <a:noAutofit/>
          </a:bodyPr>
          <a:lstStyle>
            <a:lvl1pPr algn="l">
              <a:defRPr sz="11000" b="1" i="0" spc="-150">
                <a:solidFill>
                  <a:schemeClr val="bg1"/>
                </a:solidFill>
                <a:latin typeface="Antonio" panose="02000503000000000000" pitchFamily="2" charset="77"/>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D06A6CF-4228-1845-85DB-671E35A2DC6F}"/>
              </a:ext>
            </a:extLst>
          </p:cNvPr>
          <p:cNvPicPr>
            <a:picLocks noChangeAspect="1"/>
          </p:cNvPicPr>
          <p:nvPr userDrawn="1"/>
        </p:nvPicPr>
        <p:blipFill>
          <a:blip r:embed="rId2"/>
          <a:srcRect/>
          <a:stretch/>
        </p:blipFill>
        <p:spPr>
          <a:xfrm>
            <a:off x="0" y="38990"/>
            <a:ext cx="12192000" cy="6858000"/>
          </a:xfrm>
          <a:prstGeom prst="rect">
            <a:avLst/>
          </a:prstGeom>
        </p:spPr>
      </p:pic>
    </p:spTree>
    <p:extLst>
      <p:ext uri="{BB962C8B-B14F-4D97-AF65-F5344CB8AC3E}">
        <p14:creationId xmlns:p14="http://schemas.microsoft.com/office/powerpoint/2010/main" val="156245972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ntents Slide">
    <p:bg>
      <p:bgPr>
        <a:solidFill>
          <a:srgbClr val="EEFC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00BFC6-72B5-B948-841F-BA40B32DA3C3}"/>
              </a:ext>
            </a:extLst>
          </p:cNvPr>
          <p:cNvPicPr>
            <a:picLocks noChangeAspect="1"/>
          </p:cNvPicPr>
          <p:nvPr userDrawn="1"/>
        </p:nvPicPr>
        <p:blipFill>
          <a:blip r:embed="rId2"/>
          <a:srcRect/>
          <a:stretch/>
        </p:blipFill>
        <p:spPr>
          <a:xfrm>
            <a:off x="9862730" y="6034009"/>
            <a:ext cx="2097206" cy="757324"/>
          </a:xfrm>
          <a:prstGeom prst="rect">
            <a:avLst/>
          </a:prstGeom>
        </p:spPr>
      </p:pic>
      <p:sp>
        <p:nvSpPr>
          <p:cNvPr id="10" name="Title 1"/>
          <p:cNvSpPr>
            <a:spLocks noGrp="1"/>
          </p:cNvSpPr>
          <p:nvPr>
            <p:ph type="title" hasCustomPrompt="1"/>
          </p:nvPr>
        </p:nvSpPr>
        <p:spPr>
          <a:xfrm>
            <a:off x="756457" y="265616"/>
            <a:ext cx="10876341" cy="590202"/>
          </a:xfrm>
        </p:spPr>
        <p:txBody>
          <a:bodyPr vert="horz" lIns="0" tIns="0" rIns="0" bIns="0" rtlCol="0" anchor="ctr" anchorCtr="0">
            <a:normAutofit/>
          </a:bodyPr>
          <a:lstStyle>
            <a:lvl1pPr>
              <a:defRPr lang="en-US" sz="3600" dirty="0">
                <a:solidFill>
                  <a:srgbClr val="01033C"/>
                </a:solidFill>
                <a:latin typeface="Arial" panose="020B0604020202020204" pitchFamily="34" charset="0"/>
                <a:ea typeface="Arial" panose="020B0604020202020204" pitchFamily="34" charset="0"/>
                <a:cs typeface="Arial" panose="020B0604020202020204" pitchFamily="34" charset="0"/>
              </a:defRPr>
            </a:lvl1pPr>
          </a:lstStyle>
          <a:p>
            <a:pPr lvl="0"/>
            <a:r>
              <a:rPr lang="en-GB"/>
              <a:t>Contents slide</a:t>
            </a:r>
            <a:endParaRPr lang="en-US"/>
          </a:p>
        </p:txBody>
      </p:sp>
      <p:sp>
        <p:nvSpPr>
          <p:cNvPr id="11" name="Content Placeholder 2"/>
          <p:cNvSpPr>
            <a:spLocks noGrp="1"/>
          </p:cNvSpPr>
          <p:nvPr>
            <p:ph idx="1"/>
          </p:nvPr>
        </p:nvSpPr>
        <p:spPr>
          <a:xfrm>
            <a:off x="756457" y="1005840"/>
            <a:ext cx="10956176" cy="5394959"/>
          </a:xfrm>
        </p:spPr>
        <p:txBody>
          <a:bodyPr vert="horz" lIns="91440" tIns="45720" rIns="91440" bIns="45720" rtlCol="0">
            <a:normAutofit/>
          </a:bodyPr>
          <a:lstStyle>
            <a:lvl1pPr>
              <a:defRPr lang="en-US" sz="2400" dirty="0">
                <a:solidFill>
                  <a:srgbClr val="25327D"/>
                </a:solidFill>
                <a:latin typeface="Work Sans" pitchFamily="2" charset="0"/>
                <a:ea typeface="+mn-ea"/>
                <a:cs typeface="Times New Roman" panose="02020603050405020304" pitchFamily="18" charset="0"/>
              </a:defRPr>
            </a:lvl1pPr>
            <a:lvl2pPr>
              <a:defRPr lang="en-US" sz="2000" dirty="0">
                <a:solidFill>
                  <a:srgbClr val="25327D"/>
                </a:solidFill>
                <a:latin typeface="Work Sans" pitchFamily="2" charset="0"/>
                <a:ea typeface="+mn-ea"/>
                <a:cs typeface="Times New Roman" panose="02020603050405020304" pitchFamily="18" charset="0"/>
              </a:defRPr>
            </a:lvl2pPr>
            <a:lvl3pPr>
              <a:defRPr lang="en-US" sz="1800" dirty="0">
                <a:solidFill>
                  <a:srgbClr val="25327D"/>
                </a:solidFill>
                <a:latin typeface="Work Sans" pitchFamily="2" charset="0"/>
                <a:ea typeface="+mn-ea"/>
                <a:cs typeface="Times New Roman" panose="02020603050405020304" pitchFamily="18" charset="0"/>
              </a:defRPr>
            </a:lvl3pPr>
            <a:lvl4pPr>
              <a:defRPr lang="en-US" sz="1600" dirty="0">
                <a:solidFill>
                  <a:srgbClr val="25327D"/>
                </a:solidFill>
                <a:latin typeface="Work Sans" pitchFamily="2" charset="0"/>
                <a:ea typeface="+mn-ea"/>
                <a:cs typeface="Times New Roman" panose="02020603050405020304" pitchFamily="18" charset="0"/>
              </a:defRPr>
            </a:lvl4pPr>
            <a:lvl5pPr>
              <a:defRPr lang="en-US" sz="1600" dirty="0">
                <a:solidFill>
                  <a:srgbClr val="25327D"/>
                </a:solidFill>
                <a:latin typeface="Work Sans" pitchFamily="2" charset="0"/>
                <a:ea typeface="+mn-ea"/>
                <a:cs typeface="Times New Roman" panose="02020603050405020304" pitchFamily="18" charset="0"/>
              </a:defRPr>
            </a:lvl5pPr>
          </a:lstStyle>
          <a:p>
            <a:pPr marL="342900" lvl="0" indent="-342900" algn="just">
              <a:spcBef>
                <a:spcPct val="20000"/>
              </a:spcBef>
              <a:buFont typeface="Arial" pitchFamily="34" charset="0"/>
            </a:pPr>
            <a:r>
              <a:rPr lang="en-US"/>
              <a:t>Click to edit Master text styles</a:t>
            </a:r>
          </a:p>
          <a:p>
            <a:pPr marL="742950" lvl="1" indent="-285750" algn="just">
              <a:spcBef>
                <a:spcPct val="20000"/>
              </a:spcBef>
              <a:buFont typeface="Arial" pitchFamily="34" charset="0"/>
              <a:buChar char="–"/>
            </a:pPr>
            <a:r>
              <a:rPr lang="en-US"/>
              <a:t>Second level</a:t>
            </a:r>
          </a:p>
          <a:p>
            <a:pPr lvl="2" algn="just">
              <a:spcBef>
                <a:spcPct val="20000"/>
              </a:spcBef>
              <a:buFont typeface="Arial" pitchFamily="34" charset="0"/>
            </a:pPr>
            <a:r>
              <a:rPr lang="en-US"/>
              <a:t>Third level</a:t>
            </a:r>
          </a:p>
          <a:p>
            <a:pPr lvl="3" algn="just">
              <a:spcBef>
                <a:spcPct val="20000"/>
              </a:spcBef>
              <a:buFont typeface="Arial" pitchFamily="34" charset="0"/>
              <a:buChar char="–"/>
            </a:pPr>
            <a:r>
              <a:rPr lang="en-US"/>
              <a:t>Fourth level</a:t>
            </a:r>
          </a:p>
          <a:p>
            <a:pPr lvl="4" algn="just">
              <a:spcBef>
                <a:spcPct val="20000"/>
              </a:spcBef>
              <a:buFont typeface="Arial" pitchFamily="34" charset="0"/>
              <a:buChar char="»"/>
            </a:pPr>
            <a:r>
              <a:rPr lang="en-US"/>
              <a:t>Fifth level</a:t>
            </a:r>
          </a:p>
        </p:txBody>
      </p:sp>
    </p:spTree>
    <p:extLst>
      <p:ext uri="{BB962C8B-B14F-4D97-AF65-F5344CB8AC3E}">
        <p14:creationId xmlns:p14="http://schemas.microsoft.com/office/powerpoint/2010/main" val="134963883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11/18/2024</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51" r:id="rId5"/>
    <p:sldLayoutId id="2147483660" r:id="rId6"/>
    <p:sldLayoutId id="2147483663" r:id="rId7"/>
    <p:sldLayoutId id="2147483664" r:id="rId8"/>
    <p:sldLayoutId id="2147483661" r:id="rId9"/>
    <p:sldLayoutId id="2147483652" r:id="rId10"/>
    <p:sldLayoutId id="2147483653" r:id="rId11"/>
    <p:sldLayoutId id="2147483654" r:id="rId12"/>
    <p:sldLayoutId id="2147483655" r:id="rId13"/>
    <p:sldLayoutId id="2147483656" r:id="rId14"/>
    <p:sldLayoutId id="2147483668" r:id="rId15"/>
    <p:sldLayoutId id="2147483662" r:id="rId16"/>
    <p:sldLayoutId id="2147483657" r:id="rId17"/>
    <p:sldLayoutId id="2147483677" r:id="rId18"/>
    <p:sldLayoutId id="2147483669" r:id="rId19"/>
    <p:sldLayoutId id="2147483719" r:id="rId20"/>
    <p:sldLayoutId id="2147483720" r:id="rId21"/>
    <p:sldLayoutId id="2147483721" r:id="rId22"/>
    <p:sldLayoutId id="2147483676" r:id="rId23"/>
  </p:sldLayoutIdLst>
  <p:txStyles>
    <p:titleStyle>
      <a:lvl1pPr algn="l" defTabSz="914400" rtl="0" eaLnBrk="1" latinLnBrk="0" hangingPunct="1">
        <a:lnSpc>
          <a:spcPct val="90000"/>
        </a:lnSpc>
        <a:spcBef>
          <a:spcPct val="0"/>
        </a:spcBef>
        <a:buNone/>
        <a:defRPr sz="5400" b="0" i="0" kern="1200">
          <a:solidFill>
            <a:srgbClr val="01033C"/>
          </a:solidFill>
          <a:latin typeface="COOPERHEWITT-SEMIBOLD" pitchFamily="2" charset="77"/>
          <a:ea typeface="COOPERHEWITT-SEMIBOLD"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Public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Public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Public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orient="horz" pos="300" userDrawn="1">
          <p15:clr>
            <a:srgbClr val="F26B43"/>
          </p15:clr>
        </p15:guide>
        <p15:guide id="5" pos="7446" userDrawn="1">
          <p15:clr>
            <a:srgbClr val="F26B43"/>
          </p15:clr>
        </p15:guide>
        <p15:guide id="6" orient="horz" pos="4065" userDrawn="1">
          <p15:clr>
            <a:srgbClr val="F26B43"/>
          </p15:clr>
        </p15:guide>
        <p15:guide id="7" pos="2003" userDrawn="1">
          <p15:clr>
            <a:srgbClr val="F26B43"/>
          </p15:clr>
        </p15:guide>
        <p15:guide id="8" pos="2661" userDrawn="1">
          <p15:clr>
            <a:srgbClr val="F26B43"/>
          </p15:clr>
        </p15:guide>
        <p15:guide id="9" orient="horz" pos="3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11/18/2024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33" r:id="rId20"/>
    <p:sldLayoutId id="2147483734" r:id="rId21"/>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xml.rels><?xml version="1.0" encoding="UTF-8" standalone="yes"?>
<Relationships xmlns="http://schemas.openxmlformats.org/package/2006/relationships"><Relationship Id="rId2" Type="http://schemas.openxmlformats.org/officeDocument/2006/relationships/hyperlink" Target="https://www.ukcfa.org.uk/what-is-crowdfunding/" TargetMode="External"/><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2" Type="http://schemas.openxmlformats.org/officeDocument/2006/relationships/hyperlink" Target="https://www.ukcfa.org.uk/what-is-crowdfunding/" TargetMode="External"/><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3" Type="http://schemas.openxmlformats.org/officeDocument/2006/relationships/hyperlink" Target="https://www.ukcfa.org.uk/what-is-crowdfunding/" TargetMode="External"/><Relationship Id="rId2" Type="http://schemas.openxmlformats.org/officeDocument/2006/relationships/notesSlide" Target="../notesSlides/notesSlide2.xm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2895601"/>
            <a:ext cx="5421085" cy="3570514"/>
          </a:xfrm>
        </p:spPr>
        <p:txBody>
          <a:bodyPr lIns="0" tIns="0" rIns="0" bIns="0">
            <a:normAutofit lnSpcReduction="10000"/>
          </a:bodyPr>
          <a:lstStyle/>
          <a:p>
            <a:pPr>
              <a:lnSpc>
                <a:spcPct val="100000"/>
              </a:lnSpc>
            </a:pPr>
            <a:r>
              <a:rPr lang="en-US" dirty="0"/>
              <a:t>BUSI 1764 – </a:t>
            </a:r>
          </a:p>
          <a:p>
            <a:pPr>
              <a:lnSpc>
                <a:spcPct val="100000"/>
              </a:lnSpc>
            </a:pPr>
            <a:r>
              <a:rPr lang="en-US" dirty="0"/>
              <a:t>Global Entrepreneurship and Innovation</a:t>
            </a:r>
          </a:p>
          <a:p>
            <a:endParaRPr lang="en-GB" b="1" dirty="0"/>
          </a:p>
          <a:p>
            <a:r>
              <a:rPr lang="en-GB" b="1" dirty="0"/>
              <a:t>Department: </a:t>
            </a:r>
          </a:p>
          <a:p>
            <a:r>
              <a:rPr lang="en-GB" b="1" dirty="0"/>
              <a:t>Executive Business Centre</a:t>
            </a:r>
          </a:p>
          <a:p>
            <a:endParaRPr lang="en-GB" b="1" dirty="0"/>
          </a:p>
          <a:p>
            <a:r>
              <a:rPr lang="en-GB" b="1" dirty="0">
                <a:solidFill>
                  <a:srgbClr val="FFC000"/>
                </a:solidFill>
              </a:rPr>
              <a:t>Dr Sylvester Mujakperuo</a:t>
            </a:r>
          </a:p>
          <a:p>
            <a:r>
              <a:rPr lang="en-GB" b="1" dirty="0">
                <a:solidFill>
                  <a:srgbClr val="FFC000"/>
                </a:solidFill>
              </a:rPr>
              <a:t>Module Leader</a:t>
            </a:r>
            <a:endParaRPr lang="en-GB" dirty="0">
              <a:solidFill>
                <a:srgbClr val="FFC000"/>
              </a:solidFill>
            </a:endParaRPr>
          </a:p>
          <a:p>
            <a:endParaRPr lang="en-GB" b="1" dirty="0"/>
          </a:p>
          <a:p>
            <a:endParaRPr lang="en-GB" b="1" dirty="0"/>
          </a:p>
          <a:p>
            <a:endParaRPr lang="en-GB" dirty="0"/>
          </a:p>
        </p:txBody>
      </p:sp>
      <p:sp>
        <p:nvSpPr>
          <p:cNvPr id="2" name="Title 1"/>
          <p:cNvSpPr>
            <a:spLocks noGrp="1"/>
          </p:cNvSpPr>
          <p:nvPr>
            <p:ph type="ctrTitle"/>
          </p:nvPr>
        </p:nvSpPr>
        <p:spPr>
          <a:xfrm>
            <a:off x="141515" y="979714"/>
            <a:ext cx="5464627" cy="2247624"/>
          </a:xfrm>
        </p:spPr>
        <p:txBody>
          <a:bodyPr lIns="0" tIns="0" rIns="0" bIns="0" anchor="t" anchorCtr="0">
            <a:noAutofit/>
          </a:bodyPr>
          <a:lstStyle/>
          <a:p>
            <a:r>
              <a:rPr lang="en-US" sz="3500" dirty="0">
                <a:solidFill>
                  <a:srgbClr val="FFC000"/>
                </a:solidFill>
                <a:latin typeface="Antonio" charset="0"/>
                <a:ea typeface="Antonio" charset="0"/>
                <a:cs typeface="Antonio" charset="0"/>
              </a:rPr>
              <a:t>Entrepreneurial Financing</a:t>
            </a:r>
            <a:br>
              <a:rPr lang="en-US" sz="3500" dirty="0">
                <a:solidFill>
                  <a:srgbClr val="FFC000"/>
                </a:solidFill>
                <a:latin typeface="Antonio" charset="0"/>
                <a:ea typeface="Antonio" charset="0"/>
                <a:cs typeface="Antonio" charset="0"/>
              </a:rPr>
            </a:br>
            <a:r>
              <a:rPr lang="en-GB" sz="2400" b="1" dirty="0">
                <a:solidFill>
                  <a:srgbClr val="FFC000"/>
                </a:solidFill>
              </a:rPr>
              <a:t>Week 9 Tutorial Slides</a:t>
            </a:r>
            <a:br>
              <a:rPr lang="en-GB" sz="1050" dirty="0">
                <a:solidFill>
                  <a:srgbClr val="FFC000"/>
                </a:solidFill>
              </a:rPr>
            </a:br>
            <a:endParaRPr lang="en-US" sz="3500" b="1" dirty="0">
              <a:solidFill>
                <a:srgbClr val="FFC000"/>
              </a:solidFill>
              <a:latin typeface="Antonio" charset="0"/>
              <a:ea typeface="Antonio" charset="0"/>
              <a:cs typeface="Antonio"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5628" y="-6317"/>
            <a:ext cx="6346371"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804114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900000" y="1171254"/>
            <a:ext cx="2880000" cy="4948746"/>
          </a:xfrm>
        </p:spPr>
        <p:txBody>
          <a:bodyPr>
            <a:normAutofit/>
          </a:bodyPr>
          <a:lstStyle/>
          <a:p>
            <a:r>
              <a:rPr lang="en-GB" sz="4400" dirty="0">
                <a:solidFill>
                  <a:srgbClr val="FFC000"/>
                </a:solidFill>
                <a:latin typeface="Calibri Light" panose="020F0302020204030204" pitchFamily="34" charset="0"/>
                <a:cs typeface="Calibri Light" panose="020F0302020204030204" pitchFamily="34" charset="0"/>
              </a:rPr>
              <a:t>LEARNING OUTCOMES</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191001" y="1012372"/>
            <a:ext cx="7750628" cy="5029200"/>
          </a:xfrm>
        </p:spPr>
        <p:txBody>
          <a:bodyPr>
            <a:normAutofit/>
          </a:bodyPr>
          <a:lstStyle/>
          <a:p>
            <a:pPr algn="just">
              <a:lnSpc>
                <a:spcPct val="160000"/>
              </a:lnSpc>
            </a:pPr>
            <a:r>
              <a:rPr lang="en-US" sz="3000" dirty="0"/>
              <a:t>Understand the importance of finance and why funding is necessary for entrepreneurial firms</a:t>
            </a:r>
          </a:p>
          <a:p>
            <a:pPr algn="just">
              <a:lnSpc>
                <a:spcPct val="160000"/>
              </a:lnSpc>
            </a:pPr>
            <a:r>
              <a:rPr lang="en-US" sz="3000" dirty="0"/>
              <a:t>Evaluate the forms of finance available to entrepreneurs and entrepreneurial firms</a:t>
            </a:r>
          </a:p>
          <a:p>
            <a:endParaRPr lang="en-GB" dirty="0"/>
          </a:p>
        </p:txBody>
      </p:sp>
    </p:spTree>
    <p:extLst>
      <p:ext uri="{BB962C8B-B14F-4D97-AF65-F5344CB8AC3E}">
        <p14:creationId xmlns:p14="http://schemas.microsoft.com/office/powerpoint/2010/main" val="2044140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239485" y="152400"/>
            <a:ext cx="11473544" cy="990596"/>
          </a:xfrm>
        </p:spPr>
        <p:txBody>
          <a:bodyPr>
            <a:normAutofit/>
          </a:bodyPr>
          <a:lstStyle/>
          <a:p>
            <a:pPr algn="ctr"/>
            <a:r>
              <a:rPr lang="en-US" sz="3600" dirty="0">
                <a:latin typeface="Book Antiqua" pitchFamily="18" charset="0"/>
              </a:rPr>
              <a:t>Alternatives for Raising Finance for </a:t>
            </a:r>
            <a:br>
              <a:rPr lang="en-US" sz="3600" dirty="0">
                <a:latin typeface="Book Antiqua" pitchFamily="18" charset="0"/>
              </a:rPr>
            </a:br>
            <a:r>
              <a:rPr lang="en-US" sz="3600" dirty="0">
                <a:latin typeface="Book Antiqua" pitchFamily="18" charset="0"/>
              </a:rPr>
              <a:t>Start-Up Firm</a:t>
            </a:r>
          </a:p>
        </p:txBody>
      </p:sp>
      <p:sp>
        <p:nvSpPr>
          <p:cNvPr id="49156" name="Line 4"/>
          <p:cNvSpPr>
            <a:spLocks noChangeShapeType="1"/>
          </p:cNvSpPr>
          <p:nvPr/>
        </p:nvSpPr>
        <p:spPr bwMode="auto">
          <a:xfrm>
            <a:off x="1524000" y="1371600"/>
            <a:ext cx="9144000" cy="0"/>
          </a:xfrm>
          <a:prstGeom prst="line">
            <a:avLst/>
          </a:prstGeom>
          <a:noFill/>
          <a:ln w="38100">
            <a:solidFill>
              <a:srgbClr val="993300"/>
            </a:solidFill>
            <a:round/>
            <a:headEnd/>
            <a:tailEnd/>
          </a:ln>
          <a:effectLst/>
        </p:spPr>
        <p:txBody>
          <a:bodyPr/>
          <a:lstStyle/>
          <a:p>
            <a:endParaRPr lang="en-US"/>
          </a:p>
        </p:txBody>
      </p:sp>
      <p:sp>
        <p:nvSpPr>
          <p:cNvPr id="49158" name="Rectangle 6"/>
          <p:cNvSpPr>
            <a:spLocks noChangeArrowheads="1"/>
          </p:cNvSpPr>
          <p:nvPr/>
        </p:nvSpPr>
        <p:spPr bwMode="auto">
          <a:xfrm>
            <a:off x="239486" y="1959428"/>
            <a:ext cx="3744685" cy="1088572"/>
          </a:xfrm>
          <a:prstGeom prst="rect">
            <a:avLst/>
          </a:prstGeom>
          <a:solidFill>
            <a:srgbClr val="FFFFCC"/>
          </a:solidFill>
          <a:ln w="9525">
            <a:solidFill>
              <a:schemeClr val="tx1"/>
            </a:solidFill>
            <a:miter lim="800000"/>
            <a:headEnd/>
            <a:tailEnd/>
          </a:ln>
          <a:effectLst/>
        </p:spPr>
        <p:txBody>
          <a:bodyPr wrap="none" anchor="ctr"/>
          <a:lstStyle/>
          <a:p>
            <a:pPr algn="ctr"/>
            <a:r>
              <a:rPr lang="en-US" sz="3200" b="1" dirty="0">
                <a:latin typeface="Book Antiqua" pitchFamily="18" charset="0"/>
              </a:rPr>
              <a:t>Personal Funds</a:t>
            </a:r>
          </a:p>
        </p:txBody>
      </p:sp>
      <p:sp>
        <p:nvSpPr>
          <p:cNvPr id="49159" name="Rectangle 7"/>
          <p:cNvSpPr>
            <a:spLocks noChangeArrowheads="1"/>
          </p:cNvSpPr>
          <p:nvPr/>
        </p:nvSpPr>
        <p:spPr bwMode="auto">
          <a:xfrm>
            <a:off x="4855030" y="3428998"/>
            <a:ext cx="4408713" cy="990596"/>
          </a:xfrm>
          <a:prstGeom prst="rect">
            <a:avLst/>
          </a:prstGeom>
          <a:solidFill>
            <a:srgbClr val="FFFFCC"/>
          </a:solidFill>
          <a:ln w="9525">
            <a:solidFill>
              <a:schemeClr val="tx1"/>
            </a:solidFill>
            <a:miter lim="800000"/>
            <a:headEnd/>
            <a:tailEnd/>
          </a:ln>
          <a:effectLst/>
        </p:spPr>
        <p:txBody>
          <a:bodyPr wrap="none" anchor="ctr"/>
          <a:lstStyle/>
          <a:p>
            <a:pPr algn="ctr"/>
            <a:r>
              <a:rPr lang="en-US" sz="3200" b="1" dirty="0">
                <a:latin typeface="Book Antiqua" pitchFamily="18" charset="0"/>
              </a:rPr>
              <a:t>Equity Capital</a:t>
            </a:r>
          </a:p>
        </p:txBody>
      </p:sp>
      <p:sp>
        <p:nvSpPr>
          <p:cNvPr id="49160" name="Rectangle 8"/>
          <p:cNvSpPr>
            <a:spLocks noChangeArrowheads="1"/>
          </p:cNvSpPr>
          <p:nvPr/>
        </p:nvSpPr>
        <p:spPr bwMode="auto">
          <a:xfrm>
            <a:off x="239485" y="4931226"/>
            <a:ext cx="3744685" cy="1088573"/>
          </a:xfrm>
          <a:prstGeom prst="rect">
            <a:avLst/>
          </a:prstGeom>
          <a:solidFill>
            <a:srgbClr val="FFFFCC"/>
          </a:solidFill>
          <a:ln w="9525">
            <a:solidFill>
              <a:schemeClr val="tx1"/>
            </a:solidFill>
            <a:miter lim="800000"/>
            <a:headEnd/>
            <a:tailEnd/>
          </a:ln>
          <a:effectLst/>
        </p:spPr>
        <p:txBody>
          <a:bodyPr wrap="none" anchor="ctr"/>
          <a:lstStyle/>
          <a:p>
            <a:pPr algn="ctr"/>
            <a:r>
              <a:rPr lang="en-US" sz="3200" b="1" dirty="0">
                <a:latin typeface="Book Antiqua" pitchFamily="18" charset="0"/>
              </a:rPr>
              <a:t>Bootstrapping</a:t>
            </a:r>
          </a:p>
        </p:txBody>
      </p:sp>
      <p:sp>
        <p:nvSpPr>
          <p:cNvPr id="49161" name="Rectangle 9"/>
          <p:cNvSpPr>
            <a:spLocks noChangeArrowheads="1"/>
          </p:cNvSpPr>
          <p:nvPr/>
        </p:nvSpPr>
        <p:spPr bwMode="auto">
          <a:xfrm>
            <a:off x="4855028" y="4931226"/>
            <a:ext cx="4408715" cy="1175658"/>
          </a:xfrm>
          <a:prstGeom prst="rect">
            <a:avLst/>
          </a:prstGeom>
          <a:solidFill>
            <a:srgbClr val="FFFFCC"/>
          </a:solidFill>
          <a:ln w="9525">
            <a:solidFill>
              <a:schemeClr val="tx1"/>
            </a:solidFill>
            <a:miter lim="800000"/>
            <a:headEnd/>
            <a:tailEnd/>
          </a:ln>
          <a:effectLst/>
        </p:spPr>
        <p:txBody>
          <a:bodyPr wrap="none" anchor="ctr"/>
          <a:lstStyle/>
          <a:p>
            <a:pPr algn="ctr"/>
            <a:r>
              <a:rPr lang="en-US" sz="2800" b="1" dirty="0">
                <a:latin typeface="Book Antiqua" pitchFamily="18" charset="0"/>
              </a:rPr>
              <a:t>Other (Creative) Sources</a:t>
            </a:r>
          </a:p>
        </p:txBody>
      </p:sp>
      <p:sp>
        <p:nvSpPr>
          <p:cNvPr id="2" name="Rectangle 6">
            <a:extLst>
              <a:ext uri="{FF2B5EF4-FFF2-40B4-BE49-F238E27FC236}">
                <a16:creationId xmlns:a16="http://schemas.microsoft.com/office/drawing/2014/main" id="{5EA63735-AB29-BCC4-BC4E-C96B99873C0C}"/>
              </a:ext>
            </a:extLst>
          </p:cNvPr>
          <p:cNvSpPr>
            <a:spLocks noChangeArrowheads="1"/>
          </p:cNvSpPr>
          <p:nvPr/>
        </p:nvSpPr>
        <p:spPr bwMode="auto">
          <a:xfrm>
            <a:off x="239486" y="3429000"/>
            <a:ext cx="3744685" cy="990596"/>
          </a:xfrm>
          <a:prstGeom prst="rect">
            <a:avLst/>
          </a:prstGeom>
          <a:solidFill>
            <a:srgbClr val="FFFFCC"/>
          </a:solidFill>
          <a:ln w="9525">
            <a:solidFill>
              <a:schemeClr val="tx1"/>
            </a:solidFill>
            <a:miter lim="800000"/>
            <a:headEnd/>
            <a:tailEnd/>
          </a:ln>
          <a:effectLst/>
        </p:spPr>
        <p:txBody>
          <a:bodyPr wrap="none" anchor="ctr"/>
          <a:lstStyle/>
          <a:p>
            <a:pPr algn="ctr"/>
            <a:r>
              <a:rPr lang="en-US" sz="3200" b="1" dirty="0">
                <a:latin typeface="Book Antiqua" pitchFamily="18" charset="0"/>
              </a:rPr>
              <a:t>Family and Friends</a:t>
            </a:r>
          </a:p>
        </p:txBody>
      </p:sp>
      <p:sp>
        <p:nvSpPr>
          <p:cNvPr id="3" name="Rectangle 6">
            <a:extLst>
              <a:ext uri="{FF2B5EF4-FFF2-40B4-BE49-F238E27FC236}">
                <a16:creationId xmlns:a16="http://schemas.microsoft.com/office/drawing/2014/main" id="{8DA86C62-5B9A-0B7F-F699-F7DD02B46F68}"/>
              </a:ext>
            </a:extLst>
          </p:cNvPr>
          <p:cNvSpPr>
            <a:spLocks noChangeArrowheads="1"/>
          </p:cNvSpPr>
          <p:nvPr/>
        </p:nvSpPr>
        <p:spPr bwMode="auto">
          <a:xfrm>
            <a:off x="4855028" y="1959428"/>
            <a:ext cx="4408713" cy="1088569"/>
          </a:xfrm>
          <a:prstGeom prst="rect">
            <a:avLst/>
          </a:prstGeom>
          <a:solidFill>
            <a:srgbClr val="FFFFCC"/>
          </a:solidFill>
          <a:ln w="9525">
            <a:solidFill>
              <a:schemeClr val="tx1"/>
            </a:solidFill>
            <a:miter lim="800000"/>
            <a:headEnd/>
            <a:tailEnd/>
          </a:ln>
          <a:effectLst/>
        </p:spPr>
        <p:txBody>
          <a:bodyPr wrap="none" anchor="ctr"/>
          <a:lstStyle/>
          <a:p>
            <a:pPr algn="ctr"/>
            <a:r>
              <a:rPr lang="en-US" sz="3200" b="1" dirty="0">
                <a:latin typeface="Book Antiqua" pitchFamily="18" charset="0"/>
              </a:rPr>
              <a:t>Debt Financing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537BE-0B49-6648-A9F6-81F7246B3DE3}"/>
              </a:ext>
            </a:extLst>
          </p:cNvPr>
          <p:cNvSpPr>
            <a:spLocks noGrp="1"/>
          </p:cNvSpPr>
          <p:nvPr>
            <p:ph type="title"/>
          </p:nvPr>
        </p:nvSpPr>
        <p:spPr>
          <a:xfrm>
            <a:off x="217714" y="250371"/>
            <a:ext cx="11778341" cy="827315"/>
          </a:xfrm>
        </p:spPr>
        <p:txBody>
          <a:bodyPr>
            <a:normAutofit/>
          </a:bodyPr>
          <a:lstStyle/>
          <a:p>
            <a:pPr algn="ctr"/>
            <a:r>
              <a:rPr lang="en-US" sz="3600" dirty="0"/>
              <a:t>Sources of Funding for INVs </a:t>
            </a:r>
          </a:p>
        </p:txBody>
      </p:sp>
      <p:sp>
        <p:nvSpPr>
          <p:cNvPr id="3" name="Content Placeholder 2">
            <a:extLst>
              <a:ext uri="{FF2B5EF4-FFF2-40B4-BE49-F238E27FC236}">
                <a16:creationId xmlns:a16="http://schemas.microsoft.com/office/drawing/2014/main" id="{81D99D09-72AE-0643-BEDF-35B3164ABD9D}"/>
              </a:ext>
            </a:extLst>
          </p:cNvPr>
          <p:cNvSpPr>
            <a:spLocks noGrp="1"/>
          </p:cNvSpPr>
          <p:nvPr>
            <p:ph idx="1"/>
          </p:nvPr>
        </p:nvSpPr>
        <p:spPr>
          <a:xfrm>
            <a:off x="217715" y="1197429"/>
            <a:ext cx="11778342" cy="5562600"/>
          </a:xfrm>
        </p:spPr>
        <p:txBody>
          <a:bodyPr>
            <a:normAutofit/>
          </a:bodyPr>
          <a:lstStyle/>
          <a:p>
            <a:pPr algn="just"/>
            <a:r>
              <a:rPr lang="en-US" b="1" dirty="0"/>
              <a:t>Personal funds</a:t>
            </a:r>
          </a:p>
          <a:p>
            <a:pPr marL="0" indent="0" algn="just">
              <a:buNone/>
            </a:pPr>
            <a:r>
              <a:rPr lang="en-US" dirty="0"/>
              <a:t>- The method is used by vast amount of founders</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b="1" dirty="0"/>
              <a:t>Family and Friends</a:t>
            </a:r>
          </a:p>
          <a:p>
            <a:pPr algn="just">
              <a:buFontTx/>
              <a:buChar char="-"/>
            </a:pPr>
            <a:r>
              <a:rPr lang="en-US" dirty="0"/>
              <a:t>This represents the second line source of funding for new ventures</a:t>
            </a:r>
          </a:p>
          <a:p>
            <a:pPr algn="just">
              <a:buFontTx/>
              <a:buChar char="-"/>
            </a:pPr>
            <a:r>
              <a:rPr lang="en-US" dirty="0"/>
              <a:t>Funding may take the form of loans, investments or outright gifts</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b="1" dirty="0"/>
              <a:t>Bootstrapping</a:t>
            </a:r>
          </a:p>
          <a:p>
            <a:pPr algn="just">
              <a:buFontTx/>
              <a:buChar char="-"/>
            </a:pPr>
            <a:r>
              <a:rPr lang="en-US" dirty="0"/>
              <a:t>This is the third source of seed money for a new venture</a:t>
            </a:r>
          </a:p>
          <a:p>
            <a:pPr algn="just">
              <a:buFontTx/>
              <a:buChar char="-"/>
            </a:pPr>
            <a:r>
              <a:rPr lang="en-US" dirty="0"/>
              <a:t>Involves finding ways to avoid external financing through creativity, thriftiness, cost cutting or any means necessary</a:t>
            </a:r>
          </a:p>
          <a:p>
            <a:pPr algn="just">
              <a:buFontTx/>
              <a:buChar char="-"/>
            </a:pPr>
            <a:endParaRPr lang="en-US" dirty="0"/>
          </a:p>
          <a:p>
            <a:pPr marL="457200" indent="-457200" algn="just">
              <a:buFont typeface="Arial" panose="020B0604020202020204" pitchFamily="34" charset="0"/>
              <a:buChar char="•"/>
            </a:pPr>
            <a:endParaRPr lang="en-US" dirty="0"/>
          </a:p>
          <a:p>
            <a:pPr marL="0" indent="0" algn="just">
              <a:buNone/>
            </a:pPr>
            <a:endParaRPr lang="en-US" dirty="0"/>
          </a:p>
          <a:p>
            <a:pPr marL="0" indent="0" algn="just">
              <a:buNone/>
            </a:pPr>
            <a:endParaRPr lang="en-US" dirty="0"/>
          </a:p>
          <a:p>
            <a:pPr marL="457200" indent="-457200" algn="just">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6B41EF31-DBEF-D149-93B1-F37561001B72}"/>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385576073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7C7C-1786-3940-9AD3-6F58FB267D40}"/>
              </a:ext>
            </a:extLst>
          </p:cNvPr>
          <p:cNvSpPr>
            <a:spLocks noGrp="1"/>
          </p:cNvSpPr>
          <p:nvPr>
            <p:ph type="title"/>
          </p:nvPr>
        </p:nvSpPr>
        <p:spPr>
          <a:xfrm>
            <a:off x="608256" y="174171"/>
            <a:ext cx="11355144" cy="947058"/>
          </a:xfrm>
        </p:spPr>
        <p:txBody>
          <a:bodyPr>
            <a:normAutofit/>
          </a:bodyPr>
          <a:lstStyle/>
          <a:p>
            <a:pPr algn="ctr"/>
            <a:r>
              <a:rPr lang="en-US" dirty="0"/>
              <a:t>Sources of Funding - Debt Financing   </a:t>
            </a:r>
          </a:p>
        </p:txBody>
      </p:sp>
      <p:sp>
        <p:nvSpPr>
          <p:cNvPr id="3" name="Content Placeholder 2">
            <a:extLst>
              <a:ext uri="{FF2B5EF4-FFF2-40B4-BE49-F238E27FC236}">
                <a16:creationId xmlns:a16="http://schemas.microsoft.com/office/drawing/2014/main" id="{A95C2F2F-9565-FC46-AE6F-11C17D57215C}"/>
              </a:ext>
            </a:extLst>
          </p:cNvPr>
          <p:cNvSpPr>
            <a:spLocks noGrp="1"/>
          </p:cNvSpPr>
          <p:nvPr>
            <p:ph idx="1"/>
          </p:nvPr>
        </p:nvSpPr>
        <p:spPr>
          <a:xfrm>
            <a:off x="326572" y="1273629"/>
            <a:ext cx="11636828" cy="5410200"/>
          </a:xfrm>
        </p:spPr>
        <p:txBody>
          <a:bodyPr>
            <a:normAutofit/>
          </a:bodyPr>
          <a:lstStyle/>
          <a:p>
            <a:pPr marL="457200" indent="-457200" algn="just">
              <a:lnSpc>
                <a:spcPct val="150000"/>
              </a:lnSpc>
              <a:buFont typeface="Arial" panose="020B0604020202020204" pitchFamily="34" charset="0"/>
              <a:buChar char="•"/>
            </a:pPr>
            <a:r>
              <a:rPr lang="en-US" dirty="0"/>
              <a:t>Commercial bank loans</a:t>
            </a:r>
          </a:p>
          <a:p>
            <a:pPr marL="457200" indent="-457200" algn="just">
              <a:lnSpc>
                <a:spcPct val="150000"/>
              </a:lnSpc>
              <a:buFont typeface="Arial" panose="020B0604020202020204" pitchFamily="34" charset="0"/>
              <a:buChar char="•"/>
            </a:pPr>
            <a:r>
              <a:rPr lang="en-US" dirty="0"/>
              <a:t>Overdraft Facility</a:t>
            </a:r>
          </a:p>
          <a:p>
            <a:pPr marL="457200" indent="-457200" algn="just">
              <a:lnSpc>
                <a:spcPct val="150000"/>
              </a:lnSpc>
              <a:buFont typeface="Arial" panose="020B0604020202020204" pitchFamily="34" charset="0"/>
              <a:buChar char="•"/>
            </a:pPr>
            <a:r>
              <a:rPr lang="en-US" dirty="0"/>
              <a:t>Government Loans to small businesses</a:t>
            </a:r>
          </a:p>
          <a:p>
            <a:pPr marL="457200" indent="-457200" algn="just">
              <a:lnSpc>
                <a:spcPct val="150000"/>
              </a:lnSpc>
              <a:buFont typeface="Arial" panose="020B0604020202020204" pitchFamily="34" charset="0"/>
              <a:buChar char="•"/>
            </a:pPr>
            <a:r>
              <a:rPr lang="en-US" dirty="0"/>
              <a:t>Peer- to – peer lending (occurs directly between individuals bypassing banks and other financial institutions). Operated mainly on online platforms</a:t>
            </a:r>
          </a:p>
        </p:txBody>
      </p:sp>
      <p:sp>
        <p:nvSpPr>
          <p:cNvPr id="4" name="TextBox 3">
            <a:extLst>
              <a:ext uri="{FF2B5EF4-FFF2-40B4-BE49-F238E27FC236}">
                <a16:creationId xmlns:a16="http://schemas.microsoft.com/office/drawing/2014/main" id="{D592AA12-E347-1D4E-9DBB-B15343E29F3D}"/>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337565010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7C7C-1786-3940-9AD3-6F58FB267D40}"/>
              </a:ext>
            </a:extLst>
          </p:cNvPr>
          <p:cNvSpPr>
            <a:spLocks noGrp="1"/>
          </p:cNvSpPr>
          <p:nvPr>
            <p:ph type="title"/>
          </p:nvPr>
        </p:nvSpPr>
        <p:spPr>
          <a:xfrm>
            <a:off x="1130004" y="228600"/>
            <a:ext cx="10284583" cy="1077686"/>
          </a:xfrm>
        </p:spPr>
        <p:txBody>
          <a:bodyPr/>
          <a:lstStyle/>
          <a:p>
            <a:pPr algn="ctr"/>
            <a:r>
              <a:rPr lang="en-US" dirty="0"/>
              <a:t>Sources of Funding - Equity Financing </a:t>
            </a:r>
            <a:br>
              <a:rPr lang="en-US" dirty="0"/>
            </a:br>
            <a:r>
              <a:rPr lang="en-US" dirty="0"/>
              <a:t>(Angel Investors)</a:t>
            </a:r>
          </a:p>
        </p:txBody>
      </p:sp>
      <p:sp>
        <p:nvSpPr>
          <p:cNvPr id="3" name="Content Placeholder 2">
            <a:extLst>
              <a:ext uri="{FF2B5EF4-FFF2-40B4-BE49-F238E27FC236}">
                <a16:creationId xmlns:a16="http://schemas.microsoft.com/office/drawing/2014/main" id="{A95C2F2F-9565-FC46-AE6F-11C17D57215C}"/>
              </a:ext>
            </a:extLst>
          </p:cNvPr>
          <p:cNvSpPr>
            <a:spLocks noGrp="1"/>
          </p:cNvSpPr>
          <p:nvPr>
            <p:ph idx="1"/>
          </p:nvPr>
        </p:nvSpPr>
        <p:spPr>
          <a:xfrm>
            <a:off x="304800" y="1436914"/>
            <a:ext cx="11593286" cy="5279572"/>
          </a:xfrm>
        </p:spPr>
        <p:txBody>
          <a:bodyPr>
            <a:noAutofit/>
          </a:bodyPr>
          <a:lstStyle/>
          <a:p>
            <a:pPr marL="457200" indent="-457200" algn="just">
              <a:lnSpc>
                <a:spcPct val="160000"/>
              </a:lnSpc>
              <a:buFont typeface="Arial" panose="020B0604020202020204" pitchFamily="34" charset="0"/>
              <a:buChar char="•"/>
            </a:pPr>
            <a:r>
              <a:rPr lang="en-US" sz="1800" dirty="0"/>
              <a:t>Angel or private investors are usually wealthy individuals that invest in entrepreneurial start-ups</a:t>
            </a:r>
          </a:p>
          <a:p>
            <a:pPr marL="0" indent="0" algn="just">
              <a:lnSpc>
                <a:spcPct val="160000"/>
              </a:lnSpc>
              <a:buNone/>
            </a:pPr>
            <a:endParaRPr lang="en-US" sz="1800" dirty="0"/>
          </a:p>
          <a:p>
            <a:pPr marL="457200" indent="-457200" algn="just">
              <a:lnSpc>
                <a:spcPct val="160000"/>
              </a:lnSpc>
              <a:buFont typeface="Arial" panose="020B0604020202020204" pitchFamily="34" charset="0"/>
              <a:buChar char="•"/>
            </a:pPr>
            <a:r>
              <a:rPr lang="en-US" sz="1800" dirty="0"/>
              <a:t>Angels invest money in exchange for convertible debt or equity </a:t>
            </a:r>
          </a:p>
          <a:p>
            <a:pPr marL="457200" indent="-457200" algn="just">
              <a:lnSpc>
                <a:spcPct val="160000"/>
              </a:lnSpc>
              <a:buFont typeface="Arial" panose="020B0604020202020204" pitchFamily="34" charset="0"/>
              <a:buChar char="•"/>
            </a:pPr>
            <a:endParaRPr lang="en-US" sz="1800" dirty="0"/>
          </a:p>
          <a:p>
            <a:pPr marL="457200" indent="-457200" algn="just">
              <a:lnSpc>
                <a:spcPct val="160000"/>
              </a:lnSpc>
              <a:buFont typeface="Arial" panose="020B0604020202020204" pitchFamily="34" charset="0"/>
              <a:buChar char="•"/>
            </a:pPr>
            <a:r>
              <a:rPr lang="en-US" sz="1800" dirty="0"/>
              <a:t>Super Angels invest in a portfolio of start-ups (e.g. Ashton Kutcher and Reid Hoffman)</a:t>
            </a:r>
          </a:p>
          <a:p>
            <a:pPr marL="0" indent="0" algn="just">
              <a:lnSpc>
                <a:spcPct val="160000"/>
              </a:lnSpc>
              <a:buNone/>
            </a:pPr>
            <a:endParaRPr lang="en-US" sz="1800" dirty="0"/>
          </a:p>
          <a:p>
            <a:pPr marL="457200" indent="-457200" algn="just">
              <a:lnSpc>
                <a:spcPct val="160000"/>
              </a:lnSpc>
              <a:buFont typeface="Arial" panose="020B0604020202020204" pitchFamily="34" charset="0"/>
              <a:buChar char="•"/>
            </a:pPr>
            <a:r>
              <a:rPr lang="en-US" sz="1800" dirty="0"/>
              <a:t>Angel investors may bring additional benefits of connecting entrepreneurs with key resources, such as venture capitalists, industry experts, and professional managers </a:t>
            </a:r>
          </a:p>
        </p:txBody>
      </p:sp>
      <p:sp>
        <p:nvSpPr>
          <p:cNvPr id="4" name="TextBox 3">
            <a:extLst>
              <a:ext uri="{FF2B5EF4-FFF2-40B4-BE49-F238E27FC236}">
                <a16:creationId xmlns:a16="http://schemas.microsoft.com/office/drawing/2014/main" id="{D592AA12-E347-1D4E-9DBB-B15343E29F3D}"/>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266291908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2A6B6-C875-A44A-8273-B510E02DD387}"/>
              </a:ext>
            </a:extLst>
          </p:cNvPr>
          <p:cNvSpPr>
            <a:spLocks noGrp="1"/>
          </p:cNvSpPr>
          <p:nvPr>
            <p:ph type="title"/>
          </p:nvPr>
        </p:nvSpPr>
        <p:spPr>
          <a:xfrm>
            <a:off x="1130005" y="217715"/>
            <a:ext cx="9904440" cy="1153886"/>
          </a:xfrm>
        </p:spPr>
        <p:txBody>
          <a:bodyPr/>
          <a:lstStyle/>
          <a:p>
            <a:pPr algn="ctr"/>
            <a:r>
              <a:rPr lang="en-US" dirty="0"/>
              <a:t>Sources of Funding - Equity Financing (Venture capital)</a:t>
            </a:r>
          </a:p>
        </p:txBody>
      </p:sp>
      <p:sp>
        <p:nvSpPr>
          <p:cNvPr id="3" name="Content Placeholder 2">
            <a:extLst>
              <a:ext uri="{FF2B5EF4-FFF2-40B4-BE49-F238E27FC236}">
                <a16:creationId xmlns:a16="http://schemas.microsoft.com/office/drawing/2014/main" id="{527FF2CE-A3B2-554B-94AA-41EEE1DDCF00}"/>
              </a:ext>
            </a:extLst>
          </p:cNvPr>
          <p:cNvSpPr>
            <a:spLocks noGrp="1"/>
          </p:cNvSpPr>
          <p:nvPr>
            <p:ph idx="1"/>
          </p:nvPr>
        </p:nvSpPr>
        <p:spPr>
          <a:xfrm>
            <a:off x="1130004" y="1567543"/>
            <a:ext cx="9904439" cy="4391468"/>
          </a:xfrm>
        </p:spPr>
        <p:txBody>
          <a:bodyPr>
            <a:normAutofit fontScale="92500"/>
          </a:bodyPr>
          <a:lstStyle/>
          <a:p>
            <a:pPr marL="457200" indent="-457200" algn="just">
              <a:lnSpc>
                <a:spcPct val="150000"/>
              </a:lnSpc>
              <a:buFont typeface="Arial" panose="020B0604020202020204" pitchFamily="34" charset="0"/>
              <a:buChar char="•"/>
            </a:pPr>
            <a:r>
              <a:rPr lang="en-US" dirty="0"/>
              <a:t>Venture capital is a professionally managed pool of equity capital </a:t>
            </a:r>
          </a:p>
          <a:p>
            <a:pPr marL="457200" indent="-457200" algn="just">
              <a:lnSpc>
                <a:spcPct val="150000"/>
              </a:lnSpc>
              <a:buFont typeface="Arial" panose="020B0604020202020204" pitchFamily="34" charset="0"/>
              <a:buChar char="•"/>
            </a:pPr>
            <a:r>
              <a:rPr lang="en-US" dirty="0"/>
              <a:t>The benefits of financing a start-up with venture capital are:</a:t>
            </a:r>
          </a:p>
          <a:p>
            <a:pPr marL="514350" indent="-514350" algn="just">
              <a:lnSpc>
                <a:spcPct val="150000"/>
              </a:lnSpc>
              <a:buFont typeface="+mj-lt"/>
              <a:buAutoNum type="arabicPeriod"/>
            </a:pPr>
            <a:r>
              <a:rPr lang="en-US" dirty="0"/>
              <a:t>High value expertise </a:t>
            </a:r>
          </a:p>
          <a:p>
            <a:pPr marL="514350" indent="-514350" algn="just">
              <a:lnSpc>
                <a:spcPct val="150000"/>
              </a:lnSpc>
              <a:buFont typeface="+mj-lt"/>
              <a:buAutoNum type="arabicPeriod"/>
            </a:pPr>
            <a:r>
              <a:rPr lang="en-US" dirty="0"/>
              <a:t>Bring on board capable management team members </a:t>
            </a:r>
          </a:p>
          <a:p>
            <a:pPr marL="514350" indent="-514350" algn="just">
              <a:lnSpc>
                <a:spcPct val="150000"/>
              </a:lnSpc>
              <a:buFont typeface="+mj-lt"/>
              <a:buAutoNum type="arabicPeriod"/>
            </a:pPr>
            <a:r>
              <a:rPr lang="en-US" dirty="0"/>
              <a:t>Positioning the venture for strategic exit (e.g. buyouts or IPOs) </a:t>
            </a:r>
          </a:p>
          <a:p>
            <a:pPr marL="514350" indent="-514350" algn="just">
              <a:lnSpc>
                <a:spcPct val="150000"/>
              </a:lnSpc>
              <a:buFont typeface="+mj-lt"/>
              <a:buAutoNum type="arabicPeriod"/>
            </a:pPr>
            <a:r>
              <a:rPr lang="en-US" dirty="0"/>
              <a:t>Specialized expertise in terms of subject/industry </a:t>
            </a:r>
          </a:p>
        </p:txBody>
      </p:sp>
      <p:sp>
        <p:nvSpPr>
          <p:cNvPr id="4" name="TextBox 3">
            <a:extLst>
              <a:ext uri="{FF2B5EF4-FFF2-40B4-BE49-F238E27FC236}">
                <a16:creationId xmlns:a16="http://schemas.microsoft.com/office/drawing/2014/main" id="{F0C119DE-6A4C-2842-B69F-C34EB95A35E2}"/>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411580130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FC862-7D8B-C235-41B2-DFA0A5ED53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CF97D5-4EF5-8C67-A027-56D2751FFECC}"/>
              </a:ext>
            </a:extLst>
          </p:cNvPr>
          <p:cNvSpPr>
            <a:spLocks noGrp="1"/>
          </p:cNvSpPr>
          <p:nvPr>
            <p:ph type="title"/>
          </p:nvPr>
        </p:nvSpPr>
        <p:spPr>
          <a:xfrm>
            <a:off x="1130005" y="217715"/>
            <a:ext cx="9904440" cy="1153886"/>
          </a:xfrm>
        </p:spPr>
        <p:txBody>
          <a:bodyPr/>
          <a:lstStyle/>
          <a:p>
            <a:pPr algn="ctr"/>
            <a:r>
              <a:rPr lang="en-US" dirty="0"/>
              <a:t>Sources of Funding - Equity Financing </a:t>
            </a:r>
            <a:br>
              <a:rPr lang="en-US" dirty="0"/>
            </a:br>
            <a:r>
              <a:rPr lang="en-US" dirty="0"/>
              <a:t>(Initial Public Offers)</a:t>
            </a:r>
          </a:p>
        </p:txBody>
      </p:sp>
      <p:sp>
        <p:nvSpPr>
          <p:cNvPr id="3" name="Content Placeholder 2">
            <a:extLst>
              <a:ext uri="{FF2B5EF4-FFF2-40B4-BE49-F238E27FC236}">
                <a16:creationId xmlns:a16="http://schemas.microsoft.com/office/drawing/2014/main" id="{A223A393-54A7-0F7A-5EF5-58142A040A46}"/>
              </a:ext>
            </a:extLst>
          </p:cNvPr>
          <p:cNvSpPr>
            <a:spLocks noGrp="1"/>
          </p:cNvSpPr>
          <p:nvPr>
            <p:ph idx="1"/>
          </p:nvPr>
        </p:nvSpPr>
        <p:spPr>
          <a:xfrm>
            <a:off x="489857" y="1567543"/>
            <a:ext cx="11005457" cy="4391468"/>
          </a:xfrm>
        </p:spPr>
        <p:txBody>
          <a:bodyPr>
            <a:normAutofit/>
          </a:bodyPr>
          <a:lstStyle/>
          <a:p>
            <a:pPr marL="0" indent="0" algn="just">
              <a:lnSpc>
                <a:spcPct val="150000"/>
              </a:lnSpc>
              <a:buNone/>
            </a:pPr>
            <a:r>
              <a:rPr lang="en-US" sz="2800" dirty="0">
                <a:latin typeface="Book Antiqua" pitchFamily="18" charset="0"/>
              </a:rPr>
              <a:t>Initial Public Offering</a:t>
            </a:r>
          </a:p>
          <a:p>
            <a:pPr lvl="1" algn="just">
              <a:lnSpc>
                <a:spcPct val="150000"/>
              </a:lnSpc>
            </a:pPr>
            <a:r>
              <a:rPr lang="en-US" sz="2400" dirty="0">
                <a:latin typeface="Book Antiqua" pitchFamily="18" charset="0"/>
              </a:rPr>
              <a:t>An initial public offering (IPO) is a company’s first sale of stock to the public.  </a:t>
            </a:r>
          </a:p>
          <a:p>
            <a:pPr lvl="1" algn="just">
              <a:lnSpc>
                <a:spcPct val="150000"/>
              </a:lnSpc>
            </a:pPr>
            <a:r>
              <a:rPr lang="en-US" sz="2400" dirty="0">
                <a:latin typeface="Book Antiqua" pitchFamily="18" charset="0"/>
              </a:rPr>
              <a:t>When a company goes public, its stock is traded on one of the major stock exchanges.</a:t>
            </a:r>
          </a:p>
          <a:p>
            <a:pPr marL="457200" indent="-457200" algn="just">
              <a:lnSpc>
                <a:spcPct val="150000"/>
              </a:lnSpc>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64257A52-E203-76C4-DDC7-BFA920095EF3}"/>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149227593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7C7C-1786-3940-9AD3-6F58FB267D40}"/>
              </a:ext>
            </a:extLst>
          </p:cNvPr>
          <p:cNvSpPr>
            <a:spLocks noGrp="1"/>
          </p:cNvSpPr>
          <p:nvPr>
            <p:ph type="title"/>
          </p:nvPr>
        </p:nvSpPr>
        <p:spPr>
          <a:xfrm>
            <a:off x="1130004" y="739739"/>
            <a:ext cx="10233213" cy="740297"/>
          </a:xfrm>
        </p:spPr>
        <p:txBody>
          <a:bodyPr>
            <a:normAutofit fontScale="90000"/>
          </a:bodyPr>
          <a:lstStyle/>
          <a:p>
            <a:pPr algn="ctr"/>
            <a:r>
              <a:rPr lang="en-US" sz="3600" dirty="0"/>
              <a:t>Non-Traditional </a:t>
            </a:r>
            <a:r>
              <a:rPr lang="en-US" dirty="0"/>
              <a:t>S</a:t>
            </a:r>
            <a:r>
              <a:rPr lang="en-US" sz="3600" dirty="0"/>
              <a:t>ources of Funding - Crowdfunding </a:t>
            </a:r>
          </a:p>
        </p:txBody>
      </p:sp>
      <p:sp>
        <p:nvSpPr>
          <p:cNvPr id="3" name="Content Placeholder 2">
            <a:extLst>
              <a:ext uri="{FF2B5EF4-FFF2-40B4-BE49-F238E27FC236}">
                <a16:creationId xmlns:a16="http://schemas.microsoft.com/office/drawing/2014/main" id="{A95C2F2F-9565-FC46-AE6F-11C17D57215C}"/>
              </a:ext>
            </a:extLst>
          </p:cNvPr>
          <p:cNvSpPr>
            <a:spLocks noGrp="1"/>
          </p:cNvSpPr>
          <p:nvPr>
            <p:ph idx="1"/>
          </p:nvPr>
        </p:nvSpPr>
        <p:spPr>
          <a:xfrm>
            <a:off x="1130004" y="1797977"/>
            <a:ext cx="10335955" cy="3996647"/>
          </a:xfrm>
        </p:spPr>
        <p:txBody>
          <a:bodyPr>
            <a:normAutofit/>
          </a:bodyPr>
          <a:lstStyle/>
          <a:p>
            <a:pPr marL="457200" indent="-457200">
              <a:buFont typeface="Arial" panose="020B0604020202020204" pitchFamily="34" charset="0"/>
              <a:buChar char="•"/>
            </a:pPr>
            <a:endParaRPr lang="en-US" dirty="0"/>
          </a:p>
          <a:p>
            <a:pPr marL="457200" indent="-457200" algn="just">
              <a:buFont typeface="Arial" panose="020B0604020202020204" pitchFamily="34" charset="0"/>
              <a:buChar char="•"/>
            </a:pPr>
            <a:r>
              <a:rPr lang="en-US" dirty="0"/>
              <a:t>An example of non-traditional channels for new venture funding is crowdfunding</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GB" b="0" i="0" dirty="0">
                <a:solidFill>
                  <a:srgbClr val="575757"/>
                </a:solidFill>
                <a:effectLst/>
                <a:latin typeface="Work Sans"/>
              </a:rPr>
              <a:t>It is raising finance by asking large number of people for a small amount of money. </a:t>
            </a:r>
          </a:p>
          <a:p>
            <a:pPr marL="457200" indent="-457200" algn="just">
              <a:buFont typeface="Arial" panose="020B0604020202020204" pitchFamily="34" charset="0"/>
              <a:buChar char="•"/>
            </a:pPr>
            <a:endParaRPr lang="en-GB" dirty="0">
              <a:solidFill>
                <a:srgbClr val="575757"/>
              </a:solidFill>
              <a:latin typeface="Work Sans"/>
            </a:endParaRPr>
          </a:p>
          <a:p>
            <a:pPr marL="457200" indent="-457200" algn="just">
              <a:buFont typeface="Arial" panose="020B0604020202020204" pitchFamily="34" charset="0"/>
              <a:buChar char="•"/>
            </a:pPr>
            <a:r>
              <a:rPr lang="en-US" dirty="0"/>
              <a:t>Crowdfunding is a growing source of funding for start-ups</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endParaRPr lang="en-US" dirty="0">
              <a:latin typeface="Work Sans"/>
            </a:endParaRPr>
          </a:p>
          <a:p>
            <a:pPr marL="457200" indent="-457200">
              <a:buFont typeface="Arial" panose="020B0604020202020204" pitchFamily="34" charset="0"/>
              <a:buChar char="•"/>
            </a:pPr>
            <a:endParaRPr lang="en-US" dirty="0">
              <a:latin typeface="Work Sans"/>
            </a:endParaRPr>
          </a:p>
        </p:txBody>
      </p:sp>
      <p:sp>
        <p:nvSpPr>
          <p:cNvPr id="4" name="TextBox 3">
            <a:extLst>
              <a:ext uri="{FF2B5EF4-FFF2-40B4-BE49-F238E27FC236}">
                <a16:creationId xmlns:a16="http://schemas.microsoft.com/office/drawing/2014/main" id="{D592AA12-E347-1D4E-9DBB-B15343E29F3D}"/>
              </a:ext>
            </a:extLst>
          </p:cNvPr>
          <p:cNvSpPr txBox="1"/>
          <p:nvPr/>
        </p:nvSpPr>
        <p:spPr>
          <a:xfrm>
            <a:off x="1130005" y="6112565"/>
            <a:ext cx="3829621" cy="461665"/>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 (</a:t>
            </a:r>
            <a:r>
              <a:rPr lang="en-GB" sz="1200" dirty="0">
                <a:hlinkClick r:id="rId2"/>
              </a:rPr>
              <a:t>https://www.ukcfa.org.uk/what-is-crowdfunding/</a:t>
            </a:r>
            <a:r>
              <a:rPr lang="en-GB" sz="1200" dirty="0"/>
              <a:t>)</a:t>
            </a:r>
            <a:endParaRPr lang="en-US" sz="1200" dirty="0"/>
          </a:p>
        </p:txBody>
      </p:sp>
    </p:spTree>
    <p:extLst>
      <p:ext uri="{BB962C8B-B14F-4D97-AF65-F5344CB8AC3E}">
        <p14:creationId xmlns:p14="http://schemas.microsoft.com/office/powerpoint/2010/main" val="267132823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E8705-BB7E-AB51-75B3-C51A482D33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3E9AEE-73F7-B325-2B35-50DEB642C5DA}"/>
              </a:ext>
            </a:extLst>
          </p:cNvPr>
          <p:cNvSpPr>
            <a:spLocks noGrp="1"/>
          </p:cNvSpPr>
          <p:nvPr>
            <p:ph type="title"/>
          </p:nvPr>
        </p:nvSpPr>
        <p:spPr>
          <a:xfrm>
            <a:off x="1130004" y="283771"/>
            <a:ext cx="10233213" cy="924543"/>
          </a:xfrm>
        </p:spPr>
        <p:txBody>
          <a:bodyPr>
            <a:normAutofit/>
          </a:bodyPr>
          <a:lstStyle/>
          <a:p>
            <a:pPr algn="ctr"/>
            <a:r>
              <a:rPr lang="en-US" dirty="0"/>
              <a:t>What is </a:t>
            </a:r>
            <a:r>
              <a:rPr lang="en-US" sz="3600" dirty="0"/>
              <a:t>Crowdfunding  </a:t>
            </a:r>
          </a:p>
        </p:txBody>
      </p:sp>
      <p:sp>
        <p:nvSpPr>
          <p:cNvPr id="3" name="Content Placeholder 2">
            <a:extLst>
              <a:ext uri="{FF2B5EF4-FFF2-40B4-BE49-F238E27FC236}">
                <a16:creationId xmlns:a16="http://schemas.microsoft.com/office/drawing/2014/main" id="{7A2A8BBD-FD3A-8D56-8F64-90866CA2D893}"/>
              </a:ext>
            </a:extLst>
          </p:cNvPr>
          <p:cNvSpPr>
            <a:spLocks noGrp="1"/>
          </p:cNvSpPr>
          <p:nvPr>
            <p:ph idx="1"/>
          </p:nvPr>
        </p:nvSpPr>
        <p:spPr>
          <a:xfrm>
            <a:off x="381000" y="1295401"/>
            <a:ext cx="11462657" cy="4499224"/>
          </a:xfrm>
        </p:spPr>
        <p:txBody>
          <a:bodyPr>
            <a:normAutofit/>
          </a:bodyPr>
          <a:lstStyle/>
          <a:p>
            <a:pPr marL="457200" indent="-457200" algn="just">
              <a:buFont typeface="Arial" panose="020B0604020202020204" pitchFamily="34" charset="0"/>
              <a:buChar char="•"/>
            </a:pPr>
            <a:endParaRPr lang="en-US" dirty="0"/>
          </a:p>
          <a:p>
            <a:pPr marL="0" indent="0" algn="just">
              <a:buNone/>
            </a:pPr>
            <a:r>
              <a:rPr lang="en-US" b="1" dirty="0"/>
              <a:t>Watch Video</a:t>
            </a:r>
          </a:p>
          <a:p>
            <a:pPr marL="0" indent="0" algn="just">
              <a:buNone/>
            </a:pPr>
            <a:endParaRPr lang="en-US" b="1" dirty="0"/>
          </a:p>
          <a:p>
            <a:pPr marL="457200" indent="-457200" algn="just">
              <a:buFont typeface="Arial" panose="020B0604020202020204" pitchFamily="34" charset="0"/>
              <a:buChar char="•"/>
            </a:pPr>
            <a:endParaRPr lang="en-US" dirty="0"/>
          </a:p>
          <a:p>
            <a:pPr marL="0" indent="0" algn="ctr">
              <a:buNone/>
            </a:pPr>
            <a:r>
              <a:rPr lang="en-US" sz="3600" dirty="0"/>
              <a:t>         </a:t>
            </a:r>
            <a:r>
              <a:rPr lang="en-GB" sz="3600" dirty="0">
                <a:hlinkClick r:id="rId2"/>
              </a:rPr>
              <a:t>What Is Crowdfunding? | UKCFA</a:t>
            </a:r>
            <a:r>
              <a:rPr lang="en-US" sz="3600" dirty="0"/>
              <a:t> </a:t>
            </a:r>
          </a:p>
          <a:p>
            <a:pPr marL="457200" indent="-457200" algn="just">
              <a:buFont typeface="Arial" panose="020B0604020202020204" pitchFamily="34" charset="0"/>
              <a:buChar char="•"/>
            </a:pPr>
            <a:endParaRPr lang="en-US" sz="3600" dirty="0"/>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endParaRPr lang="en-US" dirty="0">
              <a:latin typeface="Work Sans"/>
            </a:endParaRPr>
          </a:p>
          <a:p>
            <a:pPr marL="457200" indent="-457200">
              <a:buFont typeface="Arial" panose="020B0604020202020204" pitchFamily="34" charset="0"/>
              <a:buChar char="•"/>
            </a:pPr>
            <a:endParaRPr lang="en-US" dirty="0">
              <a:latin typeface="Work Sans"/>
            </a:endParaRPr>
          </a:p>
        </p:txBody>
      </p:sp>
      <p:sp>
        <p:nvSpPr>
          <p:cNvPr id="4" name="TextBox 3">
            <a:extLst>
              <a:ext uri="{FF2B5EF4-FFF2-40B4-BE49-F238E27FC236}">
                <a16:creationId xmlns:a16="http://schemas.microsoft.com/office/drawing/2014/main" id="{41034A19-EE5C-6D7C-5D69-9D08AB697EEE}"/>
              </a:ext>
            </a:extLst>
          </p:cNvPr>
          <p:cNvSpPr txBox="1"/>
          <p:nvPr/>
        </p:nvSpPr>
        <p:spPr>
          <a:xfrm>
            <a:off x="1130005" y="6112565"/>
            <a:ext cx="3829621" cy="461665"/>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 (</a:t>
            </a:r>
            <a:r>
              <a:rPr lang="en-GB" sz="1200" dirty="0">
                <a:hlinkClick r:id="rId2"/>
              </a:rPr>
              <a:t>https://www.ukcfa.org.uk/what-is-crowdfunding/</a:t>
            </a:r>
            <a:r>
              <a:rPr lang="en-GB" sz="1200" dirty="0"/>
              <a:t>)</a:t>
            </a:r>
            <a:endParaRPr lang="en-US" sz="1200" dirty="0"/>
          </a:p>
        </p:txBody>
      </p:sp>
    </p:spTree>
    <p:extLst>
      <p:ext uri="{BB962C8B-B14F-4D97-AF65-F5344CB8AC3E}">
        <p14:creationId xmlns:p14="http://schemas.microsoft.com/office/powerpoint/2010/main" val="38566115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710-03CF-604B-B66B-364099A2A610}"/>
              </a:ext>
            </a:extLst>
          </p:cNvPr>
          <p:cNvSpPr>
            <a:spLocks noGrp="1"/>
          </p:cNvSpPr>
          <p:nvPr>
            <p:ph type="title"/>
          </p:nvPr>
        </p:nvSpPr>
        <p:spPr>
          <a:xfrm>
            <a:off x="1130004" y="235305"/>
            <a:ext cx="10365309" cy="792136"/>
          </a:xfrm>
        </p:spPr>
        <p:txBody>
          <a:bodyPr>
            <a:normAutofit/>
          </a:bodyPr>
          <a:lstStyle/>
          <a:p>
            <a:pPr algn="ctr"/>
            <a:r>
              <a:rPr lang="en-US" dirty="0"/>
              <a:t>Types of Crowdfunding </a:t>
            </a:r>
          </a:p>
        </p:txBody>
      </p:sp>
      <p:sp>
        <p:nvSpPr>
          <p:cNvPr id="3" name="Content Placeholder 2">
            <a:extLst>
              <a:ext uri="{FF2B5EF4-FFF2-40B4-BE49-F238E27FC236}">
                <a16:creationId xmlns:a16="http://schemas.microsoft.com/office/drawing/2014/main" id="{ADC66B35-186D-6442-AE37-3A2C69D0521E}"/>
              </a:ext>
            </a:extLst>
          </p:cNvPr>
          <p:cNvSpPr>
            <a:spLocks noGrp="1"/>
          </p:cNvSpPr>
          <p:nvPr>
            <p:ph idx="1"/>
          </p:nvPr>
        </p:nvSpPr>
        <p:spPr>
          <a:xfrm>
            <a:off x="696687" y="1027441"/>
            <a:ext cx="11070769" cy="5830559"/>
          </a:xfrm>
        </p:spPr>
        <p:txBody>
          <a:bodyPr>
            <a:normAutofit/>
          </a:bodyPr>
          <a:lstStyle/>
          <a:p>
            <a:pPr marL="457200" indent="-457200" algn="just">
              <a:lnSpc>
                <a:spcPct val="150000"/>
              </a:lnSpc>
            </a:pPr>
            <a:r>
              <a:rPr lang="en-US" dirty="0"/>
              <a:t>Equity crowdfunding – for share of the business</a:t>
            </a:r>
          </a:p>
          <a:p>
            <a:pPr marL="0" indent="0" algn="just">
              <a:lnSpc>
                <a:spcPct val="150000"/>
              </a:lnSpc>
              <a:buNone/>
            </a:pPr>
            <a:endParaRPr lang="en-US" dirty="0"/>
          </a:p>
          <a:p>
            <a:pPr marL="457200" indent="-457200" algn="just">
              <a:lnSpc>
                <a:spcPct val="150000"/>
              </a:lnSpc>
              <a:buFont typeface="Arial" panose="020B0604020202020204" pitchFamily="34" charset="0"/>
              <a:buChar char="•"/>
            </a:pPr>
            <a:r>
              <a:rPr lang="en-US" dirty="0"/>
              <a:t>Reward-Based Crowdfunding – for a cause</a:t>
            </a:r>
          </a:p>
          <a:p>
            <a:pPr marL="0" indent="0" algn="just">
              <a:lnSpc>
                <a:spcPct val="150000"/>
              </a:lnSpc>
              <a:buNone/>
            </a:pPr>
            <a:endParaRPr lang="en-US" dirty="0"/>
          </a:p>
          <a:p>
            <a:pPr marL="457200" indent="-457200" algn="just">
              <a:lnSpc>
                <a:spcPct val="150000"/>
              </a:lnSpc>
              <a:buFont typeface="Arial" panose="020B0604020202020204" pitchFamily="34" charset="0"/>
              <a:buChar char="•"/>
            </a:pPr>
            <a:r>
              <a:rPr lang="en-US" dirty="0"/>
              <a:t>Donation Crowdfunding</a:t>
            </a:r>
          </a:p>
          <a:p>
            <a:pPr marL="0" indent="0" algn="just">
              <a:lnSpc>
                <a:spcPct val="150000"/>
              </a:lnSpc>
              <a:buNone/>
            </a:pPr>
            <a:endParaRPr lang="en-US" dirty="0"/>
          </a:p>
          <a:p>
            <a:pPr marL="457200" indent="-457200" algn="just">
              <a:lnSpc>
                <a:spcPct val="150000"/>
              </a:lnSpc>
              <a:buFont typeface="Arial" panose="020B0604020202020204" pitchFamily="34" charset="0"/>
              <a:buChar char="•"/>
            </a:pPr>
            <a:r>
              <a:rPr lang="en-US" dirty="0"/>
              <a:t> Loan/debt crowdfunding – By passing banks. Investors get interest for their investment</a:t>
            </a:r>
          </a:p>
          <a:p>
            <a:pPr marL="0" indent="0">
              <a:buNone/>
            </a:pPr>
            <a:endParaRPr lang="en-US" dirty="0"/>
          </a:p>
        </p:txBody>
      </p:sp>
      <p:sp>
        <p:nvSpPr>
          <p:cNvPr id="4" name="TextBox 3">
            <a:extLst>
              <a:ext uri="{FF2B5EF4-FFF2-40B4-BE49-F238E27FC236}">
                <a16:creationId xmlns:a16="http://schemas.microsoft.com/office/drawing/2014/main" id="{F0F9C3D5-D504-1E49-8E1A-50EFF6C653A8}"/>
              </a:ext>
            </a:extLst>
          </p:cNvPr>
          <p:cNvSpPr txBox="1"/>
          <p:nvPr/>
        </p:nvSpPr>
        <p:spPr>
          <a:xfrm>
            <a:off x="1130005" y="6161032"/>
            <a:ext cx="3829621" cy="461665"/>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 (</a:t>
            </a:r>
            <a:r>
              <a:rPr lang="en-GB" sz="1200" dirty="0">
                <a:hlinkClick r:id="rId3"/>
              </a:rPr>
              <a:t>https://www.ukcfa.org.uk/what-is-crowdfunding/</a:t>
            </a:r>
            <a:r>
              <a:rPr lang="en-GB" sz="1200" dirty="0"/>
              <a:t>)</a:t>
            </a:r>
            <a:endParaRPr lang="en-US" sz="1200" dirty="0"/>
          </a:p>
        </p:txBody>
      </p:sp>
    </p:spTree>
    <p:extLst>
      <p:ext uri="{BB962C8B-B14F-4D97-AF65-F5344CB8AC3E}">
        <p14:creationId xmlns:p14="http://schemas.microsoft.com/office/powerpoint/2010/main" val="126545878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710-03CF-604B-B66B-364099A2A610}"/>
              </a:ext>
            </a:extLst>
          </p:cNvPr>
          <p:cNvSpPr>
            <a:spLocks noGrp="1"/>
          </p:cNvSpPr>
          <p:nvPr>
            <p:ph type="title"/>
          </p:nvPr>
        </p:nvSpPr>
        <p:spPr>
          <a:xfrm>
            <a:off x="1130005" y="315686"/>
            <a:ext cx="10397966" cy="783771"/>
          </a:xfrm>
        </p:spPr>
        <p:txBody>
          <a:bodyPr>
            <a:normAutofit/>
          </a:bodyPr>
          <a:lstStyle/>
          <a:p>
            <a:pPr algn="ctr"/>
            <a:r>
              <a:rPr lang="en-US" dirty="0"/>
              <a:t>Examples of Crowdfunding Platforms </a:t>
            </a:r>
          </a:p>
        </p:txBody>
      </p:sp>
      <p:sp>
        <p:nvSpPr>
          <p:cNvPr id="3" name="Content Placeholder 2">
            <a:extLst>
              <a:ext uri="{FF2B5EF4-FFF2-40B4-BE49-F238E27FC236}">
                <a16:creationId xmlns:a16="http://schemas.microsoft.com/office/drawing/2014/main" id="{ADC66B35-186D-6442-AE37-3A2C69D0521E}"/>
              </a:ext>
            </a:extLst>
          </p:cNvPr>
          <p:cNvSpPr>
            <a:spLocks noGrp="1"/>
          </p:cNvSpPr>
          <p:nvPr>
            <p:ph idx="1"/>
          </p:nvPr>
        </p:nvSpPr>
        <p:spPr>
          <a:xfrm>
            <a:off x="1130004" y="1502228"/>
            <a:ext cx="10397967" cy="5138057"/>
          </a:xfrm>
        </p:spPr>
        <p:txBody>
          <a:bodyPr>
            <a:normAutofit/>
          </a:bodyPr>
          <a:lstStyle/>
          <a:p>
            <a:pPr marL="457200" indent="-457200">
              <a:buFont typeface="Arial" panose="020B0604020202020204" pitchFamily="34" charset="0"/>
              <a:buChar char="•"/>
            </a:pPr>
            <a:r>
              <a:rPr lang="en-US" dirty="0"/>
              <a:t>Kickstarter.com</a:t>
            </a:r>
          </a:p>
          <a:p>
            <a:pPr marL="457200" indent="-457200">
              <a:buFont typeface="Arial" panose="020B0604020202020204" pitchFamily="34" charset="0"/>
              <a:buChar char="•"/>
            </a:pPr>
            <a:r>
              <a:rPr lang="en-US" dirty="0" err="1"/>
              <a:t>IndieGogo</a:t>
            </a:r>
            <a:endParaRPr lang="en-US" dirty="0"/>
          </a:p>
          <a:p>
            <a:pPr marL="457200" indent="-457200">
              <a:buFont typeface="Arial" panose="020B0604020202020204" pitchFamily="34" charset="0"/>
              <a:buChar char="•"/>
            </a:pPr>
            <a:r>
              <a:rPr lang="en-US" dirty="0" err="1"/>
              <a:t>RocketHub</a:t>
            </a:r>
            <a:endParaRPr lang="en-US" dirty="0"/>
          </a:p>
          <a:p>
            <a:pPr marL="457200" indent="-457200">
              <a:buFont typeface="Arial" panose="020B0604020202020204" pitchFamily="34" charset="0"/>
              <a:buChar char="•"/>
            </a:pPr>
            <a:r>
              <a:rPr lang="en-US" dirty="0" err="1"/>
              <a:t>Companisto</a:t>
            </a:r>
            <a:endParaRPr lang="en-US" dirty="0"/>
          </a:p>
          <a:p>
            <a:pPr marL="457200" indent="-457200">
              <a:buFont typeface="Arial" panose="020B0604020202020204" pitchFamily="34" charset="0"/>
              <a:buChar char="•"/>
            </a:pPr>
            <a:r>
              <a:rPr lang="en-US" dirty="0" err="1"/>
              <a:t>CrowdCube</a:t>
            </a:r>
            <a:endParaRPr lang="en-US" dirty="0"/>
          </a:p>
          <a:p>
            <a:pPr marL="457200" indent="-457200">
              <a:buFont typeface="Arial" panose="020B0604020202020204" pitchFamily="34" charset="0"/>
              <a:buChar char="•"/>
            </a:pPr>
            <a:r>
              <a:rPr lang="en-US" dirty="0" err="1"/>
              <a:t>FundedbyMe</a:t>
            </a:r>
            <a:endParaRPr lang="en-US" dirty="0"/>
          </a:p>
          <a:p>
            <a:pPr marL="457200" indent="-457200">
              <a:buFont typeface="Arial" panose="020B0604020202020204" pitchFamily="34" charset="0"/>
              <a:buChar char="•"/>
            </a:pPr>
            <a:r>
              <a:rPr lang="en-US" dirty="0"/>
              <a:t>Fundable</a:t>
            </a:r>
          </a:p>
        </p:txBody>
      </p:sp>
    </p:spTree>
    <p:extLst>
      <p:ext uri="{BB962C8B-B14F-4D97-AF65-F5344CB8AC3E}">
        <p14:creationId xmlns:p14="http://schemas.microsoft.com/office/powerpoint/2010/main" val="62360587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984" y="696686"/>
            <a:ext cx="11274421" cy="5582193"/>
          </a:xfrm>
        </p:spPr>
        <p:txBody>
          <a:bodyPr>
            <a:normAutofit/>
          </a:bodyPr>
          <a:lstStyle/>
          <a:p>
            <a:pPr algn="ctr"/>
            <a:br>
              <a:rPr lang="en-US" sz="6000" dirty="0">
                <a:solidFill>
                  <a:srgbClr val="FFC000"/>
                </a:solidFill>
              </a:rPr>
            </a:br>
            <a:r>
              <a:rPr lang="en-US" sz="4000" dirty="0">
                <a:solidFill>
                  <a:srgbClr val="FFC000"/>
                </a:solidFill>
              </a:rPr>
              <a:t>Read Case Study 1</a:t>
            </a:r>
            <a:br>
              <a:rPr lang="en-US" sz="4000" dirty="0">
                <a:solidFill>
                  <a:srgbClr val="FFC000"/>
                </a:solidFill>
              </a:rPr>
            </a:br>
            <a:br>
              <a:rPr lang="en-US" sz="4000" dirty="0">
                <a:solidFill>
                  <a:srgbClr val="FFC000"/>
                </a:solidFill>
              </a:rPr>
            </a:br>
            <a:br>
              <a:rPr lang="en-US" sz="4000" dirty="0">
                <a:solidFill>
                  <a:srgbClr val="FFC000"/>
                </a:solidFill>
              </a:rPr>
            </a:br>
            <a:r>
              <a:rPr lang="en-US" sz="4000" dirty="0">
                <a:solidFill>
                  <a:srgbClr val="FFC000"/>
                </a:solidFill>
              </a:rPr>
              <a:t>Sources of Finance for Start-Ups</a:t>
            </a:r>
            <a:endParaRPr lang="en-GB" sz="4000" dirty="0">
              <a:solidFill>
                <a:srgbClr val="FFC000"/>
              </a:solidFill>
              <a:latin typeface="Gill Sans MT" panose="020B0502020104020203" pitchFamily="34" charset="0"/>
            </a:endParaRPr>
          </a:p>
        </p:txBody>
      </p:sp>
    </p:spTree>
    <p:extLst>
      <p:ext uri="{BB962C8B-B14F-4D97-AF65-F5344CB8AC3E}">
        <p14:creationId xmlns:p14="http://schemas.microsoft.com/office/powerpoint/2010/main" val="2889823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7803-823D-B948-A250-24589837D748}"/>
              </a:ext>
            </a:extLst>
          </p:cNvPr>
          <p:cNvSpPr>
            <a:spLocks noGrp="1"/>
          </p:cNvSpPr>
          <p:nvPr>
            <p:ph type="title"/>
          </p:nvPr>
        </p:nvSpPr>
        <p:spPr>
          <a:xfrm>
            <a:off x="348344" y="174172"/>
            <a:ext cx="11310256" cy="925286"/>
          </a:xfrm>
        </p:spPr>
        <p:txBody>
          <a:bodyPr>
            <a:normAutofit fontScale="90000"/>
          </a:bodyPr>
          <a:lstStyle/>
          <a:p>
            <a:pPr algn="ctr"/>
            <a:r>
              <a:rPr lang="en-GB" dirty="0">
                <a:solidFill>
                  <a:schemeClr val="tx1"/>
                </a:solidFill>
              </a:rPr>
              <a:t>Case Study 1 Scenario </a:t>
            </a:r>
            <a:br>
              <a:rPr lang="en-GB" dirty="0">
                <a:solidFill>
                  <a:schemeClr val="tx1"/>
                </a:solidFill>
              </a:rPr>
            </a:br>
            <a:r>
              <a:rPr lang="en-GB" dirty="0">
                <a:solidFill>
                  <a:schemeClr val="tx1"/>
                </a:solidFill>
              </a:rPr>
              <a:t>(A Manufacturing Start-Up) </a:t>
            </a:r>
            <a:endParaRPr lang="en-US" dirty="0">
              <a:solidFill>
                <a:schemeClr val="tx1"/>
              </a:solidFill>
            </a:endParaRPr>
          </a:p>
        </p:txBody>
      </p:sp>
      <p:sp>
        <p:nvSpPr>
          <p:cNvPr id="3" name="Content Placeholder 2">
            <a:extLst>
              <a:ext uri="{FF2B5EF4-FFF2-40B4-BE49-F238E27FC236}">
                <a16:creationId xmlns:a16="http://schemas.microsoft.com/office/drawing/2014/main" id="{4B0EB879-A6B2-3C4F-958E-A088EB2A176C}"/>
              </a:ext>
            </a:extLst>
          </p:cNvPr>
          <p:cNvSpPr>
            <a:spLocks noGrp="1"/>
          </p:cNvSpPr>
          <p:nvPr>
            <p:ph idx="1"/>
          </p:nvPr>
        </p:nvSpPr>
        <p:spPr>
          <a:xfrm>
            <a:off x="348344" y="1230086"/>
            <a:ext cx="11440885" cy="5540828"/>
          </a:xfrm>
        </p:spPr>
        <p:txBody>
          <a:bodyPr>
            <a:normAutofit fontScale="85000" lnSpcReduction="20000"/>
          </a:bodyPr>
          <a:lstStyle/>
          <a:p>
            <a:pPr marL="0" indent="0" algn="just">
              <a:buNone/>
            </a:pPr>
            <a:r>
              <a:rPr lang="en-US" sz="2600" dirty="0"/>
              <a:t>You recently graduated from Business School and with some support from family and friends, you decided to establish a manufacturing start-up that produces FMCGs. You have already expended so much money in procuring the necessary machineries and renting a mini-factory for your production. You have also employed a few production and marketing staff that will help with the production. You also employed an accountant to help with the book-keeping as well as a cleaner who will all need to be paid monthly. </a:t>
            </a:r>
          </a:p>
          <a:p>
            <a:pPr marL="0" indent="0" algn="just">
              <a:buNone/>
            </a:pPr>
            <a:r>
              <a:rPr lang="en-US" sz="2600" dirty="0"/>
              <a:t>The demand for the product is high given the sizeable population but the nature of the business is such that products are given to wholesalers and retailers on credit and repayment is in 60 days. The business is still in its first few months and although production has started, you have now run out of working capital. </a:t>
            </a:r>
          </a:p>
          <a:p>
            <a:pPr marL="0" indent="0" algn="just">
              <a:buNone/>
            </a:pPr>
            <a:r>
              <a:rPr lang="en-US" sz="2600" dirty="0"/>
              <a:t>Following the extremely high demand for the products, you have realized that you need to speed up your production process by purchasing an automatic packaging machine which costs USD30,000. You have approached several banks for a loan but was turned down. They have said you will need to show them a 5-year audited accounts to qualify for a loan. You are currently in a fix. Month end is approaching. Staff need to be paid. Production has stopped because there are no funds for additional raw materials. Provide answers to the following questions.</a:t>
            </a:r>
          </a:p>
          <a:p>
            <a:pPr marL="0" indent="0" algn="just">
              <a:buNone/>
            </a:pPr>
            <a:endParaRPr lang="en-US" sz="2600" dirty="0"/>
          </a:p>
          <a:p>
            <a:pPr marL="0" indent="0" algn="just">
              <a:buNone/>
            </a:pPr>
            <a:r>
              <a:rPr lang="en-US" dirty="0"/>
              <a:t>, </a:t>
            </a:r>
          </a:p>
        </p:txBody>
      </p:sp>
    </p:spTree>
    <p:extLst>
      <p:ext uri="{BB962C8B-B14F-4D97-AF65-F5344CB8AC3E}">
        <p14:creationId xmlns:p14="http://schemas.microsoft.com/office/powerpoint/2010/main" val="29711608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00C90-D5EA-9AF0-DCC8-766A60B516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8C962B-F525-5691-2708-850D430A9E5E}"/>
              </a:ext>
            </a:extLst>
          </p:cNvPr>
          <p:cNvSpPr>
            <a:spLocks noGrp="1"/>
          </p:cNvSpPr>
          <p:nvPr>
            <p:ph type="title"/>
          </p:nvPr>
        </p:nvSpPr>
        <p:spPr>
          <a:xfrm>
            <a:off x="359228" y="174172"/>
            <a:ext cx="11527971" cy="925286"/>
          </a:xfrm>
        </p:spPr>
        <p:txBody>
          <a:bodyPr>
            <a:normAutofit fontScale="90000"/>
          </a:bodyPr>
          <a:lstStyle/>
          <a:p>
            <a:pPr algn="ctr"/>
            <a:r>
              <a:rPr lang="en-GB" dirty="0">
                <a:solidFill>
                  <a:schemeClr val="tx1"/>
                </a:solidFill>
              </a:rPr>
              <a:t>Case Study Activity </a:t>
            </a:r>
            <a:br>
              <a:rPr lang="en-GB" dirty="0">
                <a:solidFill>
                  <a:schemeClr val="tx1"/>
                </a:solidFill>
              </a:rPr>
            </a:br>
            <a:r>
              <a:rPr lang="en-GB" dirty="0">
                <a:solidFill>
                  <a:schemeClr val="tx1"/>
                </a:solidFill>
              </a:rPr>
              <a:t>(A Manufacturing Start-Up) </a:t>
            </a:r>
            <a:endParaRPr lang="en-US" dirty="0">
              <a:solidFill>
                <a:schemeClr val="tx1"/>
              </a:solidFill>
            </a:endParaRPr>
          </a:p>
        </p:txBody>
      </p:sp>
      <p:sp>
        <p:nvSpPr>
          <p:cNvPr id="3" name="Content Placeholder 2">
            <a:extLst>
              <a:ext uri="{FF2B5EF4-FFF2-40B4-BE49-F238E27FC236}">
                <a16:creationId xmlns:a16="http://schemas.microsoft.com/office/drawing/2014/main" id="{44DD1839-60C7-1BEE-3864-A052A672F05A}"/>
              </a:ext>
            </a:extLst>
          </p:cNvPr>
          <p:cNvSpPr>
            <a:spLocks noGrp="1"/>
          </p:cNvSpPr>
          <p:nvPr>
            <p:ph idx="1"/>
          </p:nvPr>
        </p:nvSpPr>
        <p:spPr>
          <a:xfrm>
            <a:off x="359228" y="1230086"/>
            <a:ext cx="11527971" cy="5225141"/>
          </a:xfrm>
        </p:spPr>
        <p:txBody>
          <a:bodyPr>
            <a:normAutofit fontScale="92500" lnSpcReduction="10000"/>
          </a:bodyPr>
          <a:lstStyle/>
          <a:p>
            <a:pPr algn="just">
              <a:lnSpc>
                <a:spcPct val="150000"/>
              </a:lnSpc>
            </a:pPr>
            <a:r>
              <a:rPr lang="en-US" dirty="0"/>
              <a:t>Discuss your options to address the immediate working capital challenge of the business? Note that you have already received support from family and friends.</a:t>
            </a:r>
          </a:p>
          <a:p>
            <a:pPr algn="just">
              <a:lnSpc>
                <a:spcPct val="150000"/>
              </a:lnSpc>
            </a:pPr>
            <a:r>
              <a:rPr lang="en-US" dirty="0"/>
              <a:t> You have now addressed the immediate working capital challenge of the business. Explain how you will address the challenge of purchasing the USD30,000 packaging machine to help in speeding up your production process.</a:t>
            </a:r>
          </a:p>
          <a:p>
            <a:pPr algn="just">
              <a:lnSpc>
                <a:spcPct val="150000"/>
              </a:lnSpc>
            </a:pPr>
            <a:r>
              <a:rPr lang="en-US" dirty="0"/>
              <a:t>Given the high growth potential of the business, explain how you will finance the local expansion of the business at this early stage of the venture?</a:t>
            </a:r>
          </a:p>
          <a:p>
            <a:pPr algn="just">
              <a:lnSpc>
                <a:spcPct val="150000"/>
              </a:lnSpc>
            </a:pPr>
            <a:r>
              <a:rPr lang="en-US" dirty="0"/>
              <a:t>Explain your strategies for internationalising the venture? How will you finance this and what market entry mode will be most appropriate both in the short run and in the long run?</a:t>
            </a:r>
          </a:p>
          <a:p>
            <a:pPr algn="just">
              <a:lnSpc>
                <a:spcPct val="150000"/>
              </a:lnSpc>
            </a:pPr>
            <a:endParaRPr lang="en-US" dirty="0"/>
          </a:p>
          <a:p>
            <a:pPr algn="just">
              <a:lnSpc>
                <a:spcPct val="150000"/>
              </a:lnSpc>
            </a:pPr>
            <a:endParaRPr lang="en-US" dirty="0"/>
          </a:p>
          <a:p>
            <a:pPr algn="just"/>
            <a:endParaRPr lang="en-US" dirty="0"/>
          </a:p>
        </p:txBody>
      </p:sp>
    </p:spTree>
    <p:extLst>
      <p:ext uri="{BB962C8B-B14F-4D97-AF65-F5344CB8AC3E}">
        <p14:creationId xmlns:p14="http://schemas.microsoft.com/office/powerpoint/2010/main" val="201814226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5D417-6476-7A92-FAC1-C4C30AFD39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ABC7F3-EE7D-B95B-3D52-F87CFCC94B71}"/>
              </a:ext>
            </a:extLst>
          </p:cNvPr>
          <p:cNvSpPr>
            <a:spLocks noGrp="1"/>
          </p:cNvSpPr>
          <p:nvPr>
            <p:ph type="title"/>
          </p:nvPr>
        </p:nvSpPr>
        <p:spPr>
          <a:xfrm>
            <a:off x="516984" y="696686"/>
            <a:ext cx="11274421" cy="5582193"/>
          </a:xfrm>
        </p:spPr>
        <p:txBody>
          <a:bodyPr>
            <a:normAutofit/>
          </a:bodyPr>
          <a:lstStyle/>
          <a:p>
            <a:pPr algn="ctr"/>
            <a:br>
              <a:rPr lang="en-US" sz="6000" dirty="0">
                <a:solidFill>
                  <a:srgbClr val="FFC000"/>
                </a:solidFill>
              </a:rPr>
            </a:br>
            <a:r>
              <a:rPr lang="en-US" sz="4000" dirty="0">
                <a:solidFill>
                  <a:srgbClr val="FFC000"/>
                </a:solidFill>
              </a:rPr>
              <a:t>Read Case Study 2</a:t>
            </a:r>
            <a:br>
              <a:rPr lang="en-US" sz="4000" dirty="0">
                <a:solidFill>
                  <a:srgbClr val="FFC000"/>
                </a:solidFill>
              </a:rPr>
            </a:br>
            <a:br>
              <a:rPr lang="en-US" sz="4000" dirty="0">
                <a:solidFill>
                  <a:srgbClr val="FFC000"/>
                </a:solidFill>
              </a:rPr>
            </a:br>
            <a:br>
              <a:rPr lang="en-US" sz="4000" dirty="0">
                <a:solidFill>
                  <a:srgbClr val="FFC000"/>
                </a:solidFill>
              </a:rPr>
            </a:br>
            <a:r>
              <a:rPr lang="en-US" sz="4000" dirty="0">
                <a:solidFill>
                  <a:srgbClr val="FFC000"/>
                </a:solidFill>
              </a:rPr>
              <a:t>The </a:t>
            </a:r>
            <a:r>
              <a:rPr lang="en-US" sz="4000" dirty="0" err="1">
                <a:solidFill>
                  <a:srgbClr val="FFC000"/>
                </a:solidFill>
              </a:rPr>
              <a:t>Ryla</a:t>
            </a:r>
            <a:r>
              <a:rPr lang="en-US" sz="4000" dirty="0">
                <a:solidFill>
                  <a:srgbClr val="FFC000"/>
                </a:solidFill>
              </a:rPr>
              <a:t> Case Study</a:t>
            </a:r>
            <a:endParaRPr lang="en-GB" sz="4000" dirty="0">
              <a:solidFill>
                <a:srgbClr val="FFC000"/>
              </a:solidFill>
              <a:latin typeface="Gill Sans MT" panose="020B0502020104020203" pitchFamily="34" charset="0"/>
            </a:endParaRPr>
          </a:p>
        </p:txBody>
      </p:sp>
    </p:spTree>
    <p:extLst>
      <p:ext uri="{BB962C8B-B14F-4D97-AF65-F5344CB8AC3E}">
        <p14:creationId xmlns:p14="http://schemas.microsoft.com/office/powerpoint/2010/main" val="1640244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1A130-7D40-5666-7078-568A5DA18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2644BC-BCEB-1121-E206-91FB73ED9644}"/>
              </a:ext>
            </a:extLst>
          </p:cNvPr>
          <p:cNvSpPr>
            <a:spLocks noGrp="1"/>
          </p:cNvSpPr>
          <p:nvPr>
            <p:ph type="title"/>
          </p:nvPr>
        </p:nvSpPr>
        <p:spPr>
          <a:xfrm>
            <a:off x="1130005" y="315686"/>
            <a:ext cx="10397966" cy="1186543"/>
          </a:xfrm>
        </p:spPr>
        <p:txBody>
          <a:bodyPr>
            <a:normAutofit/>
          </a:bodyPr>
          <a:lstStyle/>
          <a:p>
            <a:pPr algn="ctr"/>
            <a:r>
              <a:rPr lang="en-GB" dirty="0">
                <a:solidFill>
                  <a:schemeClr val="tx1"/>
                </a:solidFill>
              </a:rPr>
              <a:t>Case Study Activity </a:t>
            </a:r>
            <a:br>
              <a:rPr lang="en-GB" dirty="0">
                <a:solidFill>
                  <a:schemeClr val="tx1"/>
                </a:solidFill>
              </a:rPr>
            </a:br>
            <a:r>
              <a:rPr lang="en-GB" dirty="0">
                <a:solidFill>
                  <a:schemeClr val="tx1"/>
                </a:solidFill>
              </a:rPr>
              <a:t>(The </a:t>
            </a:r>
            <a:r>
              <a:rPr lang="en-GB" dirty="0" err="1">
                <a:solidFill>
                  <a:schemeClr val="tx1"/>
                </a:solidFill>
              </a:rPr>
              <a:t>Ryla</a:t>
            </a:r>
            <a:r>
              <a:rPr lang="en-GB" dirty="0">
                <a:solidFill>
                  <a:schemeClr val="tx1"/>
                </a:solidFill>
              </a:rPr>
              <a:t> Case)</a:t>
            </a:r>
            <a:endParaRPr lang="en-US" dirty="0"/>
          </a:p>
        </p:txBody>
      </p:sp>
      <p:sp>
        <p:nvSpPr>
          <p:cNvPr id="3" name="Content Placeholder 2">
            <a:extLst>
              <a:ext uri="{FF2B5EF4-FFF2-40B4-BE49-F238E27FC236}">
                <a16:creationId xmlns:a16="http://schemas.microsoft.com/office/drawing/2014/main" id="{7B720936-9B25-A3EC-5197-66940A43F358}"/>
              </a:ext>
            </a:extLst>
          </p:cNvPr>
          <p:cNvSpPr>
            <a:spLocks noGrp="1"/>
          </p:cNvSpPr>
          <p:nvPr>
            <p:ph idx="1"/>
          </p:nvPr>
        </p:nvSpPr>
        <p:spPr>
          <a:xfrm>
            <a:off x="217714" y="1709057"/>
            <a:ext cx="11647715" cy="4931228"/>
          </a:xfrm>
        </p:spPr>
        <p:txBody>
          <a:bodyPr>
            <a:normAutofit/>
          </a:bodyPr>
          <a:lstStyle/>
          <a:p>
            <a:pPr marL="457200" indent="-457200">
              <a:buFont typeface="Arial" panose="020B0604020202020204" pitchFamily="34" charset="0"/>
              <a:buChar char="•"/>
            </a:pPr>
            <a:endParaRPr lang="en-US" dirty="0"/>
          </a:p>
          <a:p>
            <a:pPr marL="457200" indent="-457200" algn="just">
              <a:lnSpc>
                <a:spcPct val="150000"/>
              </a:lnSpc>
              <a:buFont typeface="Arial" panose="020B0604020202020204" pitchFamily="34" charset="0"/>
              <a:buChar char="•"/>
            </a:pPr>
            <a:r>
              <a:rPr lang="en-US" dirty="0"/>
              <a:t>Discuss the role of venture capital funding in the growth of </a:t>
            </a:r>
            <a:r>
              <a:rPr lang="en-US" dirty="0" err="1"/>
              <a:t>Ryla</a:t>
            </a:r>
            <a:r>
              <a:rPr lang="en-US" dirty="0"/>
              <a:t>. In your own opinion would </a:t>
            </a:r>
            <a:r>
              <a:rPr lang="en-US" dirty="0" err="1"/>
              <a:t>Ryla</a:t>
            </a:r>
            <a:r>
              <a:rPr lang="en-US" dirty="0"/>
              <a:t> have achieved such remarkable growth without venture capital funding?</a:t>
            </a:r>
          </a:p>
          <a:p>
            <a:pPr marL="457200" indent="-457200" algn="just">
              <a:lnSpc>
                <a:spcPct val="150000"/>
              </a:lnSpc>
              <a:buFont typeface="Arial" panose="020B0604020202020204" pitchFamily="34" charset="0"/>
              <a:buChar char="•"/>
            </a:pPr>
            <a:r>
              <a:rPr lang="en-US" dirty="0"/>
              <a:t>Explain why you think the CEO of </a:t>
            </a:r>
            <a:r>
              <a:rPr lang="en-US" dirty="0" err="1"/>
              <a:t>Ryla</a:t>
            </a:r>
            <a:r>
              <a:rPr lang="en-US"/>
              <a:t> was skeptical </a:t>
            </a:r>
            <a:r>
              <a:rPr lang="en-US" dirty="0"/>
              <a:t>in the first place? </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422242960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CE667-FA5B-515B-BE72-BFF9DFCFA51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52F9D86-6266-DF86-E12C-2981729F4EB6}"/>
              </a:ext>
            </a:extLst>
          </p:cNvPr>
          <p:cNvSpPr>
            <a:spLocks noGrp="1"/>
          </p:cNvSpPr>
          <p:nvPr>
            <p:ph type="subTitle" idx="1"/>
          </p:nvPr>
        </p:nvSpPr>
        <p:spPr>
          <a:xfrm>
            <a:off x="80927" y="304800"/>
            <a:ext cx="11841107" cy="6313714"/>
          </a:xfrm>
        </p:spPr>
        <p:txBody>
          <a:bodyPr lIns="0" tIns="0" rIns="0" bIns="0">
            <a:normAutofit/>
          </a:bodyPr>
          <a:lstStyle/>
          <a:p>
            <a:pPr algn="ctr"/>
            <a:endParaRPr lang="en-GB" dirty="0"/>
          </a:p>
          <a:p>
            <a:pPr algn="ctr"/>
            <a:endParaRPr lang="en-GB" dirty="0"/>
          </a:p>
          <a:p>
            <a:pPr algn="ctr"/>
            <a:endParaRPr lang="en-GB" dirty="0"/>
          </a:p>
          <a:p>
            <a:pPr algn="ctr"/>
            <a:endParaRPr lang="en-GB" dirty="0"/>
          </a:p>
          <a:p>
            <a:pPr algn="ctr"/>
            <a:endParaRPr lang="en-GB" dirty="0"/>
          </a:p>
          <a:p>
            <a:pPr algn="ctr"/>
            <a:r>
              <a:rPr lang="en-GB" dirty="0"/>
              <a:t>   </a:t>
            </a:r>
            <a:r>
              <a:rPr lang="en-GB" sz="4400" dirty="0">
                <a:solidFill>
                  <a:srgbClr val="FFC000"/>
                </a:solidFill>
              </a:rPr>
              <a:t>CONCLUSION</a:t>
            </a:r>
          </a:p>
        </p:txBody>
      </p:sp>
      <p:sp>
        <p:nvSpPr>
          <p:cNvPr id="2" name="Title 1">
            <a:extLst>
              <a:ext uri="{FF2B5EF4-FFF2-40B4-BE49-F238E27FC236}">
                <a16:creationId xmlns:a16="http://schemas.microsoft.com/office/drawing/2014/main" id="{52CE88E4-7CB2-BA45-7C46-6AFD6A37BA27}"/>
              </a:ext>
            </a:extLst>
          </p:cNvPr>
          <p:cNvSpPr>
            <a:spLocks noGrp="1"/>
          </p:cNvSpPr>
          <p:nvPr>
            <p:ph type="ctrTitle"/>
          </p:nvPr>
        </p:nvSpPr>
        <p:spPr>
          <a:xfrm>
            <a:off x="80927" y="731520"/>
            <a:ext cx="5797358" cy="1793966"/>
          </a:xfrm>
        </p:spPr>
        <p:txBody>
          <a:bodyPr lIns="0" tIns="0" rIns="0" bIns="0" anchor="t" anchorCtr="0">
            <a:normAutofit/>
          </a:bodyPr>
          <a:lstStyle/>
          <a:p>
            <a:br>
              <a:rPr lang="en-US" sz="3200" dirty="0">
                <a:solidFill>
                  <a:srgbClr val="FFC000"/>
                </a:solidFill>
                <a:latin typeface="Antonio" charset="0"/>
                <a:ea typeface="Antonio" charset="0"/>
                <a:cs typeface="Antonio" charset="0"/>
              </a:rPr>
            </a:br>
            <a:endParaRPr lang="en-US" sz="3200" b="1"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DB812C24-ECC8-291E-4293-068D220F1086}"/>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670697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C60120-E275-E67A-4320-898A2EACF5CB}"/>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DD1808-A406-D841-A73E-81174336511F}"/>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chemeClr val="bg1"/>
                </a:solidFill>
                <a:latin typeface="+mj-lt"/>
                <a:ea typeface="+mj-ea"/>
              </a:rPr>
              <a:t>Thank you</a:t>
            </a:r>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710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2493</TotalTime>
  <Words>1113</Words>
  <Application>Microsoft Office PowerPoint</Application>
  <PresentationFormat>Widescreen</PresentationFormat>
  <Paragraphs>137</Paragraphs>
  <Slides>20</Slides>
  <Notes>5</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20</vt:i4>
      </vt:variant>
    </vt:vector>
  </HeadingPairs>
  <TitlesOfParts>
    <vt:vector size="34" baseType="lpstr">
      <vt:lpstr>Antonio</vt:lpstr>
      <vt:lpstr>Arial</vt:lpstr>
      <vt:lpstr>Book Antiqua</vt:lpstr>
      <vt:lpstr>Calibri</vt:lpstr>
      <vt:lpstr>Calibri Light</vt:lpstr>
      <vt:lpstr>Cooper Hewitt</vt:lpstr>
      <vt:lpstr>COOPERHEWITT-MEDIUM</vt:lpstr>
      <vt:lpstr>COOPERHEWITT-SEMIBOLD</vt:lpstr>
      <vt:lpstr>Gill Sans MT</vt:lpstr>
      <vt:lpstr>Public Sans</vt:lpstr>
      <vt:lpstr>Wingdings</vt:lpstr>
      <vt:lpstr>Work Sans</vt:lpstr>
      <vt:lpstr>Office Theme</vt:lpstr>
      <vt:lpstr>Office Theme</vt:lpstr>
      <vt:lpstr>Entrepreneurial Financing Week 9 Tutorial Slides </vt:lpstr>
      <vt:lpstr>LEARNING OUTCOMES</vt:lpstr>
      <vt:lpstr>Alternatives for Raising Finance for  Start-Up Firm</vt:lpstr>
      <vt:lpstr>Sources of Funding for INVs </vt:lpstr>
      <vt:lpstr>Sources of Funding - Debt Financing   </vt:lpstr>
      <vt:lpstr>Sources of Funding - Equity Financing  (Angel Investors)</vt:lpstr>
      <vt:lpstr>Sources of Funding - Equity Financing (Venture capital)</vt:lpstr>
      <vt:lpstr>Sources of Funding - Equity Financing  (Initial Public Offers)</vt:lpstr>
      <vt:lpstr>Non-Traditional Sources of Funding - Crowdfunding </vt:lpstr>
      <vt:lpstr>What is Crowdfunding  </vt:lpstr>
      <vt:lpstr>Types of Crowdfunding </vt:lpstr>
      <vt:lpstr>Examples of Crowdfunding Platforms </vt:lpstr>
      <vt:lpstr> Read Case Study 1   Sources of Finance for Start-Ups</vt:lpstr>
      <vt:lpstr>Case Study 1 Scenario  (A Manufacturing Start-Up) </vt:lpstr>
      <vt:lpstr>Case Study Activity  (A Manufacturing Start-Up) </vt:lpstr>
      <vt:lpstr> Read Case Study 2   The Ryla Case Study</vt:lpstr>
      <vt:lpstr>Case Study Activity  (The Ryla Case)</vt:lpstr>
      <vt:lpstr>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9</cp:revision>
  <dcterms:created xsi:type="dcterms:W3CDTF">2022-03-14T13:44:34Z</dcterms:created>
  <dcterms:modified xsi:type="dcterms:W3CDTF">2024-11-19T14:16:33Z</dcterms:modified>
</cp:coreProperties>
</file>