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20"/>
  </p:notesMasterIdLst>
  <p:handoutMasterIdLst>
    <p:handoutMasterId r:id="rId21"/>
  </p:handoutMasterIdLst>
  <p:sldIdLst>
    <p:sldId id="256" r:id="rId2"/>
    <p:sldId id="4121" r:id="rId3"/>
    <p:sldId id="289" r:id="rId4"/>
    <p:sldId id="322" r:id="rId5"/>
    <p:sldId id="4122" r:id="rId6"/>
    <p:sldId id="262" r:id="rId7"/>
    <p:sldId id="290" r:id="rId8"/>
    <p:sldId id="265" r:id="rId9"/>
    <p:sldId id="326" r:id="rId10"/>
    <p:sldId id="4136" r:id="rId11"/>
    <p:sldId id="292" r:id="rId12"/>
    <p:sldId id="293" r:id="rId13"/>
    <p:sldId id="4123" r:id="rId14"/>
    <p:sldId id="4124" r:id="rId15"/>
    <p:sldId id="325" r:id="rId16"/>
    <p:sldId id="4133" r:id="rId17"/>
    <p:sldId id="4134" r:id="rId18"/>
    <p:sldId id="28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5EF173-817B-C099-C461-731F65155EB2}" name="Danielle Talbot" initials="DT" userId="S::dt1775h@gre.ac.uk::8f106a81-bf7a-4496-b652-a7f25ef4cccc" providerId="AD"/>
  <p188:author id="{27DE62A2-A0F9-D6EC-91FB-EC9008C80390}" name="Leigh Doster" initials="LD" userId="S::ld6959k@gre.ac.uk::8a0040f8-f9df-4e4a-90d4-c8f4b0f1a1f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33C"/>
    <a:srgbClr val="3ADDC2"/>
    <a:srgbClr val="005EB8"/>
    <a:srgbClr val="3ABFF0"/>
    <a:srgbClr val="228575"/>
    <a:srgbClr val="257FA0"/>
    <a:srgbClr val="CBC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0FACA-9E1E-47B4-ACE1-1F32466B313F}" v="32" dt="2024-11-18T02:25:03.9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ylvester mujakperuo" userId="682b13a87985f3dc" providerId="LiveId" clId="{E493000E-FFF5-4E01-A2EB-233CE48AFF4A}"/>
    <pc:docChg chg="delSld">
      <pc:chgData name="sylvester mujakperuo" userId="682b13a87985f3dc" providerId="LiveId" clId="{E493000E-FFF5-4E01-A2EB-233CE48AFF4A}" dt="2024-11-18T09:53:03.216" v="8" actId="2696"/>
      <pc:docMkLst>
        <pc:docMk/>
      </pc:docMkLst>
      <pc:sldChg chg="del">
        <pc:chgData name="sylvester mujakperuo" userId="682b13a87985f3dc" providerId="LiveId" clId="{E493000E-FFF5-4E01-A2EB-233CE48AFF4A}" dt="2024-11-18T09:52:34.764" v="3" actId="2696"/>
        <pc:sldMkLst>
          <pc:docMk/>
          <pc:sldMk cId="3348472154" sldId="296"/>
        </pc:sldMkLst>
      </pc:sldChg>
      <pc:sldChg chg="del">
        <pc:chgData name="sylvester mujakperuo" userId="682b13a87985f3dc" providerId="LiveId" clId="{E493000E-FFF5-4E01-A2EB-233CE48AFF4A}" dt="2024-11-18T09:52:21.506" v="0" actId="2696"/>
        <pc:sldMkLst>
          <pc:docMk/>
          <pc:sldMk cId="2671328235" sldId="307"/>
        </pc:sldMkLst>
      </pc:sldChg>
      <pc:sldChg chg="del">
        <pc:chgData name="sylvester mujakperuo" userId="682b13a87985f3dc" providerId="LiveId" clId="{E493000E-FFF5-4E01-A2EB-233CE48AFF4A}" dt="2024-11-18T09:52:50.486" v="6" actId="2696"/>
        <pc:sldMkLst>
          <pc:docMk/>
          <pc:sldMk cId="623605879" sldId="308"/>
        </pc:sldMkLst>
      </pc:sldChg>
      <pc:sldChg chg="del">
        <pc:chgData name="sylvester mujakperuo" userId="682b13a87985f3dc" providerId="LiveId" clId="{E493000E-FFF5-4E01-A2EB-233CE48AFF4A}" dt="2024-11-18T09:52:40.723" v="4" actId="2696"/>
        <pc:sldMkLst>
          <pc:docMk/>
          <pc:sldMk cId="3973503156" sldId="327"/>
        </pc:sldMkLst>
      </pc:sldChg>
      <pc:sldChg chg="del">
        <pc:chgData name="sylvester mujakperuo" userId="682b13a87985f3dc" providerId="LiveId" clId="{E493000E-FFF5-4E01-A2EB-233CE48AFF4A}" dt="2024-11-18T09:52:25.832" v="1" actId="2696"/>
        <pc:sldMkLst>
          <pc:docMk/>
          <pc:sldMk cId="2885351534" sldId="328"/>
        </pc:sldMkLst>
      </pc:sldChg>
      <pc:sldChg chg="del">
        <pc:chgData name="sylvester mujakperuo" userId="682b13a87985f3dc" providerId="LiveId" clId="{E493000E-FFF5-4E01-A2EB-233CE48AFF4A}" dt="2024-11-18T09:52:30.584" v="2" actId="2696"/>
        <pc:sldMkLst>
          <pc:docMk/>
          <pc:sldMk cId="3692580974" sldId="329"/>
        </pc:sldMkLst>
      </pc:sldChg>
      <pc:sldChg chg="del">
        <pc:chgData name="sylvester mujakperuo" userId="682b13a87985f3dc" providerId="LiveId" clId="{E493000E-FFF5-4E01-A2EB-233CE48AFF4A}" dt="2024-11-18T09:52:45.639" v="5" actId="2696"/>
        <pc:sldMkLst>
          <pc:docMk/>
          <pc:sldMk cId="1265458782" sldId="330"/>
        </pc:sldMkLst>
      </pc:sldChg>
      <pc:sldChg chg="del">
        <pc:chgData name="sylvester mujakperuo" userId="682b13a87985f3dc" providerId="LiveId" clId="{E493000E-FFF5-4E01-A2EB-233CE48AFF4A}" dt="2024-11-18T09:52:54.873" v="7" actId="2696"/>
        <pc:sldMkLst>
          <pc:docMk/>
          <pc:sldMk cId="1184895758" sldId="4132"/>
        </pc:sldMkLst>
      </pc:sldChg>
      <pc:sldChg chg="del">
        <pc:chgData name="sylvester mujakperuo" userId="682b13a87985f3dc" providerId="LiveId" clId="{E493000E-FFF5-4E01-A2EB-233CE48AFF4A}" dt="2024-11-18T09:53:03.216" v="8" actId="2696"/>
        <pc:sldMkLst>
          <pc:docMk/>
          <pc:sldMk cId="69553563" sldId="413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588BDC-3BA4-4629-997E-6765DD0D1BA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2B9D3E1-30BD-4601-A35F-35FE0E364953}">
      <dgm:prSet phldrT="[Text]" custT="1"/>
      <dgm:spPr/>
      <dgm:t>
        <a:bodyPr/>
        <a:lstStyle/>
        <a:p>
          <a:r>
            <a:rPr lang="en-GB" sz="3200" dirty="0"/>
            <a:t>Cash flow challenges</a:t>
          </a:r>
        </a:p>
      </dgm:t>
    </dgm:pt>
    <dgm:pt modelId="{15DAAA84-E9BC-44E6-8C66-483F5673ABD2}" type="parTrans" cxnId="{29CB1A45-1348-4FE5-9B46-D1EB995B0EA8}">
      <dgm:prSet/>
      <dgm:spPr/>
      <dgm:t>
        <a:bodyPr/>
        <a:lstStyle/>
        <a:p>
          <a:endParaRPr lang="en-GB"/>
        </a:p>
      </dgm:t>
    </dgm:pt>
    <dgm:pt modelId="{115ACD78-95EA-4109-BF68-F47308545610}" type="sibTrans" cxnId="{29CB1A45-1348-4FE5-9B46-D1EB995B0EA8}">
      <dgm:prSet/>
      <dgm:spPr/>
      <dgm:t>
        <a:bodyPr/>
        <a:lstStyle/>
        <a:p>
          <a:endParaRPr lang="en-GB"/>
        </a:p>
      </dgm:t>
    </dgm:pt>
    <dgm:pt modelId="{BDA5B450-9B1A-48B6-97CF-A63E491E292E}">
      <dgm:prSet phldrT="[Text]" custT="1"/>
      <dgm:spPr/>
      <dgm:t>
        <a:bodyPr/>
        <a:lstStyle/>
        <a:p>
          <a:r>
            <a:rPr lang="en-GB" sz="3200" dirty="0"/>
            <a:t>Capital investments</a:t>
          </a:r>
        </a:p>
      </dgm:t>
    </dgm:pt>
    <dgm:pt modelId="{1E665FC0-A847-4099-BEAA-0D5479F46AE0}" type="parTrans" cxnId="{DE88E7E4-677A-4D9C-98BF-BC3CDDA5D0EB}">
      <dgm:prSet/>
      <dgm:spPr/>
      <dgm:t>
        <a:bodyPr/>
        <a:lstStyle/>
        <a:p>
          <a:endParaRPr lang="en-GB"/>
        </a:p>
      </dgm:t>
    </dgm:pt>
    <dgm:pt modelId="{A281048F-4380-4EE5-913A-E0BB4CA64961}" type="sibTrans" cxnId="{DE88E7E4-677A-4D9C-98BF-BC3CDDA5D0EB}">
      <dgm:prSet/>
      <dgm:spPr/>
      <dgm:t>
        <a:bodyPr/>
        <a:lstStyle/>
        <a:p>
          <a:endParaRPr lang="en-GB"/>
        </a:p>
      </dgm:t>
    </dgm:pt>
    <dgm:pt modelId="{B82F9CCB-9D66-40C9-9DDB-E0F9DD82B0F5}">
      <dgm:prSet phldrT="[Text]" custT="1"/>
      <dgm:spPr/>
      <dgm:t>
        <a:bodyPr/>
        <a:lstStyle/>
        <a:p>
          <a:r>
            <a:rPr lang="en-GB" sz="3200" dirty="0"/>
            <a:t>Lengthy product development cycles</a:t>
          </a:r>
        </a:p>
      </dgm:t>
    </dgm:pt>
    <dgm:pt modelId="{3307AA6C-805A-4A72-A2E1-B2D139074B8B}" type="parTrans" cxnId="{D52749DA-B2E6-4A1C-8F1A-665E9CB3C3E1}">
      <dgm:prSet/>
      <dgm:spPr/>
      <dgm:t>
        <a:bodyPr/>
        <a:lstStyle/>
        <a:p>
          <a:endParaRPr lang="en-GB"/>
        </a:p>
      </dgm:t>
    </dgm:pt>
    <dgm:pt modelId="{AD4DDFD7-CB22-438C-B2D2-D5EF617D17C4}" type="sibTrans" cxnId="{D52749DA-B2E6-4A1C-8F1A-665E9CB3C3E1}">
      <dgm:prSet/>
      <dgm:spPr/>
      <dgm:t>
        <a:bodyPr/>
        <a:lstStyle/>
        <a:p>
          <a:endParaRPr lang="en-GB"/>
        </a:p>
      </dgm:t>
    </dgm:pt>
    <dgm:pt modelId="{3CC1EF86-B713-41A7-B1A6-57375F1BA6CD}" type="pres">
      <dgm:prSet presAssocID="{4D588BDC-3BA4-4629-997E-6765DD0D1BA7}" presName="linear" presStyleCnt="0">
        <dgm:presLayoutVars>
          <dgm:dir/>
          <dgm:animLvl val="lvl"/>
          <dgm:resizeHandles val="exact"/>
        </dgm:presLayoutVars>
      </dgm:prSet>
      <dgm:spPr/>
    </dgm:pt>
    <dgm:pt modelId="{F3DFFABD-0E4D-454D-B860-D44E59E8814B}" type="pres">
      <dgm:prSet presAssocID="{D2B9D3E1-30BD-4601-A35F-35FE0E364953}" presName="parentLin" presStyleCnt="0"/>
      <dgm:spPr/>
    </dgm:pt>
    <dgm:pt modelId="{F173EBB5-76B4-4474-B9E4-CAE259827F40}" type="pres">
      <dgm:prSet presAssocID="{D2B9D3E1-30BD-4601-A35F-35FE0E364953}" presName="parentLeftMargin" presStyleLbl="node1" presStyleIdx="0" presStyleCnt="3"/>
      <dgm:spPr/>
    </dgm:pt>
    <dgm:pt modelId="{3F62E02A-8165-4507-9B46-05BDC77BEBAA}" type="pres">
      <dgm:prSet presAssocID="{D2B9D3E1-30BD-4601-A35F-35FE0E364953}" presName="parentText" presStyleLbl="node1" presStyleIdx="0" presStyleCnt="3" custLinFactX="8763" custLinFactNeighborX="100000" custLinFactNeighborY="46849">
        <dgm:presLayoutVars>
          <dgm:chMax val="0"/>
          <dgm:bulletEnabled val="1"/>
        </dgm:presLayoutVars>
      </dgm:prSet>
      <dgm:spPr/>
    </dgm:pt>
    <dgm:pt modelId="{C422CD55-5F50-4326-BC14-CACA545924D2}" type="pres">
      <dgm:prSet presAssocID="{D2B9D3E1-30BD-4601-A35F-35FE0E364953}" presName="negativeSpace" presStyleCnt="0"/>
      <dgm:spPr/>
    </dgm:pt>
    <dgm:pt modelId="{9D07D67D-1A75-4CAA-87D5-DF1C386D8070}" type="pres">
      <dgm:prSet presAssocID="{D2B9D3E1-30BD-4601-A35F-35FE0E364953}" presName="childText" presStyleLbl="conFgAcc1" presStyleIdx="0" presStyleCnt="3">
        <dgm:presLayoutVars>
          <dgm:bulletEnabled val="1"/>
        </dgm:presLayoutVars>
      </dgm:prSet>
      <dgm:spPr/>
    </dgm:pt>
    <dgm:pt modelId="{4F8CE957-6AB2-4B94-8207-837B46ED582D}" type="pres">
      <dgm:prSet presAssocID="{115ACD78-95EA-4109-BF68-F47308545610}" presName="spaceBetweenRectangles" presStyleCnt="0"/>
      <dgm:spPr/>
    </dgm:pt>
    <dgm:pt modelId="{653782AC-AC1F-4C1F-88FF-4C4DE93F9FAC}" type="pres">
      <dgm:prSet presAssocID="{BDA5B450-9B1A-48B6-97CF-A63E491E292E}" presName="parentLin" presStyleCnt="0"/>
      <dgm:spPr/>
    </dgm:pt>
    <dgm:pt modelId="{55BF7160-A53B-4121-A147-4573E4F3E046}" type="pres">
      <dgm:prSet presAssocID="{BDA5B450-9B1A-48B6-97CF-A63E491E292E}" presName="parentLeftMargin" presStyleLbl="node1" presStyleIdx="0" presStyleCnt="3"/>
      <dgm:spPr/>
    </dgm:pt>
    <dgm:pt modelId="{77805491-FACD-4023-97B2-2082039B4B28}" type="pres">
      <dgm:prSet presAssocID="{BDA5B450-9B1A-48B6-97CF-A63E491E292E}" presName="parentText" presStyleLbl="node1" presStyleIdx="1" presStyleCnt="3" custLinFactX="9121" custLinFactNeighborX="100000" custLinFactNeighborY="41988">
        <dgm:presLayoutVars>
          <dgm:chMax val="0"/>
          <dgm:bulletEnabled val="1"/>
        </dgm:presLayoutVars>
      </dgm:prSet>
      <dgm:spPr/>
    </dgm:pt>
    <dgm:pt modelId="{BD138631-9F4A-4254-BC11-C4688F9066D4}" type="pres">
      <dgm:prSet presAssocID="{BDA5B450-9B1A-48B6-97CF-A63E491E292E}" presName="negativeSpace" presStyleCnt="0"/>
      <dgm:spPr/>
    </dgm:pt>
    <dgm:pt modelId="{C5BA9E51-41E5-4AE7-95DD-DD76B88F9A25}" type="pres">
      <dgm:prSet presAssocID="{BDA5B450-9B1A-48B6-97CF-A63E491E292E}" presName="childText" presStyleLbl="conFgAcc1" presStyleIdx="1" presStyleCnt="3" custLinFactNeighborX="2085" custLinFactNeighborY="-9215">
        <dgm:presLayoutVars>
          <dgm:bulletEnabled val="1"/>
        </dgm:presLayoutVars>
      </dgm:prSet>
      <dgm:spPr/>
    </dgm:pt>
    <dgm:pt modelId="{F94FF034-1D0C-483D-87D7-66BFD5DFCF64}" type="pres">
      <dgm:prSet presAssocID="{A281048F-4380-4EE5-913A-E0BB4CA64961}" presName="spaceBetweenRectangles" presStyleCnt="0"/>
      <dgm:spPr/>
    </dgm:pt>
    <dgm:pt modelId="{97FE78B4-9E78-4DFB-87BA-2F4E819C7D87}" type="pres">
      <dgm:prSet presAssocID="{B82F9CCB-9D66-40C9-9DDB-E0F9DD82B0F5}" presName="parentLin" presStyleCnt="0"/>
      <dgm:spPr/>
    </dgm:pt>
    <dgm:pt modelId="{00BE0AA5-D2F8-4345-A528-12A4199F6BAF}" type="pres">
      <dgm:prSet presAssocID="{B82F9CCB-9D66-40C9-9DDB-E0F9DD82B0F5}" presName="parentLeftMargin" presStyleLbl="node1" presStyleIdx="1" presStyleCnt="3"/>
      <dgm:spPr/>
    </dgm:pt>
    <dgm:pt modelId="{B670BB02-778A-4AFF-8B92-BB7632BF43EB}" type="pres">
      <dgm:prSet presAssocID="{B82F9CCB-9D66-40C9-9DDB-E0F9DD82B0F5}" presName="parentText" presStyleLbl="node1" presStyleIdx="2" presStyleCnt="3" custScaleX="101510" custLinFactX="8999" custLinFactNeighborX="100000" custLinFactNeighborY="49541">
        <dgm:presLayoutVars>
          <dgm:chMax val="0"/>
          <dgm:bulletEnabled val="1"/>
        </dgm:presLayoutVars>
      </dgm:prSet>
      <dgm:spPr/>
    </dgm:pt>
    <dgm:pt modelId="{6A19A411-6AC2-4201-AEDA-0EADE505D9EA}" type="pres">
      <dgm:prSet presAssocID="{B82F9CCB-9D66-40C9-9DDB-E0F9DD82B0F5}" presName="negativeSpace" presStyleCnt="0"/>
      <dgm:spPr/>
    </dgm:pt>
    <dgm:pt modelId="{B25FAEC9-93A0-4A18-A31E-1621A5838BF1}" type="pres">
      <dgm:prSet presAssocID="{B82F9CCB-9D66-40C9-9DDB-E0F9DD82B0F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0CD8137-AB81-4E97-ADD1-5DCC39FB9472}" type="presOf" srcId="{B82F9CCB-9D66-40C9-9DDB-E0F9DD82B0F5}" destId="{00BE0AA5-D2F8-4345-A528-12A4199F6BAF}" srcOrd="0" destOrd="0" presId="urn:microsoft.com/office/officeart/2005/8/layout/list1"/>
    <dgm:cxn modelId="{1FF39C42-0589-4272-BC9C-FF190582A12E}" type="presOf" srcId="{BDA5B450-9B1A-48B6-97CF-A63E491E292E}" destId="{77805491-FACD-4023-97B2-2082039B4B28}" srcOrd="1" destOrd="0" presId="urn:microsoft.com/office/officeart/2005/8/layout/list1"/>
    <dgm:cxn modelId="{29CB1A45-1348-4FE5-9B46-D1EB995B0EA8}" srcId="{4D588BDC-3BA4-4629-997E-6765DD0D1BA7}" destId="{D2B9D3E1-30BD-4601-A35F-35FE0E364953}" srcOrd="0" destOrd="0" parTransId="{15DAAA84-E9BC-44E6-8C66-483F5673ABD2}" sibTransId="{115ACD78-95EA-4109-BF68-F47308545610}"/>
    <dgm:cxn modelId="{6526AF57-E04C-41CC-BECB-5C8B4F778073}" type="presOf" srcId="{D2B9D3E1-30BD-4601-A35F-35FE0E364953}" destId="{F173EBB5-76B4-4474-B9E4-CAE259827F40}" srcOrd="0" destOrd="0" presId="urn:microsoft.com/office/officeart/2005/8/layout/list1"/>
    <dgm:cxn modelId="{F1F5E696-9D3A-4375-B40F-F1FE163FCC33}" type="presOf" srcId="{D2B9D3E1-30BD-4601-A35F-35FE0E364953}" destId="{3F62E02A-8165-4507-9B46-05BDC77BEBAA}" srcOrd="1" destOrd="0" presId="urn:microsoft.com/office/officeart/2005/8/layout/list1"/>
    <dgm:cxn modelId="{7C6CF5A4-9497-4F6D-AE03-B0E70DA01EF3}" type="presOf" srcId="{BDA5B450-9B1A-48B6-97CF-A63E491E292E}" destId="{55BF7160-A53B-4121-A147-4573E4F3E046}" srcOrd="0" destOrd="0" presId="urn:microsoft.com/office/officeart/2005/8/layout/list1"/>
    <dgm:cxn modelId="{CA5852D0-51D6-452C-95A3-9D9EF470773D}" type="presOf" srcId="{B82F9CCB-9D66-40C9-9DDB-E0F9DD82B0F5}" destId="{B670BB02-778A-4AFF-8B92-BB7632BF43EB}" srcOrd="1" destOrd="0" presId="urn:microsoft.com/office/officeart/2005/8/layout/list1"/>
    <dgm:cxn modelId="{D52749DA-B2E6-4A1C-8F1A-665E9CB3C3E1}" srcId="{4D588BDC-3BA4-4629-997E-6765DD0D1BA7}" destId="{B82F9CCB-9D66-40C9-9DDB-E0F9DD82B0F5}" srcOrd="2" destOrd="0" parTransId="{3307AA6C-805A-4A72-A2E1-B2D139074B8B}" sibTransId="{AD4DDFD7-CB22-438C-B2D2-D5EF617D17C4}"/>
    <dgm:cxn modelId="{DE88E7E4-677A-4D9C-98BF-BC3CDDA5D0EB}" srcId="{4D588BDC-3BA4-4629-997E-6765DD0D1BA7}" destId="{BDA5B450-9B1A-48B6-97CF-A63E491E292E}" srcOrd="1" destOrd="0" parTransId="{1E665FC0-A847-4099-BEAA-0D5479F46AE0}" sibTransId="{A281048F-4380-4EE5-913A-E0BB4CA64961}"/>
    <dgm:cxn modelId="{E287F8E5-346A-4954-A553-AADF1B06E71C}" type="presOf" srcId="{4D588BDC-3BA4-4629-997E-6765DD0D1BA7}" destId="{3CC1EF86-B713-41A7-B1A6-57375F1BA6CD}" srcOrd="0" destOrd="0" presId="urn:microsoft.com/office/officeart/2005/8/layout/list1"/>
    <dgm:cxn modelId="{8A922F90-AA77-48D5-8B1C-6A6C5E5712C0}" type="presParOf" srcId="{3CC1EF86-B713-41A7-B1A6-57375F1BA6CD}" destId="{F3DFFABD-0E4D-454D-B860-D44E59E8814B}" srcOrd="0" destOrd="0" presId="urn:microsoft.com/office/officeart/2005/8/layout/list1"/>
    <dgm:cxn modelId="{88709CD0-B1FD-4CAC-90FA-911A5A5B6972}" type="presParOf" srcId="{F3DFFABD-0E4D-454D-B860-D44E59E8814B}" destId="{F173EBB5-76B4-4474-B9E4-CAE259827F40}" srcOrd="0" destOrd="0" presId="urn:microsoft.com/office/officeart/2005/8/layout/list1"/>
    <dgm:cxn modelId="{ABB7B892-DFA5-43F2-8D5A-A058A62A9BCA}" type="presParOf" srcId="{F3DFFABD-0E4D-454D-B860-D44E59E8814B}" destId="{3F62E02A-8165-4507-9B46-05BDC77BEBAA}" srcOrd="1" destOrd="0" presId="urn:microsoft.com/office/officeart/2005/8/layout/list1"/>
    <dgm:cxn modelId="{35043B69-6D0D-44CD-BEE1-5CBEF447D4A7}" type="presParOf" srcId="{3CC1EF86-B713-41A7-B1A6-57375F1BA6CD}" destId="{C422CD55-5F50-4326-BC14-CACA545924D2}" srcOrd="1" destOrd="0" presId="urn:microsoft.com/office/officeart/2005/8/layout/list1"/>
    <dgm:cxn modelId="{5116F7EA-11D7-4E6E-AAF4-CE03C0DF5D08}" type="presParOf" srcId="{3CC1EF86-B713-41A7-B1A6-57375F1BA6CD}" destId="{9D07D67D-1A75-4CAA-87D5-DF1C386D8070}" srcOrd="2" destOrd="0" presId="urn:microsoft.com/office/officeart/2005/8/layout/list1"/>
    <dgm:cxn modelId="{81BFDB35-DCBD-44A8-AECE-0512A6866ACF}" type="presParOf" srcId="{3CC1EF86-B713-41A7-B1A6-57375F1BA6CD}" destId="{4F8CE957-6AB2-4B94-8207-837B46ED582D}" srcOrd="3" destOrd="0" presId="urn:microsoft.com/office/officeart/2005/8/layout/list1"/>
    <dgm:cxn modelId="{7FA0F69C-25D9-4261-B779-FE8349DB7D1C}" type="presParOf" srcId="{3CC1EF86-B713-41A7-B1A6-57375F1BA6CD}" destId="{653782AC-AC1F-4C1F-88FF-4C4DE93F9FAC}" srcOrd="4" destOrd="0" presId="urn:microsoft.com/office/officeart/2005/8/layout/list1"/>
    <dgm:cxn modelId="{AEC035EF-963E-4468-A395-DFA91C1218A2}" type="presParOf" srcId="{653782AC-AC1F-4C1F-88FF-4C4DE93F9FAC}" destId="{55BF7160-A53B-4121-A147-4573E4F3E046}" srcOrd="0" destOrd="0" presId="urn:microsoft.com/office/officeart/2005/8/layout/list1"/>
    <dgm:cxn modelId="{AED7415B-B0FA-4193-A5F5-AF5FDAD73FEB}" type="presParOf" srcId="{653782AC-AC1F-4C1F-88FF-4C4DE93F9FAC}" destId="{77805491-FACD-4023-97B2-2082039B4B28}" srcOrd="1" destOrd="0" presId="urn:microsoft.com/office/officeart/2005/8/layout/list1"/>
    <dgm:cxn modelId="{46010624-0C2A-4FDE-8525-649CBEA88E03}" type="presParOf" srcId="{3CC1EF86-B713-41A7-B1A6-57375F1BA6CD}" destId="{BD138631-9F4A-4254-BC11-C4688F9066D4}" srcOrd="5" destOrd="0" presId="urn:microsoft.com/office/officeart/2005/8/layout/list1"/>
    <dgm:cxn modelId="{EB8C4CBA-361F-4491-B686-6500F82CADDA}" type="presParOf" srcId="{3CC1EF86-B713-41A7-B1A6-57375F1BA6CD}" destId="{C5BA9E51-41E5-4AE7-95DD-DD76B88F9A25}" srcOrd="6" destOrd="0" presId="urn:microsoft.com/office/officeart/2005/8/layout/list1"/>
    <dgm:cxn modelId="{4D81DB3F-0FCF-47EF-8B2F-4C325AFD4821}" type="presParOf" srcId="{3CC1EF86-B713-41A7-B1A6-57375F1BA6CD}" destId="{F94FF034-1D0C-483D-87D7-66BFD5DFCF64}" srcOrd="7" destOrd="0" presId="urn:microsoft.com/office/officeart/2005/8/layout/list1"/>
    <dgm:cxn modelId="{C43E183F-B3FC-4648-8D97-6F6666120885}" type="presParOf" srcId="{3CC1EF86-B713-41A7-B1A6-57375F1BA6CD}" destId="{97FE78B4-9E78-4DFB-87BA-2F4E819C7D87}" srcOrd="8" destOrd="0" presId="urn:microsoft.com/office/officeart/2005/8/layout/list1"/>
    <dgm:cxn modelId="{AD4E978C-D1AF-4F5C-AA52-E65C7AD9FC41}" type="presParOf" srcId="{97FE78B4-9E78-4DFB-87BA-2F4E819C7D87}" destId="{00BE0AA5-D2F8-4345-A528-12A4199F6BAF}" srcOrd="0" destOrd="0" presId="urn:microsoft.com/office/officeart/2005/8/layout/list1"/>
    <dgm:cxn modelId="{C6297F6C-1A5F-40B0-B989-39CCA7B0CF48}" type="presParOf" srcId="{97FE78B4-9E78-4DFB-87BA-2F4E819C7D87}" destId="{B670BB02-778A-4AFF-8B92-BB7632BF43EB}" srcOrd="1" destOrd="0" presId="urn:microsoft.com/office/officeart/2005/8/layout/list1"/>
    <dgm:cxn modelId="{4F886996-244F-41DD-A221-B36505A0DDA7}" type="presParOf" srcId="{3CC1EF86-B713-41A7-B1A6-57375F1BA6CD}" destId="{6A19A411-6AC2-4201-AEDA-0EADE505D9EA}" srcOrd="9" destOrd="0" presId="urn:microsoft.com/office/officeart/2005/8/layout/list1"/>
    <dgm:cxn modelId="{62DA7EF6-CC62-4A9D-91CF-9610D9F6644C}" type="presParOf" srcId="{3CC1EF86-B713-41A7-B1A6-57375F1BA6CD}" destId="{B25FAEC9-93A0-4A18-A31E-1621A5838BF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07D67D-1A75-4CAA-87D5-DF1C386D8070}">
      <dsp:nvSpPr>
        <dsp:cNvPr id="0" name=""/>
        <dsp:cNvSpPr/>
      </dsp:nvSpPr>
      <dsp:spPr>
        <a:xfrm>
          <a:off x="0" y="570002"/>
          <a:ext cx="10443392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62E02A-8165-4507-9B46-05BDC77BEBAA}">
      <dsp:nvSpPr>
        <dsp:cNvPr id="0" name=""/>
        <dsp:cNvSpPr/>
      </dsp:nvSpPr>
      <dsp:spPr>
        <a:xfrm>
          <a:off x="1684947" y="534655"/>
          <a:ext cx="7310374" cy="1121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315" tIns="0" rIns="276315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Cash flow challenges</a:t>
          </a:r>
        </a:p>
      </dsp:txBody>
      <dsp:txXfrm>
        <a:off x="1739707" y="589415"/>
        <a:ext cx="7200854" cy="1012240"/>
      </dsp:txXfrm>
    </dsp:sp>
    <dsp:sp modelId="{C5BA9E51-41E5-4AE7-95DD-DD76B88F9A25}">
      <dsp:nvSpPr>
        <dsp:cNvPr id="0" name=""/>
        <dsp:cNvSpPr/>
      </dsp:nvSpPr>
      <dsp:spPr>
        <a:xfrm>
          <a:off x="0" y="2274773"/>
          <a:ext cx="10443392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805491-FACD-4023-97B2-2082039B4B28}">
      <dsp:nvSpPr>
        <dsp:cNvPr id="0" name=""/>
        <dsp:cNvSpPr/>
      </dsp:nvSpPr>
      <dsp:spPr>
        <a:xfrm>
          <a:off x="1711118" y="2203807"/>
          <a:ext cx="7310374" cy="1121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315" tIns="0" rIns="276315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Capital investments</a:t>
          </a:r>
        </a:p>
      </dsp:txBody>
      <dsp:txXfrm>
        <a:off x="1765878" y="2258567"/>
        <a:ext cx="7200854" cy="1012240"/>
      </dsp:txXfrm>
    </dsp:sp>
    <dsp:sp modelId="{B25FAEC9-93A0-4A18-A31E-1621A5838BF1}">
      <dsp:nvSpPr>
        <dsp:cNvPr id="0" name=""/>
        <dsp:cNvSpPr/>
      </dsp:nvSpPr>
      <dsp:spPr>
        <a:xfrm>
          <a:off x="0" y="4017362"/>
          <a:ext cx="10443392" cy="95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70BB02-778A-4AFF-8B92-BB7632BF43EB}">
      <dsp:nvSpPr>
        <dsp:cNvPr id="0" name=""/>
        <dsp:cNvSpPr/>
      </dsp:nvSpPr>
      <dsp:spPr>
        <a:xfrm>
          <a:off x="1702199" y="3862325"/>
          <a:ext cx="7420761" cy="1121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315" tIns="0" rIns="276315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Lengthy product development cycles</a:t>
          </a:r>
        </a:p>
      </dsp:txBody>
      <dsp:txXfrm>
        <a:off x="1756959" y="3917085"/>
        <a:ext cx="7311241" cy="1012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8216DE-0DAE-4B4F-8BF5-3C1DFF38E8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AAEE11-8A8D-2345-A5B5-5A817BEFB3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E3F37-1305-6040-83FA-4F78EFE7C9AA}" type="datetimeFigureOut">
              <a:rPr lang="en-US" smtClean="0"/>
              <a:t>11/18/2024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19D2B-7F02-484A-A637-D870C95BC4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E95F9-4E38-7E42-92F9-F04AADC15EA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FF759-16BD-A946-9125-030B57C6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33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667CC-6E07-44B5-A714-60D0E1C3EDBF}" type="datetimeFigureOut">
              <a:t>11/18/2024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B38AC-0E5A-44C8-B0AA-44F1FF8367F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84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97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CFCBE-4D2A-D641-1D8A-DE1A044C4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C60D47-00A0-9DAA-72A0-9325D98796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925E44-3F5D-CFBA-86DB-DFC7C962B7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518AE-1615-5C83-AEE9-44F212F65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58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000" y="3917373"/>
            <a:ext cx="7200000" cy="221196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720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BFF0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DC8176-8D96-37EE-D377-CA4355F5CE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29699" y="4836524"/>
            <a:ext cx="2722514" cy="129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000" y="3917373"/>
            <a:ext cx="7200000" cy="221196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0" i="0" spc="-150">
              <a:solidFill>
                <a:schemeClr val="bg1"/>
              </a:solidFill>
              <a:latin typeface="Arial" panose="020B0604020202020204" pitchFamily="34" charset="0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720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BFF0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DC8176-8D96-37EE-D377-CA4355F5CE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29699" y="4836524"/>
            <a:ext cx="2722514" cy="129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B01A29-BF08-D906-7428-A6C7AE4FAD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FBA3BB12-2B32-1A90-D396-991B8C508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1828800"/>
            <a:ext cx="4975771" cy="4291200"/>
          </a:xfrm>
        </p:spPr>
        <p:txBody>
          <a:bodyPr lIns="0" tIns="0" rIns="0" bIns="0" anchor="t" anchorCtr="0"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text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6796" y="1828800"/>
            <a:ext cx="5033203" cy="3031199"/>
          </a:xfr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B01A29-BF08-D906-7428-A6C7AE4FAD6A}"/>
              </a:ext>
            </a:extLst>
          </p:cNvPr>
          <p:cNvCxnSpPr>
            <a:cxnSpLocks/>
          </p:cNvCxnSpPr>
          <p:nvPr userDrawn="1"/>
        </p:nvCxnSpPr>
        <p:spPr>
          <a:xfrm>
            <a:off x="6091290" y="1828800"/>
            <a:ext cx="0" cy="42912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FBA3BB12-2B32-1A90-D396-991B8C508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ACA57DD-67C0-040E-7B34-0CF0561FBFC9}"/>
              </a:ext>
            </a:extLst>
          </p:cNvPr>
          <p:cNvSpPr txBox="1">
            <a:spLocks/>
          </p:cNvSpPr>
          <p:nvPr userDrawn="1"/>
        </p:nvSpPr>
        <p:spPr>
          <a:xfrm>
            <a:off x="899999" y="900000"/>
            <a:ext cx="10452213" cy="7644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04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F12B20B-963E-10CC-61DE-B0AD32C9E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rgbClr val="00033D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9B3C45-E3BA-6728-6D5D-EF21C0206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E5C60F1-9BE4-7720-7107-94042A38D0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EFB2C35F-BFA2-72D5-EA95-5A2B9D5F1B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34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900000"/>
            <a:ext cx="10440000" cy="3968863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19B5656-5BB3-A3CF-66D7-5811977AB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15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3960813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F4CB79-C54D-E854-0EAD-36095D6A08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3960813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E25894-D2BD-1F03-574D-74BEC225F9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147824" y="4978400"/>
            <a:ext cx="2385467" cy="134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rgbClr val="010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DDC2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1225" y="3429000"/>
            <a:ext cx="6932295" cy="270033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4BF95545-73BE-BFF0-728E-65EE3D7148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04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15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0" i="0" spc="-150">
              <a:solidFill>
                <a:schemeClr val="bg1"/>
              </a:solidFill>
              <a:latin typeface="Arial" panose="020B0604020202020204" pitchFamily="34" charset="0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15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917575"/>
          </a:xfrm>
        </p:spPr>
        <p:txBody>
          <a:bodyPr lIns="0" tIns="0" rIns="0" bIns="0" anchor="t" anchorCtr="0">
            <a:noAutofit/>
          </a:bodyPr>
          <a:lstStyle>
            <a:lvl1pPr>
              <a:defRPr sz="4400" b="1" i="0">
                <a:solidFill>
                  <a:srgbClr val="005EB8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1224" y="1825624"/>
            <a:ext cx="4951881" cy="4303713"/>
          </a:xfrm>
        </p:spPr>
        <p:txBody>
          <a:bodyPr lIns="0" tIns="0" rIns="0" bIns="0">
            <a:no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880" y="1825625"/>
            <a:ext cx="5023333" cy="3043238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1D122B-3A08-A23B-851E-BAE0987B52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A927DC-D0BD-0D3C-27FA-13DF6E25A65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25624"/>
            <a:ext cx="0" cy="4303714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4662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917575"/>
          </a:xfrm>
        </p:spPr>
        <p:txBody>
          <a:bodyPr lIns="0" tIns="0" rIns="0" bIns="0" anchor="t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1224" y="1825624"/>
            <a:ext cx="4951881" cy="4303713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880" y="1825625"/>
            <a:ext cx="5023333" cy="3043238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A927DC-D0BD-0D3C-27FA-13DF6E25A65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25624"/>
            <a:ext cx="0" cy="4303714"/>
          </a:xfrm>
          <a:prstGeom prst="line">
            <a:avLst/>
          </a:prstGeom>
          <a:ln w="25400">
            <a:solidFill>
              <a:srgbClr val="3ADD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2FC7EEE5-949B-AE09-F45D-42B2DE6821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27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76C476-66F4-4E43-8EDD-B851C13030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rgbClr val="00033D"/>
          </a:solidFill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5040000" cy="1426640"/>
          </a:xfrm>
          <a:noFill/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1963DE1-625D-50BD-C623-BDD09CC3F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BAFF1B2-BA4A-F8F7-AA07-26A80C85F81D}"/>
              </a:ext>
            </a:extLst>
          </p:cNvPr>
          <p:cNvSpPr txBox="1">
            <a:spLocks/>
          </p:cNvSpPr>
          <p:nvPr userDrawn="1"/>
        </p:nvSpPr>
        <p:spPr>
          <a:xfrm>
            <a:off x="900000" y="2722880"/>
            <a:ext cx="5040000" cy="3406458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1800" b="0"/>
              <a:t>Click to edit Master title style</a:t>
            </a:r>
            <a:endParaRPr lang="en-US" sz="1800" b="0"/>
          </a:p>
        </p:txBody>
      </p:sp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ED4283-0761-71CA-3CD5-32F9C1480F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147824" y="4978400"/>
            <a:ext cx="2385467" cy="134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61502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rgbClr val="00033D"/>
          </a:solidFill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5040000" cy="1426640"/>
          </a:xfrm>
          <a:noFill/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1963DE1-625D-50BD-C623-BDD09CC3F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BAFF1B2-BA4A-F8F7-AA07-26A80C85F81D}"/>
              </a:ext>
            </a:extLst>
          </p:cNvPr>
          <p:cNvSpPr txBox="1">
            <a:spLocks/>
          </p:cNvSpPr>
          <p:nvPr userDrawn="1"/>
        </p:nvSpPr>
        <p:spPr>
          <a:xfrm>
            <a:off x="900000" y="2722880"/>
            <a:ext cx="5040000" cy="3406458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1800" b="1" i="0"/>
              <a:t>Click to edit Master title style</a:t>
            </a:r>
            <a:endParaRPr lang="en-US" sz="1800" b="1" i="0"/>
          </a:p>
        </p:txBody>
      </p:sp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900000"/>
            <a:ext cx="10440000" cy="3968863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19B5656-5BB3-A3CF-66D7-5811977AB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27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">
    <p:bg>
      <p:bgPr>
        <a:solidFill>
          <a:srgbClr val="EEF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00BFC6-72B5-B948-841F-BA40B32DA3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862730" y="6034009"/>
            <a:ext cx="2097206" cy="75732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56457" y="265616"/>
            <a:ext cx="10876341" cy="590202"/>
          </a:xfrm>
        </p:spPr>
        <p:txBody>
          <a:bodyPr vert="horz" lIns="0" tIns="0" rIns="0" bIns="0" rtlCol="0" anchor="ctr" anchorCtr="0">
            <a:normAutofit/>
          </a:bodyPr>
          <a:lstStyle>
            <a:lvl1pPr>
              <a:defRPr lang="en-US" sz="3600" dirty="0">
                <a:solidFill>
                  <a:srgbClr val="01033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Contents slide</a:t>
            </a:r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756457" y="1005840"/>
            <a:ext cx="10956176" cy="5394959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dirty="0">
                <a:solidFill>
                  <a:srgbClr val="25327D"/>
                </a:solidFill>
                <a:latin typeface="Work Sans" pitchFamily="2" charset="0"/>
                <a:ea typeface="+mn-ea"/>
                <a:cs typeface="Times New Roman" panose="02020603050405020304" pitchFamily="18" charset="0"/>
              </a:defRPr>
            </a:lvl1pPr>
            <a:lvl2pPr>
              <a:defRPr lang="en-US" sz="2000" dirty="0">
                <a:solidFill>
                  <a:srgbClr val="25327D"/>
                </a:solidFill>
                <a:latin typeface="Work Sans" pitchFamily="2" charset="0"/>
                <a:ea typeface="+mn-ea"/>
                <a:cs typeface="Times New Roman" panose="02020603050405020304" pitchFamily="18" charset="0"/>
              </a:defRPr>
            </a:lvl2pPr>
            <a:lvl3pPr>
              <a:defRPr lang="en-US" sz="1800" dirty="0">
                <a:solidFill>
                  <a:srgbClr val="25327D"/>
                </a:solidFill>
                <a:latin typeface="Work Sans" pitchFamily="2" charset="0"/>
                <a:ea typeface="+mn-ea"/>
                <a:cs typeface="Times New Roman" panose="02020603050405020304" pitchFamily="18" charset="0"/>
              </a:defRPr>
            </a:lvl3pPr>
            <a:lvl4pPr>
              <a:defRPr lang="en-US" sz="1600" dirty="0">
                <a:solidFill>
                  <a:srgbClr val="25327D"/>
                </a:solidFill>
                <a:latin typeface="Work Sans" pitchFamily="2" charset="0"/>
                <a:ea typeface="+mn-ea"/>
                <a:cs typeface="Times New Roman" panose="02020603050405020304" pitchFamily="18" charset="0"/>
              </a:defRPr>
            </a:lvl4pPr>
            <a:lvl5pPr>
              <a:defRPr lang="en-US" sz="1600" dirty="0">
                <a:solidFill>
                  <a:srgbClr val="25327D"/>
                </a:solidFill>
                <a:latin typeface="Work Sans" pitchFamily="2" charset="0"/>
                <a:ea typeface="+mn-ea"/>
                <a:cs typeface="Times New Roman" panose="02020603050405020304" pitchFamily="18" charset="0"/>
              </a:defRPr>
            </a:lvl5pPr>
          </a:lstStyle>
          <a:p>
            <a:pPr marL="342900" lvl="0" indent="-342900" algn="just">
              <a:spcBef>
                <a:spcPct val="20000"/>
              </a:spcBef>
              <a:buFont typeface="Arial" pitchFamily="34" charset="0"/>
            </a:pPr>
            <a:r>
              <a:rPr lang="en-US"/>
              <a:t>Click to edit Master text styles</a:t>
            </a:r>
          </a:p>
          <a:p>
            <a:pPr marL="742950" lvl="1" indent="-285750" algn="just">
              <a:spcBef>
                <a:spcPct val="20000"/>
              </a:spcBef>
              <a:buFont typeface="Arial" pitchFamily="34" charset="0"/>
              <a:buChar char="–"/>
            </a:pPr>
            <a:r>
              <a:rPr lang="en-US"/>
              <a:t>Second level</a:t>
            </a:r>
          </a:p>
          <a:p>
            <a:pPr lvl="2" algn="just">
              <a:spcBef>
                <a:spcPct val="20000"/>
              </a:spcBef>
              <a:buFont typeface="Arial" pitchFamily="34" charset="0"/>
            </a:pPr>
            <a:r>
              <a:rPr lang="en-US"/>
              <a:t>Third level</a:t>
            </a:r>
          </a:p>
          <a:p>
            <a:pPr lvl="3" algn="just">
              <a:spcBef>
                <a:spcPct val="20000"/>
              </a:spcBef>
              <a:buFont typeface="Arial" pitchFamily="34" charset="0"/>
              <a:buChar char="–"/>
            </a:pPr>
            <a:r>
              <a:rPr lang="en-US"/>
              <a:t>Fourth level</a:t>
            </a:r>
          </a:p>
          <a:p>
            <a:pPr lvl="4" algn="just">
              <a:spcBef>
                <a:spcPct val="20000"/>
              </a:spcBef>
              <a:buFont typeface="Arial" pitchFamily="34" charset="0"/>
              <a:buChar char="»"/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1931379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509958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694CDF-6606-A44E-9795-43AD9900D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10440000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12BAF-22FF-984F-B4AC-E20A151E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2245360"/>
            <a:ext cx="10440000" cy="30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7C648-885F-F845-8E3B-9C32189BA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5760000"/>
            <a:ext cx="216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fld id="{35B43D16-B033-6545-AA6A-6A550AEB1383}" type="datetimeFigureOut">
              <a:rPr lang="en-US" smtClean="0"/>
              <a:pPr/>
              <a:t>11/18/2024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4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9" r:id="rId2"/>
    <p:sldLayoutId id="2147483675" r:id="rId3"/>
    <p:sldLayoutId id="2147483685" r:id="rId4"/>
    <p:sldLayoutId id="2147483667" r:id="rId5"/>
    <p:sldLayoutId id="2147483678" r:id="rId6"/>
    <p:sldLayoutId id="2147483679" r:id="rId7"/>
    <p:sldLayoutId id="2147483709" r:id="rId8"/>
    <p:sldLayoutId id="2147483680" r:id="rId9"/>
    <p:sldLayoutId id="2147483671" r:id="rId10"/>
    <p:sldLayoutId id="2147483722" r:id="rId11"/>
    <p:sldLayoutId id="2147483681" r:id="rId12"/>
    <p:sldLayoutId id="2147483672" r:id="rId13"/>
    <p:sldLayoutId id="2147483682" r:id="rId14"/>
    <p:sldLayoutId id="2147483683" r:id="rId15"/>
    <p:sldLayoutId id="2147483731" r:id="rId16"/>
    <p:sldLayoutId id="2147483730" r:id="rId17"/>
    <p:sldLayoutId id="2147483726" r:id="rId18"/>
    <p:sldLayoutId id="2147483687" r:id="rId19"/>
    <p:sldLayoutId id="2147483706" r:id="rId20"/>
    <p:sldLayoutId id="2147483733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i="0" kern="1200">
          <a:solidFill>
            <a:srgbClr val="01033C"/>
          </a:solidFill>
          <a:latin typeface="Arial" panose="020B0604020202020204" pitchFamily="34" charset="0"/>
          <a:ea typeface="COOPERHEWITT-SEMIBOLD" pitchFamily="2" charset="77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42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orient="horz" pos="572" userDrawn="1">
          <p15:clr>
            <a:srgbClr val="F26B43"/>
          </p15:clr>
        </p15:guide>
        <p15:guide id="5" pos="7151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  <p15:guide id="7" pos="2389" userDrawn="1">
          <p15:clr>
            <a:srgbClr val="F26B43"/>
          </p15:clr>
        </p15:guide>
        <p15:guide id="8" pos="2615" userDrawn="1">
          <p15:clr>
            <a:srgbClr val="F26B43"/>
          </p15:clr>
        </p15:guide>
        <p15:guide id="9" orient="horz" pos="30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895601"/>
            <a:ext cx="5421085" cy="3570514"/>
          </a:xfrm>
        </p:spPr>
        <p:txBody>
          <a:bodyPr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BUSI 1764 – </a:t>
            </a:r>
          </a:p>
          <a:p>
            <a:pPr>
              <a:lnSpc>
                <a:spcPct val="100000"/>
              </a:lnSpc>
            </a:pPr>
            <a:r>
              <a:rPr lang="en-US" dirty="0"/>
              <a:t>Global Entrepreneurship and Innovation</a:t>
            </a:r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r>
              <a:rPr lang="en-GB" b="1" dirty="0">
                <a:solidFill>
                  <a:srgbClr val="FFC000"/>
                </a:solidFill>
              </a:rPr>
              <a:t>Week 6 Tutorial Slides</a:t>
            </a:r>
            <a:endParaRPr lang="en-GB" dirty="0">
              <a:solidFill>
                <a:srgbClr val="FFC000"/>
              </a:solidFill>
            </a:endParaRP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515" y="979714"/>
            <a:ext cx="5464627" cy="2247624"/>
          </a:xfrm>
        </p:spPr>
        <p:txBody>
          <a:bodyPr lIns="0" tIns="0" rIns="0" bIns="0" anchor="t" anchorCtr="0">
            <a:noAutofit/>
          </a:bodyPr>
          <a:lstStyle/>
          <a:p>
            <a:r>
              <a:rPr lang="en-US" sz="3500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  <a:t> Entrepreneurial Financing</a:t>
            </a:r>
            <a:endParaRPr lang="en-US" sz="3500" b="1" dirty="0">
              <a:solidFill>
                <a:srgbClr val="FFC000"/>
              </a:solidFill>
              <a:latin typeface="Antonio" charset="0"/>
              <a:ea typeface="Antonio" charset="0"/>
              <a:cs typeface="Antonio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628" y="-6317"/>
            <a:ext cx="6346371" cy="68834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</p:spTree>
    <p:extLst>
      <p:ext uri="{BB962C8B-B14F-4D97-AF65-F5344CB8AC3E}">
        <p14:creationId xmlns:p14="http://schemas.microsoft.com/office/powerpoint/2010/main" val="1572276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1DC23-D82D-28BE-219F-F1C35737C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1171254"/>
            <a:ext cx="2880000" cy="4948746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rgbClr val="FFC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8ECAD-810C-9F29-FC85-6895372B9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1" y="1012372"/>
            <a:ext cx="7750628" cy="5029200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en-US" sz="3000" dirty="0"/>
              <a:t>Understand the importance of finance and why funding is necessary for entrepreneurial firms</a:t>
            </a:r>
          </a:p>
          <a:p>
            <a:pPr algn="just">
              <a:lnSpc>
                <a:spcPct val="160000"/>
              </a:lnSpc>
            </a:pPr>
            <a:r>
              <a:rPr lang="en-US" sz="3000" dirty="0"/>
              <a:t>Evaluate the forms of finance available to entrepreneurs and entrepreneurial firms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4140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AE6F5-44E2-B140-A2AC-0BB34894B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938619"/>
            <a:ext cx="10264035" cy="739353"/>
          </a:xfrm>
        </p:spPr>
        <p:txBody>
          <a:bodyPr/>
          <a:lstStyle/>
          <a:p>
            <a:pPr algn="ctr"/>
            <a:r>
              <a:rPr lang="en-US" dirty="0"/>
              <a:t>International Entrepreneurial Finance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A4E1B8-A2F3-B748-B657-C0D34913C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1982912"/>
            <a:ext cx="10264035" cy="3673090"/>
          </a:xfrm>
        </p:spPr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dirty="0"/>
              <a:t>Finance is the lifeblood of every company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dirty="0"/>
              <a:t>For international entrepreneurial ventures, funding is particularly critical </a:t>
            </a:r>
          </a:p>
          <a:p>
            <a:pPr algn="just"/>
            <a:endParaRPr lang="en-US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dirty="0"/>
              <a:t>Making the right financial decisions is critical to the development, growth, and sustained competitive advantage of the new venture.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126D25-11F8-BF4F-829B-A80CC24D8AC4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95486903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AE6F5-44E2-B140-A2AC-0BB34894B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195943"/>
            <a:ext cx="10443392" cy="111034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Why Firms Need Funding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760F2BD-A50A-402F-990D-37410A8003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6927854"/>
              </p:ext>
            </p:extLst>
          </p:nvPr>
        </p:nvGraphicFramePr>
        <p:xfrm>
          <a:off x="1130299" y="1677972"/>
          <a:ext cx="10443392" cy="4984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F126D25-11F8-BF4F-829B-A80CC24D8AC4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Barringer and Ireland, 2016</a:t>
            </a:r>
          </a:p>
        </p:txBody>
      </p:sp>
    </p:spTree>
    <p:extLst>
      <p:ext uri="{BB962C8B-B14F-4D97-AF65-F5344CB8AC3E}">
        <p14:creationId xmlns:p14="http://schemas.microsoft.com/office/powerpoint/2010/main" val="58739220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A0CF3-5F3D-743D-E7AA-81CE43636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E070F-332B-C233-A60F-7933C5835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2" y="141514"/>
            <a:ext cx="10354424" cy="656781"/>
          </a:xfrm>
        </p:spPr>
        <p:txBody>
          <a:bodyPr>
            <a:noAutofit/>
          </a:bodyPr>
          <a:lstStyle/>
          <a:p>
            <a:pPr algn="ctr"/>
            <a:r>
              <a:rPr lang="en-GB" sz="32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SOURCES</a:t>
            </a:r>
            <a:r>
              <a:rPr lang="en-GB" sz="32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OF FINANCE AVAILABLE TO A BUSINESS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4C9E0-0484-CF36-1C0B-062DD6911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751115"/>
            <a:ext cx="10093167" cy="596537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AC4E4D-DCB6-683F-26CF-AA3A5B6EC580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301DD07-EF86-12FF-F487-06CD85ECF9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413704"/>
              </p:ext>
            </p:extLst>
          </p:nvPr>
        </p:nvGraphicFramePr>
        <p:xfrm>
          <a:off x="1295401" y="1034143"/>
          <a:ext cx="9766595" cy="48425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0527">
                  <a:extLst>
                    <a:ext uri="{9D8B030D-6E8A-4147-A177-3AD203B41FA5}">
                      <a16:colId xmlns:a16="http://schemas.microsoft.com/office/drawing/2014/main" val="2657826833"/>
                    </a:ext>
                  </a:extLst>
                </a:gridCol>
                <a:gridCol w="4116861">
                  <a:extLst>
                    <a:ext uri="{9D8B030D-6E8A-4147-A177-3AD203B41FA5}">
                      <a16:colId xmlns:a16="http://schemas.microsoft.com/office/drawing/2014/main" val="2369711366"/>
                    </a:ext>
                  </a:extLst>
                </a:gridCol>
                <a:gridCol w="4759207">
                  <a:extLst>
                    <a:ext uri="{9D8B030D-6E8A-4147-A177-3AD203B41FA5}">
                      <a16:colId xmlns:a16="http://schemas.microsoft.com/office/drawing/2014/main" val="656150008"/>
                    </a:ext>
                  </a:extLst>
                </a:gridCol>
              </a:tblGrid>
              <a:tr h="5865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b="1" kern="100" dirty="0">
                          <a:solidFill>
                            <a:schemeClr val="tx1"/>
                          </a:solidFill>
                          <a:effectLst/>
                        </a:rPr>
                        <a:t>S/N</a:t>
                      </a:r>
                      <a:endParaRPr lang="en-GB" sz="3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b="1" kern="100" dirty="0">
                          <a:solidFill>
                            <a:schemeClr val="tx1"/>
                          </a:solidFill>
                          <a:effectLst/>
                        </a:rPr>
                        <a:t>SHORT TERM FINANCE</a:t>
                      </a:r>
                      <a:endParaRPr lang="en-GB" sz="3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b="1" kern="100" dirty="0">
                          <a:solidFill>
                            <a:schemeClr val="tx1"/>
                          </a:solidFill>
                          <a:effectLst/>
                        </a:rPr>
                        <a:t>LONG TERM FINANCE</a:t>
                      </a:r>
                      <a:endParaRPr lang="en-GB" sz="3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9647437"/>
                  </a:ext>
                </a:extLst>
              </a:tr>
              <a:tr h="520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>
                          <a:effectLst/>
                        </a:rPr>
                        <a:t>1.</a:t>
                      </a:r>
                      <a:endParaRPr lang="en-GB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 dirty="0">
                          <a:effectLst/>
                        </a:rPr>
                        <a:t>Overdraft</a:t>
                      </a:r>
                      <a:endParaRPr lang="en-GB" sz="3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>
                          <a:effectLst/>
                        </a:rPr>
                        <a:t>Initial Equity</a:t>
                      </a:r>
                      <a:endParaRPr lang="en-GB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8983096"/>
                  </a:ext>
                </a:extLst>
              </a:tr>
              <a:tr h="520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>
                          <a:effectLst/>
                        </a:rPr>
                        <a:t>2.</a:t>
                      </a:r>
                      <a:endParaRPr lang="en-GB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>
                          <a:effectLst/>
                        </a:rPr>
                        <a:t>Short term loans</a:t>
                      </a:r>
                      <a:endParaRPr lang="en-GB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 dirty="0">
                          <a:effectLst/>
                        </a:rPr>
                        <a:t>Retained Earnings</a:t>
                      </a:r>
                      <a:endParaRPr lang="en-GB" sz="3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9050886"/>
                  </a:ext>
                </a:extLst>
              </a:tr>
              <a:tr h="520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>
                          <a:effectLst/>
                        </a:rPr>
                        <a:t>3.</a:t>
                      </a:r>
                      <a:endParaRPr lang="en-GB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>
                          <a:effectLst/>
                        </a:rPr>
                        <a:t>Trade credits</a:t>
                      </a:r>
                      <a:endParaRPr lang="en-GB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 dirty="0">
                          <a:effectLst/>
                        </a:rPr>
                        <a:t>Long term loans</a:t>
                      </a:r>
                      <a:endParaRPr lang="en-GB" sz="3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63146538"/>
                  </a:ext>
                </a:extLst>
              </a:tr>
              <a:tr h="520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>
                          <a:effectLst/>
                        </a:rPr>
                        <a:t>4.</a:t>
                      </a:r>
                      <a:endParaRPr lang="en-GB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>
                          <a:effectLst/>
                        </a:rPr>
                        <a:t>Hire Purchase</a:t>
                      </a:r>
                      <a:endParaRPr lang="en-GB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>
                          <a:effectLst/>
                        </a:rPr>
                        <a:t>External Equities</a:t>
                      </a:r>
                      <a:endParaRPr lang="en-GB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1175960"/>
                  </a:ext>
                </a:extLst>
              </a:tr>
              <a:tr h="520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>
                          <a:effectLst/>
                        </a:rPr>
                        <a:t>5.</a:t>
                      </a:r>
                      <a:endParaRPr lang="en-GB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>
                          <a:effectLst/>
                        </a:rPr>
                        <a:t>Leasing </a:t>
                      </a:r>
                      <a:endParaRPr lang="en-GB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 dirty="0">
                          <a:effectLst/>
                        </a:rPr>
                        <a:t>Business Angel Funding</a:t>
                      </a:r>
                      <a:endParaRPr lang="en-GB" sz="3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0194000"/>
                  </a:ext>
                </a:extLst>
              </a:tr>
              <a:tr h="520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>
                          <a:effectLst/>
                        </a:rPr>
                        <a:t>6.</a:t>
                      </a:r>
                      <a:endParaRPr lang="en-GB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>
                          <a:effectLst/>
                        </a:rPr>
                        <a:t>Factoring</a:t>
                      </a:r>
                      <a:endParaRPr lang="en-GB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 dirty="0">
                          <a:effectLst/>
                        </a:rPr>
                        <a:t>Venture Capital Funding</a:t>
                      </a:r>
                      <a:endParaRPr lang="en-GB" sz="3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8501306"/>
                  </a:ext>
                </a:extLst>
              </a:tr>
              <a:tr h="520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>
                          <a:effectLst/>
                        </a:rPr>
                        <a:t>7.</a:t>
                      </a:r>
                      <a:endParaRPr lang="en-GB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>
                          <a:effectLst/>
                        </a:rPr>
                        <a:t>Invoice discounting</a:t>
                      </a:r>
                      <a:endParaRPr lang="en-GB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 dirty="0">
                          <a:effectLst/>
                        </a:rPr>
                        <a:t> </a:t>
                      </a:r>
                      <a:endParaRPr lang="en-GB" sz="3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1788433"/>
                  </a:ext>
                </a:extLst>
              </a:tr>
              <a:tr h="5206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>
                          <a:effectLst/>
                        </a:rPr>
                        <a:t>8.</a:t>
                      </a:r>
                      <a:endParaRPr lang="en-GB" sz="3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 dirty="0">
                          <a:effectLst/>
                        </a:rPr>
                        <a:t>Credit Cards</a:t>
                      </a:r>
                      <a:endParaRPr lang="en-GB" sz="3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3200" kern="100" dirty="0">
                          <a:effectLst/>
                        </a:rPr>
                        <a:t> </a:t>
                      </a:r>
                      <a:endParaRPr lang="en-GB" sz="3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5764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337788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239485" y="152400"/>
            <a:ext cx="11473544" cy="99059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Book Antiqua" pitchFamily="18" charset="0"/>
              </a:rPr>
              <a:t>Alternatives for Raising Finance for </a:t>
            </a:r>
            <a:br>
              <a:rPr lang="en-US" sz="3600" dirty="0">
                <a:latin typeface="Book Antiqua" pitchFamily="18" charset="0"/>
              </a:rPr>
            </a:br>
            <a:r>
              <a:rPr lang="en-US" sz="3600" dirty="0">
                <a:latin typeface="Book Antiqua" pitchFamily="18" charset="0"/>
              </a:rPr>
              <a:t>Start-Up Firm</a:t>
            </a:r>
          </a:p>
        </p:txBody>
      </p:sp>
      <p:sp>
        <p:nvSpPr>
          <p:cNvPr id="49156" name="Line 4"/>
          <p:cNvSpPr>
            <a:spLocks noChangeShapeType="1"/>
          </p:cNvSpPr>
          <p:nvPr/>
        </p:nvSpPr>
        <p:spPr bwMode="auto">
          <a:xfrm>
            <a:off x="1524000" y="1371600"/>
            <a:ext cx="9144000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239486" y="1959428"/>
            <a:ext cx="3744685" cy="1088572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dirty="0">
                <a:latin typeface="Book Antiqua" pitchFamily="18" charset="0"/>
              </a:rPr>
              <a:t>Personal Funds</a:t>
            </a: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4855030" y="3428998"/>
            <a:ext cx="4408713" cy="990596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dirty="0">
                <a:latin typeface="Book Antiqua" pitchFamily="18" charset="0"/>
              </a:rPr>
              <a:t>Equity Capital</a:t>
            </a:r>
          </a:p>
        </p:txBody>
      </p:sp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239485" y="4931226"/>
            <a:ext cx="3744685" cy="1088573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dirty="0">
                <a:latin typeface="Book Antiqua" pitchFamily="18" charset="0"/>
              </a:rPr>
              <a:t>Bootstrapping</a:t>
            </a:r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4855028" y="4931226"/>
            <a:ext cx="4408715" cy="1175658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800" b="1" dirty="0">
                <a:latin typeface="Book Antiqua" pitchFamily="18" charset="0"/>
              </a:rPr>
              <a:t>Other (Creative) Sources</a:t>
            </a: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5EA63735-AB29-BCC4-BC4E-C96B99873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486" y="3429000"/>
            <a:ext cx="3744685" cy="990596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dirty="0">
                <a:latin typeface="Book Antiqua" pitchFamily="18" charset="0"/>
              </a:rPr>
              <a:t>Family and Friends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8DA86C62-5B9A-0B7F-F699-F7DD02B46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5028" y="1959428"/>
            <a:ext cx="4408713" cy="1088569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3200" b="1" dirty="0">
                <a:latin typeface="Book Antiqua" pitchFamily="18" charset="0"/>
              </a:rPr>
              <a:t>Debt Financing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537BE-0B49-6648-A9F6-81F7246B3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714" y="250371"/>
            <a:ext cx="11778341" cy="827315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Sources of Funding for INVs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99D09-72AE-0643-BEDF-35B3164AB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5" y="1197429"/>
            <a:ext cx="11778342" cy="5562600"/>
          </a:xfrm>
        </p:spPr>
        <p:txBody>
          <a:bodyPr>
            <a:normAutofit/>
          </a:bodyPr>
          <a:lstStyle/>
          <a:p>
            <a:pPr algn="just"/>
            <a:r>
              <a:rPr lang="en-US" b="1" dirty="0"/>
              <a:t>Personal funds</a:t>
            </a:r>
          </a:p>
          <a:p>
            <a:pPr marL="0" indent="0" algn="just">
              <a:buNone/>
            </a:pPr>
            <a:r>
              <a:rPr lang="en-US" dirty="0"/>
              <a:t>- The method is used by vast amount of founders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b="1" dirty="0"/>
              <a:t>Family and Friends</a:t>
            </a:r>
          </a:p>
          <a:p>
            <a:pPr algn="just">
              <a:buFontTx/>
              <a:buChar char="-"/>
            </a:pPr>
            <a:r>
              <a:rPr lang="en-US" dirty="0"/>
              <a:t>This represents the second line source of funding for new ventures</a:t>
            </a:r>
          </a:p>
          <a:p>
            <a:pPr algn="just">
              <a:buFontTx/>
              <a:buChar char="-"/>
            </a:pPr>
            <a:r>
              <a:rPr lang="en-US" dirty="0"/>
              <a:t>Funding may take the form of loans, investments or outright gifts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b="1" dirty="0"/>
              <a:t>Bootstrapping</a:t>
            </a:r>
          </a:p>
          <a:p>
            <a:pPr algn="just">
              <a:buFontTx/>
              <a:buChar char="-"/>
            </a:pPr>
            <a:r>
              <a:rPr lang="en-US" dirty="0"/>
              <a:t>This is the third source of seed money for a new venture</a:t>
            </a:r>
          </a:p>
          <a:p>
            <a:pPr algn="just">
              <a:buFontTx/>
              <a:buChar char="-"/>
            </a:pPr>
            <a:r>
              <a:rPr lang="en-US" dirty="0"/>
              <a:t>Involves finding ways to avoid external financing through creativity, thriftiness, cost cutting or any means necessary</a:t>
            </a:r>
          </a:p>
          <a:p>
            <a:pPr algn="just">
              <a:buFontTx/>
              <a:buChar char="-"/>
            </a:pPr>
            <a:endParaRPr lang="en-US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41EF31-DBEF-D149-93B1-F37561001B72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85576073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805542" y="370115"/>
            <a:ext cx="10918371" cy="849086"/>
          </a:xfrm>
        </p:spPr>
        <p:txBody>
          <a:bodyPr/>
          <a:lstStyle/>
          <a:p>
            <a:pPr algn="ctr"/>
            <a:r>
              <a:rPr lang="en-US" sz="3600" dirty="0">
                <a:latin typeface="Book Antiqua" pitchFamily="18" charset="0"/>
              </a:rPr>
              <a:t>Examples of Bootstrapping Methods</a:t>
            </a:r>
          </a:p>
        </p:txBody>
      </p:sp>
      <p:sp>
        <p:nvSpPr>
          <p:cNvPr id="79876" name="Line 4"/>
          <p:cNvSpPr>
            <a:spLocks noChangeShapeType="1"/>
          </p:cNvSpPr>
          <p:nvPr/>
        </p:nvSpPr>
        <p:spPr bwMode="auto">
          <a:xfrm>
            <a:off x="1524000" y="1219200"/>
            <a:ext cx="9144000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1110344" y="1752600"/>
            <a:ext cx="2895600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Book Antiqua" pitchFamily="18" charset="0"/>
              </a:rPr>
              <a:t>Buying used instead of</a:t>
            </a:r>
          </a:p>
          <a:p>
            <a:pPr algn="ctr"/>
            <a:r>
              <a:rPr lang="en-US" sz="2000" dirty="0">
                <a:latin typeface="Book Antiqua" pitchFamily="18" charset="0"/>
              </a:rPr>
              <a:t>new equipment</a:t>
            </a:r>
          </a:p>
        </p:txBody>
      </p:sp>
      <p:sp>
        <p:nvSpPr>
          <p:cNvPr id="79879" name="Rectangle 7"/>
          <p:cNvSpPr>
            <a:spLocks noChangeArrowheads="1"/>
          </p:cNvSpPr>
          <p:nvPr/>
        </p:nvSpPr>
        <p:spPr bwMode="auto">
          <a:xfrm>
            <a:off x="1110344" y="2895600"/>
            <a:ext cx="2895600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Book Antiqua" pitchFamily="18" charset="0"/>
              </a:rPr>
              <a:t>Leasing equipment</a:t>
            </a:r>
          </a:p>
          <a:p>
            <a:pPr algn="ctr"/>
            <a:r>
              <a:rPr lang="en-US" sz="2000" dirty="0">
                <a:latin typeface="Book Antiqua" pitchFamily="18" charset="0"/>
              </a:rPr>
              <a:t>instead of buying</a:t>
            </a:r>
          </a:p>
        </p:txBody>
      </p:sp>
      <p:sp>
        <p:nvSpPr>
          <p:cNvPr id="79880" name="Rectangle 8"/>
          <p:cNvSpPr>
            <a:spLocks noChangeArrowheads="1"/>
          </p:cNvSpPr>
          <p:nvPr/>
        </p:nvSpPr>
        <p:spPr bwMode="auto">
          <a:xfrm>
            <a:off x="1110344" y="4038600"/>
            <a:ext cx="2895600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Book Antiqua" pitchFamily="18" charset="0"/>
              </a:rPr>
              <a:t>Minimizing personal</a:t>
            </a:r>
          </a:p>
          <a:p>
            <a:pPr algn="ctr"/>
            <a:r>
              <a:rPr lang="en-US" sz="2000" dirty="0">
                <a:latin typeface="Book Antiqua" pitchFamily="18" charset="0"/>
              </a:rPr>
              <a:t>expenses</a:t>
            </a:r>
          </a:p>
        </p:txBody>
      </p:sp>
      <p:sp>
        <p:nvSpPr>
          <p:cNvPr id="79881" name="Rectangle 9"/>
          <p:cNvSpPr>
            <a:spLocks noChangeArrowheads="1"/>
          </p:cNvSpPr>
          <p:nvPr/>
        </p:nvSpPr>
        <p:spPr bwMode="auto">
          <a:xfrm>
            <a:off x="1110344" y="5257800"/>
            <a:ext cx="2895600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Book Antiqua" pitchFamily="18" charset="0"/>
              </a:rPr>
              <a:t>Sharing office space</a:t>
            </a:r>
          </a:p>
          <a:p>
            <a:pPr algn="ctr"/>
            <a:r>
              <a:rPr lang="en-US" sz="2000" dirty="0">
                <a:latin typeface="Book Antiqua" pitchFamily="18" charset="0"/>
              </a:rPr>
              <a:t>with other businesses </a:t>
            </a:r>
          </a:p>
        </p:txBody>
      </p:sp>
      <p:sp>
        <p:nvSpPr>
          <p:cNvPr id="79882" name="Rectangle 10"/>
          <p:cNvSpPr>
            <a:spLocks noChangeArrowheads="1"/>
          </p:cNvSpPr>
          <p:nvPr/>
        </p:nvSpPr>
        <p:spPr bwMode="auto">
          <a:xfrm>
            <a:off x="5257800" y="1752600"/>
            <a:ext cx="3548743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Book Antiqua" pitchFamily="18" charset="0"/>
              </a:rPr>
              <a:t>Coordinating purchases</a:t>
            </a:r>
          </a:p>
          <a:p>
            <a:pPr algn="ctr"/>
            <a:r>
              <a:rPr lang="en-US" sz="2000" dirty="0">
                <a:latin typeface="Book Antiqua" pitchFamily="18" charset="0"/>
              </a:rPr>
              <a:t>with other businesses</a:t>
            </a:r>
          </a:p>
        </p:txBody>
      </p:sp>
      <p:sp>
        <p:nvSpPr>
          <p:cNvPr id="79883" name="Rectangle 11"/>
          <p:cNvSpPr>
            <a:spLocks noChangeArrowheads="1"/>
          </p:cNvSpPr>
          <p:nvPr/>
        </p:nvSpPr>
        <p:spPr bwMode="auto">
          <a:xfrm>
            <a:off x="5257800" y="2895600"/>
            <a:ext cx="3548743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Book Antiqua" pitchFamily="18" charset="0"/>
              </a:rPr>
              <a:t>Obtaining payments in</a:t>
            </a:r>
          </a:p>
          <a:p>
            <a:pPr algn="ctr"/>
            <a:r>
              <a:rPr lang="en-US" sz="2000" dirty="0">
                <a:latin typeface="Book Antiqua" pitchFamily="18" charset="0"/>
              </a:rPr>
              <a:t>advance from customers</a:t>
            </a:r>
          </a:p>
        </p:txBody>
      </p:sp>
      <p:sp>
        <p:nvSpPr>
          <p:cNvPr id="79884" name="Rectangle 12"/>
          <p:cNvSpPr>
            <a:spLocks noChangeArrowheads="1"/>
          </p:cNvSpPr>
          <p:nvPr/>
        </p:nvSpPr>
        <p:spPr bwMode="auto">
          <a:xfrm>
            <a:off x="5257800" y="4038600"/>
            <a:ext cx="3548743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Book Antiqua" pitchFamily="18" charset="0"/>
              </a:rPr>
              <a:t>Avoiding unnecessary </a:t>
            </a:r>
          </a:p>
          <a:p>
            <a:pPr algn="ctr"/>
            <a:r>
              <a:rPr lang="en-US" sz="2000" dirty="0">
                <a:latin typeface="Book Antiqua" pitchFamily="18" charset="0"/>
              </a:rPr>
              <a:t>expenses</a:t>
            </a:r>
          </a:p>
        </p:txBody>
      </p:sp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5257800" y="5257800"/>
            <a:ext cx="3548743" cy="762000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000" dirty="0">
                <a:latin typeface="Book Antiqua" pitchFamily="18" charset="0"/>
              </a:rPr>
              <a:t>Applying for and</a:t>
            </a:r>
          </a:p>
          <a:p>
            <a:pPr algn="ctr"/>
            <a:r>
              <a:rPr lang="en-US" sz="2000" dirty="0">
                <a:latin typeface="Book Antiqua" pitchFamily="18" charset="0"/>
              </a:rPr>
              <a:t>obtaining grants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67C7C-1786-3940-9AD3-6F58FB267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56" y="174171"/>
            <a:ext cx="11355144" cy="94705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Sources of Funding - Debt Financing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C2F2F-9565-FC46-AE6F-11C17D572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1273629"/>
            <a:ext cx="11636828" cy="541020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Commercial bank loans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Overdraft Facility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Government Loans to small businesses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Peer- to – peer lending (occurs directly between individuals bypassing banks and other financial institutions). Operated mainly on online platforms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92AA12-E347-1D4E-9DBB-B15343E29F3D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3375650109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6FEFD-D505-5A4A-40FA-C88C364A1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C1DE5-055F-60EE-2B09-C479EAB73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256" y="174171"/>
            <a:ext cx="11355144" cy="94705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Advantages and Disadvantages of Debt Financing 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7852B-E1CB-0EAA-D03A-D36F8246D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572" y="1273629"/>
            <a:ext cx="11636828" cy="5410200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b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Advantages of debt financing</a:t>
            </a:r>
            <a:endParaRPr lang="en-GB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Retain business ownership</a:t>
            </a:r>
            <a:endParaRPr lang="en-GB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Fuel growth with debt</a:t>
            </a:r>
            <a:endParaRPr lang="en-GB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high degree of flexibility</a:t>
            </a:r>
            <a:endParaRPr lang="en-US" kern="0" dirty="0">
              <a:solidFill>
                <a:srgbClr val="000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b="1" kern="0" dirty="0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Disadvantages of debt financing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kern="0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</a:rPr>
              <a:t>The business</a:t>
            </a:r>
            <a:r>
              <a:rPr lang="en-GB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must repay the lender even if it runs into trouble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kern="0" dirty="0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</a:rPr>
              <a:t>Qualifying to obtain debt financing is sometimes </a:t>
            </a:r>
            <a:r>
              <a:rPr lang="en-GB" kern="0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</a:rPr>
              <a:t>very difficult</a:t>
            </a:r>
            <a:endParaRPr lang="en-GB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35975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67C7C-1786-3940-9AD3-6F58FB267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4" y="228600"/>
            <a:ext cx="10284583" cy="1077686"/>
          </a:xfrm>
        </p:spPr>
        <p:txBody>
          <a:bodyPr/>
          <a:lstStyle/>
          <a:p>
            <a:pPr algn="ctr"/>
            <a:r>
              <a:rPr lang="en-US" dirty="0"/>
              <a:t>Sources of Funding - Equity Financing </a:t>
            </a:r>
            <a:br>
              <a:rPr lang="en-US" dirty="0"/>
            </a:br>
            <a:r>
              <a:rPr lang="en-US" dirty="0"/>
              <a:t>(Angel Investors)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C2F2F-9565-FC46-AE6F-11C17D572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36914"/>
            <a:ext cx="11593286" cy="5279572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Angel or private investors are usually wealthy individuals that invest in entrepreneurial start-ups</a:t>
            </a:r>
          </a:p>
          <a:p>
            <a:pPr marL="0" indent="0" algn="just">
              <a:lnSpc>
                <a:spcPct val="160000"/>
              </a:lnSpc>
              <a:buNone/>
            </a:pPr>
            <a:endParaRPr lang="en-US" sz="1800" dirty="0"/>
          </a:p>
          <a:p>
            <a:pPr marL="457200" indent="-457200" algn="just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Angels invest money in exchange for convertible debt or equity </a:t>
            </a:r>
          </a:p>
          <a:p>
            <a:pPr marL="457200" indent="-457200" algn="just">
              <a:lnSpc>
                <a:spcPct val="16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457200" indent="-457200" algn="just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Super Angels invest in a portfolio of start-ups (e.g. Ashton Kutcher and Reid Hoffman)</a:t>
            </a:r>
          </a:p>
          <a:p>
            <a:pPr marL="0" indent="0" algn="just">
              <a:lnSpc>
                <a:spcPct val="160000"/>
              </a:lnSpc>
              <a:buNone/>
            </a:pPr>
            <a:endParaRPr lang="en-US" sz="1800" dirty="0"/>
          </a:p>
          <a:p>
            <a:pPr marL="457200" indent="-457200" algn="just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Angel investors may bring additional benefits of connecting entrepreneurs with key resources, such as venture capitalists, industry experts, and professional managers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92AA12-E347-1D4E-9DBB-B15343E29F3D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266291908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2A6B6-C875-A44A-8273-B510E02DD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5" y="217715"/>
            <a:ext cx="9904440" cy="1153886"/>
          </a:xfrm>
        </p:spPr>
        <p:txBody>
          <a:bodyPr/>
          <a:lstStyle/>
          <a:p>
            <a:pPr algn="ctr"/>
            <a:r>
              <a:rPr lang="en-US" dirty="0"/>
              <a:t>Sources of Funding - Equity Financing (Venture capital)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7FF2CE-A3B2-554B-94AA-41EEE1DDC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1567543"/>
            <a:ext cx="9904439" cy="4391468"/>
          </a:xfrm>
        </p:spPr>
        <p:txBody>
          <a:bodyPr>
            <a:normAutofit fontScale="92500"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Venture capital is a professionally managed pool of equity capital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The benefits of financing a start-up with venture capital are: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High value expertise 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Bring on board capable management team members 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Positioning the venture for strategic exit (e.g. buyouts or IPOs) </a:t>
            </a:r>
          </a:p>
          <a:p>
            <a:pPr marL="514350" indent="-514350" algn="just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Specialized expertise in terms of subject/industry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C119DE-6A4C-2842-B69F-C34EB95A35E2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411580130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FC862-7D8B-C235-41B2-DFA0A5ED5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F97D5-4EF5-8C67-A027-56D2751FF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5" y="217715"/>
            <a:ext cx="9904440" cy="1153886"/>
          </a:xfrm>
        </p:spPr>
        <p:txBody>
          <a:bodyPr/>
          <a:lstStyle/>
          <a:p>
            <a:pPr algn="ctr"/>
            <a:r>
              <a:rPr lang="en-US" dirty="0"/>
              <a:t>Sources of Funding - Equity Financing </a:t>
            </a:r>
            <a:br>
              <a:rPr lang="en-US" dirty="0"/>
            </a:br>
            <a:r>
              <a:rPr lang="en-US" dirty="0"/>
              <a:t>(Initial Public Offers)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3A393-54A7-0F7A-5EF5-58142A040A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1567543"/>
            <a:ext cx="11005457" cy="439146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800" dirty="0">
                <a:latin typeface="Book Antiqua" pitchFamily="18" charset="0"/>
              </a:rPr>
              <a:t>Initial Public Offering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</a:rPr>
              <a:t>An initial public offering (IPO) is a company’s first sale of stock to the public.  </a:t>
            </a:r>
          </a:p>
          <a:p>
            <a:pPr lvl="1"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</a:rPr>
              <a:t>When a company goes public, its stock is traded on one of the major stock exchanges.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257A52-E203-76C4-DDC7-BFA920095EF3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1492275936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4D357-2113-7550-AF98-68BBDD9FC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F2222-9EF6-BE9C-0166-E5896E19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56" y="217715"/>
            <a:ext cx="11005457" cy="1153886"/>
          </a:xfrm>
        </p:spPr>
        <p:txBody>
          <a:bodyPr/>
          <a:lstStyle/>
          <a:p>
            <a:pPr algn="ctr"/>
            <a:r>
              <a:rPr lang="en-US" dirty="0"/>
              <a:t>Reasons Why Firms Go Public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4ADF1-967B-655D-CA7E-35D325698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857" y="1567543"/>
            <a:ext cx="11005457" cy="4391468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To raise capital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To raise company’s public profile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Existing shareholders can cash-out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Opportunity to achieve business growth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3376E2-0F1C-958B-BEB8-653D63C24056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865746868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537BE-0B49-6648-A9F6-81F7246B3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05" y="261258"/>
            <a:ext cx="10400144" cy="112340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Some Other Creative Sources of Funding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99D09-72AE-0643-BEDF-35B3164AB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0004" y="1580321"/>
            <a:ext cx="10400143" cy="4442791"/>
          </a:xfrm>
        </p:spPr>
        <p:txBody>
          <a:bodyPr>
            <a:normAutofit fontScale="85000" lnSpcReduction="10000"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Leasing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dirty="0"/>
              <a:t>- A writing agreement in which the other of a property allows others to use the property for a specified period of time in exchange for payments </a:t>
            </a:r>
            <a:endParaRPr lang="en-US" b="1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Strategic Partners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- </a:t>
            </a:r>
            <a:r>
              <a:rPr lang="en-US" dirty="0"/>
              <a:t>A growing number of corporations have established funding units or investment vehicles to take equity positions in entrepreneurial ventures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- Corporate funders may offer a longer-term horizon and provide strategic assistance (e.g. branding and channel development). For example, Unilever Ventures invests in promising new ventures personal care.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dirty="0"/>
          </a:p>
          <a:p>
            <a:pPr marL="0" indent="0" algn="just">
              <a:lnSpc>
                <a:spcPct val="150000"/>
              </a:lnSpc>
              <a:buNone/>
            </a:pPr>
            <a:endParaRPr lang="en-US" dirty="0"/>
          </a:p>
          <a:p>
            <a:pPr algn="just">
              <a:lnSpc>
                <a:spcPct val="150000"/>
              </a:lnSpc>
              <a:buFontTx/>
              <a:buChar char="-"/>
            </a:pPr>
            <a:endParaRPr lang="en-US" dirty="0"/>
          </a:p>
          <a:p>
            <a:pPr algn="just">
              <a:lnSpc>
                <a:spcPct val="150000"/>
              </a:lnSpc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41EF31-DBEF-D149-93B1-F37561001B72}"/>
              </a:ext>
            </a:extLst>
          </p:cNvPr>
          <p:cNvSpPr txBox="1"/>
          <p:nvPr/>
        </p:nvSpPr>
        <p:spPr>
          <a:xfrm>
            <a:off x="1130005" y="6112565"/>
            <a:ext cx="38296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dirty="0" err="1"/>
              <a:t>Zucchella</a:t>
            </a:r>
            <a:r>
              <a:rPr lang="en-US" sz="1200" dirty="0"/>
              <a:t>, Hagen and </a:t>
            </a:r>
            <a:r>
              <a:rPr lang="en-US" sz="1200" dirty="0" err="1"/>
              <a:t>Serapio</a:t>
            </a:r>
            <a:r>
              <a:rPr lang="en-US" sz="1200" dirty="0"/>
              <a:t> (2018)</a:t>
            </a:r>
          </a:p>
        </p:txBody>
      </p:sp>
    </p:spTree>
    <p:extLst>
      <p:ext uri="{BB962C8B-B14F-4D97-AF65-F5344CB8AC3E}">
        <p14:creationId xmlns:p14="http://schemas.microsoft.com/office/powerpoint/2010/main" val="2298865936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4A9B3-35E4-FAEE-B3B6-DCFF405D0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4FF150F-7BD8-DE32-4930-B65DCDAADA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27" y="304800"/>
            <a:ext cx="11841107" cy="6313714"/>
          </a:xfrm>
        </p:spPr>
        <p:txBody>
          <a:bodyPr lIns="0" tIns="0" rIns="0" bIns="0">
            <a:normAutofit/>
          </a:bodyPr>
          <a:lstStyle/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r>
              <a:rPr lang="en-GB" dirty="0"/>
              <a:t>   </a:t>
            </a:r>
            <a:r>
              <a:rPr lang="en-GB" sz="4400" dirty="0">
                <a:solidFill>
                  <a:srgbClr val="FFC000"/>
                </a:solidFill>
              </a:rPr>
              <a:t>CONCLUSION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324201-D852-77B8-0E57-14285007C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27" y="731520"/>
            <a:ext cx="5797358" cy="1793966"/>
          </a:xfrm>
        </p:spPr>
        <p:txBody>
          <a:bodyPr lIns="0" tIns="0" rIns="0" bIns="0" anchor="t" anchorCtr="0">
            <a:normAutofit/>
          </a:bodyPr>
          <a:lstStyle/>
          <a:p>
            <a:br>
              <a:rPr lang="en-US" sz="3200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</a:br>
            <a:endParaRPr lang="en-US" sz="3200" b="1" dirty="0">
              <a:solidFill>
                <a:srgbClr val="FFC000"/>
              </a:solidFill>
              <a:latin typeface="Antonio" charset="0"/>
              <a:ea typeface="Antonio" charset="0"/>
              <a:cs typeface="Antonio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FB4AC4-8D51-51DA-3D8E-2D3765FB1E12}"/>
              </a:ext>
            </a:extLst>
          </p:cNvPr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</p:spTree>
    <p:extLst>
      <p:ext uri="{BB962C8B-B14F-4D97-AF65-F5344CB8AC3E}">
        <p14:creationId xmlns:p14="http://schemas.microsoft.com/office/powerpoint/2010/main" val="3180032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46520-CBC4-1899-8DE7-DAFD043B4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DAB161-9822-550D-B3AD-649B0B7A7C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39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171E26-B4F3-4B76-76F2-DA9D58B72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rgbClr val="FFC000"/>
                </a:solidFill>
                <a:latin typeface="+mj-lt"/>
                <a:ea typeface="+mj-ea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185519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152000" y="1224000"/>
            <a:ext cx="6792511" cy="1194584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baseline="0">
                <a:solidFill>
                  <a:schemeClr val="bg1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GB" sz="4800" dirty="0"/>
              <a:t>Be inspired</a:t>
            </a:r>
            <a:endParaRPr lang="en-US" sz="4800" b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7" y="354224"/>
            <a:ext cx="2194398" cy="5554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41286" y="1226854"/>
            <a:ext cx="36000" cy="56520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526234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vert="horz" lIns="0" tIns="0" rIns="0" bIns="0" rtlCol="0" anchor="t" anchorCtr="0">
        <a:noAutofit/>
      </a:bodyPr>
      <a:lstStyle>
        <a:defPPr algn="l">
          <a:defRPr sz="1800" b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11232</TotalTime>
  <Words>796</Words>
  <Application>Microsoft Office PowerPoint</Application>
  <PresentationFormat>Widescreen</PresentationFormat>
  <Paragraphs>157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Antonio</vt:lpstr>
      <vt:lpstr>Aptos</vt:lpstr>
      <vt:lpstr>Arial</vt:lpstr>
      <vt:lpstr>Book Antiqua</vt:lpstr>
      <vt:lpstr>Calibri</vt:lpstr>
      <vt:lpstr>Calibri Light</vt:lpstr>
      <vt:lpstr>COOPERHEWITT-MEDIUM</vt:lpstr>
      <vt:lpstr>COOPERHEWITT-SEMIBOLD</vt:lpstr>
      <vt:lpstr>Public Sans</vt:lpstr>
      <vt:lpstr>Work Sans</vt:lpstr>
      <vt:lpstr>Office Theme</vt:lpstr>
      <vt:lpstr> Entrepreneurial Financing</vt:lpstr>
      <vt:lpstr>LEARNING OUTCOMES</vt:lpstr>
      <vt:lpstr>International Entrepreneurial Finance </vt:lpstr>
      <vt:lpstr>Why Firms Need Funding </vt:lpstr>
      <vt:lpstr>SOURCES OF FINANCE AVAILABLE TO A BUSINESS</vt:lpstr>
      <vt:lpstr>Alternatives for Raising Finance for  Start-Up Firm</vt:lpstr>
      <vt:lpstr>Sources of Funding for INVs </vt:lpstr>
      <vt:lpstr>Examples of Bootstrapping Methods</vt:lpstr>
      <vt:lpstr>Sources of Funding - Debt Financing   </vt:lpstr>
      <vt:lpstr>Advantages and Disadvantages of Debt Financing   </vt:lpstr>
      <vt:lpstr>Sources of Funding - Equity Financing  (Angel Investors)</vt:lpstr>
      <vt:lpstr>Sources of Funding - Equity Financing (Venture capital)</vt:lpstr>
      <vt:lpstr>Sources of Funding - Equity Financing  (Initial Public Offers)</vt:lpstr>
      <vt:lpstr>Reasons Why Firms Go Public</vt:lpstr>
      <vt:lpstr>Some Other Creative Sources of Funding </vt:lpstr>
      <vt:lpstr> 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identity guidelines</dc:title>
  <dc:creator>Andrew Shreeve</dc:creator>
  <cp:lastModifiedBy>sylvester mujakperuo</cp:lastModifiedBy>
  <cp:revision>27</cp:revision>
  <dcterms:created xsi:type="dcterms:W3CDTF">2022-03-14T13:44:34Z</dcterms:created>
  <dcterms:modified xsi:type="dcterms:W3CDTF">2024-11-18T09:53:10Z</dcterms:modified>
</cp:coreProperties>
</file>