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86" r:id="rId5"/>
    <p:sldId id="4124" r:id="rId6"/>
    <p:sldId id="297" r:id="rId7"/>
    <p:sldId id="306" r:id="rId8"/>
    <p:sldId id="294" r:id="rId9"/>
    <p:sldId id="298" r:id="rId10"/>
    <p:sldId id="299" r:id="rId11"/>
    <p:sldId id="4126" r:id="rId12"/>
    <p:sldId id="267" r:id="rId13"/>
    <p:sldId id="311" r:id="rId14"/>
    <p:sldId id="313" r:id="rId15"/>
    <p:sldId id="4129" r:id="rId16"/>
    <p:sldId id="4127" r:id="rId17"/>
    <p:sldId id="4128" r:id="rId18"/>
    <p:sldId id="285" r:id="rId19"/>
    <p:sldId id="295" r:id="rId20"/>
    <p:sldId id="305" r:id="rId21"/>
    <p:sldId id="4133" r:id="rId22"/>
    <p:sldId id="307" r:id="rId23"/>
    <p:sldId id="4134" r:id="rId24"/>
    <p:sldId id="4135" r:id="rId25"/>
    <p:sldId id="4132" r:id="rId26"/>
    <p:sldId id="264" r:id="rId27"/>
    <p:sldId id="28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5EE5A1-8636-4E89-A1ED-7F24AD7D08ED}" v="123" dt="2024-11-12T16:12:41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ester mujakperuo" userId="682b13a87985f3dc" providerId="LiveId" clId="{525EE5A1-8636-4E89-A1ED-7F24AD7D08ED}"/>
    <pc:docChg chg="undo custSel addSld delSld modSld sldOrd">
      <pc:chgData name="sylvester mujakperuo" userId="682b13a87985f3dc" providerId="LiveId" clId="{525EE5A1-8636-4E89-A1ED-7F24AD7D08ED}" dt="2024-11-12T16:12:48.571" v="630" actId="2890"/>
      <pc:docMkLst>
        <pc:docMk/>
      </pc:docMkLst>
      <pc:sldChg chg="del">
        <pc:chgData name="sylvester mujakperuo" userId="682b13a87985f3dc" providerId="LiveId" clId="{525EE5A1-8636-4E89-A1ED-7F24AD7D08ED}" dt="2024-11-12T13:40:07.024" v="125" actId="2696"/>
        <pc:sldMkLst>
          <pc:docMk/>
          <pc:sldMk cId="3195027939" sldId="258"/>
        </pc:sldMkLst>
      </pc:sldChg>
      <pc:sldChg chg="modSp mod">
        <pc:chgData name="sylvester mujakperuo" userId="682b13a87985f3dc" providerId="LiveId" clId="{525EE5A1-8636-4E89-A1ED-7F24AD7D08ED}" dt="2024-11-12T13:38:17.974" v="121" actId="20577"/>
        <pc:sldMkLst>
          <pc:docMk/>
          <pc:sldMk cId="3648711716" sldId="267"/>
        </pc:sldMkLst>
        <pc:spChg chg="mod">
          <ac:chgData name="sylvester mujakperuo" userId="682b13a87985f3dc" providerId="LiveId" clId="{525EE5A1-8636-4E89-A1ED-7F24AD7D08ED}" dt="2024-11-12T13:38:17.974" v="121" actId="20577"/>
          <ac:spMkLst>
            <pc:docMk/>
            <pc:sldMk cId="3648711716" sldId="267"/>
            <ac:spMk id="2" creationId="{00000000-0000-0000-0000-000000000000}"/>
          </ac:spMkLst>
        </pc:spChg>
      </pc:sldChg>
      <pc:sldChg chg="modSp add mod modTransition">
        <pc:chgData name="sylvester mujakperuo" userId="682b13a87985f3dc" providerId="LiveId" clId="{525EE5A1-8636-4E89-A1ED-7F24AD7D08ED}" dt="2024-11-12T13:53:03.712" v="262" actId="20577"/>
        <pc:sldMkLst>
          <pc:docMk/>
          <pc:sldMk cId="2889823893" sldId="285"/>
        </pc:sldMkLst>
        <pc:spChg chg="mod">
          <ac:chgData name="sylvester mujakperuo" userId="682b13a87985f3dc" providerId="LiveId" clId="{525EE5A1-8636-4E89-A1ED-7F24AD7D08ED}" dt="2024-11-12T13:53:03.712" v="262" actId="20577"/>
          <ac:spMkLst>
            <pc:docMk/>
            <pc:sldMk cId="2889823893" sldId="285"/>
            <ac:spMk id="2" creationId="{00000000-0000-0000-0000-000000000000}"/>
          </ac:spMkLst>
        </pc:spChg>
      </pc:sldChg>
      <pc:sldChg chg="modSp add mod modAnim">
        <pc:chgData name="sylvester mujakperuo" userId="682b13a87985f3dc" providerId="LiveId" clId="{525EE5A1-8636-4E89-A1ED-7F24AD7D08ED}" dt="2024-11-12T12:52:29.626" v="68" actId="20577"/>
        <pc:sldMkLst>
          <pc:docMk/>
          <pc:sldMk cId="3014346569" sldId="294"/>
        </pc:sldMkLst>
        <pc:spChg chg="mod">
          <ac:chgData name="sylvester mujakperuo" userId="682b13a87985f3dc" providerId="LiveId" clId="{525EE5A1-8636-4E89-A1ED-7F24AD7D08ED}" dt="2024-11-12T12:52:24.148" v="60" actId="14100"/>
          <ac:spMkLst>
            <pc:docMk/>
            <pc:sldMk cId="3014346569" sldId="294"/>
            <ac:spMk id="2" creationId="{E9B1C2EF-EFE6-7C43-9D14-B29AC0616B92}"/>
          </ac:spMkLst>
        </pc:spChg>
        <pc:spChg chg="mod">
          <ac:chgData name="sylvester mujakperuo" userId="682b13a87985f3dc" providerId="LiveId" clId="{525EE5A1-8636-4E89-A1ED-7F24AD7D08ED}" dt="2024-11-12T12:52:29.626" v="68" actId="20577"/>
          <ac:spMkLst>
            <pc:docMk/>
            <pc:sldMk cId="3014346569" sldId="294"/>
            <ac:spMk id="3" creationId="{B6DF2BFB-494A-CD43-8137-B51612543ADC}"/>
          </ac:spMkLst>
        </pc:spChg>
      </pc:sldChg>
      <pc:sldChg chg="modSp add mod ord">
        <pc:chgData name="sylvester mujakperuo" userId="682b13a87985f3dc" providerId="LiveId" clId="{525EE5A1-8636-4E89-A1ED-7F24AD7D08ED}" dt="2024-11-12T13:46:46.113" v="197" actId="14100"/>
        <pc:sldMkLst>
          <pc:docMk/>
          <pc:sldMk cId="297116086" sldId="295"/>
        </pc:sldMkLst>
        <pc:spChg chg="mod">
          <ac:chgData name="sylvester mujakperuo" userId="682b13a87985f3dc" providerId="LiveId" clId="{525EE5A1-8636-4E89-A1ED-7F24AD7D08ED}" dt="2024-11-12T13:46:46.113" v="197" actId="14100"/>
          <ac:spMkLst>
            <pc:docMk/>
            <pc:sldMk cId="297116086" sldId="295"/>
            <ac:spMk id="2" creationId="{4B917803-823D-B948-A250-24589837D748}"/>
          </ac:spMkLst>
        </pc:spChg>
        <pc:spChg chg="mod">
          <ac:chgData name="sylvester mujakperuo" userId="682b13a87985f3dc" providerId="LiveId" clId="{525EE5A1-8636-4E89-A1ED-7F24AD7D08ED}" dt="2024-11-12T13:46:20.655" v="194" actId="14100"/>
          <ac:spMkLst>
            <pc:docMk/>
            <pc:sldMk cId="297116086" sldId="295"/>
            <ac:spMk id="3" creationId="{4B0EB879-A6B2-3C4F-958E-A088EB2A176C}"/>
          </ac:spMkLst>
        </pc:spChg>
      </pc:sldChg>
      <pc:sldChg chg="modSp add mod modTransition">
        <pc:chgData name="sylvester mujakperuo" userId="682b13a87985f3dc" providerId="LiveId" clId="{525EE5A1-8636-4E89-A1ED-7F24AD7D08ED}" dt="2024-11-12T12:42:54.392" v="18" actId="122"/>
        <pc:sldMkLst>
          <pc:docMk/>
          <pc:sldMk cId="3598670663" sldId="297"/>
        </pc:sldMkLst>
        <pc:spChg chg="mod">
          <ac:chgData name="sylvester mujakperuo" userId="682b13a87985f3dc" providerId="LiveId" clId="{525EE5A1-8636-4E89-A1ED-7F24AD7D08ED}" dt="2024-11-12T12:42:26.318" v="15" actId="14100"/>
          <ac:spMkLst>
            <pc:docMk/>
            <pc:sldMk cId="3598670663" sldId="297"/>
            <ac:spMk id="2" creationId="{432347E3-BC40-4E5E-8700-13A3B8038FDA}"/>
          </ac:spMkLst>
        </pc:spChg>
        <pc:spChg chg="mod">
          <ac:chgData name="sylvester mujakperuo" userId="682b13a87985f3dc" providerId="LiveId" clId="{525EE5A1-8636-4E89-A1ED-7F24AD7D08ED}" dt="2024-11-12T12:42:54.392" v="18" actId="122"/>
          <ac:spMkLst>
            <pc:docMk/>
            <pc:sldMk cId="3598670663" sldId="297"/>
            <ac:spMk id="3" creationId="{CD79DA23-C556-4EB9-BB79-08C77B91BD23}"/>
          </ac:spMkLst>
        </pc:spChg>
      </pc:sldChg>
      <pc:sldChg chg="modSp add mod">
        <pc:chgData name="sylvester mujakperuo" userId="682b13a87985f3dc" providerId="LiveId" clId="{525EE5A1-8636-4E89-A1ED-7F24AD7D08ED}" dt="2024-11-12T12:54:39.472" v="87" actId="14100"/>
        <pc:sldMkLst>
          <pc:docMk/>
          <pc:sldMk cId="3785995013" sldId="298"/>
        </pc:sldMkLst>
        <pc:spChg chg="mod">
          <ac:chgData name="sylvester mujakperuo" userId="682b13a87985f3dc" providerId="LiveId" clId="{525EE5A1-8636-4E89-A1ED-7F24AD7D08ED}" dt="2024-11-12T12:54:07.376" v="82" actId="122"/>
          <ac:spMkLst>
            <pc:docMk/>
            <pc:sldMk cId="3785995013" sldId="298"/>
            <ac:spMk id="2" creationId="{4B917803-823D-B948-A250-24589837D748}"/>
          </ac:spMkLst>
        </pc:spChg>
        <pc:spChg chg="mod">
          <ac:chgData name="sylvester mujakperuo" userId="682b13a87985f3dc" providerId="LiveId" clId="{525EE5A1-8636-4E89-A1ED-7F24AD7D08ED}" dt="2024-11-12T12:54:39.472" v="87" actId="14100"/>
          <ac:spMkLst>
            <pc:docMk/>
            <pc:sldMk cId="3785995013" sldId="298"/>
            <ac:spMk id="3" creationId="{4B0EB879-A6B2-3C4F-958E-A088EB2A176C}"/>
          </ac:spMkLst>
        </pc:spChg>
      </pc:sldChg>
      <pc:sldChg chg="modSp add mod">
        <pc:chgData name="sylvester mujakperuo" userId="682b13a87985f3dc" providerId="LiveId" clId="{525EE5A1-8636-4E89-A1ED-7F24AD7D08ED}" dt="2024-11-12T12:57:23.024" v="113" actId="14100"/>
        <pc:sldMkLst>
          <pc:docMk/>
          <pc:sldMk cId="3419459310" sldId="299"/>
        </pc:sldMkLst>
        <pc:spChg chg="mod">
          <ac:chgData name="sylvester mujakperuo" userId="682b13a87985f3dc" providerId="LiveId" clId="{525EE5A1-8636-4E89-A1ED-7F24AD7D08ED}" dt="2024-11-12T12:57:15.155" v="111" actId="14100"/>
          <ac:spMkLst>
            <pc:docMk/>
            <pc:sldMk cId="3419459310" sldId="299"/>
            <ac:spMk id="2" creationId="{4B917803-823D-B948-A250-24589837D748}"/>
          </ac:spMkLst>
        </pc:spChg>
        <pc:spChg chg="mod">
          <ac:chgData name="sylvester mujakperuo" userId="682b13a87985f3dc" providerId="LiveId" clId="{525EE5A1-8636-4E89-A1ED-7F24AD7D08ED}" dt="2024-11-12T12:57:23.024" v="113" actId="14100"/>
          <ac:spMkLst>
            <pc:docMk/>
            <pc:sldMk cId="3419459310" sldId="299"/>
            <ac:spMk id="3" creationId="{4B0EB879-A6B2-3C4F-958E-A088EB2A176C}"/>
          </ac:spMkLst>
        </pc:spChg>
      </pc:sldChg>
      <pc:sldChg chg="modSp add mod">
        <pc:chgData name="sylvester mujakperuo" userId="682b13a87985f3dc" providerId="LiveId" clId="{525EE5A1-8636-4E89-A1ED-7F24AD7D08ED}" dt="2024-11-12T13:50:17.007" v="237" actId="14100"/>
        <pc:sldMkLst>
          <pc:docMk/>
          <pc:sldMk cId="1852706824" sldId="305"/>
        </pc:sldMkLst>
        <pc:spChg chg="mod">
          <ac:chgData name="sylvester mujakperuo" userId="682b13a87985f3dc" providerId="LiveId" clId="{525EE5A1-8636-4E89-A1ED-7F24AD7D08ED}" dt="2024-11-12T13:49:53.638" v="231" actId="14100"/>
          <ac:spMkLst>
            <pc:docMk/>
            <pc:sldMk cId="1852706824" sldId="305"/>
            <ac:spMk id="2" creationId="{4B917803-823D-B948-A250-24589837D748}"/>
          </ac:spMkLst>
        </pc:spChg>
        <pc:spChg chg="mod">
          <ac:chgData name="sylvester mujakperuo" userId="682b13a87985f3dc" providerId="LiveId" clId="{525EE5A1-8636-4E89-A1ED-7F24AD7D08ED}" dt="2024-11-12T13:50:17.007" v="237" actId="14100"/>
          <ac:spMkLst>
            <pc:docMk/>
            <pc:sldMk cId="1852706824" sldId="305"/>
            <ac:spMk id="3" creationId="{4B0EB879-A6B2-3C4F-958E-A088EB2A176C}"/>
          </ac:spMkLst>
        </pc:spChg>
      </pc:sldChg>
      <pc:sldChg chg="modSp add mod ord">
        <pc:chgData name="sylvester mujakperuo" userId="682b13a87985f3dc" providerId="LiveId" clId="{525EE5A1-8636-4E89-A1ED-7F24AD7D08ED}" dt="2024-11-12T12:49:22.330" v="37" actId="14100"/>
        <pc:sldMkLst>
          <pc:docMk/>
          <pc:sldMk cId="3609332455" sldId="306"/>
        </pc:sldMkLst>
        <pc:spChg chg="mod">
          <ac:chgData name="sylvester mujakperuo" userId="682b13a87985f3dc" providerId="LiveId" clId="{525EE5A1-8636-4E89-A1ED-7F24AD7D08ED}" dt="2024-11-12T12:49:18.563" v="36" actId="14100"/>
          <ac:spMkLst>
            <pc:docMk/>
            <pc:sldMk cId="3609332455" sldId="306"/>
            <ac:spMk id="2" creationId="{DC3A30AE-8E73-1D4B-A8C8-1CEE58C47FDE}"/>
          </ac:spMkLst>
        </pc:spChg>
        <pc:spChg chg="mod">
          <ac:chgData name="sylvester mujakperuo" userId="682b13a87985f3dc" providerId="LiveId" clId="{525EE5A1-8636-4E89-A1ED-7F24AD7D08ED}" dt="2024-11-12T12:49:22.330" v="37" actId="14100"/>
          <ac:spMkLst>
            <pc:docMk/>
            <pc:sldMk cId="3609332455" sldId="306"/>
            <ac:spMk id="3" creationId="{5F1759FD-64D5-2B41-8C31-48EF6E28A426}"/>
          </ac:spMkLst>
        </pc:spChg>
      </pc:sldChg>
      <pc:sldChg chg="modSp add mod">
        <pc:chgData name="sylvester mujakperuo" userId="682b13a87985f3dc" providerId="LiveId" clId="{525EE5A1-8636-4E89-A1ED-7F24AD7D08ED}" dt="2024-11-12T13:52:54.818" v="260" actId="14100"/>
        <pc:sldMkLst>
          <pc:docMk/>
          <pc:sldMk cId="116861599" sldId="307"/>
        </pc:sldMkLst>
        <pc:spChg chg="mod">
          <ac:chgData name="sylvester mujakperuo" userId="682b13a87985f3dc" providerId="LiveId" clId="{525EE5A1-8636-4E89-A1ED-7F24AD7D08ED}" dt="2024-11-12T13:52:50.039" v="259" actId="14100"/>
          <ac:spMkLst>
            <pc:docMk/>
            <pc:sldMk cId="116861599" sldId="307"/>
            <ac:spMk id="2" creationId="{4C7301B3-7FE4-0A6A-88A1-41A8600CB394}"/>
          </ac:spMkLst>
        </pc:spChg>
        <pc:graphicFrameChg chg="mod modGraphic">
          <ac:chgData name="sylvester mujakperuo" userId="682b13a87985f3dc" providerId="LiveId" clId="{525EE5A1-8636-4E89-A1ED-7F24AD7D08ED}" dt="2024-11-12T13:52:54.818" v="260" actId="14100"/>
          <ac:graphicFrameMkLst>
            <pc:docMk/>
            <pc:sldMk cId="116861599" sldId="307"/>
            <ac:graphicFrameMk id="4" creationId="{42274F69-F82D-18A1-7F0B-47A56BE8B0EA}"/>
          </ac:graphicFrameMkLst>
        </pc:graphicFrameChg>
      </pc:sldChg>
      <pc:sldChg chg="del">
        <pc:chgData name="sylvester mujakperuo" userId="682b13a87985f3dc" providerId="LiveId" clId="{525EE5A1-8636-4E89-A1ED-7F24AD7D08ED}" dt="2024-11-12T13:39:25.041" v="122" actId="2696"/>
        <pc:sldMkLst>
          <pc:docMk/>
          <pc:sldMk cId="1591498393" sldId="314"/>
        </pc:sldMkLst>
      </pc:sldChg>
      <pc:sldChg chg="del">
        <pc:chgData name="sylvester mujakperuo" userId="682b13a87985f3dc" providerId="LiveId" clId="{525EE5A1-8636-4E89-A1ED-7F24AD7D08ED}" dt="2024-11-12T12:58:39.236" v="114" actId="2696"/>
        <pc:sldMkLst>
          <pc:docMk/>
          <pc:sldMk cId="387233870" sldId="4125"/>
        </pc:sldMkLst>
      </pc:sldChg>
      <pc:sldChg chg="modSp mod">
        <pc:chgData name="sylvester mujakperuo" userId="682b13a87985f3dc" providerId="LiveId" clId="{525EE5A1-8636-4E89-A1ED-7F24AD7D08ED}" dt="2024-11-12T13:37:11.761" v="115" actId="207"/>
        <pc:sldMkLst>
          <pc:docMk/>
          <pc:sldMk cId="3960426513" sldId="4126"/>
        </pc:sldMkLst>
        <pc:spChg chg="mod">
          <ac:chgData name="sylvester mujakperuo" userId="682b13a87985f3dc" providerId="LiveId" clId="{525EE5A1-8636-4E89-A1ED-7F24AD7D08ED}" dt="2024-11-12T13:37:11.761" v="115" actId="207"/>
          <ac:spMkLst>
            <pc:docMk/>
            <pc:sldMk cId="3960426513" sldId="4126"/>
            <ac:spMk id="2" creationId="{0444BF02-453A-47D9-A41D-EC855DB23B2D}"/>
          </ac:spMkLst>
        </pc:spChg>
      </pc:sldChg>
      <pc:sldChg chg="del">
        <pc:chgData name="sylvester mujakperuo" userId="682b13a87985f3dc" providerId="LiveId" clId="{525EE5A1-8636-4E89-A1ED-7F24AD7D08ED}" dt="2024-11-12T13:39:37.398" v="123" actId="2696"/>
        <pc:sldMkLst>
          <pc:docMk/>
          <pc:sldMk cId="3346777525" sldId="4130"/>
        </pc:sldMkLst>
      </pc:sldChg>
      <pc:sldChg chg="del">
        <pc:chgData name="sylvester mujakperuo" userId="682b13a87985f3dc" providerId="LiveId" clId="{525EE5A1-8636-4E89-A1ED-7F24AD7D08ED}" dt="2024-11-12T13:40:03.102" v="124" actId="2696"/>
        <pc:sldMkLst>
          <pc:docMk/>
          <pc:sldMk cId="4162298516" sldId="4131"/>
        </pc:sldMkLst>
      </pc:sldChg>
      <pc:sldChg chg="modSp add mod ord">
        <pc:chgData name="sylvester mujakperuo" userId="682b13a87985f3dc" providerId="LiveId" clId="{525EE5A1-8636-4E89-A1ED-7F24AD7D08ED}" dt="2024-11-12T13:54:07.373" v="349" actId="20577"/>
        <pc:sldMkLst>
          <pc:docMk/>
          <pc:sldMk cId="708070063" sldId="4133"/>
        </pc:sldMkLst>
        <pc:spChg chg="mod">
          <ac:chgData name="sylvester mujakperuo" userId="682b13a87985f3dc" providerId="LiveId" clId="{525EE5A1-8636-4E89-A1ED-7F24AD7D08ED}" dt="2024-11-12T13:54:07.373" v="349" actId="20577"/>
          <ac:spMkLst>
            <pc:docMk/>
            <pc:sldMk cId="708070063" sldId="4133"/>
            <ac:spMk id="2" creationId="{4D8CFA4C-0AC4-0EF4-DDCA-BC3006739670}"/>
          </ac:spMkLst>
        </pc:spChg>
      </pc:sldChg>
      <pc:sldChg chg="modSp add mod ord modAnim">
        <pc:chgData name="sylvester mujakperuo" userId="682b13a87985f3dc" providerId="LiveId" clId="{525EE5A1-8636-4E89-A1ED-7F24AD7D08ED}" dt="2024-11-12T14:00:51.008" v="515" actId="20577"/>
        <pc:sldMkLst>
          <pc:docMk/>
          <pc:sldMk cId="2762339423" sldId="4134"/>
        </pc:sldMkLst>
        <pc:spChg chg="mod">
          <ac:chgData name="sylvester mujakperuo" userId="682b13a87985f3dc" providerId="LiveId" clId="{525EE5A1-8636-4E89-A1ED-7F24AD7D08ED}" dt="2024-11-12T14:00:45.342" v="514" actId="14100"/>
          <ac:spMkLst>
            <pc:docMk/>
            <pc:sldMk cId="2762339423" sldId="4134"/>
            <ac:spMk id="2" creationId="{D00736FC-B545-E127-369A-0AA080C6ABB5}"/>
          </ac:spMkLst>
        </pc:spChg>
        <pc:spChg chg="mod">
          <ac:chgData name="sylvester mujakperuo" userId="682b13a87985f3dc" providerId="LiveId" clId="{525EE5A1-8636-4E89-A1ED-7F24AD7D08ED}" dt="2024-11-12T14:00:51.008" v="515" actId="20577"/>
          <ac:spMkLst>
            <pc:docMk/>
            <pc:sldMk cId="2762339423" sldId="4134"/>
            <ac:spMk id="3" creationId="{21EC5875-B141-1291-E8CD-7B1D1613CA2E}"/>
          </ac:spMkLst>
        </pc:spChg>
      </pc:sldChg>
      <pc:sldChg chg="modSp add mod ord">
        <pc:chgData name="sylvester mujakperuo" userId="682b13a87985f3dc" providerId="LiveId" clId="{525EE5A1-8636-4E89-A1ED-7F24AD7D08ED}" dt="2024-11-12T16:09:30.794" v="615" actId="255"/>
        <pc:sldMkLst>
          <pc:docMk/>
          <pc:sldMk cId="3388017915" sldId="4135"/>
        </pc:sldMkLst>
        <pc:spChg chg="mod">
          <ac:chgData name="sylvester mujakperuo" userId="682b13a87985f3dc" providerId="LiveId" clId="{525EE5A1-8636-4E89-A1ED-7F24AD7D08ED}" dt="2024-11-12T16:09:30.794" v="615" actId="255"/>
          <ac:spMkLst>
            <pc:docMk/>
            <pc:sldMk cId="3388017915" sldId="4135"/>
            <ac:spMk id="2" creationId="{D22856A0-20C1-4E2F-8C46-36C59F7A726B}"/>
          </ac:spMkLst>
        </pc:spChg>
      </pc:sldChg>
      <pc:sldChg chg="addSp modSp add del mod">
        <pc:chgData name="sylvester mujakperuo" userId="682b13a87985f3dc" providerId="LiveId" clId="{525EE5A1-8636-4E89-A1ED-7F24AD7D08ED}" dt="2024-11-12T16:12:48.571" v="630" actId="2890"/>
        <pc:sldMkLst>
          <pc:docMk/>
          <pc:sldMk cId="1646596089" sldId="4136"/>
        </pc:sldMkLst>
        <pc:spChg chg="add mod">
          <ac:chgData name="sylvester mujakperuo" userId="682b13a87985f3dc" providerId="LiveId" clId="{525EE5A1-8636-4E89-A1ED-7F24AD7D08ED}" dt="2024-11-12T16:12:40.372" v="625"/>
          <ac:spMkLst>
            <pc:docMk/>
            <pc:sldMk cId="1646596089" sldId="4136"/>
            <ac:spMk id="5" creationId="{A11589EF-A631-C764-9054-E52B948D57D5}"/>
          </ac:spMkLst>
        </pc:spChg>
        <pc:graphicFrameChg chg="add mod">
          <ac:chgData name="sylvester mujakperuo" userId="682b13a87985f3dc" providerId="LiveId" clId="{525EE5A1-8636-4E89-A1ED-7F24AD7D08ED}" dt="2024-11-12T16:12:37.474" v="623" actId="14100"/>
          <ac:graphicFrameMkLst>
            <pc:docMk/>
            <pc:sldMk cId="1646596089" sldId="4136"/>
            <ac:graphicFrameMk id="3" creationId="{F2DDFAB6-E930-4B16-248A-64131E9F8AD3}"/>
          </ac:graphicFrameMkLst>
        </pc:graphicFrameChg>
        <pc:graphicFrameChg chg="mod modGraphic">
          <ac:chgData name="sylvester mujakperuo" userId="682b13a87985f3dc" providerId="LiveId" clId="{525EE5A1-8636-4E89-A1ED-7F24AD7D08ED}" dt="2024-11-12T16:12:47.655" v="629" actId="6549"/>
          <ac:graphicFrameMkLst>
            <pc:docMk/>
            <pc:sldMk cId="1646596089" sldId="4136"/>
            <ac:graphicFrameMk id="4" creationId="{E88640FC-8FBA-D4D6-2B31-0C71950F5C8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97903-9331-4FBE-B032-D01E95224AC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1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5EF531-92E0-451F-89E5-75159E12A7C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191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9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457DC-F173-C90B-BC01-2FDB93F9F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6C4BB-FB31-08D4-98E9-A6F1EBF99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A54695-2B86-8851-08BC-9B0DBD8F8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18D3D-51BF-1B40-1B5C-DC6D40521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91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08409-F6FA-47B0-7D5A-1015CCD6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0BCDA4-F9BA-7D04-639A-57463C8A3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7877D-1D78-50F5-AE5B-F7364EDC8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CF73C-7195-37D4-7789-1BC325997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E5A797-D8F9-4B18-9C0A-A790F00A74A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683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FCBE-4D2A-D641-1D8A-DE1A044C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60D47-00A0-9DAA-72A0-9325D9879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25E44-3F5D-CFBA-86DB-DFC7C962B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518AE-1615-5C83-AEE9-44F212F65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5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EB8"/>
            </a:gs>
            <a:gs pos="52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CEBF-4785-EA44-87DD-49B6C2943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476250"/>
            <a:ext cx="11341100" cy="2971800"/>
          </a:xfrm>
        </p:spPr>
        <p:txBody>
          <a:bodyPr lIns="0" tIns="0" rIns="0" bIns="0" anchor="t" anchorCtr="0">
            <a:noAutofit/>
          </a:bodyPr>
          <a:lstStyle>
            <a:lvl1pPr algn="l">
              <a:defRPr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US"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rPr>
              <a:t>Brand identity guidelines</a:t>
            </a:r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47439"/>
            <a:ext cx="11341100" cy="168973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59E2FE-585D-3F47-9C46-D1FE9489E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" y="500062"/>
            <a:ext cx="2697162" cy="5964044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972" y="515937"/>
            <a:ext cx="7573328" cy="4808538"/>
          </a:xfr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ublic Sans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Public Sans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Public Sans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Public Sans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volutpat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turpis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id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pellentesque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sagittis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Public Sans" pitchFamily="2" charset="77"/>
                <a:ea typeface="Cooper Hewitt" pitchFamily="2" charset="77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DD584-05A5-004A-8151-192C12A769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AB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6A2D5-324C-9E4F-A4EB-75376B44C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3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9DB12-09C8-CB42-B27F-E3FC28EB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228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6D685-0808-8647-9F6B-2213D1DE7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257F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96037-90F8-6140-B06F-C10492131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A2F2B-BE21-9342-BB30-45EC7239A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341100" cy="1349375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4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 sz="2800">
                <a:latin typeface="Public Sans" pitchFamily="2" charset="77"/>
              </a:defRPr>
            </a:lvl1pPr>
            <a:lvl2pPr>
              <a:defRPr sz="2400">
                <a:latin typeface="Public Sans" pitchFamily="2" charset="77"/>
              </a:defRPr>
            </a:lvl2pPr>
            <a:lvl3pPr>
              <a:defRPr sz="2000">
                <a:latin typeface="Public Sans" pitchFamily="2" charset="77"/>
              </a:defRPr>
            </a:lvl3pPr>
            <a:lvl4pPr>
              <a:defRPr sz="1800">
                <a:latin typeface="Public Sans" pitchFamily="2" charset="77"/>
              </a:defRPr>
            </a:lvl4pPr>
            <a:lvl5pPr>
              <a:defRPr sz="1800"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525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392B-531D-9443-98C4-3C75134E3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C67E-D9CF-4243-967E-E25B5873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99441"/>
            <a:ext cx="11341099" cy="1080000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A80-486D-2643-87B6-5F203CFD9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86BE8-E9D8-544E-96FE-6325AB7D4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5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06B4-2C81-BF4E-826E-B0FCD6C95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434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9C9AA-F084-F14D-8F7A-05EA370F1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0434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C0A4-1960-574D-9478-7A9E62D5F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0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785D-AA34-5E4C-A859-4302402E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1" y="476250"/>
            <a:ext cx="11330803" cy="1325563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11D03-8D5F-E14A-AE70-CAB0D3B32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4337" y="476251"/>
            <a:ext cx="7596187" cy="4860924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2057400"/>
            <a:ext cx="2690041" cy="327977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9D7-CF06-E84A-B014-70D1279F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35B43D16-B033-6545-AA6A-6A550AEB1383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4070B-579D-3848-9A03-D86E31AD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3AD0-FB18-9A4C-8342-39BAD4E4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E5DCF-5508-C84A-91F0-D5076C4F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5107514" cy="2952750"/>
          </a:xfrm>
        </p:spPr>
        <p:txBody>
          <a:bodyPr anchor="t" anchorCtr="0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3429000"/>
            <a:ext cx="5107514" cy="302418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3112EE-831C-A74B-9B22-E2464280C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607" t="18175" r="8786" b="4862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4D744-03F0-004E-BF2F-763339246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17125D-1EC6-0548-ACBE-65A9BADB1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958" t="7523" r="2846" b="3578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3F1FB-A353-9349-BDBD-9DCE5E2F8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1" y="280311"/>
            <a:ext cx="2344505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t" anchorCtr="0">
            <a:noAutofit/>
          </a:bodyPr>
          <a:lstStyle>
            <a:lvl1pPr>
              <a:defRPr sz="5400">
                <a:solidFill>
                  <a:srgbClr val="01033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7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3A6FD5-AD39-894C-A874-2CAF50F18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2" b="16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22382-8003-C247-BF58-C95DC7A8E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6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253E8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/>
              <a:t>Contents slide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5284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4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20" y="6389003"/>
            <a:ext cx="11936107" cy="343899"/>
          </a:xfrm>
        </p:spPr>
        <p:txBody>
          <a:bodyPr anchor="b"/>
          <a:lstStyle>
            <a:lvl1pPr algn="l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53316"/>
          </a:xfrm>
        </p:spPr>
        <p:txBody>
          <a:bodyPr/>
          <a:lstStyle>
            <a:lvl1pPr marL="0" indent="0">
              <a:buNone/>
              <a:defRPr sz="3600"/>
            </a:lvl1pPr>
            <a:lvl2pPr marL="504979" indent="0">
              <a:buNone/>
              <a:defRPr sz="3067"/>
            </a:lvl2pPr>
            <a:lvl3pPr marL="1009960" indent="0">
              <a:buNone/>
              <a:defRPr sz="2667"/>
            </a:lvl3pPr>
            <a:lvl4pPr marL="1514939" indent="0">
              <a:buNone/>
              <a:defRPr sz="2267"/>
            </a:lvl4pPr>
            <a:lvl5pPr marL="2019920" indent="0">
              <a:buNone/>
              <a:defRPr sz="2267"/>
            </a:lvl5pPr>
            <a:lvl6pPr marL="2524900" indent="0">
              <a:buNone/>
              <a:defRPr sz="2267"/>
            </a:lvl6pPr>
            <a:lvl7pPr marL="3029880" indent="0">
              <a:buNone/>
              <a:defRPr sz="2267"/>
            </a:lvl7pPr>
            <a:lvl8pPr marL="3534860" indent="0">
              <a:buNone/>
              <a:defRPr sz="2267"/>
            </a:lvl8pPr>
            <a:lvl9pPr marL="4039840" indent="0">
              <a:buNone/>
              <a:defRPr sz="2267"/>
            </a:lvl9pPr>
          </a:lstStyle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349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2E3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D72F49C-24B7-9246-98F5-122CFB7CD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3750"/>
            <a:ext cx="12192000" cy="6858000"/>
          </a:xfrm>
          <a:solidFill>
            <a:srgbClr val="2E3E80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69BDF-CFDA-6744-B0B8-6E811A0E03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1440" y="2397760"/>
            <a:ext cx="8656320" cy="4839472"/>
          </a:xfrm>
          <a:noFill/>
          <a:ln w="38100">
            <a:noFill/>
            <a:miter lim="800000"/>
          </a:ln>
        </p:spPr>
        <p:txBody>
          <a:bodyPr lIns="0" tIns="0" rIns="0" bIns="0" anchor="b" anchorCtr="0">
            <a:noAutofit/>
          </a:bodyPr>
          <a:lstStyle>
            <a:lvl1pPr algn="l">
              <a:defRPr sz="11000" b="1" i="0" spc="-150">
                <a:solidFill>
                  <a:schemeClr val="bg1"/>
                </a:solidFill>
                <a:latin typeface="Antonio" panose="02000503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6A6CF-4228-1845-85DB-671E35A2D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8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dissolve/>
      </p:transition>
    </mc:Choice>
    <mc:Fallback xmlns="">
      <p:transition>
        <p:dissolv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606EB2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dirty="0"/>
              <a:t>Contents slide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4572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9144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3716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1828800" indent="0">
              <a:buClr>
                <a:srgbClr val="00B388"/>
              </a:buClr>
              <a:buNone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804601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500062"/>
            <a:ext cx="113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721" y="1760062"/>
            <a:ext cx="11329703" cy="3577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9721" y="6093522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BE97-3C46-8640-AF66-ED68FD8F0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298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95FF-3E8C-BF4C-BD9A-067CC11B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2875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60" r:id="rId6"/>
    <p:sldLayoutId id="2147483663" r:id="rId7"/>
    <p:sldLayoutId id="2147483664" r:id="rId8"/>
    <p:sldLayoutId id="214748366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77" r:id="rId18"/>
    <p:sldLayoutId id="2147483669" r:id="rId19"/>
    <p:sldLayoutId id="2147483719" r:id="rId20"/>
    <p:sldLayoutId id="2147483720" r:id="rId21"/>
    <p:sldLayoutId id="2147483721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1033C"/>
          </a:solidFill>
          <a:latin typeface="COOPERHEWITT-SEMIBOLD" pitchFamily="2" charset="77"/>
          <a:ea typeface="COOPERHEWITT-SEMIBOLD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pos="744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2661" userDrawn="1">
          <p15:clr>
            <a:srgbClr val="F26B43"/>
          </p15:clr>
        </p15:guide>
        <p15:guide id="9" orient="horz" pos="3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11/12/2024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33" r:id="rId20"/>
    <p:sldLayoutId id="21474837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gwqrqKrox8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www.youtube.com/watch?v=qxv3NGsDEGw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927" y="2638698"/>
            <a:ext cx="5570935" cy="3979816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BUSI 1764:</a:t>
            </a:r>
          </a:p>
          <a:p>
            <a:pPr>
              <a:lnSpc>
                <a:spcPct val="100000"/>
              </a:lnSpc>
            </a:pPr>
            <a:r>
              <a:rPr lang="en-US" dirty="0"/>
              <a:t>Global Entrepreneurship and Innovation</a:t>
            </a:r>
          </a:p>
          <a:p>
            <a:endParaRPr lang="en-GB" b="1" dirty="0"/>
          </a:p>
          <a:p>
            <a:r>
              <a:rPr lang="en-GB" b="1" dirty="0"/>
              <a:t>Department: </a:t>
            </a:r>
          </a:p>
          <a:p>
            <a:r>
              <a:rPr lang="en-GB" b="1" dirty="0"/>
              <a:t>Executive Business Centre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FFC000"/>
                </a:solidFill>
              </a:rPr>
              <a:t>Dr Sylvester Mujakperuo</a:t>
            </a:r>
          </a:p>
          <a:p>
            <a:r>
              <a:rPr lang="en-GB" b="1" dirty="0">
                <a:solidFill>
                  <a:srgbClr val="FFC000"/>
                </a:solidFill>
              </a:rPr>
              <a:t>Module Leader</a:t>
            </a:r>
            <a:endParaRPr lang="en-GB" dirty="0">
              <a:solidFill>
                <a:srgbClr val="FFC000"/>
              </a:solidFill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27" y="731520"/>
            <a:ext cx="5797358" cy="1793966"/>
          </a:xfrm>
        </p:spPr>
        <p:txBody>
          <a:bodyPr lIns="0" tIns="0" rIns="0" bIns="0" anchor="t" anchorCtr="0">
            <a:normAutofit/>
          </a:bodyPr>
          <a:lstStyle/>
          <a:p>
            <a:b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Building and Managing </a:t>
            </a:r>
            <a:r>
              <a:rPr lang="en-US" sz="32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Networks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5" y="-6317"/>
            <a:ext cx="6313713" cy="68834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DC23-D82D-28BE-219F-F1C35737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1561672"/>
            <a:ext cx="3213943" cy="4558328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ECAD-810C-9F29-FC85-6895372B9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074" y="1366462"/>
            <a:ext cx="7680960" cy="493854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the importance of networks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the concept of social capital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Work Sans" pitchFamily="2" charset="0"/>
              </a:rPr>
              <a:t>Understand how network relationships and social capital influence the internationalisation process of INVs?</a:t>
            </a:r>
          </a:p>
          <a:p>
            <a:pPr algn="just">
              <a:lnSpc>
                <a:spcPct val="150000"/>
              </a:lnSpc>
            </a:pPr>
            <a:endParaRPr lang="en-US" dirty="0">
              <a:latin typeface="Work Sans" pitchFamily="2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i="1" dirty="0">
              <a:latin typeface="Work Sans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385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928680"/>
            <a:ext cx="10090446" cy="106450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What are Networks?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849348"/>
            <a:ext cx="10346229" cy="4263217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latin typeface="Work Sans" pitchFamily="2" charset="0"/>
              </a:rPr>
              <a:t>A firm’s set of relationships, both vertical and horizontal with other organizations and entities (Gulati, Nohria and Zaheer, 2000 in </a:t>
            </a:r>
            <a:r>
              <a:rPr lang="en-US" sz="2800" dirty="0" err="1">
                <a:latin typeface="Work Sans" pitchFamily="2" charset="0"/>
              </a:rPr>
              <a:t>Zucchalla</a:t>
            </a:r>
            <a:r>
              <a:rPr lang="en-US" sz="2800" dirty="0">
                <a:latin typeface="Work Sans" pitchFamily="2" charset="0"/>
              </a:rPr>
              <a:t>, Hagen and </a:t>
            </a:r>
            <a:r>
              <a:rPr lang="en-US" sz="2800" dirty="0" err="1">
                <a:latin typeface="Work Sans" pitchFamily="2" charset="0"/>
              </a:rPr>
              <a:t>Serapio</a:t>
            </a:r>
            <a:r>
              <a:rPr lang="en-US" sz="2800" dirty="0">
                <a:latin typeface="Work Sans" pitchFamily="2" charset="0"/>
              </a:rPr>
              <a:t>, 2018)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latin typeface="Work Sans" pitchFamily="2" charset="0"/>
              </a:rPr>
              <a:t>Network relationships enable firms to gain access to a variety of resources held by others. </a:t>
            </a:r>
            <a:r>
              <a:rPr lang="en-US" sz="2800" dirty="0" err="1">
                <a:latin typeface="Work Sans" pitchFamily="2" charset="0"/>
              </a:rPr>
              <a:t>E.g</a:t>
            </a:r>
            <a:r>
              <a:rPr lang="en-US" sz="2800" dirty="0">
                <a:latin typeface="Work Sans" pitchFamily="2" charset="0"/>
              </a:rPr>
              <a:t> information which enables the identification and exploitation of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32680151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2C204-5062-8046-363C-27E956DA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9020-C44A-0E83-F0BF-213FE111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47964"/>
            <a:ext cx="10346228" cy="9452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Network Theory of </a:t>
            </a:r>
            <a:r>
              <a:rPr lang="en-US" dirty="0" err="1"/>
              <a:t>Internationalisation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819C6-D7B4-018C-4F70-997B25680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93187"/>
            <a:ext cx="10346229" cy="4119378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Another theory that has been commonly used to study the internationalisation of firms is the network model developed by Johanson and </a:t>
            </a:r>
            <a:r>
              <a:rPr lang="en-GB" sz="2800" dirty="0" err="1">
                <a:latin typeface="Work Sans" pitchFamily="2" charset="0"/>
              </a:rPr>
              <a:t>Mattsson</a:t>
            </a:r>
            <a:r>
              <a:rPr lang="en-GB" sz="2800" dirty="0">
                <a:latin typeface="Work Sans" pitchFamily="2" charset="0"/>
              </a:rPr>
              <a:t> (1988). </a:t>
            </a:r>
          </a:p>
          <a:p>
            <a:pPr algn="just">
              <a:lnSpc>
                <a:spcPct val="16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In this model it was demonstrated that firms used a variety of networks to assist their internationalisation. </a:t>
            </a:r>
          </a:p>
          <a:p>
            <a:pPr algn="just">
              <a:lnSpc>
                <a:spcPct val="16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60000"/>
              </a:lnSpc>
            </a:pPr>
            <a:r>
              <a:rPr lang="en-GB" sz="2800" dirty="0">
                <a:latin typeface="Work Sans" pitchFamily="2" charset="0"/>
              </a:rPr>
              <a:t>The role of ties was highlighted in Johanson and Vahlne’s (1990) work; it was argued that ties between firms in various markets actually serve as bridges in order to facilitate foreign market entries</a:t>
            </a:r>
            <a:r>
              <a:rPr lang="en-GB" dirty="0">
                <a:latin typeface="Work Sans" pitchFamily="2" charset="0"/>
              </a:rPr>
              <a:t>. </a:t>
            </a:r>
            <a:endParaRPr lang="en-US" dirty="0">
              <a:latin typeface="Work Sans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5B9EEE-7AE3-4115-1DBE-CD749D5A73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68120486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347E3-BC40-4E5E-8700-13A3B803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900000"/>
            <a:ext cx="10650583" cy="972343"/>
          </a:xfrm>
        </p:spPr>
        <p:txBody>
          <a:bodyPr>
            <a:norm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</a:rPr>
              <a:t>Importance of Network 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9DA23-C556-4EB9-BB79-08C77B91B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2029097"/>
            <a:ext cx="10990217" cy="4362994"/>
          </a:xfrm>
        </p:spPr>
        <p:txBody>
          <a:bodyPr>
            <a:normAutofit/>
          </a:bodyPr>
          <a:lstStyle/>
          <a:p>
            <a:endParaRPr lang="en-GB" sz="2400" dirty="0"/>
          </a:p>
          <a:p>
            <a:endParaRPr lang="en-GB" dirty="0"/>
          </a:p>
          <a:p>
            <a:pPr algn="ctr"/>
            <a:r>
              <a:rPr lang="en-GB" sz="3600" dirty="0"/>
              <a:t>Why are network ties important to a business?</a:t>
            </a:r>
            <a:endParaRPr lang="en-US" sz="3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867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30AE-8E73-1D4B-A8C8-1CEE58C47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931816"/>
            <a:ext cx="10763793" cy="73152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Importance of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759FD-64D5-2B41-8C31-48EF6E28A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898469"/>
            <a:ext cx="10763793" cy="410476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Access information (sometimes private)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Access to opportunities which are not available outside the network (</a:t>
            </a:r>
            <a:r>
              <a:rPr lang="en-GB" sz="3200" dirty="0" err="1"/>
              <a:t>Granovetter</a:t>
            </a:r>
            <a:r>
              <a:rPr lang="en-GB" sz="3200" dirty="0"/>
              <a:t>, 1973)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knowledge and trust are perceived as a competitive advantage  (</a:t>
            </a:r>
            <a:r>
              <a:rPr lang="en-GB" sz="3200" dirty="0" err="1"/>
              <a:t>Coviello</a:t>
            </a:r>
            <a:r>
              <a:rPr lang="en-GB" sz="3200" dirty="0"/>
              <a:t> and Munro, 1995). 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324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C2EF-EFE6-7C43-9D14-B29AC0616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10194"/>
            <a:ext cx="10626565" cy="89698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Importance of Networks Cont’d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F2BFB-494A-CD43-8137-B51612543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650" y="2072641"/>
            <a:ext cx="10955383" cy="432816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Bridge to foreign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Facilitate exchange of ideas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Access </a:t>
            </a:r>
            <a:r>
              <a:rPr lang="en-GB" dirty="0"/>
              <a:t>to resource that a firm doesn’t have (e.g. diverse skills)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46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7803-823D-B948-A250-24589837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852919"/>
            <a:ext cx="10513355" cy="88008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Ways to Network Effectively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B879-A6B2-3C4F-958E-A088EB2A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778" y="1863635"/>
            <a:ext cx="10920548" cy="385401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Diagnose Your Network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/>
              <a:t>Map your network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6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</a:rPr>
              <a:t>Develop social networks outside your cluster of friends or people of similar background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950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7803-823D-B948-A250-24589837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71154"/>
            <a:ext cx="10548189" cy="85344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Ways to Network Effectively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B879-A6B2-3C4F-958E-A088EB2A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037806"/>
            <a:ext cx="10548189" cy="4119154"/>
          </a:xfrm>
        </p:spPr>
        <p:txBody>
          <a:bodyPr>
            <a:norm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/>
              <a:t>Identify and use powerful brokers in your network – column 2 of your network map</a:t>
            </a:r>
          </a:p>
          <a:p>
            <a:pPr algn="just"/>
            <a:endParaRPr lang="en-US" sz="32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/>
              <a:t>Engage in shared activities – Sports clubs, charity foundations, interdepartmental activities </a:t>
            </a:r>
            <a:r>
              <a:rPr lang="en-US" sz="3200" dirty="0" err="1"/>
              <a:t>e.t.c</a:t>
            </a: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593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846A-B90E-653A-B8AB-E5D7FD3C5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BF02-453A-47D9-A41D-EC855DB23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47964"/>
            <a:ext cx="10346228" cy="94522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Social Capital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1BC99-0F32-FFBF-050D-D3B6AD91E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93187"/>
            <a:ext cx="10644180" cy="411937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/>
              <a:t>“the sum of the actual and potential resources embedded within, available through, and derived from the network of relationships possessed by an individual or social unit </a:t>
            </a:r>
            <a:r>
              <a:rPr lang="en-GB" sz="2800" dirty="0" err="1"/>
              <a:t>Nahapiet</a:t>
            </a:r>
            <a:r>
              <a:rPr lang="en-GB" sz="2800" dirty="0"/>
              <a:t> and Ghosal (1998:243)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GB" sz="2800" dirty="0"/>
          </a:p>
          <a:p>
            <a:pPr algn="just">
              <a:lnSpc>
                <a:spcPct val="150000"/>
              </a:lnSpc>
            </a:pPr>
            <a:r>
              <a:rPr lang="en-GB" sz="2800" dirty="0"/>
              <a:t>Social capital comprises both the network and the assets that may be mobilised through the network”</a:t>
            </a:r>
          </a:p>
          <a:p>
            <a:pPr algn="just">
              <a:lnSpc>
                <a:spcPct val="150000"/>
              </a:lnSpc>
            </a:pPr>
            <a:endParaRPr lang="en-GB" sz="2800" dirty="0"/>
          </a:p>
          <a:p>
            <a:pPr algn="just">
              <a:lnSpc>
                <a:spcPct val="150000"/>
              </a:lnSpc>
            </a:pPr>
            <a:r>
              <a:rPr lang="en-GB" sz="2800" dirty="0"/>
              <a:t>Helps access both tangible and intangible resources held by other firms. </a:t>
            </a:r>
            <a:r>
              <a:rPr lang="en-GB" sz="2800" dirty="0" err="1"/>
              <a:t>E.g</a:t>
            </a:r>
            <a:r>
              <a:rPr lang="en-GB" sz="2800" dirty="0"/>
              <a:t> information on foreign markets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41EDD5-DE37-C5FE-D621-FB8ED2C57BE3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6042651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917418"/>
            <a:ext cx="3702676" cy="5220000"/>
          </a:xfrm>
        </p:spPr>
        <p:txBody>
          <a:bodyPr/>
          <a:lstStyle/>
          <a:p>
            <a:br>
              <a:rPr lang="en-GB" dirty="0">
                <a:solidFill>
                  <a:srgbClr val="FFC000"/>
                </a:solidFill>
              </a:rPr>
            </a:b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Different Roles of Social Capital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F98C8F5-EB9A-4BAB-A1C6-AE486F82F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589" y="435429"/>
            <a:ext cx="11843657" cy="612212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47D8CB-7480-439D-AFCB-36E5933C31E8}"/>
              </a:ext>
            </a:extLst>
          </p:cNvPr>
          <p:cNvSpPr/>
          <p:nvPr/>
        </p:nvSpPr>
        <p:spPr>
          <a:xfrm>
            <a:off x="4282942" y="3675759"/>
            <a:ext cx="2233388" cy="12072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Work Sans" pitchFamily="2" charset="0"/>
              </a:rPr>
              <a:t>The efficacy role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2237D19-AF4B-49D8-B02A-1F4562F77189}"/>
              </a:ext>
            </a:extLst>
          </p:cNvPr>
          <p:cNvSpPr/>
          <p:nvPr/>
        </p:nvSpPr>
        <p:spPr>
          <a:xfrm>
            <a:off x="6879771" y="4326838"/>
            <a:ext cx="2615106" cy="115123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dirty="0">
              <a:latin typeface="Work Sans" pitchFamily="2" charset="0"/>
            </a:endParaRPr>
          </a:p>
          <a:p>
            <a:pPr algn="ctr"/>
            <a:r>
              <a:rPr lang="en-GB" sz="2400" dirty="0">
                <a:latin typeface="Work Sans" pitchFamily="2" charset="0"/>
              </a:rPr>
              <a:t>The serendipity role</a:t>
            </a:r>
          </a:p>
          <a:p>
            <a:pPr algn="ctr"/>
            <a:endParaRPr lang="en-GB" sz="2400" dirty="0">
              <a:latin typeface="Work Sans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E1F827-F787-4EE4-82D8-ED3B1775DE1B}"/>
              </a:ext>
            </a:extLst>
          </p:cNvPr>
          <p:cNvSpPr/>
          <p:nvPr/>
        </p:nvSpPr>
        <p:spPr>
          <a:xfrm>
            <a:off x="9852944" y="3675758"/>
            <a:ext cx="2051191" cy="120728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Work Sans" pitchFamily="2" charset="0"/>
              </a:rPr>
              <a:t>The liability role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839A454E-328A-49D2-869E-488731A4214E}"/>
              </a:ext>
            </a:extLst>
          </p:cNvPr>
          <p:cNvSpPr/>
          <p:nvPr/>
        </p:nvSpPr>
        <p:spPr>
          <a:xfrm>
            <a:off x="6879771" y="1024987"/>
            <a:ext cx="2168435" cy="2118807"/>
          </a:xfrm>
          <a:prstGeom prst="flowChartConnec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tx2"/>
                </a:solidFill>
                <a:latin typeface="Work Sans" pitchFamily="2" charset="0"/>
              </a:rPr>
              <a:t>Social </a:t>
            </a:r>
            <a:r>
              <a:rPr lang="en-GB" sz="2600" b="1" dirty="0">
                <a:solidFill>
                  <a:schemeClr val="tx2"/>
                </a:solidFill>
                <a:latin typeface="Work Sans" pitchFamily="2" charset="0"/>
              </a:rPr>
              <a:t>capital</a:t>
            </a: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0E173B9F-409C-4C1B-B69C-F1CDE9B8639C}"/>
              </a:ext>
            </a:extLst>
          </p:cNvPr>
          <p:cNvSpPr/>
          <p:nvPr/>
        </p:nvSpPr>
        <p:spPr>
          <a:xfrm rot="19750231">
            <a:off x="5620705" y="2960457"/>
            <a:ext cx="1543718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F9AEF613-4315-471E-A24A-D4835DE61F47}"/>
              </a:ext>
            </a:extLst>
          </p:cNvPr>
          <p:cNvSpPr/>
          <p:nvPr/>
        </p:nvSpPr>
        <p:spPr>
          <a:xfrm rot="16200000">
            <a:off x="7647829" y="3471891"/>
            <a:ext cx="903546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E2DE54A8-5042-44DE-8BF8-3F28800A4ACC}"/>
              </a:ext>
            </a:extLst>
          </p:cNvPr>
          <p:cNvSpPr/>
          <p:nvPr/>
        </p:nvSpPr>
        <p:spPr>
          <a:xfrm rot="12215804">
            <a:off x="8892418" y="2857824"/>
            <a:ext cx="1766502" cy="484632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71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191801"/>
            <a:ext cx="10264035" cy="92467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The Efficacy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496620"/>
            <a:ext cx="10490067" cy="316957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This relates to the effectiveness of the social capital of the firm. 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When firms actively draw on and proactively exploit their social capital to enable internationalization Chetty and </a:t>
            </a:r>
            <a:r>
              <a:rPr lang="en-GB" sz="2800" dirty="0" err="1">
                <a:latin typeface="Work Sans" pitchFamily="2" charset="0"/>
              </a:rPr>
              <a:t>Agndal</a:t>
            </a:r>
            <a:r>
              <a:rPr lang="en-GB" sz="2800" dirty="0">
                <a:latin typeface="Work Sans" pitchFamily="2" charset="0"/>
              </a:rPr>
              <a:t> (2007)</a:t>
            </a:r>
          </a:p>
          <a:p>
            <a:pPr algn="just">
              <a:lnSpc>
                <a:spcPct val="15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GB" sz="2800" dirty="0">
                <a:latin typeface="Work Sans" pitchFamily="2" charset="0"/>
              </a:rPr>
              <a:t>The efficacy role helps firms to market entry and mode adaptation.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42726659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4E39-0B4D-A746-A70D-9DD16A05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089060"/>
            <a:ext cx="10479793" cy="1080477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The Serendipity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8D19-2D5D-1243-B5A6-E047B6A88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5" y="2506894"/>
            <a:ext cx="10233320" cy="3262046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This refers to “the unexpected events arising from a firm’s social capital that trigger a mode change (Chetty &amp; </a:t>
            </a:r>
            <a:r>
              <a:rPr lang="en-GB" sz="2800" dirty="0" err="1">
                <a:latin typeface="Work Sans" pitchFamily="2" charset="0"/>
              </a:rPr>
              <a:t>Agndal</a:t>
            </a:r>
            <a:r>
              <a:rPr lang="en-GB" sz="2800" dirty="0">
                <a:latin typeface="Work Sans" pitchFamily="2" charset="0"/>
              </a:rPr>
              <a:t>, 2007:11)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Entry mode change is not initiated by the firm but rather by serendipity</a:t>
            </a:r>
          </a:p>
          <a:p>
            <a:pPr algn="just">
              <a:lnSpc>
                <a:spcPct val="170000"/>
              </a:lnSpc>
            </a:pPr>
            <a:endParaRPr lang="en-GB" sz="2800" dirty="0">
              <a:latin typeface="Work Sans" pitchFamily="2" charset="0"/>
            </a:endParaRPr>
          </a:p>
          <a:p>
            <a:pPr algn="just">
              <a:lnSpc>
                <a:spcPct val="170000"/>
              </a:lnSpc>
            </a:pPr>
            <a:r>
              <a:rPr lang="en-GB" sz="2800" dirty="0">
                <a:latin typeface="Work Sans" pitchFamily="2" charset="0"/>
              </a:rPr>
              <a:t>A wider network can bring more opportunities for unexpected events to initiate a mode change. Interactions within a social context can be a catalyst for new ideas and opportunities for serendipitous developments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C3A858-392D-1842-8075-923908183167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3301526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90BC-E21C-5F67-349F-DFFBF6005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61D52-D851-4B2E-A692-EA2D46E36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339" y="1051970"/>
            <a:ext cx="10630457" cy="87208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The Liability Role of Social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FEDC6-8A7E-9075-E87A-61CE617A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60315"/>
            <a:ext cx="10479793" cy="3669004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This refers to “the trigger for change that occurs as a result of the high costs and amount of time required to monitor and sustain social capital poorly performing partnerships that do not accomplish the expected sales” (Chetty &amp; </a:t>
            </a:r>
            <a:r>
              <a:rPr lang="en-GB" sz="5200" dirty="0" err="1">
                <a:latin typeface="Work Sans" pitchFamily="2" charset="0"/>
              </a:rPr>
              <a:t>Agndal</a:t>
            </a:r>
            <a:r>
              <a:rPr lang="en-GB" sz="5200" dirty="0">
                <a:latin typeface="Work Sans" pitchFamily="2" charset="0"/>
              </a:rPr>
              <a:t>, 2007:12)</a:t>
            </a:r>
          </a:p>
          <a:p>
            <a:pPr>
              <a:lnSpc>
                <a:spcPct val="170000"/>
              </a:lnSpc>
            </a:pPr>
            <a:endParaRPr lang="en-GB" sz="5200" dirty="0">
              <a:latin typeface="Work Sans" pitchFamily="2" charset="0"/>
            </a:endParaRPr>
          </a:p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Social capital may not always be beneficial, there may be risks associated with it </a:t>
            </a:r>
          </a:p>
          <a:p>
            <a:pPr>
              <a:lnSpc>
                <a:spcPct val="170000"/>
              </a:lnSpc>
            </a:pPr>
            <a:endParaRPr lang="en-GB" sz="5200" dirty="0">
              <a:latin typeface="Work Sans" pitchFamily="2" charset="0"/>
            </a:endParaRPr>
          </a:p>
          <a:p>
            <a:pPr>
              <a:lnSpc>
                <a:spcPct val="170000"/>
              </a:lnSpc>
            </a:pPr>
            <a:r>
              <a:rPr lang="en-GB" sz="5200" dirty="0">
                <a:latin typeface="Work Sans" pitchFamily="2" charset="0"/>
              </a:rPr>
              <a:t>Over embeddedness or reliance only on the firm’s social network can limit the group’s access to new information and new ways of doing things, which can reduce its performance (</a:t>
            </a:r>
            <a:r>
              <a:rPr lang="en-GB" sz="5200" dirty="0" err="1">
                <a:latin typeface="Work Sans" pitchFamily="2" charset="0"/>
              </a:rPr>
              <a:t>Uzzi</a:t>
            </a:r>
            <a:r>
              <a:rPr lang="en-GB" sz="5200" dirty="0">
                <a:latin typeface="Work Sans" pitchFamily="2" charset="0"/>
              </a:rPr>
              <a:t> 1997).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52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93FA6-B93D-7AA4-2B9A-D97153E65C8F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16088465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03C1A-F66F-D4DC-7F6F-199D01CC1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5B82-77F7-E560-4D94-D215C04B2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222625"/>
            <a:ext cx="10346228" cy="7705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Strong Ties VS Weak 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6357-8F83-020A-DC40-F0EB261A3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280863"/>
            <a:ext cx="10644180" cy="383170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Strong ties are people you know very well. It may be people you walk home with after work or visit on weekends or friends you interact with regularly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dirty="0"/>
              <a:t>It could be your workplace bestie or close friend that you have known since high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58B556-8B67-513B-D286-948B441E2DCC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77784238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B35A5-7A42-3E1A-0F31-E8E4C5D17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8AB70-D2C2-D643-1777-CDFDE9C71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222625"/>
            <a:ext cx="10346228" cy="77056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Strong Ties VS Weak 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0B78D-6892-F000-7D03-65EE2ED7C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2414427"/>
            <a:ext cx="10644180" cy="3554858"/>
          </a:xfrm>
        </p:spPr>
        <p:txBody>
          <a:bodyPr>
            <a:normAutofit fontScale="55000" lnSpcReduction="20000"/>
          </a:bodyPr>
          <a:lstStyle/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/>
              <a:t>Weak ties are people you know but not very well. These are merely acquaintances 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/>
              <a:t>They are those you interact with at work or in your personal life only as much as you need to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If you categorize your interpersonal connections based on the above definitions, you will notice that your list of solid relationships will be much shorter than your weak ones. </a:t>
            </a:r>
          </a:p>
          <a:p>
            <a:pPr marL="457200" indent="-457200" algn="just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rgbClr val="000000"/>
                </a:solidFill>
                <a:latin typeface="Sohne"/>
              </a:rPr>
              <a:t>Based on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 </a:t>
            </a:r>
            <a:r>
              <a:rPr lang="en-GB" sz="2800" b="0" i="0" dirty="0" err="1">
                <a:solidFill>
                  <a:srgbClr val="000000"/>
                </a:solidFill>
                <a:effectLst/>
                <a:latin typeface="Sohne"/>
              </a:rPr>
              <a:t>Granovetter’s</a:t>
            </a:r>
            <a:r>
              <a:rPr lang="en-GB" sz="2800" b="0" i="0" dirty="0">
                <a:solidFill>
                  <a:srgbClr val="000000"/>
                </a:solidFill>
                <a:effectLst/>
                <a:latin typeface="Sohne"/>
              </a:rPr>
              <a:t> hypotheses on social structures and information flow, doesn’t make your weak connections less valuable — they just serve a different function in your life.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8DF67C-9CE6-2903-C9DB-946BFC34D78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427740101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984" y="696686"/>
            <a:ext cx="11274421" cy="5582193"/>
          </a:xfrm>
        </p:spPr>
        <p:txBody>
          <a:bodyPr>
            <a:normAutofit/>
          </a:bodyPr>
          <a:lstStyle/>
          <a:p>
            <a:pPr algn="ctr"/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6000" dirty="0">
                <a:solidFill>
                  <a:srgbClr val="FFC000"/>
                </a:solidFill>
              </a:rPr>
              <a:t>Case Study</a:t>
            </a:r>
            <a:br>
              <a:rPr lang="en-US" sz="6000" dirty="0">
                <a:solidFill>
                  <a:srgbClr val="FFC000"/>
                </a:solidFill>
              </a:rPr>
            </a:br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6000" dirty="0">
                <a:solidFill>
                  <a:srgbClr val="FFC000"/>
                </a:solidFill>
              </a:rPr>
              <a:t>The Bill Gates’s Network</a:t>
            </a:r>
            <a:endParaRPr lang="en-GB" sz="6000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23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7803-823D-B948-A250-24589837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600892"/>
            <a:ext cx="10522064" cy="1280160"/>
          </a:xfrm>
        </p:spPr>
        <p:txBody>
          <a:bodyPr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Case Study Activity </a:t>
            </a:r>
            <a:br>
              <a:rPr lang="en-GB" sz="4800" dirty="0">
                <a:solidFill>
                  <a:schemeClr val="tx1"/>
                </a:solidFill>
              </a:rPr>
            </a:br>
            <a:r>
              <a:rPr lang="en-GB" sz="4800" dirty="0">
                <a:solidFill>
                  <a:schemeClr val="tx1"/>
                </a:solidFill>
              </a:rPr>
              <a:t>The Bill Gates’s Network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B879-A6B2-3C4F-958E-A088EB2A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777" y="2098767"/>
            <a:ext cx="10824754" cy="361888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role did networks play for Bill Gates?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type of tie/s are presented in the case study for individuals mentioned?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Diagnose and map own network</a:t>
            </a:r>
          </a:p>
        </p:txBody>
      </p:sp>
    </p:spTree>
    <p:extLst>
      <p:ext uri="{BB962C8B-B14F-4D97-AF65-F5344CB8AC3E}">
        <p14:creationId xmlns:p14="http://schemas.microsoft.com/office/powerpoint/2010/main" val="2971160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7803-823D-B948-A250-24589837D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391886"/>
            <a:ext cx="10199846" cy="1227908"/>
          </a:xfrm>
        </p:spPr>
        <p:txBody>
          <a:bodyPr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Case Study  </a:t>
            </a:r>
            <a:br>
              <a:rPr lang="en-GB" sz="4800" dirty="0">
                <a:solidFill>
                  <a:schemeClr val="tx1"/>
                </a:solidFill>
              </a:rPr>
            </a:br>
            <a:r>
              <a:rPr lang="en-GB" sz="4800" dirty="0">
                <a:solidFill>
                  <a:schemeClr val="tx1"/>
                </a:solidFill>
              </a:rPr>
              <a:t>The Bill Gates’s Network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EB879-A6B2-3C4F-958E-A088EB2A1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069" y="1907177"/>
            <a:ext cx="10798628" cy="4484914"/>
          </a:xfrm>
        </p:spPr>
        <p:txBody>
          <a:bodyPr>
            <a:normAutofit fontScale="77500" lnSpcReduction="200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Gate’s mother Mary Gates had social networks that included John Akers a high-level IBM executive (both were on the board of United Way (a charity)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She passed information to Akers about new small companies in the computer business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Microsoft eventually got invited to tender for IBM’s DOS contract which they won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7068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1DE95-F11F-8EFC-72D8-00BF25E6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FA4C-0AC4-0EF4-DDCA-BC300673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84" y="696686"/>
            <a:ext cx="11274421" cy="5582193"/>
          </a:xfrm>
        </p:spPr>
        <p:txBody>
          <a:bodyPr>
            <a:normAutofit/>
          </a:bodyPr>
          <a:lstStyle/>
          <a:p>
            <a:pPr algn="ctr"/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6000" dirty="0">
                <a:solidFill>
                  <a:srgbClr val="FFC000"/>
                </a:solidFill>
              </a:rPr>
              <a:t>Class Activity</a:t>
            </a:r>
            <a:br>
              <a:rPr lang="en-US" sz="6000" dirty="0">
                <a:solidFill>
                  <a:srgbClr val="FFC000"/>
                </a:solidFill>
              </a:rPr>
            </a:br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6000" dirty="0">
                <a:solidFill>
                  <a:srgbClr val="FFC000"/>
                </a:solidFill>
              </a:rPr>
              <a:t>Diagnose Your Network</a:t>
            </a:r>
            <a:endParaRPr lang="en-GB" sz="6000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070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301B3-7FE4-0A6A-88A1-41A8600CB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792480"/>
            <a:ext cx="10565606" cy="83602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Start Mapping your Network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274F69-F82D-18A1-7F0B-47A56BE8B0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525509"/>
              </p:ext>
            </p:extLst>
          </p:nvPr>
        </p:nvGraphicFramePr>
        <p:xfrm>
          <a:off x="1130003" y="1750423"/>
          <a:ext cx="10565604" cy="4389120"/>
        </p:xfrm>
        <a:graphic>
          <a:graphicData uri="http://schemas.openxmlformats.org/drawingml/2006/table">
            <a:tbl>
              <a:tblPr/>
              <a:tblGrid>
                <a:gridCol w="3521868">
                  <a:extLst>
                    <a:ext uri="{9D8B030D-6E8A-4147-A177-3AD203B41FA5}">
                      <a16:colId xmlns:a16="http://schemas.microsoft.com/office/drawing/2014/main" val="1290861104"/>
                    </a:ext>
                  </a:extLst>
                </a:gridCol>
                <a:gridCol w="3521868">
                  <a:extLst>
                    <a:ext uri="{9D8B030D-6E8A-4147-A177-3AD203B41FA5}">
                      <a16:colId xmlns:a16="http://schemas.microsoft.com/office/drawing/2014/main" val="2549562198"/>
                    </a:ext>
                  </a:extLst>
                </a:gridCol>
                <a:gridCol w="3521868">
                  <a:extLst>
                    <a:ext uri="{9D8B030D-6E8A-4147-A177-3AD203B41FA5}">
                      <a16:colId xmlns:a16="http://schemas.microsoft.com/office/drawing/2014/main" val="431778353"/>
                    </a:ext>
                  </a:extLst>
                </a:gridCol>
              </a:tblGrid>
              <a:tr h="2633470">
                <a:tc>
                  <a:txBody>
                    <a:bodyPr/>
                    <a:lstStyle/>
                    <a:p>
                      <a:r>
                        <a:rPr lang="en-US" b="1" dirty="0">
                          <a:effectLst/>
                        </a:rPr>
                        <a:t>Name of your contact</a:t>
                      </a:r>
                      <a:endParaRPr lang="en-US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effectLst/>
                        </a:rPr>
                        <a:t>Who introduced you to the contact?</a:t>
                      </a:r>
                      <a:endParaRPr lang="en-GB" dirty="0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effectLst/>
                        </a:rPr>
                        <a:t>To whom did you introduce the contact to?</a:t>
                      </a:r>
                      <a:endParaRPr lang="en-GB">
                        <a:effectLst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261014"/>
                  </a:ext>
                </a:extLst>
              </a:tr>
              <a:tr h="877825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909246"/>
                  </a:ext>
                </a:extLst>
              </a:tr>
              <a:tr h="877825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BBBB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0759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6159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D627C-854F-2EF3-73A6-7A30CB2B1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736FC-B545-E127-369A-0AA080C6A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391886"/>
            <a:ext cx="10199846" cy="1280160"/>
          </a:xfrm>
        </p:spPr>
        <p:txBody>
          <a:bodyPr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Class Activity</a:t>
            </a:r>
            <a:br>
              <a:rPr lang="en-GB" sz="4800" dirty="0">
                <a:solidFill>
                  <a:schemeClr val="tx1"/>
                </a:solidFill>
              </a:rPr>
            </a:br>
            <a:r>
              <a:rPr lang="en-GB" sz="4800" dirty="0">
                <a:solidFill>
                  <a:schemeClr val="tx1"/>
                </a:solidFill>
              </a:rPr>
              <a:t>Network Mapping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C5875-B141-1291-E8CD-7B1D1613C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069" y="1907177"/>
            <a:ext cx="10798628" cy="448491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Students to discuss their network map with group members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Students are to share with the class some of the challenges of building networks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What are the ways to overcome the identified challenges above?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394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CADA5-706F-C31D-6639-B0EF69B67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56A0-20C1-4E2F-8C46-36C59F7A7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30" y="326571"/>
            <a:ext cx="11584576" cy="634637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000" dirty="0">
                <a:solidFill>
                  <a:srgbClr val="FFC000"/>
                </a:solidFill>
              </a:rPr>
            </a:br>
            <a:r>
              <a:rPr lang="en-US" sz="4800" dirty="0">
                <a:solidFill>
                  <a:srgbClr val="FFC000"/>
                </a:solidFill>
              </a:rPr>
              <a:t>Networking Video 1</a:t>
            </a:r>
            <a:br>
              <a:rPr lang="en-US" sz="6000" dirty="0">
                <a:solidFill>
                  <a:srgbClr val="FFC000"/>
                </a:solidFill>
              </a:rPr>
            </a:br>
            <a:br>
              <a:rPr lang="en-US" sz="6000" dirty="0">
                <a:solidFill>
                  <a:srgbClr val="FFC000"/>
                </a:solidFill>
              </a:rPr>
            </a:br>
            <a:r>
              <a:rPr lang="en-GB" sz="4400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Why is networking so important?</a:t>
            </a:r>
            <a:br>
              <a:rPr lang="en-GB" sz="4400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4400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4400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sz="4400" dirty="0">
                <a:solidFill>
                  <a:srgbClr val="FFC000"/>
                </a:solidFill>
              </a:rPr>
              <a:t>Networking Video 2</a:t>
            </a:r>
            <a:br>
              <a:rPr lang="en-GB" sz="4400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4400" u="sng" kern="100" dirty="0">
                <a:solidFill>
                  <a:srgbClr val="FFC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44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4400" b="1" u="sng" kern="12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Expanding your network</a:t>
            </a: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6000" dirty="0">
              <a:solidFill>
                <a:srgbClr val="FFC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8017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A9B3-35E4-FAEE-B3B6-DCFF405D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FF150F-7BD8-DE32-4930-B65DCDAAD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27" y="304800"/>
            <a:ext cx="11841107" cy="6313714"/>
          </a:xfrm>
        </p:spPr>
        <p:txBody>
          <a:bodyPr lIns="0" tIns="0" rIns="0" bIns="0">
            <a:normAutofit/>
          </a:bodyPr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   </a:t>
            </a:r>
            <a:r>
              <a:rPr lang="en-GB" sz="4400" dirty="0">
                <a:solidFill>
                  <a:srgbClr val="FFC000"/>
                </a:solidFill>
              </a:rPr>
              <a:t>CONCLUSION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324201-D852-77B8-0E57-14285007C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27" y="731520"/>
            <a:ext cx="5797358" cy="1793966"/>
          </a:xfrm>
        </p:spPr>
        <p:txBody>
          <a:bodyPr lIns="0" tIns="0" rIns="0" bIns="0" anchor="t" anchorCtr="0">
            <a:normAutofit/>
          </a:bodyPr>
          <a:lstStyle/>
          <a:p>
            <a:b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endParaRPr lang="en-US" sz="32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B4AC4-8D51-51DA-3D8E-2D3765FB1E12}"/>
              </a:ext>
            </a:extLst>
          </p:cNvPr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184895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0120-E275-E67A-4320-898A2EACF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D1808-A406-D841-A73E-8117433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</a:rPr>
              <a:t>Thank you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10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7914</TotalTime>
  <Words>1117</Words>
  <Application>Microsoft Office PowerPoint</Application>
  <PresentationFormat>Widescreen</PresentationFormat>
  <Paragraphs>151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Antonio</vt:lpstr>
      <vt:lpstr>Aptos</vt:lpstr>
      <vt:lpstr>Arial</vt:lpstr>
      <vt:lpstr>Calibri</vt:lpstr>
      <vt:lpstr>Calibri Light</vt:lpstr>
      <vt:lpstr>Cooper Hewitt</vt:lpstr>
      <vt:lpstr>COOPERHEWITT-MEDIUM</vt:lpstr>
      <vt:lpstr>COOPERHEWITT-SEMIBOLD</vt:lpstr>
      <vt:lpstr>Gill Sans MT</vt:lpstr>
      <vt:lpstr>Public Sans</vt:lpstr>
      <vt:lpstr>Sohne</vt:lpstr>
      <vt:lpstr>Wingdings</vt:lpstr>
      <vt:lpstr>Work Sans</vt:lpstr>
      <vt:lpstr>Office Theme</vt:lpstr>
      <vt:lpstr>Office Theme</vt:lpstr>
      <vt:lpstr> Building and Managing Networks</vt:lpstr>
      <vt:lpstr>LEARNING OUTCOMES</vt:lpstr>
      <vt:lpstr>What are Networks?</vt:lpstr>
      <vt:lpstr>Network Theory of Internationalisation</vt:lpstr>
      <vt:lpstr>Importance of Network Ties</vt:lpstr>
      <vt:lpstr>Importance of Networks</vt:lpstr>
      <vt:lpstr>Importance of Networks Cont’d </vt:lpstr>
      <vt:lpstr>Ways to Network Effectively</vt:lpstr>
      <vt:lpstr>Ways to Network Effectively</vt:lpstr>
      <vt:lpstr>Social Capital Definition</vt:lpstr>
      <vt:lpstr>  Different Roles of Social Capital </vt:lpstr>
      <vt:lpstr>The Efficacy Role of Social Capital</vt:lpstr>
      <vt:lpstr>The Serendipity Role of Social Capital</vt:lpstr>
      <vt:lpstr>The Liability Role of Social Capital</vt:lpstr>
      <vt:lpstr>Strong Ties VS Weak Ties</vt:lpstr>
      <vt:lpstr>Strong Ties VS Weak Ties</vt:lpstr>
      <vt:lpstr> Case Study  The Bill Gates’s Network</vt:lpstr>
      <vt:lpstr>Case Study Activity  The Bill Gates’s Network</vt:lpstr>
      <vt:lpstr>Case Study   The Bill Gates’s Network</vt:lpstr>
      <vt:lpstr> Class Activity  Diagnose Your Network</vt:lpstr>
      <vt:lpstr>Start Mapping your Network</vt:lpstr>
      <vt:lpstr>Class Activity Network Mapping</vt:lpstr>
      <vt:lpstr> Networking Video 1  Why is networking so important?   Networking Video 2   Expanding your network  </vt:lpstr>
      <vt:lpstr> 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16</cp:revision>
  <dcterms:created xsi:type="dcterms:W3CDTF">2022-03-14T13:44:34Z</dcterms:created>
  <dcterms:modified xsi:type="dcterms:W3CDTF">2024-11-12T16:12:49Z</dcterms:modified>
</cp:coreProperties>
</file>