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3" r:id="rId2"/>
  </p:sldMasterIdLst>
  <p:notesMasterIdLst>
    <p:notesMasterId r:id="rId22"/>
  </p:notesMasterIdLst>
  <p:handoutMasterIdLst>
    <p:handoutMasterId r:id="rId23"/>
  </p:handoutMasterIdLst>
  <p:sldIdLst>
    <p:sldId id="256" r:id="rId3"/>
    <p:sldId id="257" r:id="rId4"/>
    <p:sldId id="286" r:id="rId5"/>
    <p:sldId id="4124" r:id="rId6"/>
    <p:sldId id="4125" r:id="rId7"/>
    <p:sldId id="4126" r:id="rId8"/>
    <p:sldId id="267" r:id="rId9"/>
    <p:sldId id="311" r:id="rId10"/>
    <p:sldId id="313" r:id="rId11"/>
    <p:sldId id="314" r:id="rId12"/>
    <p:sldId id="4129" r:id="rId13"/>
    <p:sldId id="4130" r:id="rId14"/>
    <p:sldId id="4127" r:id="rId15"/>
    <p:sldId id="4128" r:id="rId16"/>
    <p:sldId id="4131" r:id="rId17"/>
    <p:sldId id="258" r:id="rId18"/>
    <p:sldId id="4132" r:id="rId19"/>
    <p:sldId id="264" r:id="rId20"/>
    <p:sldId id="28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5EF173-817B-C099-C461-731F65155EB2}" name="Danielle Talbot" initials="DT" userId="S::dt1775h@gre.ac.uk::8f106a81-bf7a-4496-b652-a7f25ef4cccc" providerId="AD"/>
  <p188:author id="{27DE62A2-A0F9-D6EC-91FB-EC9008C80390}" name="Leigh Doster" initials="LD" userId="S::ld6959k@gre.ac.uk::8a0040f8-f9df-4e4a-90d4-c8f4b0f1a1f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33C"/>
    <a:srgbClr val="3ADDC2"/>
    <a:srgbClr val="005EB8"/>
    <a:srgbClr val="3ABFF0"/>
    <a:srgbClr val="228575"/>
    <a:srgbClr val="257FA0"/>
    <a:srgbClr val="CBC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6" autoAdjust="0"/>
    <p:restoredTop sz="94660"/>
  </p:normalViewPr>
  <p:slideViewPr>
    <p:cSldViewPr snapToGrid="0">
      <p:cViewPr varScale="1">
        <p:scale>
          <a:sx n="73" d="100"/>
          <a:sy n="73" d="100"/>
        </p:scale>
        <p:origin x="27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ylvester mujakperuo" userId="682b13a87985f3dc" providerId="LiveId" clId="{E3D3C796-3358-45D1-87CA-26D14CC4BA66}"/>
    <pc:docChg chg="undo custSel addSld modSld sldOrd">
      <pc:chgData name="sylvester mujakperuo" userId="682b13a87985f3dc" providerId="LiveId" clId="{E3D3C796-3358-45D1-87CA-26D14CC4BA66}" dt="2024-11-11T06:34:33.646" v="432" actId="20577"/>
      <pc:docMkLst>
        <pc:docMk/>
      </pc:docMkLst>
      <pc:sldChg chg="modSp mod">
        <pc:chgData name="sylvester mujakperuo" userId="682b13a87985f3dc" providerId="LiveId" clId="{E3D3C796-3358-45D1-87CA-26D14CC4BA66}" dt="2024-11-11T06:34:33.646" v="432" actId="20577"/>
        <pc:sldMkLst>
          <pc:docMk/>
          <pc:sldMk cId="1572276965" sldId="256"/>
        </pc:sldMkLst>
        <pc:spChg chg="mod">
          <ac:chgData name="sylvester mujakperuo" userId="682b13a87985f3dc" providerId="LiveId" clId="{E3D3C796-3358-45D1-87CA-26D14CC4BA66}" dt="2024-11-11T04:48:32.759" v="69" actId="20577"/>
          <ac:spMkLst>
            <pc:docMk/>
            <pc:sldMk cId="1572276965" sldId="256"/>
            <ac:spMk id="2" creationId="{00000000-0000-0000-0000-000000000000}"/>
          </ac:spMkLst>
        </pc:spChg>
        <pc:spChg chg="mod">
          <ac:chgData name="sylvester mujakperuo" userId="682b13a87985f3dc" providerId="LiveId" clId="{E3D3C796-3358-45D1-87CA-26D14CC4BA66}" dt="2024-11-11T06:34:33.646" v="432" actId="20577"/>
          <ac:spMkLst>
            <pc:docMk/>
            <pc:sldMk cId="1572276965" sldId="256"/>
            <ac:spMk id="3" creationId="{00000000-0000-0000-0000-000000000000}"/>
          </ac:spMkLst>
        </pc:spChg>
        <pc:picChg chg="mod">
          <ac:chgData name="sylvester mujakperuo" userId="682b13a87985f3dc" providerId="LiveId" clId="{E3D3C796-3358-45D1-87CA-26D14CC4BA66}" dt="2024-11-11T04:47:59.709" v="65" actId="14100"/>
          <ac:picMkLst>
            <pc:docMk/>
            <pc:sldMk cId="1572276965" sldId="256"/>
            <ac:picMk id="7" creationId="{00000000-0000-0000-0000-000000000000}"/>
          </ac:picMkLst>
        </pc:picChg>
      </pc:sldChg>
      <pc:sldChg chg="modSp mod">
        <pc:chgData name="sylvester mujakperuo" userId="682b13a87985f3dc" providerId="LiveId" clId="{E3D3C796-3358-45D1-87CA-26D14CC4BA66}" dt="2024-11-11T06:33:45.424" v="430" actId="14100"/>
        <pc:sldMkLst>
          <pc:docMk/>
          <pc:sldMk cId="1983856797" sldId="257"/>
        </pc:sldMkLst>
        <pc:spChg chg="mod">
          <ac:chgData name="sylvester mujakperuo" userId="682b13a87985f3dc" providerId="LiveId" clId="{E3D3C796-3358-45D1-87CA-26D14CC4BA66}" dt="2024-11-11T06:33:45.424" v="430" actId="14100"/>
          <ac:spMkLst>
            <pc:docMk/>
            <pc:sldMk cId="1983856797" sldId="257"/>
            <ac:spMk id="2" creationId="{EB11DC23-D82D-28BE-219F-F1C35737CE67}"/>
          </ac:spMkLst>
        </pc:spChg>
        <pc:spChg chg="mod">
          <ac:chgData name="sylvester mujakperuo" userId="682b13a87985f3dc" providerId="LiveId" clId="{E3D3C796-3358-45D1-87CA-26D14CC4BA66}" dt="2024-11-11T06:33:09.179" v="429" actId="20577"/>
          <ac:spMkLst>
            <pc:docMk/>
            <pc:sldMk cId="1983856797" sldId="257"/>
            <ac:spMk id="3" creationId="{FC38ECAD-810C-9F29-FC85-6895372B97BD}"/>
          </ac:spMkLst>
        </pc:spChg>
      </pc:sldChg>
      <pc:sldChg chg="delSp modSp add mod ord">
        <pc:chgData name="sylvester mujakperuo" userId="682b13a87985f3dc" providerId="LiveId" clId="{E3D3C796-3358-45D1-87CA-26D14CC4BA66}" dt="2024-11-11T06:26:40.961" v="319"/>
        <pc:sldMkLst>
          <pc:docMk/>
          <pc:sldMk cId="1184895758" sldId="4132"/>
        </pc:sldMkLst>
        <pc:spChg chg="mod">
          <ac:chgData name="sylvester mujakperuo" userId="682b13a87985f3dc" providerId="LiveId" clId="{E3D3C796-3358-45D1-87CA-26D14CC4BA66}" dt="2024-11-11T06:24:46.231" v="76" actId="20577"/>
          <ac:spMkLst>
            <pc:docMk/>
            <pc:sldMk cId="1184895758" sldId="4132"/>
            <ac:spMk id="2" creationId="{E3324201-D852-77B8-0E57-14285007C5D1}"/>
          </ac:spMkLst>
        </pc:spChg>
        <pc:spChg chg="mod">
          <ac:chgData name="sylvester mujakperuo" userId="682b13a87985f3dc" providerId="LiveId" clId="{E3D3C796-3358-45D1-87CA-26D14CC4BA66}" dt="2024-11-11T06:26:21.916" v="317" actId="20577"/>
          <ac:spMkLst>
            <pc:docMk/>
            <pc:sldMk cId="1184895758" sldId="4132"/>
            <ac:spMk id="3" creationId="{24FF150F-7BD8-DE32-4930-B65DCDAADA39}"/>
          </ac:spMkLst>
        </pc:spChg>
        <pc:picChg chg="del">
          <ac:chgData name="sylvester mujakperuo" userId="682b13a87985f3dc" providerId="LiveId" clId="{E3D3C796-3358-45D1-87CA-26D14CC4BA66}" dt="2024-11-11T06:24:35.067" v="74" actId="478"/>
          <ac:picMkLst>
            <pc:docMk/>
            <pc:sldMk cId="1184895758" sldId="4132"/>
            <ac:picMk id="7" creationId="{CC242A65-371D-6324-D2C0-D32D4CF683A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78216DE-0DAE-4B4F-8BF5-3C1DFF38E8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AAEE11-8A8D-2345-A5B5-5A817BEFB32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E3F37-1305-6040-83FA-4F78EFE7C9AA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519D2B-7F02-484A-A637-D870C95BC4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1E95F9-4E38-7E42-92F9-F04AADC15EA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FF759-16BD-A946-9125-030B57C6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4336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7667CC-6E07-44B5-A714-60D0E1C3EDBF}" type="datetimeFigureOut">
              <a:t>11/11/2024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B38AC-0E5A-44C8-B0AA-44F1FF8367F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584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E95075-E044-054B-898B-D3B5F62E76B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0977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5EF531-92E0-451F-89E5-75159E12A7C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191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CFCBE-4D2A-D641-1D8A-DE1A044C4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C60D47-00A0-9DAA-72A0-9325D98796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925E44-3F5D-CFBA-86DB-DFC7C962B7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518AE-1615-5C83-AEE9-44F212F65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E95075-E044-054B-898B-D3B5F62E76B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358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0">
              <a:srgbClr val="005EB8"/>
            </a:gs>
            <a:gs pos="52000">
              <a:srgbClr val="257FA0"/>
            </a:gs>
            <a:gs pos="100000">
              <a:srgbClr val="228575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9CEBF-4785-EA44-87DD-49B6C2943DA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9425" y="476250"/>
            <a:ext cx="11341100" cy="2971800"/>
          </a:xfrm>
        </p:spPr>
        <p:txBody>
          <a:bodyPr lIns="0" tIns="0" rIns="0" bIns="0" anchor="t" anchorCtr="0">
            <a:noAutofit/>
          </a:bodyPr>
          <a:lstStyle>
            <a:lvl1pPr algn="l">
              <a:defRPr sz="7200" b="1" i="0" spc="-150">
                <a:solidFill>
                  <a:schemeClr val="bg1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US" sz="7200" b="1" i="0" spc="-150">
                <a:solidFill>
                  <a:schemeClr val="bg1"/>
                </a:solidFill>
                <a:latin typeface="COOPERHEWITT-SEMIBOLD" pitchFamily="2" charset="77"/>
                <a:ea typeface="COOPERHEWITT-SEMIBOLD" pitchFamily="2" charset="77"/>
              </a:rPr>
              <a:t>Brand identity guidelines</a:t>
            </a:r>
            <a:endParaRPr lang="en-US" sz="7200" b="1" spc="-150">
              <a:solidFill>
                <a:schemeClr val="bg1"/>
              </a:solidFill>
              <a:latin typeface="COOPERHEWITT-MEDIUM" pitchFamily="2" charset="77"/>
              <a:ea typeface="COOPERHEWITT-MEDIUM" pitchFamily="2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425" y="3647439"/>
            <a:ext cx="11341100" cy="1689735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Public Sa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1" spc="-150">
              <a:solidFill>
                <a:schemeClr val="bg1"/>
              </a:solidFill>
              <a:latin typeface="COOPERHEWITT-MEDIUM" pitchFamily="2" charset="77"/>
              <a:ea typeface="COOPERHEWITT-MEDIUM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59E2FE-585D-3F47-9C46-D1FE9489E3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51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05" y="500062"/>
            <a:ext cx="2697162" cy="5964044"/>
          </a:xfrm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Cooper Hewitt" pitchFamily="2" charset="77"/>
                <a:ea typeface="Cooper Hewit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E9A67-C959-A646-84B1-320BC9918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4972" y="515937"/>
            <a:ext cx="7573328" cy="4808538"/>
          </a:xfrm>
        </p:spPr>
        <p:txBody>
          <a:bodyPr anchor="ctr" anchorCtr="0"/>
          <a:lstStyle>
            <a:lvl1pPr>
              <a:defRPr b="0" i="0">
                <a:solidFill>
                  <a:schemeClr val="bg1"/>
                </a:solidFill>
                <a:latin typeface="Public Sans" pitchFamily="2" charset="77"/>
              </a:defRPr>
            </a:lvl1pPr>
            <a:lvl2pPr>
              <a:defRPr b="0" i="0">
                <a:solidFill>
                  <a:schemeClr val="bg1"/>
                </a:solidFill>
                <a:latin typeface="Public Sans" pitchFamily="2" charset="77"/>
              </a:defRPr>
            </a:lvl2pPr>
            <a:lvl3pPr>
              <a:defRPr b="0" i="0">
                <a:solidFill>
                  <a:schemeClr val="bg1"/>
                </a:solidFill>
                <a:latin typeface="Public Sans" pitchFamily="2" charset="77"/>
              </a:defRPr>
            </a:lvl3pPr>
            <a:lvl4pPr>
              <a:defRPr b="0" i="0">
                <a:solidFill>
                  <a:schemeClr val="bg1"/>
                </a:solidFill>
                <a:latin typeface="Public Sans" pitchFamily="2" charset="77"/>
              </a:defRPr>
            </a:lvl4pPr>
            <a:lvl5pPr>
              <a:defRPr b="0" i="0">
                <a:solidFill>
                  <a:schemeClr val="bg1"/>
                </a:solidFill>
                <a:latin typeface="Public Sa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B490F7-22F4-6C42-984F-B0B3C1EBD6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98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4505" y="500062"/>
            <a:ext cx="11336020" cy="5067618"/>
          </a:xfrm>
        </p:spPr>
        <p:txBody>
          <a:bodyPr lIns="0" tIns="0" rIns="0" bIns="0" anchor="t" anchorCtr="0">
            <a:noAutofit/>
          </a:bodyPr>
          <a:lstStyle>
            <a:lvl1pPr>
              <a:defRPr sz="5400" b="1" i="0">
                <a:solidFill>
                  <a:schemeClr val="bg1"/>
                </a:solidFill>
                <a:latin typeface="Cooper Hewitt" pitchFamily="2" charset="77"/>
                <a:ea typeface="Cooper Hewitt" pitchFamily="2" charset="77"/>
              </a:defRPr>
            </a:lvl1pPr>
          </a:lstStyle>
          <a:p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Lorem ipsum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sit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amet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consectetur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adipiscing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elit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Nulla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a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feugiat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placerat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leo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quis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interdum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Vestibulum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nec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pretium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purus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Nullam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volutpat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turpis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id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pellentesque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sagittis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B490F7-22F4-6C42-984F-B0B3C1EBD6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515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3ABF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4505" y="500062"/>
            <a:ext cx="11336020" cy="5067618"/>
          </a:xfrm>
        </p:spPr>
        <p:txBody>
          <a:bodyPr lIns="0" tIns="0" rIns="0" bIns="0" numCol="2" spcCol="540000" anchor="t" anchorCtr="0">
            <a:noAutofit/>
          </a:bodyPr>
          <a:lstStyle>
            <a:lvl1pPr>
              <a:defRPr sz="2400" b="0" i="0">
                <a:solidFill>
                  <a:srgbClr val="01033C"/>
                </a:solidFill>
                <a:latin typeface="Public Sans" pitchFamily="2" charset="77"/>
                <a:ea typeface="Cooper Hewitt" pitchFamily="2" charset="77"/>
              </a:defRPr>
            </a:lvl1pPr>
          </a:lstStyle>
          <a:p>
            <a:r>
              <a:rPr lang="en-GB" sz="2400" b="0">
                <a:latin typeface="Public Sans" pitchFamily="2" charset="77"/>
              </a:rPr>
              <a:t>Lorem ipsum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sit </a:t>
            </a:r>
            <a:r>
              <a:rPr lang="en-GB" sz="2400" b="0" err="1">
                <a:latin typeface="Public Sans" pitchFamily="2" charset="77"/>
              </a:rPr>
              <a:t>amet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consectetur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adipiscing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 a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placerat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leo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quis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interdum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erat</a:t>
            </a:r>
            <a:r>
              <a:rPr lang="en-GB" sz="2400" b="0">
                <a:latin typeface="Public Sans" pitchFamily="2" charset="77"/>
              </a:rPr>
              <a:t>. Vestibulum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pretium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turpis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sagittis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mi </a:t>
            </a:r>
            <a:r>
              <a:rPr lang="en-GB" sz="2400" b="0" err="1">
                <a:latin typeface="Public Sans" pitchFamily="2" charset="77"/>
              </a:rPr>
              <a:t>euismod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, a </a:t>
            </a:r>
            <a:r>
              <a:rPr lang="en-GB" sz="2400" b="0" err="1">
                <a:latin typeface="Public Sans" pitchFamily="2" charset="77"/>
              </a:rPr>
              <a:t>elementum</a:t>
            </a:r>
            <a:r>
              <a:rPr lang="en-GB" sz="2400" b="0">
                <a:latin typeface="Public Sans" pitchFamily="2" charset="77"/>
              </a:rPr>
              <a:t> ex eros non </a:t>
            </a:r>
            <a:r>
              <a:rPr lang="en-GB" sz="2400" b="0" err="1">
                <a:latin typeface="Public Sans" pitchFamily="2" charset="77"/>
              </a:rPr>
              <a:t>felis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pharetra, </a:t>
            </a:r>
            <a:r>
              <a:rPr lang="en-GB" sz="2400" b="0" err="1">
                <a:latin typeface="Public Sans" pitchFamily="2" charset="77"/>
              </a:rPr>
              <a:t>sapien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sollicitudin</a:t>
            </a:r>
            <a:r>
              <a:rPr lang="en-GB" sz="2400" b="0">
                <a:latin typeface="Public Sans" pitchFamily="2" charset="77"/>
              </a:rPr>
              <a:t> pulvinar, ex magna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 magna, </a:t>
            </a:r>
            <a:r>
              <a:rPr lang="en-GB" sz="2400" b="0" err="1">
                <a:latin typeface="Public Sans" pitchFamily="2" charset="77"/>
              </a:rPr>
              <a:t>ut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augue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eget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varius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natoque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penatibus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magnis</a:t>
            </a:r>
            <a:r>
              <a:rPr lang="en-GB" sz="2400" b="0">
                <a:latin typeface="Public Sans" pitchFamily="2" charset="77"/>
              </a:rPr>
              <a:t> dis parturient </a:t>
            </a:r>
            <a:r>
              <a:rPr lang="en-GB" sz="2400" b="0" err="1">
                <a:latin typeface="Public Sans" pitchFamily="2" charset="77"/>
              </a:rPr>
              <a:t>montes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nascetur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ridiculus</a:t>
            </a:r>
            <a:r>
              <a:rPr lang="en-GB" sz="2400" b="0">
                <a:latin typeface="Public Sans" pitchFamily="2" charset="77"/>
              </a:rPr>
              <a:t> mus. </a:t>
            </a: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ultricies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sem</a:t>
            </a:r>
            <a:r>
              <a:rPr lang="en-GB" sz="2400" b="0">
                <a:latin typeface="Public Sans" pitchFamily="2" charset="77"/>
              </a:rPr>
              <a:t> at, </a:t>
            </a:r>
            <a:r>
              <a:rPr lang="en-GB" sz="2400" b="0" err="1">
                <a:latin typeface="Public Sans" pitchFamily="2" charset="77"/>
              </a:rPr>
              <a:t>tempor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. Maecenas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est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ullamcorper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dapibus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sodales</a:t>
            </a:r>
            <a:r>
              <a:rPr lang="en-GB" sz="2400" b="0">
                <a:latin typeface="Public Sans" pitchFamily="2" charset="77"/>
              </a:rPr>
              <a:t>. Donec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mollis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. </a:t>
            </a:r>
            <a:br>
              <a:rPr lang="en-GB" sz="2400" b="0">
                <a:latin typeface="Public Sans" pitchFamily="2" charset="77"/>
              </a:rPr>
            </a:br>
            <a:br>
              <a:rPr lang="en-GB" sz="2400" b="0">
                <a:latin typeface="Public Sans" pitchFamily="2" charset="77"/>
              </a:rPr>
            </a:b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ipsum non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ligula pharetra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FDD584-05A5-004A-8151-192C12A769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1" y="5829888"/>
            <a:ext cx="2344505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928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3ABF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341100" cy="29527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01033C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3429000"/>
            <a:ext cx="5616575" cy="30241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rgbClr val="01033C"/>
                </a:solidFill>
                <a:latin typeface="Public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86A2D5-324C-9E4F-A4EB-75376B44CE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1" y="5829888"/>
            <a:ext cx="2344505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28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solidFill>
          <a:srgbClr val="3ADD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341100" cy="29527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01033C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3429000"/>
            <a:ext cx="5616575" cy="30241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rgbClr val="01033C"/>
                </a:solidFill>
                <a:latin typeface="Public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39DB12-09C8-CB42-B27F-E3FC28EBA5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1" y="5829888"/>
            <a:ext cx="2344505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031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bg>
      <p:bgPr>
        <a:solidFill>
          <a:srgbClr val="2285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341100" cy="29527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chemeClr val="bg1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3429000"/>
            <a:ext cx="5616575" cy="30241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Public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16D685-0808-8647-9F6B-2213D1DE7E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497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bg>
      <p:bgPr>
        <a:solidFill>
          <a:srgbClr val="257F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341100" cy="29527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chemeClr val="bg1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3429000"/>
            <a:ext cx="5616575" cy="30241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Public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C96037-90F8-6140-B06F-C104921319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558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solidFill>
          <a:srgbClr val="010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341100" cy="29527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3ADDC2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3429000"/>
            <a:ext cx="5616575" cy="30241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Public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3A2F2B-BE21-9342-BB30-45EC7239AA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804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91406-F73D-9C42-9AAD-461907390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76250"/>
            <a:ext cx="11341100" cy="1349375"/>
          </a:xfrm>
        </p:spPr>
        <p:txBody>
          <a:bodyPr lIns="0" tIns="0" rIns="0" bIns="0" anchor="t" anchorCtr="0">
            <a:noAutofit/>
          </a:bodyPr>
          <a:lstStyle>
            <a:lvl1pPr>
              <a:defRPr b="1" i="0">
                <a:solidFill>
                  <a:srgbClr val="01033C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204BA-AAD4-4145-9060-4B23AC6E7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9424" y="1915319"/>
            <a:ext cx="5580000" cy="3420000"/>
          </a:xfrm>
        </p:spPr>
        <p:txBody>
          <a:bodyPr lIns="0" tIns="0" rIns="0" bIns="0">
            <a:noAutofit/>
          </a:bodyPr>
          <a:lstStyle>
            <a:lvl1pPr>
              <a:defRPr sz="2800">
                <a:latin typeface="Public Sans" pitchFamily="2" charset="77"/>
              </a:defRPr>
            </a:lvl1pPr>
            <a:lvl2pPr>
              <a:defRPr sz="2400">
                <a:latin typeface="Public Sans" pitchFamily="2" charset="77"/>
              </a:defRPr>
            </a:lvl2pPr>
            <a:lvl3pPr>
              <a:defRPr sz="2000">
                <a:latin typeface="Public Sans" pitchFamily="2" charset="77"/>
              </a:defRPr>
            </a:lvl3pPr>
            <a:lvl4pPr>
              <a:defRPr sz="1800">
                <a:latin typeface="Public Sans" pitchFamily="2" charset="77"/>
              </a:defRPr>
            </a:lvl4pPr>
            <a:lvl5pPr>
              <a:defRPr sz="1800">
                <a:latin typeface="Public Sa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8FE7EF-380A-8B4F-8044-D711670A7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525" y="1915319"/>
            <a:ext cx="5580000" cy="3420000"/>
          </a:xfrm>
        </p:spPr>
        <p:txBody>
          <a:bodyPr lIns="0" tIns="0" rIns="0" bIns="0">
            <a:noAutofit/>
          </a:bodyPr>
          <a:lstStyle>
            <a:lvl1pPr>
              <a:defRPr>
                <a:solidFill>
                  <a:srgbClr val="01033C"/>
                </a:solidFill>
                <a:latin typeface="Public Sans" pitchFamily="2" charset="77"/>
              </a:defRPr>
            </a:lvl1pPr>
            <a:lvl2pPr>
              <a:defRPr>
                <a:solidFill>
                  <a:srgbClr val="01033C"/>
                </a:solidFill>
                <a:latin typeface="Public Sans" pitchFamily="2" charset="77"/>
              </a:defRPr>
            </a:lvl2pPr>
            <a:lvl3pPr>
              <a:defRPr>
                <a:solidFill>
                  <a:srgbClr val="01033C"/>
                </a:solidFill>
                <a:latin typeface="Public Sans" pitchFamily="2" charset="77"/>
              </a:defRPr>
            </a:lvl3pPr>
            <a:lvl4pPr>
              <a:defRPr>
                <a:solidFill>
                  <a:srgbClr val="01033C"/>
                </a:solidFill>
                <a:latin typeface="Public Sans" pitchFamily="2" charset="77"/>
              </a:defRPr>
            </a:lvl4pPr>
            <a:lvl5pPr>
              <a:defRPr>
                <a:solidFill>
                  <a:srgbClr val="01033C"/>
                </a:solidFill>
                <a:latin typeface="Public Sa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85392B-531D-9443-98C4-3C75134E3D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662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EC67E-D9CF-4243-967E-E25B5873D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99441"/>
            <a:ext cx="11341099" cy="1080000"/>
          </a:xfrm>
        </p:spPr>
        <p:txBody>
          <a:bodyPr lIns="0" tIns="0" rIns="0" bIns="0" anchor="t" anchorCtr="0">
            <a:noAutofit/>
          </a:bodyPr>
          <a:lstStyle>
            <a:lvl1pPr>
              <a:defRPr b="1" i="0">
                <a:solidFill>
                  <a:srgbClr val="01033C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5FA80-486D-2643-87B6-5F203CFD9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1681163"/>
            <a:ext cx="5490000" cy="8100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>
                <a:solidFill>
                  <a:srgbClr val="01033C"/>
                </a:solidFill>
                <a:latin typeface="Public Sa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386BE8-E9D8-544E-96FE-6325AB7D4C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9425" y="2505075"/>
            <a:ext cx="5490000" cy="2880000"/>
          </a:xfrm>
        </p:spPr>
        <p:txBody>
          <a:bodyPr lIns="0" tIns="0" rIns="0" bIns="0" anchor="t" anchorCtr="0">
            <a:noAutofit/>
          </a:bodyPr>
          <a:lstStyle>
            <a:lvl1pPr>
              <a:defRPr sz="2000">
                <a:solidFill>
                  <a:srgbClr val="01033C"/>
                </a:solidFill>
                <a:latin typeface="Public Sans" pitchFamily="2" charset="77"/>
              </a:defRPr>
            </a:lvl1pPr>
            <a:lvl2pPr>
              <a:defRPr sz="1800">
                <a:solidFill>
                  <a:srgbClr val="01033C"/>
                </a:solidFill>
                <a:latin typeface="Public Sans" pitchFamily="2" charset="77"/>
              </a:defRPr>
            </a:lvl2pPr>
            <a:lvl3pPr>
              <a:defRPr sz="1600">
                <a:solidFill>
                  <a:srgbClr val="01033C"/>
                </a:solidFill>
                <a:latin typeface="Public Sans" pitchFamily="2" charset="77"/>
              </a:defRPr>
            </a:lvl3pPr>
            <a:lvl4pPr>
              <a:defRPr sz="1400">
                <a:solidFill>
                  <a:srgbClr val="01033C"/>
                </a:solidFill>
                <a:latin typeface="Public Sans" pitchFamily="2" charset="77"/>
              </a:defRPr>
            </a:lvl4pPr>
            <a:lvl5pPr>
              <a:defRPr sz="1400">
                <a:solidFill>
                  <a:srgbClr val="01033C"/>
                </a:solidFill>
                <a:latin typeface="Public Sa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DA06B4-2C81-BF4E-826E-B0FCD6C95E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0434" y="1681163"/>
            <a:ext cx="5490000" cy="8100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>
                <a:solidFill>
                  <a:srgbClr val="01033C"/>
                </a:solidFill>
                <a:latin typeface="Public Sa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C9C9AA-F084-F14D-8F7A-05EA370F19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0434" y="2505075"/>
            <a:ext cx="5490000" cy="2880000"/>
          </a:xfrm>
        </p:spPr>
        <p:txBody>
          <a:bodyPr lIns="0" tIns="0" rIns="0" bIns="0" anchor="t" anchorCtr="0">
            <a:noAutofit/>
          </a:bodyPr>
          <a:lstStyle>
            <a:lvl1pPr>
              <a:defRPr sz="2000">
                <a:solidFill>
                  <a:srgbClr val="01033C"/>
                </a:solidFill>
                <a:latin typeface="Public Sans" pitchFamily="2" charset="77"/>
              </a:defRPr>
            </a:lvl1pPr>
            <a:lvl2pPr>
              <a:defRPr sz="1800">
                <a:solidFill>
                  <a:srgbClr val="01033C"/>
                </a:solidFill>
                <a:latin typeface="Public Sans" pitchFamily="2" charset="77"/>
              </a:defRPr>
            </a:lvl2pPr>
            <a:lvl3pPr>
              <a:defRPr sz="1600">
                <a:solidFill>
                  <a:srgbClr val="01033C"/>
                </a:solidFill>
                <a:latin typeface="Public Sans" pitchFamily="2" charset="77"/>
              </a:defRPr>
            </a:lvl3pPr>
            <a:lvl4pPr>
              <a:defRPr sz="1400">
                <a:solidFill>
                  <a:srgbClr val="01033C"/>
                </a:solidFill>
                <a:latin typeface="Public Sans" pitchFamily="2" charset="77"/>
              </a:defRPr>
            </a:lvl4pPr>
            <a:lvl5pPr>
              <a:defRPr sz="1400">
                <a:solidFill>
                  <a:srgbClr val="01033C"/>
                </a:solidFill>
                <a:latin typeface="Public Sa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D5C0A4-1960-574D-9478-7A9E62D5FC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602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0785D-AA34-5E4C-A859-4302402E4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1" y="476250"/>
            <a:ext cx="11330803" cy="1325563"/>
          </a:xfrm>
        </p:spPr>
        <p:txBody>
          <a:bodyPr lIns="0" tIns="0" rIns="0" bIns="0" anchor="t" anchorCtr="0">
            <a:noAutofit/>
          </a:bodyPr>
          <a:lstStyle>
            <a:lvl1pPr>
              <a:defRPr b="1" i="0">
                <a:solidFill>
                  <a:srgbClr val="01033C"/>
                </a:solidFill>
                <a:latin typeface="Cooper Hewitt" pitchFamily="2" charset="77"/>
                <a:ea typeface="Cooper Hewit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311D03-8D5F-E14A-AE70-CAB0D3B324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460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376C476-66F4-4E43-8EDD-B851C13030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1971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B97EE-BFE7-B948-BC5D-BFFF20C9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2" y="476250"/>
            <a:ext cx="2690041" cy="1581150"/>
          </a:xfrm>
        </p:spPr>
        <p:txBody>
          <a:bodyPr anchor="t" anchorCtr="0">
            <a:no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EE03E-696D-3443-9957-6DAF39F2243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24337" y="476251"/>
            <a:ext cx="7596187" cy="4860924"/>
          </a:xfrm>
        </p:spPr>
        <p:txBody>
          <a:bodyPr lIns="0" tIns="0" rIns="0" bIns="0" numCol="2" spcCol="180000" anchor="t" anchorCtr="0">
            <a:noAutofit/>
          </a:bodyPr>
          <a:lstStyle>
            <a:lvl1pPr>
              <a:defRPr sz="2000">
                <a:latin typeface="Public Sans" pitchFamily="2" charset="77"/>
              </a:defRPr>
            </a:lvl1pPr>
            <a:lvl2pPr>
              <a:defRPr sz="1800">
                <a:latin typeface="Public Sans" pitchFamily="2" charset="77"/>
              </a:defRPr>
            </a:lvl2pPr>
            <a:lvl3pPr>
              <a:defRPr sz="1600">
                <a:latin typeface="Public Sans" pitchFamily="2" charset="77"/>
              </a:defRPr>
            </a:lvl3pPr>
            <a:lvl4pPr>
              <a:defRPr sz="1400">
                <a:latin typeface="Public Sans" pitchFamily="2" charset="77"/>
              </a:defRPr>
            </a:lvl4pPr>
            <a:lvl5pPr>
              <a:defRPr sz="1400">
                <a:latin typeface="Public Sans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</a:t>
            </a:r>
            <a:br>
              <a:rPr lang="en-GB"/>
            </a:br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E9ABB-BC64-BD4D-A5A2-7074E478287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9722" y="2057400"/>
            <a:ext cx="2690041" cy="3279775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600" b="0" i="0">
                <a:solidFill>
                  <a:srgbClr val="005EB8"/>
                </a:solidFill>
                <a:latin typeface="Public Sa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</a:t>
            </a:r>
            <a:br>
              <a:rPr lang="en-GB"/>
            </a:br>
            <a:r>
              <a:rPr lang="en-GB"/>
              <a:t>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F6C9D7-CF06-E84A-B014-70D1279FB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800"/>
            </a:lvl1pPr>
          </a:lstStyle>
          <a:p>
            <a:fld id="{35B43D16-B033-6545-AA6A-6A550AEB1383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4070B-579D-3848-9A03-D86E31ADD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8A3AD0-FB18-9A4C-8342-39BAD4E48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/>
            </a:lvl1pPr>
          </a:lstStyle>
          <a:p>
            <a:fld id="{EAD915C5-3F29-4A47-B4DF-A90724147DE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8E5DCF-5508-C84A-91F0-D5076C4FD6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833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B97EE-BFE7-B948-BC5D-BFFF20C9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2" y="476250"/>
            <a:ext cx="5107514" cy="2952750"/>
          </a:xfrm>
        </p:spPr>
        <p:txBody>
          <a:bodyPr anchor="t" anchorCtr="0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E9ABB-BC64-BD4D-A5A2-7074E478287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9722" y="3429000"/>
            <a:ext cx="5107514" cy="302418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000" b="0" i="0">
                <a:solidFill>
                  <a:srgbClr val="005EB8"/>
                </a:solidFill>
                <a:latin typeface="Public Sa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</a:t>
            </a:r>
            <a:br>
              <a:rPr lang="en-GB"/>
            </a:br>
            <a:r>
              <a:rPr lang="en-GB"/>
              <a:t>Master text styles</a:t>
            </a:r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C53112EE-831C-A74B-9B22-E2464280C7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5607" t="18175" r="8786" b="4862"/>
          <a:stretch/>
        </p:blipFill>
        <p:spPr>
          <a:xfrm>
            <a:off x="6096000" y="0"/>
            <a:ext cx="6096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8372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EE03E-696D-3443-9957-6DAF39F22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</p:spPr>
        <p:txBody>
          <a:bodyPr lIns="0" tIns="0" rIns="0" bIns="0" numCol="2" spcCol="180000" anchor="t" anchorCtr="0">
            <a:noAutofit/>
          </a:bodyPr>
          <a:lstStyle>
            <a:lvl1pPr>
              <a:defRPr sz="2000">
                <a:latin typeface="Public Sans" pitchFamily="2" charset="77"/>
              </a:defRPr>
            </a:lvl1pPr>
            <a:lvl2pPr>
              <a:defRPr sz="1800">
                <a:latin typeface="Public Sans" pitchFamily="2" charset="77"/>
              </a:defRPr>
            </a:lvl2pPr>
            <a:lvl3pPr>
              <a:defRPr sz="1600">
                <a:latin typeface="Public Sans" pitchFamily="2" charset="77"/>
              </a:defRPr>
            </a:lvl3pPr>
            <a:lvl4pPr>
              <a:defRPr sz="1400">
                <a:latin typeface="Public Sans" pitchFamily="2" charset="77"/>
              </a:defRPr>
            </a:lvl4pPr>
            <a:lvl5pPr>
              <a:defRPr sz="1400">
                <a:latin typeface="Public Sans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1B97EE-BFE7-B948-BC5D-BFFF20C9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2" y="476250"/>
            <a:ext cx="2690041" cy="1581150"/>
          </a:xfrm>
        </p:spPr>
        <p:txBody>
          <a:bodyPr anchor="t" anchorCtr="0">
            <a:no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A4D744-03F0-004E-BF2F-7633392468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1942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617125D-1EC6-0548-ACBE-65A9BADB14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958" t="7523" r="2846" b="35780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C63F1FB-A353-9349-BDBD-9DCE5E2F85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656991" y="280311"/>
            <a:ext cx="2344505" cy="8466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E91EDA-6A7D-164F-9842-2803A1AE6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2" y="476249"/>
            <a:ext cx="5606278" cy="4860925"/>
          </a:xfrm>
        </p:spPr>
        <p:txBody>
          <a:bodyPr anchor="t" anchorCtr="0">
            <a:noAutofit/>
          </a:bodyPr>
          <a:lstStyle>
            <a:lvl1pPr>
              <a:defRPr sz="5400">
                <a:solidFill>
                  <a:srgbClr val="01033C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3959D8-5849-1142-B798-0BF233557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fld id="{35B43D16-B033-6545-AA6A-6A550AEB1383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F74323-9ADF-8045-9161-16C9AE2C4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43ACD4-4811-A04F-8D53-1A68FD3AF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fld id="{EAD915C5-3F29-4A47-B4DF-A90724147D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1719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13A6FD5-AD39-894C-A874-2CAF50F180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72" b="160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722382-8003-C247-BF58-C95DC7A8E6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E91EDA-6A7D-164F-9842-2803A1AE6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2" y="476249"/>
            <a:ext cx="5606278" cy="4860925"/>
          </a:xfrm>
        </p:spPr>
        <p:txBody>
          <a:bodyPr anchor="b" anchorCtr="0">
            <a:no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3959D8-5849-1142-B798-0BF233557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fld id="{35B43D16-B033-6545-AA6A-6A550AEB1383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F74323-9ADF-8045-9161-16C9AE2C4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43ACD4-4811-A04F-8D53-1A68FD3AF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fld id="{EAD915C5-3F29-4A47-B4DF-A90724147D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6264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130005" y="1226854"/>
            <a:ext cx="7220712" cy="739353"/>
          </a:xfrm>
        </p:spPr>
        <p:txBody>
          <a:bodyPr lIns="0" tIns="0" rIns="0" bIns="0" anchor="t" anchorCtr="0"/>
          <a:lstStyle>
            <a:lvl1pPr>
              <a:defRPr b="1" i="0">
                <a:solidFill>
                  <a:srgbClr val="253E84"/>
                </a:solidFill>
                <a:latin typeface="Antonio" charset="0"/>
                <a:ea typeface="Antonio" charset="0"/>
                <a:cs typeface="Antonio" charset="0"/>
              </a:defRPr>
            </a:lvl1pPr>
          </a:lstStyle>
          <a:p>
            <a:r>
              <a:rPr lang="en-GB"/>
              <a:t>Contents slide</a:t>
            </a:r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130005" y="2359400"/>
            <a:ext cx="9387840" cy="3296602"/>
          </a:xfrm>
        </p:spPr>
        <p:txBody>
          <a:bodyPr lIns="0" tIns="0" rIns="0" bIns="0"/>
          <a:lstStyle>
            <a:lvl1pPr marL="457200" indent="-457200">
              <a:buClr>
                <a:schemeClr val="accent2"/>
              </a:buClr>
              <a:buFont typeface="Wingdings" pitchFamily="2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1pPr>
            <a:lvl2pPr marL="800100" indent="-342900">
              <a:buClr>
                <a:schemeClr val="accent2"/>
              </a:buClr>
              <a:buFont typeface="Wingdings" pitchFamily="2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2pPr>
            <a:lvl3pPr marL="1257300" indent="-342900">
              <a:buClr>
                <a:schemeClr val="accent2"/>
              </a:buClr>
              <a:buFont typeface="Wingdings" pitchFamily="2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3pPr>
            <a:lvl4pPr marL="1657350" indent="-285750">
              <a:buClr>
                <a:schemeClr val="accent2"/>
              </a:buClr>
              <a:buFont typeface="Wingdings" pitchFamily="2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4pPr>
            <a:lvl5pPr marL="2114550" indent="-285750">
              <a:buClr>
                <a:schemeClr val="accent2"/>
              </a:buClr>
              <a:buFont typeface="Wingdings" pitchFamily="2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887" y="354225"/>
            <a:ext cx="2194398" cy="555469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841286" y="1226854"/>
            <a:ext cx="36000" cy="5652000"/>
          </a:xfrm>
          <a:prstGeom prst="rect">
            <a:avLst/>
          </a:prstGeom>
          <a:solidFill>
            <a:srgbClr val="60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2A156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5528441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bg>
      <p:bgPr>
        <a:solidFill>
          <a:srgbClr val="3ABF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F12B20B-963E-10CC-61DE-B0AD32C9E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2880000" cy="5220000"/>
          </a:xfrm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rgbClr val="00033D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A9B3C45-E3BA-6728-6D5D-EF21C0206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0000" y="900000"/>
            <a:ext cx="6840000" cy="3960000"/>
          </a:xfrm>
        </p:spPr>
        <p:txBody>
          <a:bodyPr lIns="0" tIns="0" rIns="0" bIns="0" anchor="ctr" anchorCtr="0"/>
          <a:lstStyle>
            <a:lvl1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E5C60F1-9BE4-7720-7107-94042A38D06A}"/>
              </a:ext>
            </a:extLst>
          </p:cNvPr>
          <p:cNvCxnSpPr/>
          <p:nvPr userDrawn="1"/>
        </p:nvCxnSpPr>
        <p:spPr>
          <a:xfrm>
            <a:off x="4140000" y="900000"/>
            <a:ext cx="0" cy="5220000"/>
          </a:xfrm>
          <a:prstGeom prst="line">
            <a:avLst/>
          </a:prstGeom>
          <a:ln w="25400">
            <a:solidFill>
              <a:srgbClr val="3ABF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EFB2C35F-BFA2-72D5-EA95-5A2B9D5F1B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291701" y="5150883"/>
            <a:ext cx="2060511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8041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gradFill>
          <a:gsLst>
            <a:gs pos="0">
              <a:srgbClr val="005EB8"/>
            </a:gs>
            <a:gs pos="50000">
              <a:srgbClr val="257FA0"/>
            </a:gs>
            <a:gs pos="100000">
              <a:srgbClr val="228575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1225" y="3624944"/>
            <a:ext cx="10440988" cy="124392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1" spc="-150">
              <a:solidFill>
                <a:schemeClr val="bg1"/>
              </a:solidFill>
              <a:latin typeface="COOPERHEWITT-MEDIUM" pitchFamily="2" charset="77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25209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22B7F53C-3CB3-C0EE-7A6B-E22CC7EB31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9314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1720" y="6389003"/>
            <a:ext cx="11936107" cy="343899"/>
          </a:xfrm>
        </p:spPr>
        <p:txBody>
          <a:bodyPr anchor="b"/>
          <a:lstStyle>
            <a:lvl1pPr algn="l">
              <a:defRPr sz="16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6253316"/>
          </a:xfrm>
        </p:spPr>
        <p:txBody>
          <a:bodyPr/>
          <a:lstStyle>
            <a:lvl1pPr marL="0" indent="0">
              <a:buNone/>
              <a:defRPr sz="3600"/>
            </a:lvl1pPr>
            <a:lvl2pPr marL="504979" indent="0">
              <a:buNone/>
              <a:defRPr sz="3067"/>
            </a:lvl2pPr>
            <a:lvl3pPr marL="1009960" indent="0">
              <a:buNone/>
              <a:defRPr sz="2667"/>
            </a:lvl3pPr>
            <a:lvl4pPr marL="1514939" indent="0">
              <a:buNone/>
              <a:defRPr sz="2267"/>
            </a:lvl4pPr>
            <a:lvl5pPr marL="2019920" indent="0">
              <a:buNone/>
              <a:defRPr sz="2267"/>
            </a:lvl5pPr>
            <a:lvl6pPr marL="2524900" indent="0">
              <a:buNone/>
              <a:defRPr sz="2267"/>
            </a:lvl6pPr>
            <a:lvl7pPr marL="3029880" indent="0">
              <a:buNone/>
              <a:defRPr sz="2267"/>
            </a:lvl7pPr>
            <a:lvl8pPr marL="3534860" indent="0">
              <a:buNone/>
              <a:defRPr sz="2267"/>
            </a:lvl8pPr>
            <a:lvl9pPr marL="4039840" indent="0">
              <a:buNone/>
              <a:defRPr sz="2267"/>
            </a:lvl9pPr>
          </a:lstStyle>
          <a:p>
            <a:pPr lv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31134901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bg>
      <p:bgPr>
        <a:solidFill>
          <a:srgbClr val="2E3E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D72F49C-24B7-9246-98F5-122CFB7CDA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3750"/>
            <a:ext cx="12192000" cy="6858000"/>
          </a:xfrm>
          <a:solidFill>
            <a:srgbClr val="2E3E80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469BDF-CFDA-6744-B0B8-6E811A0E03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91440" y="2397760"/>
            <a:ext cx="8656320" cy="4839472"/>
          </a:xfrm>
          <a:noFill/>
          <a:ln w="38100">
            <a:noFill/>
            <a:miter lim="800000"/>
          </a:ln>
        </p:spPr>
        <p:txBody>
          <a:bodyPr lIns="0" tIns="0" rIns="0" bIns="0" anchor="b" anchorCtr="0">
            <a:noAutofit/>
          </a:bodyPr>
          <a:lstStyle>
            <a:lvl1pPr algn="l">
              <a:defRPr sz="11000" b="1" i="0" spc="-150">
                <a:solidFill>
                  <a:schemeClr val="bg1"/>
                </a:solidFill>
                <a:latin typeface="Antonio" panose="02000503000000000000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06A6CF-4228-1845-85DB-671E35A2DC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3899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45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dissolve/>
      </p:transition>
    </mc:Choice>
    <mc:Fallback xmlns="">
      <p:transition>
        <p:dissolv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03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000" y="3917373"/>
            <a:ext cx="7200000" cy="2211965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1" spc="-150">
              <a:solidFill>
                <a:schemeClr val="bg1"/>
              </a:solidFill>
              <a:latin typeface="COOPERHEWITT-MEDIUM" pitchFamily="2" charset="77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7200000" cy="288000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3ABFF0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C2DC8176-8D96-37EE-D377-CA4355F5CE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29699" y="4836524"/>
            <a:ext cx="2722514" cy="129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518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03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000" y="3917373"/>
            <a:ext cx="7200000" cy="2211965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0" i="0" spc="-150">
              <a:solidFill>
                <a:schemeClr val="bg1"/>
              </a:solidFill>
              <a:latin typeface="Arial" panose="020B0604020202020204" pitchFamily="34" charset="0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7200000" cy="288000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3ABFF0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C2DC8176-8D96-37EE-D377-CA4355F5CE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29699" y="4836524"/>
            <a:ext cx="2722514" cy="129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518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2880000" cy="5220000"/>
          </a:xfrm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E9A67-C959-A646-84B1-320BC9918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0000" y="900000"/>
            <a:ext cx="6840000" cy="3960000"/>
          </a:xfrm>
        </p:spPr>
        <p:txBody>
          <a:bodyPr lIns="0" tIns="0" rIns="0" bIns="0" anchor="ctr" anchorCtr="0"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6B01A29-BF08-D906-7428-A6C7AE4FAD6A}"/>
              </a:ext>
            </a:extLst>
          </p:cNvPr>
          <p:cNvCxnSpPr/>
          <p:nvPr userDrawn="1"/>
        </p:nvCxnSpPr>
        <p:spPr>
          <a:xfrm>
            <a:off x="4140000" y="900000"/>
            <a:ext cx="0" cy="522000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FBA3BB12-2B32-1A90-D396-991B8C5080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982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999" y="1828800"/>
            <a:ext cx="4975771" cy="4291200"/>
          </a:xfrm>
        </p:spPr>
        <p:txBody>
          <a:bodyPr lIns="0" tIns="0" rIns="0" bIns="0" anchor="t" anchorCtr="0">
            <a:noAutofit/>
          </a:bodyPr>
          <a:lstStyle>
            <a:lvl1pPr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text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E9A67-C959-A646-84B1-320BC9918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6796" y="1828800"/>
            <a:ext cx="5033203" cy="3031199"/>
          </a:xfr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6B01A29-BF08-D906-7428-A6C7AE4FAD6A}"/>
              </a:ext>
            </a:extLst>
          </p:cNvPr>
          <p:cNvCxnSpPr>
            <a:cxnSpLocks/>
          </p:cNvCxnSpPr>
          <p:nvPr userDrawn="1"/>
        </p:nvCxnSpPr>
        <p:spPr>
          <a:xfrm>
            <a:off x="6091290" y="1828800"/>
            <a:ext cx="0" cy="429120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FBA3BB12-2B32-1A90-D396-991B8C5080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ACA57DD-67C0-040E-7B34-0CF0561FBFC9}"/>
              </a:ext>
            </a:extLst>
          </p:cNvPr>
          <p:cNvSpPr txBox="1">
            <a:spLocks/>
          </p:cNvSpPr>
          <p:nvPr userDrawn="1"/>
        </p:nvSpPr>
        <p:spPr>
          <a:xfrm>
            <a:off x="899999" y="900000"/>
            <a:ext cx="10452213" cy="76441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9048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3ABF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F12B20B-963E-10CC-61DE-B0AD32C9E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2880000" cy="5220000"/>
          </a:xfrm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rgbClr val="00033D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A9B3C45-E3BA-6728-6D5D-EF21C0206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0000" y="900000"/>
            <a:ext cx="6840000" cy="3960000"/>
          </a:xfrm>
        </p:spPr>
        <p:txBody>
          <a:bodyPr lIns="0" tIns="0" rIns="0" bIns="0" anchor="ctr" anchorCtr="0"/>
          <a:lstStyle>
            <a:lvl1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E5C60F1-9BE4-7720-7107-94042A38D06A}"/>
              </a:ext>
            </a:extLst>
          </p:cNvPr>
          <p:cNvCxnSpPr/>
          <p:nvPr userDrawn="1"/>
        </p:nvCxnSpPr>
        <p:spPr>
          <a:xfrm>
            <a:off x="4140000" y="900000"/>
            <a:ext cx="0" cy="5220000"/>
          </a:xfrm>
          <a:prstGeom prst="line">
            <a:avLst/>
          </a:prstGeom>
          <a:ln w="25400">
            <a:solidFill>
              <a:srgbClr val="3ABF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EFB2C35F-BFA2-72D5-EA95-5A2B9D5F1B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291701" y="5150883"/>
            <a:ext cx="2060511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4344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999" y="900000"/>
            <a:ext cx="10440000" cy="3968863"/>
          </a:xfrm>
        </p:spPr>
        <p:txBody>
          <a:bodyPr lIns="0" tIns="0" rIns="0" bIns="0" anchor="t" anchorCtr="0">
            <a:noAutofit/>
          </a:bodyPr>
          <a:lstStyle>
            <a:lvl1pPr>
              <a:defRPr sz="54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Lorem ipsum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sit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amet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consectetur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adipiscing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elit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Nulla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a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feugiat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placerat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leo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quis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interdum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Vestibulum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nec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pretium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purus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619B5656-5BB3-A3CF-66D7-5811977AB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5157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3ABF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5" y="908050"/>
            <a:ext cx="10440988" cy="3960813"/>
          </a:xfrm>
        </p:spPr>
        <p:txBody>
          <a:bodyPr lIns="0" tIns="0" rIns="0" bIns="0" numCol="2" spcCol="540000" anchor="t" anchorCtr="0">
            <a:noAutofit/>
          </a:bodyPr>
          <a:lstStyle>
            <a:lvl1pPr>
              <a:defRPr sz="2400" b="0" i="0">
                <a:solidFill>
                  <a:srgbClr val="01033C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2400" b="0">
                <a:latin typeface="Public Sans" pitchFamily="2" charset="77"/>
              </a:rPr>
              <a:t>Lorem ipsum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sit </a:t>
            </a:r>
            <a:r>
              <a:rPr lang="en-GB" sz="2400" b="0" err="1">
                <a:latin typeface="Public Sans" pitchFamily="2" charset="77"/>
              </a:rPr>
              <a:t>amet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consectetur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adipiscing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 a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placerat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leo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quis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interdum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erat</a:t>
            </a:r>
            <a:r>
              <a:rPr lang="en-GB" sz="2400" b="0">
                <a:latin typeface="Public Sans" pitchFamily="2" charset="77"/>
              </a:rPr>
              <a:t>. Vestibulum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pretium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turpis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sagittis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mi </a:t>
            </a:r>
            <a:r>
              <a:rPr lang="en-GB" sz="2400" b="0" err="1">
                <a:latin typeface="Public Sans" pitchFamily="2" charset="77"/>
              </a:rPr>
              <a:t>euismod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, a </a:t>
            </a:r>
            <a:r>
              <a:rPr lang="en-GB" sz="2400" b="0" err="1">
                <a:latin typeface="Public Sans" pitchFamily="2" charset="77"/>
              </a:rPr>
              <a:t>elementum</a:t>
            </a:r>
            <a:r>
              <a:rPr lang="en-GB" sz="2400" b="0">
                <a:latin typeface="Public Sans" pitchFamily="2" charset="77"/>
              </a:rPr>
              <a:t> ex eros non </a:t>
            </a:r>
            <a:r>
              <a:rPr lang="en-GB" sz="2400" b="0" err="1">
                <a:latin typeface="Public Sans" pitchFamily="2" charset="77"/>
              </a:rPr>
              <a:t>felis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pharetra, </a:t>
            </a:r>
            <a:r>
              <a:rPr lang="en-GB" sz="2400" b="0" err="1">
                <a:latin typeface="Public Sans" pitchFamily="2" charset="77"/>
              </a:rPr>
              <a:t>sapien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sollicitudin</a:t>
            </a:r>
            <a:r>
              <a:rPr lang="en-GB" sz="2400" b="0">
                <a:latin typeface="Public Sans" pitchFamily="2" charset="77"/>
              </a:rPr>
              <a:t> pulvinar, ex magna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 magna, </a:t>
            </a:r>
            <a:r>
              <a:rPr lang="en-GB" sz="2400" b="0" err="1">
                <a:latin typeface="Public Sans" pitchFamily="2" charset="77"/>
              </a:rPr>
              <a:t>ut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augue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eget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varius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natoque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penatibus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magnis</a:t>
            </a:r>
            <a:r>
              <a:rPr lang="en-GB" sz="2400" b="0">
                <a:latin typeface="Public Sans" pitchFamily="2" charset="77"/>
              </a:rPr>
              <a:t> dis parturient </a:t>
            </a:r>
            <a:r>
              <a:rPr lang="en-GB" sz="2400" b="0" err="1">
                <a:latin typeface="Public Sans" pitchFamily="2" charset="77"/>
              </a:rPr>
              <a:t>montes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nascetur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ridiculus</a:t>
            </a:r>
            <a:r>
              <a:rPr lang="en-GB" sz="2400" b="0">
                <a:latin typeface="Public Sans" pitchFamily="2" charset="77"/>
              </a:rPr>
              <a:t> mus. </a:t>
            </a: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ultricies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sem</a:t>
            </a:r>
            <a:r>
              <a:rPr lang="en-GB" sz="2400" b="0">
                <a:latin typeface="Public Sans" pitchFamily="2" charset="77"/>
              </a:rPr>
              <a:t> at, </a:t>
            </a:r>
            <a:r>
              <a:rPr lang="en-GB" sz="2400" b="0" err="1">
                <a:latin typeface="Public Sans" pitchFamily="2" charset="77"/>
              </a:rPr>
              <a:t>tempor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. Maecenas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est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ullamcorper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dapibus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sodales</a:t>
            </a:r>
            <a:r>
              <a:rPr lang="en-GB" sz="2400" b="0">
                <a:latin typeface="Public Sans" pitchFamily="2" charset="77"/>
              </a:rPr>
              <a:t>. Donec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mollis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. </a:t>
            </a:r>
            <a:br>
              <a:rPr lang="en-GB" sz="2400" b="0">
                <a:latin typeface="Public Sans" pitchFamily="2" charset="77"/>
              </a:rPr>
            </a:br>
            <a:br>
              <a:rPr lang="en-GB" sz="2400" b="0">
                <a:latin typeface="Public Sans" pitchFamily="2" charset="77"/>
              </a:rPr>
            </a:b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ipsum non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ligula pharetra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F4CB79-C54D-E854-0EAD-36095D6A08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291701" y="5150883"/>
            <a:ext cx="2060511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9280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3ABF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5" y="908050"/>
            <a:ext cx="10440988" cy="3960813"/>
          </a:xfrm>
        </p:spPr>
        <p:txBody>
          <a:bodyPr lIns="0" tIns="0" rIns="0" bIns="0" numCol="2" spcCol="540000" anchor="t" anchorCtr="0">
            <a:noAutofit/>
          </a:bodyPr>
          <a:lstStyle>
            <a:lvl1pPr>
              <a:defRPr sz="2400" b="0" i="0">
                <a:solidFill>
                  <a:srgbClr val="01033C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2400" b="0">
                <a:latin typeface="Public Sans" pitchFamily="2" charset="77"/>
              </a:rPr>
              <a:t>Lorem ipsum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sit </a:t>
            </a:r>
            <a:r>
              <a:rPr lang="en-GB" sz="2400" b="0" err="1">
                <a:latin typeface="Public Sans" pitchFamily="2" charset="77"/>
              </a:rPr>
              <a:t>amet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consectetur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adipiscing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 a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placerat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leo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quis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interdum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erat</a:t>
            </a:r>
            <a:r>
              <a:rPr lang="en-GB" sz="2400" b="0">
                <a:latin typeface="Public Sans" pitchFamily="2" charset="77"/>
              </a:rPr>
              <a:t>. Vestibulum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pretium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turpis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sagittis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mi </a:t>
            </a:r>
            <a:r>
              <a:rPr lang="en-GB" sz="2400" b="0" err="1">
                <a:latin typeface="Public Sans" pitchFamily="2" charset="77"/>
              </a:rPr>
              <a:t>euismod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, a </a:t>
            </a:r>
            <a:r>
              <a:rPr lang="en-GB" sz="2400" b="0" err="1">
                <a:latin typeface="Public Sans" pitchFamily="2" charset="77"/>
              </a:rPr>
              <a:t>elementum</a:t>
            </a:r>
            <a:r>
              <a:rPr lang="en-GB" sz="2400" b="0">
                <a:latin typeface="Public Sans" pitchFamily="2" charset="77"/>
              </a:rPr>
              <a:t> ex eros non </a:t>
            </a:r>
            <a:r>
              <a:rPr lang="en-GB" sz="2400" b="0" err="1">
                <a:latin typeface="Public Sans" pitchFamily="2" charset="77"/>
              </a:rPr>
              <a:t>felis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pharetra, </a:t>
            </a:r>
            <a:r>
              <a:rPr lang="en-GB" sz="2400" b="0" err="1">
                <a:latin typeface="Public Sans" pitchFamily="2" charset="77"/>
              </a:rPr>
              <a:t>sapien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sollicitudin</a:t>
            </a:r>
            <a:r>
              <a:rPr lang="en-GB" sz="2400" b="0">
                <a:latin typeface="Public Sans" pitchFamily="2" charset="77"/>
              </a:rPr>
              <a:t> pulvinar, ex magna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 magna, </a:t>
            </a:r>
            <a:r>
              <a:rPr lang="en-GB" sz="2400" b="0" err="1">
                <a:latin typeface="Public Sans" pitchFamily="2" charset="77"/>
              </a:rPr>
              <a:t>ut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augue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eget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varius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natoque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penatibus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magnis</a:t>
            </a:r>
            <a:r>
              <a:rPr lang="en-GB" sz="2400" b="0">
                <a:latin typeface="Public Sans" pitchFamily="2" charset="77"/>
              </a:rPr>
              <a:t> dis parturient </a:t>
            </a:r>
            <a:r>
              <a:rPr lang="en-GB" sz="2400" b="0" err="1">
                <a:latin typeface="Public Sans" pitchFamily="2" charset="77"/>
              </a:rPr>
              <a:t>montes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nascetur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ridiculus</a:t>
            </a:r>
            <a:r>
              <a:rPr lang="en-GB" sz="2400" b="0">
                <a:latin typeface="Public Sans" pitchFamily="2" charset="77"/>
              </a:rPr>
              <a:t> mus. </a:t>
            </a: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ultricies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sem</a:t>
            </a:r>
            <a:r>
              <a:rPr lang="en-GB" sz="2400" b="0">
                <a:latin typeface="Public Sans" pitchFamily="2" charset="77"/>
              </a:rPr>
              <a:t> at, </a:t>
            </a:r>
            <a:r>
              <a:rPr lang="en-GB" sz="2400" b="0" err="1">
                <a:latin typeface="Public Sans" pitchFamily="2" charset="77"/>
              </a:rPr>
              <a:t>tempor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. Maecenas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est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ullamcorper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dapibus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sodales</a:t>
            </a:r>
            <a:r>
              <a:rPr lang="en-GB" sz="2400" b="0">
                <a:latin typeface="Public Sans" pitchFamily="2" charset="77"/>
              </a:rPr>
              <a:t>. Donec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mollis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. </a:t>
            </a:r>
            <a:br>
              <a:rPr lang="en-GB" sz="2400" b="0">
                <a:latin typeface="Public Sans" pitchFamily="2" charset="77"/>
              </a:rPr>
            </a:br>
            <a:br>
              <a:rPr lang="en-GB" sz="2400" b="0">
                <a:latin typeface="Public Sans" pitchFamily="2" charset="77"/>
              </a:rPr>
            </a:b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ipsum non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ligula pharetra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E25894-D2BD-1F03-574D-74BEC225F9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147824" y="4978400"/>
            <a:ext cx="2385467" cy="134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928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solidFill>
          <a:srgbClr val="010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5" y="908050"/>
            <a:ext cx="10440988" cy="25209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3ADDC2"/>
                </a:solidFill>
                <a:latin typeface="Arial" panose="020B0604020202020204" pitchFamily="34" charset="0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1225" y="3429000"/>
            <a:ext cx="6932295" cy="270033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4BF95545-73BE-BFF0-728E-65EE3D7148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8049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0">
              <a:srgbClr val="005EB8"/>
            </a:gs>
            <a:gs pos="50000">
              <a:srgbClr val="257FA0"/>
            </a:gs>
            <a:gs pos="100000">
              <a:srgbClr val="228575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1225" y="3624944"/>
            <a:ext cx="10440988" cy="124392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1" spc="-150">
              <a:solidFill>
                <a:schemeClr val="bg1"/>
              </a:solidFill>
              <a:latin typeface="COOPERHEWITT-MEDIUM" pitchFamily="2" charset="77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25209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22B7F53C-3CB3-C0EE-7A6B-E22CC7EB31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8155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0">
              <a:srgbClr val="005EB8"/>
            </a:gs>
            <a:gs pos="50000">
              <a:srgbClr val="257FA0"/>
            </a:gs>
            <a:gs pos="100000">
              <a:srgbClr val="228575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1225" y="3624944"/>
            <a:ext cx="10440988" cy="124392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0" i="0" spc="-150">
              <a:solidFill>
                <a:schemeClr val="bg1"/>
              </a:solidFill>
              <a:latin typeface="Arial" panose="020B0604020202020204" pitchFamily="34" charset="0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25209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22B7F53C-3CB3-C0EE-7A6B-E22CC7EB31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8155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91406-F73D-9C42-9AAD-461907390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917575"/>
          </a:xfrm>
        </p:spPr>
        <p:txBody>
          <a:bodyPr lIns="0" tIns="0" rIns="0" bIns="0" anchor="t" anchorCtr="0">
            <a:noAutofit/>
          </a:bodyPr>
          <a:lstStyle>
            <a:lvl1pPr>
              <a:defRPr sz="4400" b="1" i="0">
                <a:solidFill>
                  <a:srgbClr val="005EB8"/>
                </a:solidFill>
                <a:latin typeface="Arial" panose="020B0604020202020204" pitchFamily="34" charset="0"/>
                <a:ea typeface="COOPERHEWITT-SEMIBOLD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204BA-AAD4-4145-9060-4B23AC6E7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1224" y="1825624"/>
            <a:ext cx="4951881" cy="4303713"/>
          </a:xfrm>
        </p:spPr>
        <p:txBody>
          <a:bodyPr lIns="0" tIns="0" rIns="0" bIns="0">
            <a:noAutofit/>
          </a:bodyPr>
          <a:lstStyle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8FE7EF-380A-8B4F-8044-D711670A7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8880" y="1825625"/>
            <a:ext cx="5023333" cy="3043238"/>
          </a:xfrm>
        </p:spPr>
        <p:txBody>
          <a:bodyPr lIns="0" tIns="0" rIns="0" bIns="0">
            <a:noAutofit/>
          </a:bodyPr>
          <a:lstStyle>
            <a:lvl1pPr>
              <a:defRPr sz="16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1D122B-3A08-A23B-851E-BAE0987B52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291701" y="5150883"/>
            <a:ext cx="2060511" cy="97845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BA927DC-D0BD-0D3C-27FA-13DF6E25A658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25624"/>
            <a:ext cx="0" cy="4303714"/>
          </a:xfrm>
          <a:prstGeom prst="line">
            <a:avLst/>
          </a:prstGeom>
          <a:ln w="25400">
            <a:solidFill>
              <a:srgbClr val="3ABF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46623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91406-F73D-9C42-9AAD-461907390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917575"/>
          </a:xfrm>
        </p:spPr>
        <p:txBody>
          <a:bodyPr lIns="0" tIns="0" rIns="0" bIns="0" anchor="t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Arial" panose="020B0604020202020204" pitchFamily="34" charset="0"/>
                <a:ea typeface="COOPERHEWITT-SEMIBOLD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204BA-AAD4-4145-9060-4B23AC6E7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1224" y="1825624"/>
            <a:ext cx="4951881" cy="4303713"/>
          </a:xfrm>
        </p:spPr>
        <p:txBody>
          <a:bodyPr lIns="0" tIns="0" rIns="0" bIns="0">
            <a:noAutofit/>
          </a:bodyPr>
          <a:lstStyle>
            <a:lvl1pPr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8FE7EF-380A-8B4F-8044-D711670A7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8880" y="1825625"/>
            <a:ext cx="5023333" cy="3043238"/>
          </a:xfrm>
        </p:spPr>
        <p:txBody>
          <a:bodyPr lIns="0" tIns="0" rIns="0" bIns="0">
            <a:noAutofit/>
          </a:bodyPr>
          <a:lstStyle>
            <a:lvl1pPr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BA927DC-D0BD-0D3C-27FA-13DF6E25A658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25624"/>
            <a:ext cx="0" cy="4303714"/>
          </a:xfrm>
          <a:prstGeom prst="line">
            <a:avLst/>
          </a:prstGeom>
          <a:ln w="25400">
            <a:solidFill>
              <a:srgbClr val="3ADD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2FC7EEE5-949B-AE09-F45D-42B2DE6821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3272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376C476-66F4-4E43-8EDD-B851C13030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1971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EE03E-696D-3443-9957-6DAF39F22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  <a:solidFill>
            <a:srgbClr val="00033D"/>
          </a:solidFill>
        </p:spPr>
        <p:txBody>
          <a:bodyPr lIns="0" tIns="0" rIns="0" bIns="0" numCol="2" spcCol="180000" anchor="t" anchorCtr="0">
            <a:noAutofit/>
          </a:bodyPr>
          <a:lstStyle>
            <a:lvl1pPr>
              <a:defRPr sz="2000">
                <a:latin typeface="Public Sans" pitchFamily="2" charset="77"/>
              </a:defRPr>
            </a:lvl1pPr>
            <a:lvl2pPr>
              <a:defRPr sz="1800">
                <a:latin typeface="Public Sans" pitchFamily="2" charset="77"/>
              </a:defRPr>
            </a:lvl2pPr>
            <a:lvl3pPr>
              <a:defRPr sz="1600">
                <a:latin typeface="Public Sans" pitchFamily="2" charset="77"/>
              </a:defRPr>
            </a:lvl3pPr>
            <a:lvl4pPr>
              <a:defRPr sz="1400">
                <a:latin typeface="Public Sans" pitchFamily="2" charset="77"/>
              </a:defRPr>
            </a:lvl4pPr>
            <a:lvl5pPr>
              <a:defRPr sz="1400">
                <a:latin typeface="Public Sans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1B97EE-BFE7-B948-BC5D-BFFF20C9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5040000" cy="1426640"/>
          </a:xfrm>
          <a:noFill/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A1963DE1-625D-50BD-C623-BDD09CC3FA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BAFF1B2-BA4A-F8F7-AA07-26A80C85F81D}"/>
              </a:ext>
            </a:extLst>
          </p:cNvPr>
          <p:cNvSpPr txBox="1">
            <a:spLocks/>
          </p:cNvSpPr>
          <p:nvPr userDrawn="1"/>
        </p:nvSpPr>
        <p:spPr>
          <a:xfrm>
            <a:off x="900000" y="2722880"/>
            <a:ext cx="5040000" cy="3406458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bg1"/>
                </a:solidFill>
                <a:latin typeface="Arial" panose="020B0604020202020204" pitchFamily="34" charset="0"/>
                <a:ea typeface="COOPERHEWITT-SEMI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1800" b="0"/>
              <a:t>Click to edit Master title style</a:t>
            </a:r>
            <a:endParaRPr lang="en-US" sz="1800" b="0"/>
          </a:p>
        </p:txBody>
      </p:sp>
    </p:spTree>
    <p:extLst>
      <p:ext uri="{BB962C8B-B14F-4D97-AF65-F5344CB8AC3E}">
        <p14:creationId xmlns:p14="http://schemas.microsoft.com/office/powerpoint/2010/main" val="8731942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ED4283-0761-71CA-3CD5-32F9C1480F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147824" y="4978400"/>
            <a:ext cx="2385467" cy="134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1971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61502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EE03E-696D-3443-9957-6DAF39F22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  <a:solidFill>
            <a:srgbClr val="00033D"/>
          </a:solidFill>
        </p:spPr>
        <p:txBody>
          <a:bodyPr lIns="0" tIns="0" rIns="0" bIns="0" numCol="2" spcCol="180000" anchor="t" anchorCtr="0">
            <a:noAutofit/>
          </a:bodyPr>
          <a:lstStyle>
            <a:lvl1pPr>
              <a:defRPr sz="2000">
                <a:latin typeface="Public Sans" pitchFamily="2" charset="77"/>
              </a:defRPr>
            </a:lvl1pPr>
            <a:lvl2pPr>
              <a:defRPr sz="1800">
                <a:latin typeface="Public Sans" pitchFamily="2" charset="77"/>
              </a:defRPr>
            </a:lvl2pPr>
            <a:lvl3pPr>
              <a:defRPr sz="1600">
                <a:latin typeface="Public Sans" pitchFamily="2" charset="77"/>
              </a:defRPr>
            </a:lvl3pPr>
            <a:lvl4pPr>
              <a:defRPr sz="1400">
                <a:latin typeface="Public Sans" pitchFamily="2" charset="77"/>
              </a:defRPr>
            </a:lvl4pPr>
            <a:lvl5pPr>
              <a:defRPr sz="1400">
                <a:latin typeface="Public Sans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1B97EE-BFE7-B948-BC5D-BFFF20C9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5040000" cy="1426640"/>
          </a:xfrm>
          <a:noFill/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A1963DE1-625D-50BD-C623-BDD09CC3FA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BAFF1B2-BA4A-F8F7-AA07-26A80C85F81D}"/>
              </a:ext>
            </a:extLst>
          </p:cNvPr>
          <p:cNvSpPr txBox="1">
            <a:spLocks/>
          </p:cNvSpPr>
          <p:nvPr userDrawn="1"/>
        </p:nvSpPr>
        <p:spPr>
          <a:xfrm>
            <a:off x="900000" y="2722880"/>
            <a:ext cx="5040000" cy="3406458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bg1"/>
                </a:solidFill>
                <a:latin typeface="Arial" panose="020B0604020202020204" pitchFamily="34" charset="0"/>
                <a:ea typeface="COOPERHEWITT-SEMI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1800" b="1" i="0"/>
              <a:t>Click to edit Master title style</a:t>
            </a:r>
            <a:endParaRPr lang="en-US" sz="1800" b="1" i="0"/>
          </a:p>
        </p:txBody>
      </p:sp>
    </p:spTree>
    <p:extLst>
      <p:ext uri="{BB962C8B-B14F-4D97-AF65-F5344CB8AC3E}">
        <p14:creationId xmlns:p14="http://schemas.microsoft.com/office/powerpoint/2010/main" val="8731942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999" y="900000"/>
            <a:ext cx="10440000" cy="3968863"/>
          </a:xfrm>
        </p:spPr>
        <p:txBody>
          <a:bodyPr lIns="0" tIns="0" rIns="0" bIns="0" anchor="t" anchorCtr="0">
            <a:noAutofit/>
          </a:bodyPr>
          <a:lstStyle>
            <a:lvl1pPr>
              <a:defRPr sz="54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Lorem ipsum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sit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amet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consectetur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adipiscing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elit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Nulla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a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feugiat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placerat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leo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quis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interdum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Vestibulum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nec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pretium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purus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619B5656-5BB3-A3CF-66D7-5811977AB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0272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5099584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1130005" y="1226854"/>
            <a:ext cx="7220712" cy="739353"/>
          </a:xfrm>
        </p:spPr>
        <p:txBody>
          <a:bodyPr lIns="0" tIns="0" rIns="0" bIns="0" anchor="t" anchorCtr="0"/>
          <a:lstStyle>
            <a:lvl1pPr>
              <a:defRPr b="1" i="0">
                <a:solidFill>
                  <a:srgbClr val="606EB2"/>
                </a:solidFill>
                <a:latin typeface="Antonio" charset="0"/>
                <a:ea typeface="Antonio" charset="0"/>
                <a:cs typeface="Antonio" charset="0"/>
              </a:defRPr>
            </a:lvl1pPr>
          </a:lstStyle>
          <a:p>
            <a:r>
              <a:rPr lang="en-GB" dirty="0"/>
              <a:t>Contents slide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30005" y="2359400"/>
            <a:ext cx="9387840" cy="3296602"/>
          </a:xfrm>
        </p:spPr>
        <p:txBody>
          <a:bodyPr lIns="0" tIns="0" rIns="0" bIns="0"/>
          <a:lstStyle>
            <a:lvl1pPr marL="0" indent="0">
              <a:buClr>
                <a:srgbClr val="00B388"/>
              </a:buClr>
              <a:buNone/>
              <a:defRPr b="0" i="0">
                <a:latin typeface="Work Sans" charset="0"/>
                <a:ea typeface="Work Sans" charset="0"/>
                <a:cs typeface="Work Sans" charset="0"/>
              </a:defRPr>
            </a:lvl1pPr>
            <a:lvl2pPr marL="457200" indent="0">
              <a:buClr>
                <a:srgbClr val="00B388"/>
              </a:buClr>
              <a:buNone/>
              <a:defRPr b="0" i="0">
                <a:latin typeface="Work Sans" charset="0"/>
                <a:ea typeface="Work Sans" charset="0"/>
                <a:cs typeface="Work Sans" charset="0"/>
              </a:defRPr>
            </a:lvl2pPr>
            <a:lvl3pPr marL="914400" indent="0">
              <a:buClr>
                <a:srgbClr val="00B388"/>
              </a:buClr>
              <a:buNone/>
              <a:defRPr b="0" i="0">
                <a:latin typeface="Work Sans" charset="0"/>
                <a:ea typeface="Work Sans" charset="0"/>
                <a:cs typeface="Work Sans" charset="0"/>
              </a:defRPr>
            </a:lvl3pPr>
            <a:lvl4pPr marL="1371600" indent="0">
              <a:buClr>
                <a:srgbClr val="00B388"/>
              </a:buClr>
              <a:buNone/>
              <a:defRPr b="0" i="0">
                <a:latin typeface="Work Sans" charset="0"/>
                <a:ea typeface="Work Sans" charset="0"/>
                <a:cs typeface="Work Sans" charset="0"/>
              </a:defRPr>
            </a:lvl4pPr>
            <a:lvl5pPr marL="1828800" indent="0">
              <a:buClr>
                <a:srgbClr val="00B388"/>
              </a:buClr>
              <a:buNone/>
              <a:defRPr b="0" i="0">
                <a:latin typeface="Work Sans" charset="0"/>
                <a:ea typeface="Work Sans" charset="0"/>
                <a:cs typeface="Work Sans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887" y="354225"/>
            <a:ext cx="2194398" cy="555469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841286" y="1226854"/>
            <a:ext cx="36000" cy="5652000"/>
          </a:xfrm>
          <a:prstGeom prst="rect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2A156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804601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694CDF-6606-A44E-9795-43AD9900D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500062"/>
            <a:ext cx="11340000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12BAF-22FF-984F-B4AC-E20A151E3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9721" y="1760062"/>
            <a:ext cx="11329703" cy="3577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7C648-885F-F845-8E3B-9C32189BA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89721" y="6093522"/>
            <a:ext cx="21600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>
                <a:solidFill>
                  <a:srgbClr val="CBC9CC"/>
                </a:solidFill>
                <a:latin typeface="Public Sans" pitchFamily="2" charset="77"/>
              </a:defRPr>
            </a:lvl1pPr>
          </a:lstStyle>
          <a:p>
            <a:fld id="{35B43D16-B033-6545-AA6A-6A550AEB1383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8BE97-3C46-8640-AF66-ED68FD8F01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16298" y="6093522"/>
            <a:ext cx="25200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>
                <a:solidFill>
                  <a:srgbClr val="CBC9CC"/>
                </a:solidFill>
                <a:latin typeface="Public Sans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2495FF-3E8C-BF4C-BD9A-067CC11B0F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02875" y="6093522"/>
            <a:ext cx="25200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>
                <a:solidFill>
                  <a:srgbClr val="CBC9CC"/>
                </a:solidFill>
                <a:latin typeface="Public Sans" pitchFamily="2" charset="77"/>
              </a:defRPr>
            </a:lvl1pPr>
          </a:lstStyle>
          <a:p>
            <a:fld id="{EAD915C5-3F29-4A47-B4DF-A90724147D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444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66" r:id="rId4"/>
    <p:sldLayoutId id="2147483651" r:id="rId5"/>
    <p:sldLayoutId id="2147483660" r:id="rId6"/>
    <p:sldLayoutId id="2147483663" r:id="rId7"/>
    <p:sldLayoutId id="2147483664" r:id="rId8"/>
    <p:sldLayoutId id="214748366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68" r:id="rId15"/>
    <p:sldLayoutId id="2147483662" r:id="rId16"/>
    <p:sldLayoutId id="2147483657" r:id="rId17"/>
    <p:sldLayoutId id="2147483677" r:id="rId18"/>
    <p:sldLayoutId id="2147483669" r:id="rId19"/>
    <p:sldLayoutId id="2147483719" r:id="rId20"/>
    <p:sldLayoutId id="2147483720" r:id="rId21"/>
    <p:sldLayoutId id="2147483721" r:id="rId22"/>
    <p:sldLayoutId id="2147483676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i="0" kern="1200">
          <a:solidFill>
            <a:srgbClr val="01033C"/>
          </a:solidFill>
          <a:latin typeface="COOPERHEWITT-SEMIBOLD" pitchFamily="2" charset="77"/>
          <a:ea typeface="COOPERHEWITT-SEMIBOLD" pitchFamily="2" charset="7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1033C"/>
          </a:solidFill>
          <a:latin typeface="Public Sans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1033C"/>
          </a:solidFill>
          <a:latin typeface="Public Sans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1033C"/>
          </a:solidFill>
          <a:latin typeface="Public Sans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1033C"/>
          </a:solidFill>
          <a:latin typeface="Public Sans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1033C"/>
          </a:solidFill>
          <a:latin typeface="Public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2" userDrawn="1">
          <p15:clr>
            <a:srgbClr val="F26B43"/>
          </p15:clr>
        </p15:guide>
        <p15:guide id="4" orient="horz" pos="300" userDrawn="1">
          <p15:clr>
            <a:srgbClr val="F26B43"/>
          </p15:clr>
        </p15:guide>
        <p15:guide id="5" pos="7446" userDrawn="1">
          <p15:clr>
            <a:srgbClr val="F26B43"/>
          </p15:clr>
        </p15:guide>
        <p15:guide id="6" orient="horz" pos="4065" userDrawn="1">
          <p15:clr>
            <a:srgbClr val="F26B43"/>
          </p15:clr>
        </p15:guide>
        <p15:guide id="7" pos="2003" userDrawn="1">
          <p15:clr>
            <a:srgbClr val="F26B43"/>
          </p15:clr>
        </p15:guide>
        <p15:guide id="8" pos="2661" userDrawn="1">
          <p15:clr>
            <a:srgbClr val="F26B43"/>
          </p15:clr>
        </p15:guide>
        <p15:guide id="9" orient="horz" pos="336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694CDF-6606-A44E-9795-43AD9900D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10440000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12BAF-22FF-984F-B4AC-E20A151E3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2245360"/>
            <a:ext cx="10440000" cy="30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7C648-885F-F845-8E3B-9C32189BA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" y="5760000"/>
            <a:ext cx="21600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>
                <a:solidFill>
                  <a:srgbClr val="CBC9CC"/>
                </a:solidFill>
                <a:latin typeface="Public Sans" pitchFamily="2" charset="77"/>
              </a:defRPr>
            </a:lvl1pPr>
          </a:lstStyle>
          <a:p>
            <a:fld id="{35B43D16-B033-6545-AA6A-6A550AEB1383}" type="datetimeFigureOut">
              <a:rPr lang="en-US" smtClean="0"/>
              <a:pPr/>
              <a:t>11/11/2024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444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9" r:id="rId2"/>
    <p:sldLayoutId id="2147483675" r:id="rId3"/>
    <p:sldLayoutId id="2147483685" r:id="rId4"/>
    <p:sldLayoutId id="2147483667" r:id="rId5"/>
    <p:sldLayoutId id="2147483678" r:id="rId6"/>
    <p:sldLayoutId id="2147483679" r:id="rId7"/>
    <p:sldLayoutId id="2147483709" r:id="rId8"/>
    <p:sldLayoutId id="2147483680" r:id="rId9"/>
    <p:sldLayoutId id="2147483671" r:id="rId10"/>
    <p:sldLayoutId id="2147483722" r:id="rId11"/>
    <p:sldLayoutId id="2147483681" r:id="rId12"/>
    <p:sldLayoutId id="2147483672" r:id="rId13"/>
    <p:sldLayoutId id="2147483682" r:id="rId14"/>
    <p:sldLayoutId id="2147483683" r:id="rId15"/>
    <p:sldLayoutId id="2147483731" r:id="rId16"/>
    <p:sldLayoutId id="2147483730" r:id="rId17"/>
    <p:sldLayoutId id="2147483726" r:id="rId18"/>
    <p:sldLayoutId id="2147483687" r:id="rId19"/>
    <p:sldLayoutId id="2147483733" r:id="rId20"/>
    <p:sldLayoutId id="2147483734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i="0" kern="1200">
          <a:solidFill>
            <a:srgbClr val="01033C"/>
          </a:solidFill>
          <a:latin typeface="Arial" panose="020B0604020202020204" pitchFamily="34" charset="0"/>
          <a:ea typeface="COOPERHEWITT-SEMIBOLD" pitchFamily="2" charset="77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42" userDrawn="1">
          <p15:clr>
            <a:srgbClr val="F26B43"/>
          </p15:clr>
        </p15:guide>
        <p15:guide id="3" pos="574" userDrawn="1">
          <p15:clr>
            <a:srgbClr val="F26B43"/>
          </p15:clr>
        </p15:guide>
        <p15:guide id="4" orient="horz" pos="572" userDrawn="1">
          <p15:clr>
            <a:srgbClr val="F26B43"/>
          </p15:clr>
        </p15:guide>
        <p15:guide id="5" pos="7151" userDrawn="1">
          <p15:clr>
            <a:srgbClr val="F26B43"/>
          </p15:clr>
        </p15:guide>
        <p15:guide id="6" orient="horz" pos="3861" userDrawn="1">
          <p15:clr>
            <a:srgbClr val="F26B43"/>
          </p15:clr>
        </p15:guide>
        <p15:guide id="7" pos="2389" userDrawn="1">
          <p15:clr>
            <a:srgbClr val="F26B43"/>
          </p15:clr>
        </p15:guide>
        <p15:guide id="8" pos="2615" userDrawn="1">
          <p15:clr>
            <a:srgbClr val="F26B43"/>
          </p15:clr>
        </p15:guide>
        <p15:guide id="9" orient="horz" pos="30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927" y="2638698"/>
            <a:ext cx="5570935" cy="3979816"/>
          </a:xfrm>
        </p:spPr>
        <p:txBody>
          <a:bodyPr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BUSI 1764:</a:t>
            </a:r>
          </a:p>
          <a:p>
            <a:pPr>
              <a:lnSpc>
                <a:spcPct val="100000"/>
              </a:lnSpc>
            </a:pPr>
            <a:r>
              <a:rPr lang="en-US" dirty="0"/>
              <a:t>Global Entrepreneurship and Innovation</a:t>
            </a:r>
          </a:p>
          <a:p>
            <a:endParaRPr lang="en-GB" b="1" dirty="0"/>
          </a:p>
          <a:p>
            <a:r>
              <a:rPr lang="en-GB" b="1" dirty="0"/>
              <a:t>Department: </a:t>
            </a:r>
          </a:p>
          <a:p>
            <a:r>
              <a:rPr lang="en-GB" b="1" dirty="0"/>
              <a:t>Executive Business Centre</a:t>
            </a:r>
          </a:p>
          <a:p>
            <a:endParaRPr lang="en-GB" b="1" dirty="0"/>
          </a:p>
          <a:p>
            <a:r>
              <a:rPr lang="en-GB" b="1" dirty="0">
                <a:solidFill>
                  <a:srgbClr val="FFC000"/>
                </a:solidFill>
              </a:rPr>
              <a:t>Dr Sylvester Mujakperuo</a:t>
            </a:r>
          </a:p>
          <a:p>
            <a:r>
              <a:rPr lang="en-GB" b="1" dirty="0">
                <a:solidFill>
                  <a:srgbClr val="FFC000"/>
                </a:solidFill>
              </a:rPr>
              <a:t>Module Leader</a:t>
            </a:r>
            <a:endParaRPr lang="en-GB" dirty="0">
              <a:solidFill>
                <a:srgbClr val="FFC000"/>
              </a:solidFill>
            </a:endParaRP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27" y="731520"/>
            <a:ext cx="5797358" cy="1793966"/>
          </a:xfrm>
        </p:spPr>
        <p:txBody>
          <a:bodyPr lIns="0" tIns="0" rIns="0" bIns="0" anchor="t" anchorCtr="0">
            <a:normAutofit/>
          </a:bodyPr>
          <a:lstStyle/>
          <a:p>
            <a:br>
              <a:rPr lang="en-US" sz="3200" dirty="0">
                <a:solidFill>
                  <a:srgbClr val="FFC000"/>
                </a:solidFill>
                <a:latin typeface="Antonio" charset="0"/>
                <a:ea typeface="Antonio" charset="0"/>
                <a:cs typeface="Antonio" charset="0"/>
              </a:rPr>
            </a:br>
            <a:r>
              <a:rPr lang="en-US" sz="3200" dirty="0">
                <a:solidFill>
                  <a:srgbClr val="FFC000"/>
                </a:solidFill>
                <a:latin typeface="Antonio" charset="0"/>
                <a:ea typeface="Antonio" charset="0"/>
                <a:cs typeface="Antonio" charset="0"/>
              </a:rPr>
              <a:t>Building and Managing </a:t>
            </a:r>
            <a:r>
              <a:rPr lang="en-US" sz="3200" b="1" dirty="0">
                <a:solidFill>
                  <a:srgbClr val="FFC000"/>
                </a:solidFill>
                <a:latin typeface="Antonio" charset="0"/>
                <a:ea typeface="Antonio" charset="0"/>
                <a:cs typeface="Antonio" charset="0"/>
              </a:rPr>
              <a:t>Networks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285" y="-6317"/>
            <a:ext cx="6313713" cy="68834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927" y="6550933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rgbClr val="2A1564">
                    <a:alpha val="76000"/>
                  </a:srgbClr>
                </a:solidFill>
              </a:rPr>
              <a:t>170223</a:t>
            </a:r>
          </a:p>
        </p:txBody>
      </p:sp>
    </p:spTree>
    <p:extLst>
      <p:ext uri="{BB962C8B-B14F-4D97-AF65-F5344CB8AC3E}">
        <p14:creationId xmlns:p14="http://schemas.microsoft.com/office/powerpoint/2010/main" val="1572276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1DC23-D82D-28BE-219F-F1C35737C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057" y="1561672"/>
            <a:ext cx="3213943" cy="4558328"/>
          </a:xfrm>
        </p:spPr>
        <p:txBody>
          <a:bodyPr>
            <a:normAutofit/>
          </a:bodyPr>
          <a:lstStyle/>
          <a:p>
            <a:r>
              <a:rPr lang="en-GB" sz="4400" dirty="0">
                <a:solidFill>
                  <a:srgbClr val="FFC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LEARNING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8ECAD-810C-9F29-FC85-6895372B9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1074" y="1366462"/>
            <a:ext cx="7680960" cy="493854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latin typeface="Work Sans" pitchFamily="2" charset="0"/>
              </a:rPr>
              <a:t>Understand the importance of networks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Work Sans" pitchFamily="2" charset="0"/>
              </a:rPr>
              <a:t>Understand the concept of social capital 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Work Sans" pitchFamily="2" charset="0"/>
              </a:rPr>
              <a:t>Understand how network relationships and social capital influence the internationalisation process of INVs?</a:t>
            </a:r>
          </a:p>
          <a:p>
            <a:pPr algn="just">
              <a:lnSpc>
                <a:spcPct val="150000"/>
              </a:lnSpc>
            </a:pPr>
            <a:endParaRPr lang="en-US" dirty="0">
              <a:latin typeface="Work Sans" pitchFamily="2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i="1" dirty="0">
              <a:latin typeface="Work Sans" pitchFamily="2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3856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64E39-0B4D-A746-A70D-9DD16A05D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4" y="928680"/>
            <a:ext cx="10090446" cy="106450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What are Networks?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98D19-2D5D-1243-B5A6-E047B6A88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4" y="1849348"/>
            <a:ext cx="10346229" cy="4263217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Work Sans" pitchFamily="2" charset="0"/>
              </a:rPr>
              <a:t>A firm’s set of relationships, both vertical and horizontal with other organizations and entities (Gulati, Nohria and Zaheer, 2000 in </a:t>
            </a:r>
            <a:r>
              <a:rPr lang="en-US" sz="2800" dirty="0" err="1">
                <a:latin typeface="Work Sans" pitchFamily="2" charset="0"/>
              </a:rPr>
              <a:t>Zucchalla</a:t>
            </a:r>
            <a:r>
              <a:rPr lang="en-US" sz="2800" dirty="0">
                <a:latin typeface="Work Sans" pitchFamily="2" charset="0"/>
              </a:rPr>
              <a:t>, Hagen and </a:t>
            </a:r>
            <a:r>
              <a:rPr lang="en-US" sz="2800" dirty="0" err="1">
                <a:latin typeface="Work Sans" pitchFamily="2" charset="0"/>
              </a:rPr>
              <a:t>Serapio</a:t>
            </a:r>
            <a:r>
              <a:rPr lang="en-US" sz="2800" dirty="0">
                <a:latin typeface="Work Sans" pitchFamily="2" charset="0"/>
              </a:rPr>
              <a:t>, 2018)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2800" dirty="0">
              <a:latin typeface="Work Sans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Work Sans" pitchFamily="2" charset="0"/>
              </a:rPr>
              <a:t>Network relationships enable firms to gain access to a variety of resources held by others. </a:t>
            </a:r>
            <a:r>
              <a:rPr lang="en-US" sz="2800" dirty="0" err="1">
                <a:latin typeface="Work Sans" pitchFamily="2" charset="0"/>
              </a:rPr>
              <a:t>E.g</a:t>
            </a:r>
            <a:r>
              <a:rPr lang="en-US" sz="2800" dirty="0">
                <a:latin typeface="Work Sans" pitchFamily="2" charset="0"/>
              </a:rPr>
              <a:t> information which enables the identification and exploitation of opportunities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C3A858-392D-1842-8075-923908183167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232680151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2C204-5062-8046-363C-27E956DA9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19020-C44A-0E83-F0BF-213FE1117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4" y="1047964"/>
            <a:ext cx="10346228" cy="94522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Network Theory of </a:t>
            </a:r>
            <a:r>
              <a:rPr lang="en-US" dirty="0" err="1"/>
              <a:t>Internationalisation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819C6-D7B4-018C-4F70-997B25680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4" y="1993187"/>
            <a:ext cx="10346229" cy="4119378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60000"/>
              </a:lnSpc>
            </a:pPr>
            <a:r>
              <a:rPr lang="en-GB" sz="2800" dirty="0">
                <a:latin typeface="Work Sans" pitchFamily="2" charset="0"/>
              </a:rPr>
              <a:t>Another theory that has been commonly used to study the internationalisation of firms is the network model developed by Johanson and </a:t>
            </a:r>
            <a:r>
              <a:rPr lang="en-GB" sz="2800" dirty="0" err="1">
                <a:latin typeface="Work Sans" pitchFamily="2" charset="0"/>
              </a:rPr>
              <a:t>Mattsson</a:t>
            </a:r>
            <a:r>
              <a:rPr lang="en-GB" sz="2800" dirty="0">
                <a:latin typeface="Work Sans" pitchFamily="2" charset="0"/>
              </a:rPr>
              <a:t> (1988). </a:t>
            </a:r>
          </a:p>
          <a:p>
            <a:pPr algn="just">
              <a:lnSpc>
                <a:spcPct val="160000"/>
              </a:lnSpc>
            </a:pPr>
            <a:endParaRPr lang="en-GB" sz="2800" dirty="0">
              <a:latin typeface="Work Sans" pitchFamily="2" charset="0"/>
            </a:endParaRPr>
          </a:p>
          <a:p>
            <a:pPr algn="just">
              <a:lnSpc>
                <a:spcPct val="160000"/>
              </a:lnSpc>
            </a:pPr>
            <a:r>
              <a:rPr lang="en-GB" sz="2800" dirty="0">
                <a:latin typeface="Work Sans" pitchFamily="2" charset="0"/>
              </a:rPr>
              <a:t>In this model it was demonstrated that firms used a variety of networks to assist their internationalisation. </a:t>
            </a:r>
          </a:p>
          <a:p>
            <a:pPr algn="just">
              <a:lnSpc>
                <a:spcPct val="160000"/>
              </a:lnSpc>
            </a:pPr>
            <a:endParaRPr lang="en-GB" sz="2800" dirty="0">
              <a:latin typeface="Work Sans" pitchFamily="2" charset="0"/>
            </a:endParaRPr>
          </a:p>
          <a:p>
            <a:pPr algn="just">
              <a:lnSpc>
                <a:spcPct val="160000"/>
              </a:lnSpc>
            </a:pPr>
            <a:r>
              <a:rPr lang="en-GB" sz="2800" dirty="0">
                <a:latin typeface="Work Sans" pitchFamily="2" charset="0"/>
              </a:rPr>
              <a:t>The role of ties was highlighted in Johanson and Vahlne’s (1990) work; it was argued that ties between firms in various markets actually serve as bridges in order to facilitate foreign market entries</a:t>
            </a:r>
            <a:r>
              <a:rPr lang="en-GB" dirty="0">
                <a:latin typeface="Work Sans" pitchFamily="2" charset="0"/>
              </a:rPr>
              <a:t>. </a:t>
            </a:r>
            <a:endParaRPr lang="en-US" dirty="0">
              <a:latin typeface="Work Sans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5B9EEE-7AE3-4115-1DBE-CD749D5A73C4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3681204864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729F9-80D8-72DF-BD42-C447557A0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8431E-8767-2842-6FB3-547A8C3F7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4" y="1047964"/>
            <a:ext cx="10346228" cy="94522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Network Theory of </a:t>
            </a:r>
            <a:r>
              <a:rPr lang="en-US" dirty="0" err="1"/>
              <a:t>Internationalisation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4FA41-1F39-9FF7-CD59-52A064AF53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4" y="1993187"/>
            <a:ext cx="10644180" cy="4119378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GB" sz="2800" dirty="0">
                <a:latin typeface="Work Sans" pitchFamily="2" charset="0"/>
              </a:rPr>
              <a:t>The quantity/quality of weak and strong ties has a direct impact on the flow of resources. Weak ties enable new information, new ideas, new innovations, and new opportunities to enter the group (</a:t>
            </a:r>
            <a:r>
              <a:rPr lang="en-GB" sz="2800" dirty="0" err="1">
                <a:latin typeface="Work Sans" pitchFamily="2" charset="0"/>
              </a:rPr>
              <a:t>Granovetter</a:t>
            </a:r>
            <a:r>
              <a:rPr lang="en-GB" sz="2800" dirty="0">
                <a:latin typeface="Work Sans" pitchFamily="2" charset="0"/>
              </a:rPr>
              <a:t>, 1973)</a:t>
            </a:r>
          </a:p>
          <a:p>
            <a:pPr algn="just">
              <a:lnSpc>
                <a:spcPct val="150000"/>
              </a:lnSpc>
            </a:pPr>
            <a:endParaRPr lang="en-GB" sz="2800" dirty="0">
              <a:latin typeface="Work Sans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en-GB" sz="2800" dirty="0">
                <a:latin typeface="Work Sans" pitchFamily="2" charset="0"/>
              </a:rPr>
              <a:t>Entrepreneurs with network ties abroad at the foundation of the business are more likely to internationalise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816DB6-038B-2593-4E93-20DBEE0B3B2D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387233870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7846A-B90E-653A-B8AB-E5D7FD3C5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4BF02-453A-47D9-A41D-EC855DB23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4" y="1047964"/>
            <a:ext cx="10346228" cy="94522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Social Capital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1BC99-0F32-FFBF-050D-D3B6AD91E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4" y="1993187"/>
            <a:ext cx="10644180" cy="4119378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GB" sz="2800" dirty="0"/>
              <a:t>“the sum of the actual and potential resources embedded within, available through, and derived from the network of relationships possessed by an individual or social unit </a:t>
            </a:r>
            <a:r>
              <a:rPr lang="en-GB" sz="2800" dirty="0" err="1"/>
              <a:t>Nahapiet</a:t>
            </a:r>
            <a:r>
              <a:rPr lang="en-GB" sz="2800" dirty="0"/>
              <a:t> and Ghosal (1998:243)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GB" sz="2800" dirty="0"/>
          </a:p>
          <a:p>
            <a:pPr algn="just">
              <a:lnSpc>
                <a:spcPct val="150000"/>
              </a:lnSpc>
            </a:pPr>
            <a:r>
              <a:rPr lang="en-GB" sz="2800" dirty="0"/>
              <a:t>Social capital comprises both the network and the assets that may be mobilised through the network”</a:t>
            </a:r>
          </a:p>
          <a:p>
            <a:pPr algn="just">
              <a:lnSpc>
                <a:spcPct val="150000"/>
              </a:lnSpc>
            </a:pPr>
            <a:endParaRPr lang="en-GB" sz="2800" dirty="0"/>
          </a:p>
          <a:p>
            <a:pPr algn="just">
              <a:lnSpc>
                <a:spcPct val="150000"/>
              </a:lnSpc>
            </a:pPr>
            <a:r>
              <a:rPr lang="en-GB" sz="2800" dirty="0"/>
              <a:t>Helps access both tangible and intangible resources held by other firms. </a:t>
            </a:r>
            <a:r>
              <a:rPr lang="en-GB" sz="2800" dirty="0" err="1"/>
              <a:t>E.g</a:t>
            </a:r>
            <a:r>
              <a:rPr lang="en-GB" sz="2800" dirty="0"/>
              <a:t> information on foreign markets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41EDD5-DE37-C5FE-D621-FB8ED2C57BE3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3960426513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6" y="917418"/>
            <a:ext cx="3702676" cy="5220000"/>
          </a:xfrm>
        </p:spPr>
        <p:txBody>
          <a:bodyPr/>
          <a:lstStyle/>
          <a:p>
            <a:br>
              <a:rPr lang="en-GB" dirty="0">
                <a:solidFill>
                  <a:srgbClr val="FFC000"/>
                </a:solidFill>
              </a:rPr>
            </a:br>
            <a:br>
              <a:rPr lang="en-GB" dirty="0">
                <a:solidFill>
                  <a:srgbClr val="FFC000"/>
                </a:solidFill>
              </a:rPr>
            </a:br>
            <a:r>
              <a:rPr lang="en-GB" dirty="0">
                <a:solidFill>
                  <a:srgbClr val="FFC000"/>
                </a:solidFill>
              </a:rPr>
              <a:t>Different roles of social capital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F98C8F5-EB9A-4BAB-A1C6-AE486F82F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589" y="435429"/>
            <a:ext cx="11843657" cy="6122125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847D8CB-7480-439D-AFCB-36E5933C31E8}"/>
              </a:ext>
            </a:extLst>
          </p:cNvPr>
          <p:cNvSpPr/>
          <p:nvPr/>
        </p:nvSpPr>
        <p:spPr>
          <a:xfrm>
            <a:off x="4282942" y="3675759"/>
            <a:ext cx="2233388" cy="120728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Work Sans" pitchFamily="2" charset="0"/>
              </a:rPr>
              <a:t>The efficacy role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2237D19-AF4B-49D8-B02A-1F4562F77189}"/>
              </a:ext>
            </a:extLst>
          </p:cNvPr>
          <p:cNvSpPr/>
          <p:nvPr/>
        </p:nvSpPr>
        <p:spPr>
          <a:xfrm>
            <a:off x="6879771" y="4326838"/>
            <a:ext cx="2615106" cy="1151237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2400" dirty="0">
              <a:latin typeface="Work Sans" pitchFamily="2" charset="0"/>
            </a:endParaRPr>
          </a:p>
          <a:p>
            <a:pPr algn="ctr"/>
            <a:r>
              <a:rPr lang="en-GB" sz="2400" dirty="0">
                <a:latin typeface="Work Sans" pitchFamily="2" charset="0"/>
              </a:rPr>
              <a:t>The serendipity role</a:t>
            </a:r>
          </a:p>
          <a:p>
            <a:pPr algn="ctr"/>
            <a:endParaRPr lang="en-GB" sz="2400" dirty="0">
              <a:latin typeface="Work Sans" pitchFamily="2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4E1F827-F787-4EE4-82D8-ED3B1775DE1B}"/>
              </a:ext>
            </a:extLst>
          </p:cNvPr>
          <p:cNvSpPr/>
          <p:nvPr/>
        </p:nvSpPr>
        <p:spPr>
          <a:xfrm>
            <a:off x="9852944" y="3675758"/>
            <a:ext cx="2051191" cy="120728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Work Sans" pitchFamily="2" charset="0"/>
              </a:rPr>
              <a:t>The liability role</a:t>
            </a:r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839A454E-328A-49D2-869E-488731A4214E}"/>
              </a:ext>
            </a:extLst>
          </p:cNvPr>
          <p:cNvSpPr/>
          <p:nvPr/>
        </p:nvSpPr>
        <p:spPr>
          <a:xfrm>
            <a:off x="6879771" y="1024987"/>
            <a:ext cx="2168435" cy="2118807"/>
          </a:xfrm>
          <a:prstGeom prst="flowChartConnec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tx2"/>
                </a:solidFill>
                <a:latin typeface="Work Sans" pitchFamily="2" charset="0"/>
              </a:rPr>
              <a:t>Social </a:t>
            </a:r>
            <a:r>
              <a:rPr lang="en-GB" sz="2600" b="1" dirty="0">
                <a:solidFill>
                  <a:schemeClr val="tx2"/>
                </a:solidFill>
                <a:latin typeface="Work Sans" pitchFamily="2" charset="0"/>
              </a:rPr>
              <a:t>capital</a:t>
            </a:r>
          </a:p>
        </p:txBody>
      </p:sp>
      <p:sp>
        <p:nvSpPr>
          <p:cNvPr id="16" name="Arrow: Left 15">
            <a:extLst>
              <a:ext uri="{FF2B5EF4-FFF2-40B4-BE49-F238E27FC236}">
                <a16:creationId xmlns:a16="http://schemas.microsoft.com/office/drawing/2014/main" id="{0E173B9F-409C-4C1B-B69C-F1CDE9B8639C}"/>
              </a:ext>
            </a:extLst>
          </p:cNvPr>
          <p:cNvSpPr/>
          <p:nvPr/>
        </p:nvSpPr>
        <p:spPr>
          <a:xfrm rot="19750231">
            <a:off x="5620705" y="2960457"/>
            <a:ext cx="1543718" cy="484632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Arrow: Left 16">
            <a:extLst>
              <a:ext uri="{FF2B5EF4-FFF2-40B4-BE49-F238E27FC236}">
                <a16:creationId xmlns:a16="http://schemas.microsoft.com/office/drawing/2014/main" id="{F9AEF613-4315-471E-A24A-D4835DE61F47}"/>
              </a:ext>
            </a:extLst>
          </p:cNvPr>
          <p:cNvSpPr/>
          <p:nvPr/>
        </p:nvSpPr>
        <p:spPr>
          <a:xfrm rot="16200000">
            <a:off x="7647829" y="3471891"/>
            <a:ext cx="903546" cy="484632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row: Left 17">
            <a:extLst>
              <a:ext uri="{FF2B5EF4-FFF2-40B4-BE49-F238E27FC236}">
                <a16:creationId xmlns:a16="http://schemas.microsoft.com/office/drawing/2014/main" id="{E2DE54A8-5042-44DE-8BF8-3F28800A4ACC}"/>
              </a:ext>
            </a:extLst>
          </p:cNvPr>
          <p:cNvSpPr/>
          <p:nvPr/>
        </p:nvSpPr>
        <p:spPr>
          <a:xfrm rot="12215804">
            <a:off x="8892418" y="2857824"/>
            <a:ext cx="1766502" cy="484632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71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64E39-0B4D-A746-A70D-9DD16A05D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4" y="1191801"/>
            <a:ext cx="10264035" cy="924675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dirty="0"/>
              <a:t>The Efficacy Role of Social Capital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98D19-2D5D-1243-B5A6-E047B6A88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4" y="2496620"/>
            <a:ext cx="10490067" cy="3169579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GB" sz="2800" dirty="0">
                <a:latin typeface="Work Sans" pitchFamily="2" charset="0"/>
              </a:rPr>
              <a:t>This relates to the effectiveness of the social capital of the firm. </a:t>
            </a:r>
          </a:p>
          <a:p>
            <a:pPr algn="just">
              <a:lnSpc>
                <a:spcPct val="150000"/>
              </a:lnSpc>
            </a:pPr>
            <a:endParaRPr lang="en-GB" sz="2800" dirty="0">
              <a:latin typeface="Work Sans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en-GB" sz="2800" dirty="0">
                <a:latin typeface="Work Sans" pitchFamily="2" charset="0"/>
              </a:rPr>
              <a:t>When firms actively draw on and proactively exploit their social capital to enable internationalization Chetty and </a:t>
            </a:r>
            <a:r>
              <a:rPr lang="en-GB" sz="2800" dirty="0" err="1">
                <a:latin typeface="Work Sans" pitchFamily="2" charset="0"/>
              </a:rPr>
              <a:t>Agndal</a:t>
            </a:r>
            <a:r>
              <a:rPr lang="en-GB" sz="2800" dirty="0">
                <a:latin typeface="Work Sans" pitchFamily="2" charset="0"/>
              </a:rPr>
              <a:t> (2007)</a:t>
            </a:r>
          </a:p>
          <a:p>
            <a:pPr algn="just">
              <a:lnSpc>
                <a:spcPct val="150000"/>
              </a:lnSpc>
            </a:pPr>
            <a:endParaRPr lang="en-GB" sz="2800" dirty="0">
              <a:latin typeface="Work Sans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en-GB" sz="2800" dirty="0">
                <a:latin typeface="Work Sans" pitchFamily="2" charset="0"/>
              </a:rPr>
              <a:t>The efficacy role helps firms to market entry and mode adaptation.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C3A858-392D-1842-8075-923908183167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3427266594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64E39-0B4D-A746-A70D-9DD16A05D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4" y="1089060"/>
            <a:ext cx="10479793" cy="1080477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The Serendipity Role of Social Capital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98D19-2D5D-1243-B5A6-E047B6A88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5" y="2506894"/>
            <a:ext cx="10233320" cy="3262046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en-GB" sz="2800" dirty="0">
                <a:latin typeface="Work Sans" pitchFamily="2" charset="0"/>
              </a:rPr>
              <a:t>This refers to “the unexpected events arising from a firm’s social capital that trigger a mode change (Chetty &amp; </a:t>
            </a:r>
            <a:r>
              <a:rPr lang="en-GB" sz="2800" dirty="0" err="1">
                <a:latin typeface="Work Sans" pitchFamily="2" charset="0"/>
              </a:rPr>
              <a:t>Agndal</a:t>
            </a:r>
            <a:r>
              <a:rPr lang="en-GB" sz="2800" dirty="0">
                <a:latin typeface="Work Sans" pitchFamily="2" charset="0"/>
              </a:rPr>
              <a:t>, 2007:11)</a:t>
            </a:r>
          </a:p>
          <a:p>
            <a:pPr marL="0" indent="0" algn="just">
              <a:lnSpc>
                <a:spcPct val="170000"/>
              </a:lnSpc>
              <a:buNone/>
            </a:pPr>
            <a:endParaRPr lang="en-GB" sz="2800" dirty="0">
              <a:latin typeface="Work Sans" pitchFamily="2" charset="0"/>
            </a:endParaRPr>
          </a:p>
          <a:p>
            <a:pPr algn="just">
              <a:lnSpc>
                <a:spcPct val="170000"/>
              </a:lnSpc>
            </a:pPr>
            <a:r>
              <a:rPr lang="en-GB" sz="2800" dirty="0">
                <a:latin typeface="Work Sans" pitchFamily="2" charset="0"/>
              </a:rPr>
              <a:t>Entry mode change is not initiated by the firm but rather by serendipity</a:t>
            </a:r>
          </a:p>
          <a:p>
            <a:pPr algn="just">
              <a:lnSpc>
                <a:spcPct val="170000"/>
              </a:lnSpc>
            </a:pPr>
            <a:endParaRPr lang="en-GB" sz="2800" dirty="0">
              <a:latin typeface="Work Sans" pitchFamily="2" charset="0"/>
            </a:endParaRPr>
          </a:p>
          <a:p>
            <a:pPr algn="just">
              <a:lnSpc>
                <a:spcPct val="170000"/>
              </a:lnSpc>
            </a:pPr>
            <a:r>
              <a:rPr lang="en-GB" sz="2800" dirty="0">
                <a:latin typeface="Work Sans" pitchFamily="2" charset="0"/>
              </a:rPr>
              <a:t>A wider network can bring more opportunities for unexpected events to initiate a mode change. Interactions within a social context can be a catalyst for new ideas and opportunities for serendipitous developments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C3A858-392D-1842-8075-923908183167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3933015263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64E39-0B4D-A746-A70D-9DD16A05D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339" y="1051970"/>
            <a:ext cx="10630457" cy="87208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Examples of Serendipity Role of Social Capital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98D19-2D5D-1243-B5A6-E047B6A88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4" y="2260315"/>
            <a:ext cx="10479793" cy="3669004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GB" sz="2800" dirty="0">
                <a:latin typeface="Work Sans" pitchFamily="2" charset="0"/>
              </a:rPr>
              <a:t>A firm’s reputation might be strong enough to attract new unsolicited potential business partners that are not part of its existing network </a:t>
            </a:r>
          </a:p>
          <a:p>
            <a:pPr algn="just">
              <a:lnSpc>
                <a:spcPct val="150000"/>
              </a:lnSpc>
            </a:pPr>
            <a:endParaRPr lang="en-GB" sz="2800" dirty="0">
              <a:latin typeface="Work Sans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en-GB" sz="2800" dirty="0">
                <a:latin typeface="Work Sans" pitchFamily="2" charset="0"/>
              </a:rPr>
              <a:t>Third party brokers or business partners might provide the firm with information, such as a tip about someone to contact or information about an unexploited market opportunity. </a:t>
            </a:r>
          </a:p>
          <a:p>
            <a:pPr algn="just">
              <a:lnSpc>
                <a:spcPct val="150000"/>
              </a:lnSpc>
            </a:pPr>
            <a:endParaRPr lang="en-GB" sz="2800" dirty="0">
              <a:latin typeface="Work Sans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en-GB" sz="2800" dirty="0">
                <a:latin typeface="Work Sans" pitchFamily="2" charset="0"/>
              </a:rPr>
              <a:t>A third party, such as a government agency, a customer, or a distributor, might take a brokering role to introduce the firm to someone else.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C3A858-392D-1842-8075-923908183167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1591498393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690BC-E21C-5F67-349F-DFFBF6005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61D52-D851-4B2E-A692-EA2D46E36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339" y="1051970"/>
            <a:ext cx="10630457" cy="87208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The Liability Role of Social Capital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EFEDC6-8A7E-9075-E87A-61CE617A8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4" y="2260315"/>
            <a:ext cx="10479793" cy="3669004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170000"/>
              </a:lnSpc>
            </a:pPr>
            <a:r>
              <a:rPr lang="en-GB" sz="5200" dirty="0">
                <a:latin typeface="Work Sans" pitchFamily="2" charset="0"/>
              </a:rPr>
              <a:t>This refers to “the trigger for change that occurs as a result of the high costs and amount of time required to monitor and sustain social capital poorly performing partnerships that do not accomplish the expected sales” (Chetty &amp; </a:t>
            </a:r>
            <a:r>
              <a:rPr lang="en-GB" sz="5200" dirty="0" err="1">
                <a:latin typeface="Work Sans" pitchFamily="2" charset="0"/>
              </a:rPr>
              <a:t>Agndal</a:t>
            </a:r>
            <a:r>
              <a:rPr lang="en-GB" sz="5200" dirty="0">
                <a:latin typeface="Work Sans" pitchFamily="2" charset="0"/>
              </a:rPr>
              <a:t>, 2007:12)</a:t>
            </a:r>
          </a:p>
          <a:p>
            <a:pPr>
              <a:lnSpc>
                <a:spcPct val="170000"/>
              </a:lnSpc>
            </a:pPr>
            <a:endParaRPr lang="en-GB" sz="5200" dirty="0">
              <a:latin typeface="Work Sans" pitchFamily="2" charset="0"/>
            </a:endParaRPr>
          </a:p>
          <a:p>
            <a:pPr>
              <a:lnSpc>
                <a:spcPct val="170000"/>
              </a:lnSpc>
            </a:pPr>
            <a:r>
              <a:rPr lang="en-GB" sz="5200" dirty="0">
                <a:latin typeface="Work Sans" pitchFamily="2" charset="0"/>
              </a:rPr>
              <a:t>Social capital may not always be beneficial, there may be risks associated with it </a:t>
            </a:r>
          </a:p>
          <a:p>
            <a:pPr>
              <a:lnSpc>
                <a:spcPct val="170000"/>
              </a:lnSpc>
            </a:pPr>
            <a:endParaRPr lang="en-GB" sz="5200" dirty="0">
              <a:latin typeface="Work Sans" pitchFamily="2" charset="0"/>
            </a:endParaRPr>
          </a:p>
          <a:p>
            <a:pPr>
              <a:lnSpc>
                <a:spcPct val="170000"/>
              </a:lnSpc>
            </a:pPr>
            <a:r>
              <a:rPr lang="en-GB" sz="5200" dirty="0">
                <a:latin typeface="Work Sans" pitchFamily="2" charset="0"/>
              </a:rPr>
              <a:t>Over embeddedness or reliance only on the firm’s social network can limit the group’s access to new information and new ways of doing things, which can reduce its performance (</a:t>
            </a:r>
            <a:r>
              <a:rPr lang="en-GB" sz="5200" dirty="0" err="1">
                <a:latin typeface="Work Sans" pitchFamily="2" charset="0"/>
              </a:rPr>
              <a:t>Uzzi</a:t>
            </a:r>
            <a:r>
              <a:rPr lang="en-GB" sz="5200" dirty="0">
                <a:latin typeface="Work Sans" pitchFamily="2" charset="0"/>
              </a:rPr>
              <a:t> 1997).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5200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5200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5200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5200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393FA6-B93D-7AA4-2B9A-D97153E65C8F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3160884650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DE220-6959-8F32-3EEF-2CB5ACDD4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08FB2-C643-BE11-3AF1-3FCF5D8BA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339" y="1051970"/>
            <a:ext cx="10630457" cy="87208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Examples of the Liability Role of Social Capital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8531D-2445-F4D1-A813-BEC49CD4F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4" y="2260315"/>
            <a:ext cx="10479793" cy="3669004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en-GB" dirty="0">
                <a:latin typeface="Work Sans" pitchFamily="2" charset="0"/>
              </a:rPr>
              <a:t>The huge investments in time and money required to monitor and sustain social capital poorly performing partnerships may not be worth it (Chetty &amp; </a:t>
            </a:r>
            <a:r>
              <a:rPr lang="en-GB" dirty="0" err="1">
                <a:latin typeface="Work Sans" pitchFamily="2" charset="0"/>
              </a:rPr>
              <a:t>Agndal</a:t>
            </a:r>
            <a:r>
              <a:rPr lang="en-GB" dirty="0">
                <a:latin typeface="Work Sans" pitchFamily="2" charset="0"/>
              </a:rPr>
              <a:t>, 2007:12)</a:t>
            </a:r>
          </a:p>
          <a:p>
            <a:pPr algn="just">
              <a:lnSpc>
                <a:spcPct val="170000"/>
              </a:lnSpc>
            </a:pPr>
            <a:endParaRPr lang="en-GB" dirty="0">
              <a:latin typeface="Work Sans" pitchFamily="2" charset="0"/>
            </a:endParaRPr>
          </a:p>
          <a:p>
            <a:pPr algn="just">
              <a:lnSpc>
                <a:spcPct val="170000"/>
              </a:lnSpc>
            </a:pPr>
            <a:r>
              <a:rPr lang="en-GB" dirty="0">
                <a:latin typeface="Work Sans" pitchFamily="2" charset="0"/>
              </a:rPr>
              <a:t>The unexpected loss of a core network player can turn social capital from an asset into a liability (</a:t>
            </a:r>
            <a:r>
              <a:rPr lang="en-GB" dirty="0" err="1">
                <a:latin typeface="Work Sans" pitchFamily="2" charset="0"/>
              </a:rPr>
              <a:t>Uzzi</a:t>
            </a:r>
            <a:r>
              <a:rPr lang="en-GB" dirty="0">
                <a:latin typeface="Work Sans" pitchFamily="2" charset="0"/>
              </a:rPr>
              <a:t> 1997).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099586-2389-70BE-4FF2-8E84CEE1323E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3346777525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03C1A-F66F-D4DC-7F6F-199D01CC1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B5B82-77F7-E560-4D94-D215C04B2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4" y="1222625"/>
            <a:ext cx="10346228" cy="77056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Strong Ties VS Weak 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76357-8F83-020A-DC40-F0EB261A3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4" y="2280863"/>
            <a:ext cx="10644180" cy="3831702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dirty="0"/>
              <a:t>Strong ties are people you know very well. It may be people you walk home with after work or visit on weekends or friends you interact with regularly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dirty="0"/>
              <a:t>It could be your workplace bestie or close friend that you have known since high school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58B556-8B67-513B-D286-948B441E2DCC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2777842381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B35A5-7A42-3E1A-0F31-E8E4C5D17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8AB70-D2C2-D643-1777-CDFDE9C71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4" y="1222625"/>
            <a:ext cx="10346228" cy="77056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Strong Ties VS Weak 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A0B78D-6892-F000-7D03-65EE2ED7C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4" y="2414427"/>
            <a:ext cx="10644180" cy="3554858"/>
          </a:xfrm>
        </p:spPr>
        <p:txBody>
          <a:bodyPr>
            <a:normAutofit fontScale="55000" lnSpcReduction="20000"/>
          </a:bodyPr>
          <a:lstStyle/>
          <a:p>
            <a:pPr marL="457200" indent="-457200" algn="just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GB" sz="2800" dirty="0"/>
              <a:t>Weak ties are people you know but not very well. These are merely acquaintances </a:t>
            </a:r>
          </a:p>
          <a:p>
            <a:pPr marL="457200" indent="-457200" algn="just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GB" sz="2800" dirty="0"/>
              <a:t>They are those you interact with at work or in your personal life only as much as you need to</a:t>
            </a:r>
          </a:p>
          <a:p>
            <a:pPr marL="457200" indent="-457200" algn="just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GB" sz="2800" b="0" i="0" dirty="0">
                <a:solidFill>
                  <a:srgbClr val="000000"/>
                </a:solidFill>
                <a:effectLst/>
                <a:latin typeface="Sohne"/>
              </a:rPr>
              <a:t>If you categorize your interpersonal connections based on the above definitions, you will notice that your list of solid relationships will be much shorter than your weak ones. </a:t>
            </a:r>
          </a:p>
          <a:p>
            <a:pPr marL="457200" indent="-457200" algn="just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GB" sz="2800" dirty="0">
                <a:solidFill>
                  <a:srgbClr val="000000"/>
                </a:solidFill>
                <a:latin typeface="Sohne"/>
              </a:rPr>
              <a:t>Based on</a:t>
            </a:r>
            <a:r>
              <a:rPr lang="en-GB" sz="2800" b="0" i="0" dirty="0">
                <a:solidFill>
                  <a:srgbClr val="000000"/>
                </a:solidFill>
                <a:effectLst/>
                <a:latin typeface="Sohne"/>
              </a:rPr>
              <a:t> </a:t>
            </a:r>
            <a:r>
              <a:rPr lang="en-GB" sz="2800" b="0" i="0" dirty="0" err="1">
                <a:solidFill>
                  <a:srgbClr val="000000"/>
                </a:solidFill>
                <a:effectLst/>
                <a:latin typeface="Sohne"/>
              </a:rPr>
              <a:t>Granovetter’s</a:t>
            </a:r>
            <a:r>
              <a:rPr lang="en-GB" sz="2800" b="0" i="0" dirty="0">
                <a:solidFill>
                  <a:srgbClr val="000000"/>
                </a:solidFill>
                <a:effectLst/>
                <a:latin typeface="Sohne"/>
              </a:rPr>
              <a:t> hypotheses on social structures and information flow, doesn’t make your weak connections less valuable — they just serve a different function in your life.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8DF67C-9CE6-2903-C9DB-946BFC34D784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4277401017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C80C3-3937-8207-3101-A5C516178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2D0F8-852D-AC51-85DF-BF8552829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339" y="1051970"/>
            <a:ext cx="10630457" cy="87208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Why are Ties Important for Firms?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9FFA1-593E-00B5-3A00-C0E95F169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4" y="2260315"/>
            <a:ext cx="10479793" cy="3669004"/>
          </a:xfrm>
        </p:spPr>
        <p:txBody>
          <a:bodyPr>
            <a:normAutofit fontScale="70000" lnSpcReduction="20000"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2800" dirty="0">
                <a:latin typeface="Work Sans" pitchFamily="2" charset="0"/>
              </a:rPr>
              <a:t>Weak ties like ‘friends of friends’ can assist members of a network to access information and opportunities which are only available outside the network (Granovetter,1973; </a:t>
            </a:r>
            <a:r>
              <a:rPr lang="en-GB" sz="2800" dirty="0" err="1">
                <a:latin typeface="Work Sans" pitchFamily="2" charset="0"/>
              </a:rPr>
              <a:t>Boissevain</a:t>
            </a:r>
            <a:r>
              <a:rPr lang="en-GB" sz="2800" dirty="0">
                <a:latin typeface="Work Sans" pitchFamily="2" charset="0"/>
              </a:rPr>
              <a:t>, 1974)</a:t>
            </a:r>
          </a:p>
          <a:p>
            <a:pPr algn="just">
              <a:lnSpc>
                <a:spcPct val="150000"/>
              </a:lnSpc>
            </a:pPr>
            <a:endParaRPr lang="en-GB" sz="2800" dirty="0">
              <a:latin typeface="Work Sans" pitchFamily="2" charset="0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2800" dirty="0">
                <a:latin typeface="Work Sans" pitchFamily="2" charset="0"/>
              </a:rPr>
              <a:t>Weak ties can be perceived as bridges to different sources of information and new ideas, especially when those sources do not belong to an entrepreneur’s close network (i.e. strong ties) </a:t>
            </a:r>
            <a:r>
              <a:rPr lang="en-GB" sz="2800" dirty="0" err="1">
                <a:latin typeface="Work Sans" pitchFamily="2" charset="0"/>
              </a:rPr>
              <a:t>Granovetter</a:t>
            </a:r>
            <a:r>
              <a:rPr lang="en-GB" sz="2800" dirty="0">
                <a:latin typeface="Work Sans" pitchFamily="2" charset="0"/>
              </a:rPr>
              <a:t> (1973) and </a:t>
            </a:r>
            <a:r>
              <a:rPr lang="en-GB" sz="2800" dirty="0"/>
              <a:t>Burt (2004)</a:t>
            </a:r>
            <a:r>
              <a:rPr lang="en-GB" sz="2800" dirty="0">
                <a:latin typeface="Work Sans" pitchFamily="2" charset="0"/>
              </a:rPr>
              <a:t> . </a:t>
            </a:r>
            <a:endParaRPr lang="en-US" sz="2800" dirty="0">
              <a:latin typeface="Work Sans" pitchFamily="2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E812F5-6C34-63AD-A3BA-7F6A5DE25BAF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4162298516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" y="900000"/>
            <a:ext cx="3326674" cy="5220000"/>
          </a:xfrm>
        </p:spPr>
        <p:txBody>
          <a:bodyPr/>
          <a:lstStyle/>
          <a:p>
            <a:br>
              <a:rPr lang="en-US" dirty="0"/>
            </a:br>
            <a:r>
              <a:rPr lang="en-US" dirty="0">
                <a:solidFill>
                  <a:srgbClr val="FFC000"/>
                </a:solidFill>
              </a:rPr>
              <a:t>Notable Network </a:t>
            </a:r>
            <a:br>
              <a:rPr lang="en-US" dirty="0">
                <a:solidFill>
                  <a:srgbClr val="FFC000"/>
                </a:solidFill>
              </a:rPr>
            </a:br>
            <a:r>
              <a:rPr lang="en-US" dirty="0">
                <a:solidFill>
                  <a:srgbClr val="FFC000"/>
                </a:solidFill>
              </a:rPr>
              <a:t>Ties Definitions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/>
        </p:blipFill>
        <p:spPr>
          <a:xfrm>
            <a:off x="3675017" y="801189"/>
            <a:ext cx="8386354" cy="5477691"/>
          </a:xfrm>
        </p:spPr>
      </p:pic>
    </p:spTree>
    <p:extLst>
      <p:ext uri="{BB962C8B-B14F-4D97-AF65-F5344CB8AC3E}">
        <p14:creationId xmlns:p14="http://schemas.microsoft.com/office/powerpoint/2010/main" val="319502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A9B3-35E4-FAEE-B3B6-DCFF405D0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4FF150F-7BD8-DE32-4930-B65DCDAADA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27" y="304800"/>
            <a:ext cx="11841107" cy="6313714"/>
          </a:xfrm>
        </p:spPr>
        <p:txBody>
          <a:bodyPr lIns="0" tIns="0" rIns="0" bIns="0">
            <a:normAutofit/>
          </a:bodyPr>
          <a:lstStyle/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r>
              <a:rPr lang="en-GB" dirty="0"/>
              <a:t>   </a:t>
            </a:r>
            <a:r>
              <a:rPr lang="en-GB" sz="4400" dirty="0">
                <a:solidFill>
                  <a:srgbClr val="FFC000"/>
                </a:solidFill>
              </a:rPr>
              <a:t>CONCLUSION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324201-D852-77B8-0E57-14285007C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927" y="731520"/>
            <a:ext cx="5797358" cy="1793966"/>
          </a:xfrm>
        </p:spPr>
        <p:txBody>
          <a:bodyPr lIns="0" tIns="0" rIns="0" bIns="0" anchor="t" anchorCtr="0">
            <a:normAutofit/>
          </a:bodyPr>
          <a:lstStyle/>
          <a:p>
            <a:br>
              <a:rPr lang="en-US" sz="3200" dirty="0">
                <a:solidFill>
                  <a:srgbClr val="FFC000"/>
                </a:solidFill>
                <a:latin typeface="Antonio" charset="0"/>
                <a:ea typeface="Antonio" charset="0"/>
                <a:cs typeface="Antonio" charset="0"/>
              </a:rPr>
            </a:br>
            <a:endParaRPr lang="en-US" sz="3200" b="1" dirty="0">
              <a:solidFill>
                <a:srgbClr val="FFC000"/>
              </a:solidFill>
              <a:latin typeface="Antonio" charset="0"/>
              <a:ea typeface="Antonio" charset="0"/>
              <a:cs typeface="Antonio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FB4AC4-8D51-51DA-3D8E-2D3765FB1E12}"/>
              </a:ext>
            </a:extLst>
          </p:cNvPr>
          <p:cNvSpPr txBox="1"/>
          <p:nvPr/>
        </p:nvSpPr>
        <p:spPr>
          <a:xfrm>
            <a:off x="80927" y="6550933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rgbClr val="2A1564">
                    <a:alpha val="76000"/>
                  </a:srgbClr>
                </a:solidFill>
              </a:rPr>
              <a:t>170223</a:t>
            </a:r>
          </a:p>
        </p:txBody>
      </p:sp>
    </p:spTree>
    <p:extLst>
      <p:ext uri="{BB962C8B-B14F-4D97-AF65-F5344CB8AC3E}">
        <p14:creationId xmlns:p14="http://schemas.microsoft.com/office/powerpoint/2010/main" val="1184895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C60120-E275-E67A-4320-898A2EACF5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639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DD1808-A406-D841-A73E-811743365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+mj-lt"/>
                <a:ea typeface="+mj-ea"/>
              </a:rPr>
              <a:t>Thank you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107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152000" y="1224000"/>
            <a:ext cx="6792511" cy="1194584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 baseline="0">
                <a:solidFill>
                  <a:schemeClr val="bg1"/>
                </a:solidFill>
                <a:latin typeface="Antonio" charset="0"/>
                <a:ea typeface="Antonio" charset="0"/>
                <a:cs typeface="Antonio" charset="0"/>
              </a:defRPr>
            </a:lvl1pPr>
          </a:lstStyle>
          <a:p>
            <a:r>
              <a:rPr lang="en-GB" sz="4800" dirty="0"/>
              <a:t>Be inspired</a:t>
            </a:r>
            <a:endParaRPr lang="en-US" sz="4800" b="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887" y="354224"/>
            <a:ext cx="2194398" cy="55547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41286" y="1226854"/>
            <a:ext cx="36000" cy="5652000"/>
          </a:xfrm>
          <a:prstGeom prst="rect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2A156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526234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vert="horz" lIns="0" tIns="0" rIns="0" bIns="0" rtlCol="0" anchor="t" anchorCtr="0">
        <a:noAutofit/>
      </a:bodyPr>
      <a:lstStyle>
        <a:defPPr algn="l">
          <a:defRPr sz="1800" b="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7699</TotalTime>
  <Words>1105</Words>
  <Application>Microsoft Office PowerPoint</Application>
  <PresentationFormat>Widescreen</PresentationFormat>
  <Paragraphs>120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Antonio</vt:lpstr>
      <vt:lpstr>Arial</vt:lpstr>
      <vt:lpstr>Calibri</vt:lpstr>
      <vt:lpstr>Calibri Light</vt:lpstr>
      <vt:lpstr>Cooper Hewitt</vt:lpstr>
      <vt:lpstr>COOPERHEWITT-MEDIUM</vt:lpstr>
      <vt:lpstr>COOPERHEWITT-SEMIBOLD</vt:lpstr>
      <vt:lpstr>Public Sans</vt:lpstr>
      <vt:lpstr>Sohne</vt:lpstr>
      <vt:lpstr>Wingdings</vt:lpstr>
      <vt:lpstr>Work Sans</vt:lpstr>
      <vt:lpstr>Office Theme</vt:lpstr>
      <vt:lpstr>Office Theme</vt:lpstr>
      <vt:lpstr> Building and Managing Networks</vt:lpstr>
      <vt:lpstr>LEARNING OUTCOMES</vt:lpstr>
      <vt:lpstr>What are Networks?</vt:lpstr>
      <vt:lpstr>Network Theory of Internationalisation</vt:lpstr>
      <vt:lpstr>Network Theory of Internationalisation</vt:lpstr>
      <vt:lpstr>Social Capital Definition</vt:lpstr>
      <vt:lpstr>  Different roles of social capital </vt:lpstr>
      <vt:lpstr>The Efficacy Role of Social Capital</vt:lpstr>
      <vt:lpstr>The Serendipity Role of Social Capital</vt:lpstr>
      <vt:lpstr>Examples of Serendipity Role of Social Capital</vt:lpstr>
      <vt:lpstr>The Liability Role of Social Capital</vt:lpstr>
      <vt:lpstr>Examples of the Liability Role of Social Capital</vt:lpstr>
      <vt:lpstr>Strong Ties VS Weak Ties</vt:lpstr>
      <vt:lpstr>Strong Ties VS Weak Ties</vt:lpstr>
      <vt:lpstr>Why are Ties Important for Firms?</vt:lpstr>
      <vt:lpstr> Notable Network  Ties Definitions</vt:lpstr>
      <vt:lpstr> </vt:lpstr>
      <vt:lpstr>Thank you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 identity guidelines</dc:title>
  <dc:creator>Andrew Shreeve</dc:creator>
  <cp:lastModifiedBy>sylvester mujakperuo</cp:lastModifiedBy>
  <cp:revision>15</cp:revision>
  <dcterms:created xsi:type="dcterms:W3CDTF">2022-03-14T13:44:34Z</dcterms:created>
  <dcterms:modified xsi:type="dcterms:W3CDTF">2024-11-11T06:34:43Z</dcterms:modified>
</cp:coreProperties>
</file>