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23"/>
  </p:notesMasterIdLst>
  <p:handoutMasterIdLst>
    <p:handoutMasterId r:id="rId24"/>
  </p:handoutMasterIdLst>
  <p:sldIdLst>
    <p:sldId id="256" r:id="rId2"/>
    <p:sldId id="257" r:id="rId3"/>
    <p:sldId id="4161" r:id="rId4"/>
    <p:sldId id="323" r:id="rId5"/>
    <p:sldId id="4145" r:id="rId6"/>
    <p:sldId id="4147" r:id="rId7"/>
    <p:sldId id="4148" r:id="rId8"/>
    <p:sldId id="4149" r:id="rId9"/>
    <p:sldId id="4150" r:id="rId10"/>
    <p:sldId id="4151" r:id="rId11"/>
    <p:sldId id="4152" r:id="rId12"/>
    <p:sldId id="4158" r:id="rId13"/>
    <p:sldId id="4141" r:id="rId14"/>
    <p:sldId id="4162" r:id="rId15"/>
    <p:sldId id="4154" r:id="rId16"/>
    <p:sldId id="4157" r:id="rId17"/>
    <p:sldId id="4164" r:id="rId18"/>
    <p:sldId id="4159" r:id="rId19"/>
    <p:sldId id="4163" r:id="rId20"/>
    <p:sldId id="4142" r:id="rId21"/>
    <p:sldId id="28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238611-A4F2-49B8-A68A-21895047C9BD}" v="6" dt="2024-11-05T05:30:56.6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660"/>
  </p:normalViewPr>
  <p:slideViewPr>
    <p:cSldViewPr snapToGrid="0">
      <p:cViewPr varScale="1">
        <p:scale>
          <a:sx n="59" d="100"/>
          <a:sy n="59" d="100"/>
        </p:scale>
        <p:origin x="1000"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11/13/2024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11/13/2024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06599-98F7-33F7-81E2-5F87A79838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7FBC12-8ACC-1081-154A-E0E727E9A3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3DB084-E908-63B7-9470-2F55CE1E545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5955A71-E2F7-8E78-CCB6-0F6D43939251}"/>
              </a:ext>
            </a:extLst>
          </p:cNvPr>
          <p:cNvSpPr>
            <a:spLocks noGrp="1"/>
          </p:cNvSpPr>
          <p:nvPr>
            <p:ph type="sldNum" sz="quarter" idx="5"/>
          </p:nvPr>
        </p:nvSpPr>
        <p:spPr/>
        <p:txBody>
          <a:bodyPr/>
          <a:lstStyle/>
          <a:p>
            <a:fld id="{0BE95075-E044-054B-898B-D3B5F62E76BA}" type="slidenum">
              <a:rPr lang="en-US" smtClean="0"/>
              <a:t>3</a:t>
            </a:fld>
            <a:endParaRPr lang="en-US"/>
          </a:p>
        </p:txBody>
      </p:sp>
    </p:spTree>
    <p:extLst>
      <p:ext uri="{BB962C8B-B14F-4D97-AF65-F5344CB8AC3E}">
        <p14:creationId xmlns:p14="http://schemas.microsoft.com/office/powerpoint/2010/main" val="3322657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E5203-263E-F405-871F-8B693223F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9CD460-D12E-1036-C2C7-4AA25CDE43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C6C3FE-8640-E1E8-779E-D31160656F0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97EB2FD-73AD-8297-7D09-EB3AB2FCACE0}"/>
              </a:ext>
            </a:extLst>
          </p:cNvPr>
          <p:cNvSpPr>
            <a:spLocks noGrp="1"/>
          </p:cNvSpPr>
          <p:nvPr>
            <p:ph type="sldNum" sz="quarter" idx="5"/>
          </p:nvPr>
        </p:nvSpPr>
        <p:spPr/>
        <p:txBody>
          <a:bodyPr/>
          <a:lstStyle/>
          <a:p>
            <a:fld id="{0BE95075-E044-054B-898B-D3B5F62E76BA}" type="slidenum">
              <a:rPr lang="en-US" smtClean="0"/>
              <a:t>12</a:t>
            </a:fld>
            <a:endParaRPr lang="en-US"/>
          </a:p>
        </p:txBody>
      </p:sp>
    </p:spTree>
    <p:extLst>
      <p:ext uri="{BB962C8B-B14F-4D97-AF65-F5344CB8AC3E}">
        <p14:creationId xmlns:p14="http://schemas.microsoft.com/office/powerpoint/2010/main" val="3105054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35828-FAE8-6B21-0260-822914C24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B83A84-6BA6-EEE2-7904-CFC5D57D79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777596-C57C-6F09-4B1E-A09487CB035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EFAE15C-7682-92A2-2A75-A1B1E6FCAB27}"/>
              </a:ext>
            </a:extLst>
          </p:cNvPr>
          <p:cNvSpPr>
            <a:spLocks noGrp="1"/>
          </p:cNvSpPr>
          <p:nvPr>
            <p:ph type="sldNum" sz="quarter" idx="5"/>
          </p:nvPr>
        </p:nvSpPr>
        <p:spPr/>
        <p:txBody>
          <a:bodyPr/>
          <a:lstStyle/>
          <a:p>
            <a:fld id="{0BE95075-E044-054B-898B-D3B5F62E76BA}" type="slidenum">
              <a:rPr lang="en-US" smtClean="0"/>
              <a:t>14</a:t>
            </a:fld>
            <a:endParaRPr lang="en-US"/>
          </a:p>
        </p:txBody>
      </p:sp>
    </p:spTree>
    <p:extLst>
      <p:ext uri="{BB962C8B-B14F-4D97-AF65-F5344CB8AC3E}">
        <p14:creationId xmlns:p14="http://schemas.microsoft.com/office/powerpoint/2010/main" val="793636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4339A-CDEE-0DBA-AED6-EFB82A287C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291FCC-408D-0950-CDA3-9699AF170C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C3790B-FD9B-9705-7C0C-12253902293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96A7CB6-B92A-BED4-233A-F2EB79D08170}"/>
              </a:ext>
            </a:extLst>
          </p:cNvPr>
          <p:cNvSpPr>
            <a:spLocks noGrp="1"/>
          </p:cNvSpPr>
          <p:nvPr>
            <p:ph type="sldNum" sz="quarter" idx="5"/>
          </p:nvPr>
        </p:nvSpPr>
        <p:spPr/>
        <p:txBody>
          <a:bodyPr/>
          <a:lstStyle/>
          <a:p>
            <a:fld id="{0BE95075-E044-054B-898B-D3B5F62E76BA}" type="slidenum">
              <a:rPr lang="en-US" smtClean="0"/>
              <a:t>16</a:t>
            </a:fld>
            <a:endParaRPr lang="en-US"/>
          </a:p>
        </p:txBody>
      </p:sp>
    </p:spTree>
    <p:extLst>
      <p:ext uri="{BB962C8B-B14F-4D97-AF65-F5344CB8AC3E}">
        <p14:creationId xmlns:p14="http://schemas.microsoft.com/office/powerpoint/2010/main" val="891799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2954F-9DE6-7F6B-4B63-A802204879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6BDCD5-56F6-4F81-5749-1E2E8E3523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D7C865-E310-70DF-EDA3-98D2C84B969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6EB3282-0D53-0502-94B1-89ABCFF48739}"/>
              </a:ext>
            </a:extLst>
          </p:cNvPr>
          <p:cNvSpPr>
            <a:spLocks noGrp="1"/>
          </p:cNvSpPr>
          <p:nvPr>
            <p:ph type="sldNum" sz="quarter" idx="5"/>
          </p:nvPr>
        </p:nvSpPr>
        <p:spPr/>
        <p:txBody>
          <a:bodyPr/>
          <a:lstStyle/>
          <a:p>
            <a:fld id="{0BE95075-E044-054B-898B-D3B5F62E76BA}" type="slidenum">
              <a:rPr lang="en-US" smtClean="0"/>
              <a:t>18</a:t>
            </a:fld>
            <a:endParaRPr lang="en-US"/>
          </a:p>
        </p:txBody>
      </p:sp>
    </p:spTree>
    <p:extLst>
      <p:ext uri="{BB962C8B-B14F-4D97-AF65-F5344CB8AC3E}">
        <p14:creationId xmlns:p14="http://schemas.microsoft.com/office/powerpoint/2010/main" val="319245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D6248-2760-3683-3305-A15C9736D0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A749D3-09ED-59A4-092D-17B61EAF10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1797B1-8805-5F65-CAE9-05CA8BFB478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59B78CF-1F61-691D-ABED-8191A290A4BF}"/>
              </a:ext>
            </a:extLst>
          </p:cNvPr>
          <p:cNvSpPr>
            <a:spLocks noGrp="1"/>
          </p:cNvSpPr>
          <p:nvPr>
            <p:ph type="sldNum" sz="quarter" idx="5"/>
          </p:nvPr>
        </p:nvSpPr>
        <p:spPr/>
        <p:txBody>
          <a:bodyPr/>
          <a:lstStyle/>
          <a:p>
            <a:fld id="{0BE95075-E044-054B-898B-D3B5F62E76BA}" type="slidenum">
              <a:rPr lang="en-US" smtClean="0"/>
              <a:t>19</a:t>
            </a:fld>
            <a:endParaRPr lang="en-US"/>
          </a:p>
        </p:txBody>
      </p:sp>
    </p:spTree>
    <p:extLst>
      <p:ext uri="{BB962C8B-B14F-4D97-AF65-F5344CB8AC3E}">
        <p14:creationId xmlns:p14="http://schemas.microsoft.com/office/powerpoint/2010/main" val="29083745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729027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406143930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11/13/2024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687" r:id="rId19"/>
    <p:sldLayoutId id="2147483733" r:id="rId20"/>
    <p:sldLayoutId id="2147483734" r:id="rId21"/>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hyperlink" Target="https://www.google.co.uk/search?sca_esv=5b4135254b5cefab&amp;q=Case+Study+on+Walmarts+failure+in+Germany&amp;tbm=vid&amp;source=lnms&amp;fbs=AEQNm0Aa4sjWe7Rqy32pFwRj0UkWd8nbOJfsBGGB5IQQO6L3J5MIFhvnvU242yFxzEEp3BcbXWGQjBp6XyyqfUu6Wz8hDrmQY6r35AfNzVfNsL-IsJU2BucwyE7wOOGu8QvFKhbBMsYdRmNGrrO2ZBlrZbWr_IA0_iUOmHCwBNd_v1kEFArGPSqFNP2JDO2RCnhC94JHdQEE&amp;sa=X&amp;ved=2ahUKEwid_vSfrMSJAxUzTUEAHeYkLfQ4KBDSlAl6BAgOEAE&amp;biw=1272&amp;bih=594&amp;dpr=1.5#fpstate=ive&amp;vld=cid:a39b6812,vid:59AMOwlf6XQ,st:0"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9965" y="2455817"/>
            <a:ext cx="5408023" cy="3727269"/>
          </a:xfrm>
        </p:spPr>
        <p:txBody>
          <a:bodyPr lIns="0" tIns="0" rIns="0" bIns="0">
            <a:normAutofit lnSpcReduction="10000"/>
          </a:bodyPr>
          <a:lstStyle/>
          <a:p>
            <a:pPr>
              <a:lnSpc>
                <a:spcPct val="100000"/>
              </a:lnSpc>
            </a:pPr>
            <a:r>
              <a:rPr lang="en-US" dirty="0"/>
              <a:t>BUSI 1764- </a:t>
            </a:r>
          </a:p>
          <a:p>
            <a:pPr>
              <a:lnSpc>
                <a:spcPct val="100000"/>
              </a:lnSpc>
            </a:pPr>
            <a:r>
              <a:rPr lang="en-US" dirty="0"/>
              <a:t>Global Entrepreneurship and Innovation</a:t>
            </a:r>
          </a:p>
          <a:p>
            <a:endParaRPr lang="en-GB" b="1" dirty="0"/>
          </a:p>
          <a:p>
            <a:r>
              <a:rPr lang="en-GB" b="1" dirty="0"/>
              <a:t>Department: Executive Business Centre</a:t>
            </a:r>
            <a:endParaRPr lang="en-GB" dirty="0"/>
          </a:p>
          <a:p>
            <a:endParaRPr lang="en-GB" dirty="0"/>
          </a:p>
          <a:p>
            <a:endParaRPr lang="en-GB" dirty="0"/>
          </a:p>
          <a:p>
            <a:r>
              <a:rPr lang="en-US" sz="2400" b="0" dirty="0">
                <a:solidFill>
                  <a:schemeClr val="accent4">
                    <a:lumMod val="60000"/>
                    <a:lumOff val="40000"/>
                  </a:schemeClr>
                </a:solidFill>
                <a:latin typeface="Arial"/>
                <a:cs typeface="Arial"/>
              </a:rPr>
              <a:t>Dr Sylvester O Mujakperuo </a:t>
            </a:r>
          </a:p>
          <a:p>
            <a:r>
              <a:rPr lang="en-US" sz="2400" b="0" dirty="0">
                <a:solidFill>
                  <a:schemeClr val="accent4">
                    <a:lumMod val="60000"/>
                    <a:lumOff val="40000"/>
                  </a:schemeClr>
                </a:solidFill>
                <a:latin typeface="Arial"/>
                <a:cs typeface="Arial"/>
              </a:rPr>
              <a:t>Module Leader</a:t>
            </a:r>
          </a:p>
          <a:p>
            <a:endParaRPr lang="en-GB" dirty="0"/>
          </a:p>
        </p:txBody>
      </p:sp>
      <p:sp>
        <p:nvSpPr>
          <p:cNvPr id="2" name="Title 1"/>
          <p:cNvSpPr>
            <a:spLocks noGrp="1"/>
          </p:cNvSpPr>
          <p:nvPr>
            <p:ph type="ctrTitle"/>
          </p:nvPr>
        </p:nvSpPr>
        <p:spPr>
          <a:xfrm>
            <a:off x="361589" y="1223999"/>
            <a:ext cx="5408023" cy="3644091"/>
          </a:xfrm>
        </p:spPr>
        <p:txBody>
          <a:bodyPr lIns="0" tIns="0" rIns="0" bIns="0" anchor="t" anchorCtr="0">
            <a:normAutofit/>
          </a:bodyPr>
          <a:lstStyle/>
          <a:p>
            <a:pPr algn="just"/>
            <a:r>
              <a:rPr lang="en-US" sz="2700" dirty="0">
                <a:solidFill>
                  <a:srgbClr val="FFC000"/>
                </a:solidFill>
                <a:latin typeface="Antonio" charset="0"/>
                <a:ea typeface="Antonio" charset="0"/>
                <a:cs typeface="Antonio" charset="0"/>
              </a:rPr>
              <a:t>International Market Entry Strategies</a:t>
            </a:r>
            <a:br>
              <a:rPr lang="en-US" sz="2700" dirty="0">
                <a:solidFill>
                  <a:srgbClr val="FFC000"/>
                </a:solidFill>
                <a:latin typeface="Antonio" charset="0"/>
                <a:ea typeface="Antonio" charset="0"/>
                <a:cs typeface="Antonio" charset="0"/>
              </a:rPr>
            </a:br>
            <a:br>
              <a:rPr lang="en-US" sz="2700" dirty="0">
                <a:solidFill>
                  <a:srgbClr val="FFC000"/>
                </a:solidFill>
                <a:latin typeface="Antonio" charset="0"/>
                <a:ea typeface="Antonio" charset="0"/>
                <a:cs typeface="Antonio" charset="0"/>
              </a:rPr>
            </a:br>
            <a:r>
              <a:rPr lang="en-US" sz="2700" dirty="0">
                <a:solidFill>
                  <a:srgbClr val="FFC000"/>
                </a:solidFill>
                <a:latin typeface="Antonio" charset="0"/>
                <a:ea typeface="Antonio" charset="0"/>
                <a:cs typeface="Antonio" charset="0"/>
              </a:rPr>
              <a:t> </a:t>
            </a:r>
            <a:endParaRPr lang="en-US" sz="2700" b="1" dirty="0">
              <a:solidFill>
                <a:srgbClr val="FFC000"/>
              </a:solidFill>
              <a:latin typeface="Antonio" charset="0"/>
              <a:ea typeface="Antonio" charset="0"/>
              <a:cs typeface="Antonio"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3450" y="-6317"/>
            <a:ext cx="6348549"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900000" y="1171254"/>
            <a:ext cx="2880000" cy="4948746"/>
          </a:xfrm>
        </p:spPr>
        <p:txBody>
          <a:bodyPr>
            <a:normAutofit/>
          </a:bodyPr>
          <a:lstStyle/>
          <a:p>
            <a:r>
              <a:rPr lang="en-GB" sz="4400" dirty="0">
                <a:solidFill>
                  <a:srgbClr val="FFC000"/>
                </a:solidFill>
                <a:latin typeface="Calibri Light" panose="020F0302020204030204" pitchFamily="34" charset="0"/>
                <a:cs typeface="Calibri Light" panose="020F0302020204030204" pitchFamily="34" charset="0"/>
              </a:rPr>
              <a:t>LEARNING OUTCOMES</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202129" y="1171254"/>
            <a:ext cx="7484773" cy="3688746"/>
          </a:xfrm>
        </p:spPr>
        <p:txBody>
          <a:bodyPr>
            <a:normAutofit fontScale="85000" lnSpcReduction="10000"/>
          </a:bodyPr>
          <a:lstStyle/>
          <a:p>
            <a:pPr marL="457200" indent="-457200" algn="just">
              <a:lnSpc>
                <a:spcPct val="150000"/>
              </a:lnSpc>
              <a:buFont typeface="Arial" panose="020B0604020202020204" pitchFamily="34" charset="0"/>
              <a:buChar char="•"/>
            </a:pPr>
            <a:r>
              <a:rPr lang="en-GB" dirty="0"/>
              <a:t>Understand how to select foreign markets for internationalisation</a:t>
            </a:r>
          </a:p>
          <a:p>
            <a:pPr marL="457200" indent="-457200" algn="just">
              <a:lnSpc>
                <a:spcPct val="150000"/>
              </a:lnSpc>
              <a:buFont typeface="Arial" panose="020B0604020202020204" pitchFamily="34" charset="0"/>
              <a:buChar char="•"/>
            </a:pPr>
            <a:r>
              <a:rPr lang="en-GB" dirty="0"/>
              <a:t>Understand the various market entry modes used in internationalisation</a:t>
            </a:r>
          </a:p>
          <a:p>
            <a:pPr marL="457200" indent="-457200" algn="just">
              <a:lnSpc>
                <a:spcPct val="150000"/>
              </a:lnSpc>
              <a:buFont typeface="Arial" panose="020B0604020202020204" pitchFamily="34" charset="0"/>
              <a:buChar char="•"/>
            </a:pPr>
            <a:r>
              <a:rPr lang="en-GB" dirty="0"/>
              <a:t>Understand the benefits and drawback of the various market entry modes in internationalisation.  </a:t>
            </a:r>
          </a:p>
          <a:p>
            <a:endParaRPr lang="en-GB" dirty="0"/>
          </a:p>
        </p:txBody>
      </p:sp>
    </p:spTree>
    <p:extLst>
      <p:ext uri="{BB962C8B-B14F-4D97-AF65-F5344CB8AC3E}">
        <p14:creationId xmlns:p14="http://schemas.microsoft.com/office/powerpoint/2010/main" val="1983856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573C3-D311-0710-1B72-7368A0C8AF8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C3DE1FB-5716-BC70-0307-0EB702236EAD}"/>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05CD84B8-D156-CA0B-33E3-F7BCB63C8039}"/>
              </a:ext>
            </a:extLst>
          </p:cNvPr>
          <p:cNvSpPr>
            <a:spLocks noGrp="1"/>
          </p:cNvSpPr>
          <p:nvPr>
            <p:ph type="ctrTitle"/>
          </p:nvPr>
        </p:nvSpPr>
        <p:spPr>
          <a:xfrm>
            <a:off x="374468" y="313510"/>
            <a:ext cx="11451771" cy="6237424"/>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3600" dirty="0">
                <a:solidFill>
                  <a:srgbClr val="FFC000"/>
                </a:solidFill>
              </a:rPr>
            </a:br>
            <a:br>
              <a:rPr lang="en-GB" sz="3600" dirty="0">
                <a:solidFill>
                  <a:srgbClr val="FFC000"/>
                </a:solidFill>
              </a:rPr>
            </a:br>
            <a:br>
              <a:rPr lang="en-GB" sz="3600" dirty="0">
                <a:solidFill>
                  <a:srgbClr val="FFC000"/>
                </a:solidFill>
              </a:rPr>
            </a:br>
            <a:r>
              <a:rPr lang="en-GB" sz="3600" b="0" dirty="0">
                <a:solidFill>
                  <a:srgbClr val="FFC000"/>
                </a:solidFill>
              </a:rPr>
              <a:t>Approach To Market Selection</a:t>
            </a:r>
            <a:br>
              <a:rPr lang="en-GB" sz="3600" b="0" dirty="0"/>
            </a:br>
            <a:endParaRPr lang="en-US" sz="3600" b="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8F71A876-87B6-9C38-6360-E60642F16425}"/>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780883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004" y="661851"/>
            <a:ext cx="10510616" cy="759543"/>
          </a:xfrm>
        </p:spPr>
        <p:txBody>
          <a:bodyPr>
            <a:noAutofit/>
          </a:bodyPr>
          <a:lstStyle/>
          <a:p>
            <a:pPr algn="ctr"/>
            <a:r>
              <a:rPr lang="en-GB" sz="3600" dirty="0">
                <a:solidFill>
                  <a:schemeClr val="tx1"/>
                </a:solidFill>
              </a:rPr>
              <a:t>Approach to Market Selection</a:t>
            </a:r>
            <a:br>
              <a:rPr lang="en-GB" sz="3600" dirty="0"/>
            </a:br>
            <a:endParaRPr lang="en-GB" sz="3600" dirty="0"/>
          </a:p>
        </p:txBody>
      </p:sp>
      <p:sp>
        <p:nvSpPr>
          <p:cNvPr id="3" name="Content Placeholder 2"/>
          <p:cNvSpPr>
            <a:spLocks noGrp="1"/>
          </p:cNvSpPr>
          <p:nvPr>
            <p:ph idx="1"/>
          </p:nvPr>
        </p:nvSpPr>
        <p:spPr>
          <a:xfrm>
            <a:off x="1130005" y="1767840"/>
            <a:ext cx="10438696" cy="4998719"/>
          </a:xfrm>
        </p:spPr>
        <p:txBody>
          <a:bodyPr>
            <a:normAutofit/>
          </a:bodyPr>
          <a:lstStyle/>
          <a:p>
            <a:pPr algn="just"/>
            <a:r>
              <a:rPr lang="en-GB" dirty="0"/>
              <a:t>Examine the External Environment  </a:t>
            </a:r>
          </a:p>
          <a:p>
            <a:pPr algn="just">
              <a:lnSpc>
                <a:spcPct val="150000"/>
              </a:lnSpc>
            </a:pPr>
            <a:r>
              <a:rPr lang="en-GB" dirty="0"/>
              <a:t>           </a:t>
            </a:r>
            <a:r>
              <a:rPr lang="en-GB" sz="2400" dirty="0"/>
              <a:t>-Political Environment </a:t>
            </a:r>
          </a:p>
          <a:p>
            <a:pPr algn="just">
              <a:lnSpc>
                <a:spcPct val="150000"/>
              </a:lnSpc>
            </a:pPr>
            <a:r>
              <a:rPr lang="en-GB" sz="2400" dirty="0"/>
              <a:t>             -Economic Environment</a:t>
            </a:r>
          </a:p>
          <a:p>
            <a:pPr algn="just">
              <a:lnSpc>
                <a:spcPct val="150000"/>
              </a:lnSpc>
            </a:pPr>
            <a:r>
              <a:rPr lang="en-GB" sz="2400" dirty="0"/>
              <a:t>             -Social Environment </a:t>
            </a:r>
          </a:p>
          <a:p>
            <a:pPr algn="just">
              <a:lnSpc>
                <a:spcPct val="150000"/>
              </a:lnSpc>
            </a:pPr>
            <a:r>
              <a:rPr lang="en-GB" sz="2400" dirty="0"/>
              <a:t>             -Technological Environment</a:t>
            </a:r>
          </a:p>
          <a:p>
            <a:pPr algn="just">
              <a:lnSpc>
                <a:spcPct val="150000"/>
              </a:lnSpc>
            </a:pPr>
            <a:r>
              <a:rPr lang="en-GB" sz="2400" dirty="0"/>
              <a:t>             -Legal Environment</a:t>
            </a:r>
          </a:p>
          <a:p>
            <a:pPr algn="just">
              <a:lnSpc>
                <a:spcPct val="150000"/>
              </a:lnSpc>
            </a:pPr>
            <a:r>
              <a:rPr lang="en-GB" sz="2400" dirty="0"/>
              <a:t>             -Environmental Factors </a:t>
            </a:r>
          </a:p>
          <a:p>
            <a:pPr algn="just">
              <a:lnSpc>
                <a:spcPct val="150000"/>
              </a:lnSpc>
            </a:pPr>
            <a:endParaRPr lang="en-GB" sz="2400" dirty="0"/>
          </a:p>
          <a:p>
            <a:pPr algn="just"/>
            <a:endParaRPr lang="en-GB" dirty="0"/>
          </a:p>
        </p:txBody>
      </p:sp>
      <p:sp>
        <p:nvSpPr>
          <p:cNvPr id="4" name="TextBox 3">
            <a:extLst>
              <a:ext uri="{FF2B5EF4-FFF2-40B4-BE49-F238E27FC236}">
                <a16:creationId xmlns:a16="http://schemas.microsoft.com/office/drawing/2014/main" id="{9EAD534E-64B8-E042-89CF-E5BC97BEC57E}"/>
              </a:ext>
            </a:extLst>
          </p:cNvPr>
          <p:cNvSpPr txBox="1"/>
          <p:nvPr/>
        </p:nvSpPr>
        <p:spPr>
          <a:xfrm>
            <a:off x="1130005" y="6112565"/>
            <a:ext cx="3829621" cy="646331"/>
          </a:xfrm>
          <a:prstGeom prst="rect">
            <a:avLst/>
          </a:prstGeom>
          <a:noFill/>
        </p:spPr>
        <p:txBody>
          <a:bodyPr wrap="square" rtlCol="0">
            <a:spAutoFit/>
          </a:bodyPr>
          <a:lstStyle/>
          <a:p>
            <a:endParaRPr lang="en-US" sz="1200" dirty="0"/>
          </a:p>
          <a:p>
            <a:endParaRPr lang="en-US" sz="1200" dirty="0"/>
          </a:p>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34234558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79CEE-5CB4-2D2F-A9B7-518E524545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957345-E4BE-B9C8-0C99-5A21A2055549}"/>
              </a:ext>
            </a:extLst>
          </p:cNvPr>
          <p:cNvSpPr>
            <a:spLocks noGrp="1"/>
          </p:cNvSpPr>
          <p:nvPr>
            <p:ph type="title"/>
          </p:nvPr>
        </p:nvSpPr>
        <p:spPr>
          <a:xfrm>
            <a:off x="1130004" y="705394"/>
            <a:ext cx="10510616" cy="931817"/>
          </a:xfrm>
        </p:spPr>
        <p:txBody>
          <a:bodyPr>
            <a:noAutofit/>
          </a:bodyPr>
          <a:lstStyle/>
          <a:p>
            <a:pPr algn="ctr"/>
            <a:r>
              <a:rPr lang="en-GB" sz="3200" dirty="0">
                <a:solidFill>
                  <a:schemeClr val="tx1"/>
                </a:solidFill>
              </a:rPr>
              <a:t>Approach to Market Selection </a:t>
            </a:r>
            <a:br>
              <a:rPr lang="en-GB" sz="3200" dirty="0">
                <a:solidFill>
                  <a:schemeClr val="tx1"/>
                </a:solidFill>
              </a:rPr>
            </a:br>
            <a:r>
              <a:rPr lang="en-GB" sz="3200" dirty="0">
                <a:solidFill>
                  <a:schemeClr val="tx1"/>
                </a:solidFill>
              </a:rPr>
              <a:t>(Political Environment)</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1A0D213C-7030-E502-2C67-B757FF3AD0E3}"/>
              </a:ext>
            </a:extLst>
          </p:cNvPr>
          <p:cNvSpPr>
            <a:spLocks noGrp="1"/>
          </p:cNvSpPr>
          <p:nvPr>
            <p:ph idx="1"/>
          </p:nvPr>
        </p:nvSpPr>
        <p:spPr>
          <a:xfrm>
            <a:off x="1130005" y="1793965"/>
            <a:ext cx="10438696" cy="4873963"/>
          </a:xfrm>
        </p:spPr>
        <p:txBody>
          <a:bodyPr>
            <a:normAutofit/>
          </a:bodyPr>
          <a:lstStyle/>
          <a:p>
            <a:pPr algn="just">
              <a:lnSpc>
                <a:spcPct val="150000"/>
              </a:lnSpc>
            </a:pPr>
            <a:r>
              <a:rPr lang="en-GB" sz="2400" dirty="0"/>
              <a:t>To identify the political factors relevant to your business, you should consider the following questions:</a:t>
            </a:r>
          </a:p>
          <a:p>
            <a:pPr marL="342900" lvl="0" indent="-342900" algn="just">
              <a:lnSpc>
                <a:spcPct val="150000"/>
              </a:lnSpc>
              <a:buFont typeface="Arial" panose="020B0604020202020204" pitchFamily="34" charset="0"/>
              <a:buChar char="•"/>
            </a:pPr>
            <a:r>
              <a:rPr lang="en-GB" sz="2400" dirty="0"/>
              <a:t>What are the current government policies and regulations that may impact your industry?</a:t>
            </a:r>
          </a:p>
          <a:p>
            <a:pPr marL="342900" lvl="0" indent="-342900" algn="just">
              <a:lnSpc>
                <a:spcPct val="150000"/>
              </a:lnSpc>
              <a:buFont typeface="Arial" panose="020B0604020202020204" pitchFamily="34" charset="0"/>
              <a:buChar char="•"/>
            </a:pPr>
            <a:r>
              <a:rPr lang="en-GB" sz="2400" dirty="0"/>
              <a:t>Are there any upcoming changes to government policies that may impact your business?</a:t>
            </a:r>
          </a:p>
          <a:p>
            <a:pPr marL="342900" lvl="0" indent="-342900" algn="just">
              <a:lnSpc>
                <a:spcPct val="150000"/>
              </a:lnSpc>
              <a:buFont typeface="Arial" panose="020B0604020202020204" pitchFamily="34" charset="0"/>
              <a:buChar char="•"/>
            </a:pPr>
            <a:r>
              <a:rPr lang="en-GB" sz="2400" dirty="0"/>
              <a:t>How will changes in government affect your business operations?</a:t>
            </a:r>
          </a:p>
          <a:p>
            <a:pPr algn="just"/>
            <a:endParaRPr lang="en-GB" dirty="0"/>
          </a:p>
        </p:txBody>
      </p:sp>
    </p:spTree>
    <p:extLst>
      <p:ext uri="{BB962C8B-B14F-4D97-AF65-F5344CB8AC3E}">
        <p14:creationId xmlns:p14="http://schemas.microsoft.com/office/powerpoint/2010/main" val="211863097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35E2E-0212-0E66-32D2-BC1B9CA7BB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DCCDD0-9D06-458B-76D7-B7ED82E0BB6D}"/>
              </a:ext>
            </a:extLst>
          </p:cNvPr>
          <p:cNvSpPr>
            <a:spLocks noGrp="1"/>
          </p:cNvSpPr>
          <p:nvPr>
            <p:ph type="title"/>
          </p:nvPr>
        </p:nvSpPr>
        <p:spPr>
          <a:xfrm>
            <a:off x="1130004" y="544287"/>
            <a:ext cx="10510616" cy="918754"/>
          </a:xfrm>
        </p:spPr>
        <p:txBody>
          <a:bodyPr>
            <a:noAutofit/>
          </a:bodyPr>
          <a:lstStyle/>
          <a:p>
            <a:pPr algn="ctr"/>
            <a:r>
              <a:rPr lang="en-GB" sz="3200" dirty="0">
                <a:solidFill>
                  <a:schemeClr val="tx1"/>
                </a:solidFill>
              </a:rPr>
              <a:t>Approach to Market Selection </a:t>
            </a:r>
            <a:br>
              <a:rPr lang="en-GB" sz="3200" dirty="0">
                <a:solidFill>
                  <a:schemeClr val="tx1"/>
                </a:solidFill>
              </a:rPr>
            </a:br>
            <a:r>
              <a:rPr lang="en-GB" sz="3200" dirty="0">
                <a:solidFill>
                  <a:schemeClr val="tx1"/>
                </a:solidFill>
              </a:rPr>
              <a:t>(Economic Environment)</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29A78148-F985-E361-537B-0BE2356226A3}"/>
              </a:ext>
            </a:extLst>
          </p:cNvPr>
          <p:cNvSpPr>
            <a:spLocks noGrp="1"/>
          </p:cNvSpPr>
          <p:nvPr>
            <p:ph idx="1"/>
          </p:nvPr>
        </p:nvSpPr>
        <p:spPr>
          <a:xfrm>
            <a:off x="1130005" y="1593669"/>
            <a:ext cx="10438696" cy="4720045"/>
          </a:xfrm>
        </p:spPr>
        <p:txBody>
          <a:bodyPr>
            <a:normAutofit fontScale="92500" lnSpcReduction="10000"/>
          </a:bodyPr>
          <a:lstStyle/>
          <a:p>
            <a:pPr algn="just">
              <a:lnSpc>
                <a:spcPct val="150000"/>
              </a:lnSpc>
              <a:spcAft>
                <a:spcPts val="1560"/>
              </a:spcAft>
            </a:pPr>
            <a:r>
              <a:rPr lang="en-GB" sz="18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To identify the economic factors relevant to your business, you should consider the following questions: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18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What are the current economic conditions like?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18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How is the economy performing compared to other countries?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18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Are there any upcoming economic changes that may impact on the business?</a:t>
            </a:r>
          </a:p>
          <a:p>
            <a:pPr lvl="0" algn="just">
              <a:lnSpc>
                <a:spcPct val="150000"/>
              </a:lnSpc>
              <a:spcAft>
                <a:spcPts val="720"/>
              </a:spcAft>
              <a:buSzPts val="1000"/>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More specifically, you want to consider the following:</a:t>
            </a:r>
          </a:p>
          <a:p>
            <a:pPr marL="285750" lvl="0" indent="-285750" algn="just">
              <a:lnSpc>
                <a:spcPct val="150000"/>
              </a:lnSpc>
              <a:spcAft>
                <a:spcPts val="720"/>
              </a:spcAft>
              <a:buSzPts val="1000"/>
              <a:buFont typeface="Arial" panose="020B0604020202020204" pitchFamily="34" charset="0"/>
              <a:buChar char="•"/>
              <a:tabLst>
                <a:tab pos="457200" algn="l"/>
              </a:tabLst>
            </a:pPr>
            <a:r>
              <a:rPr lang="en-GB" sz="1800" kern="100" dirty="0">
                <a:latin typeface="Aptos" panose="020B0004020202020204" pitchFamily="34" charset="0"/>
                <a:ea typeface="Aptos" panose="020B0004020202020204" pitchFamily="34" charset="0"/>
                <a:cs typeface="Times New Roman" panose="02020603050405020304" pitchFamily="18" charset="0"/>
              </a:rPr>
              <a:t>Interest rates</a:t>
            </a:r>
          </a:p>
          <a:p>
            <a:pPr marL="285750" lvl="0" indent="-285750" algn="just">
              <a:lnSpc>
                <a:spcPct val="150000"/>
              </a:lnSpc>
              <a:spcAft>
                <a:spcPts val="720"/>
              </a:spcAft>
              <a:buSzPts val="1000"/>
              <a:buFont typeface="Arial" panose="020B0604020202020204" pitchFamily="34" charset="0"/>
              <a:buChar char="•"/>
              <a:tabLst>
                <a:tab pos="457200" algn="l"/>
              </a:tabLst>
            </a:pPr>
            <a:r>
              <a:rPr lang="en-GB" sz="1800" kern="100" dirty="0">
                <a:latin typeface="Aptos" panose="020B0004020202020204" pitchFamily="34" charset="0"/>
                <a:ea typeface="Aptos" panose="020B0004020202020204" pitchFamily="34" charset="0"/>
                <a:cs typeface="Times New Roman" panose="02020603050405020304" pitchFamily="18" charset="0"/>
              </a:rPr>
              <a:t>The volatility in exchange rates</a:t>
            </a:r>
          </a:p>
          <a:p>
            <a:pPr marL="285750" lvl="0" indent="-285750" algn="just">
              <a:lnSpc>
                <a:spcPct val="150000"/>
              </a:lnSpc>
              <a:spcAft>
                <a:spcPts val="720"/>
              </a:spcAft>
              <a:buSzPts val="1000"/>
              <a:buFont typeface="Arial" panose="020B0604020202020204" pitchFamily="34" charset="0"/>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Inflation</a:t>
            </a:r>
          </a:p>
          <a:p>
            <a:pPr algn="just"/>
            <a:endParaRPr lang="en-GB" dirty="0"/>
          </a:p>
        </p:txBody>
      </p:sp>
    </p:spTree>
    <p:extLst>
      <p:ext uri="{BB962C8B-B14F-4D97-AF65-F5344CB8AC3E}">
        <p14:creationId xmlns:p14="http://schemas.microsoft.com/office/powerpoint/2010/main" val="256635197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8CC88-F3AB-CB1F-6213-925E8EC60B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42CDA5-A282-6BD9-543E-43589B5202D5}"/>
              </a:ext>
            </a:extLst>
          </p:cNvPr>
          <p:cNvSpPr>
            <a:spLocks noGrp="1"/>
          </p:cNvSpPr>
          <p:nvPr>
            <p:ph type="title"/>
          </p:nvPr>
        </p:nvSpPr>
        <p:spPr>
          <a:xfrm>
            <a:off x="1130004" y="940525"/>
            <a:ext cx="10510616" cy="722811"/>
          </a:xfrm>
        </p:spPr>
        <p:txBody>
          <a:bodyPr>
            <a:noAutofit/>
          </a:bodyPr>
          <a:lstStyle/>
          <a:p>
            <a:pPr algn="ctr"/>
            <a:r>
              <a:rPr lang="en-GB" sz="3200" dirty="0">
                <a:solidFill>
                  <a:schemeClr val="tx1"/>
                </a:solidFill>
              </a:rPr>
              <a:t>Approach to Market Selection: Economic Environment</a:t>
            </a:r>
            <a:br>
              <a:rPr lang="en-GB" sz="3200" dirty="0">
                <a:solidFill>
                  <a:schemeClr val="tx1"/>
                </a:solidFill>
              </a:rPr>
            </a:br>
            <a:r>
              <a:rPr lang="en-GB" sz="3200" dirty="0">
                <a:solidFill>
                  <a:schemeClr val="tx1"/>
                </a:solidFill>
              </a:rPr>
              <a:t>(Inflation)</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500B51BC-B90A-8BD2-190D-F1B4D62D18C4}"/>
              </a:ext>
            </a:extLst>
          </p:cNvPr>
          <p:cNvSpPr>
            <a:spLocks noGrp="1"/>
          </p:cNvSpPr>
          <p:nvPr>
            <p:ph idx="1"/>
          </p:nvPr>
        </p:nvSpPr>
        <p:spPr>
          <a:xfrm>
            <a:off x="1130005" y="1881051"/>
            <a:ext cx="10438696" cy="4876800"/>
          </a:xfrm>
        </p:spPr>
        <p:txBody>
          <a:bodyPr>
            <a:normAutofit fontScale="92500" lnSpcReduction="20000"/>
          </a:bodyPr>
          <a:lstStyle/>
          <a:p>
            <a:pPr algn="just">
              <a:lnSpc>
                <a:spcPct val="150000"/>
              </a:lnSpc>
            </a:pPr>
            <a:r>
              <a:rPr lang="en-GB" sz="1800" dirty="0">
                <a:solidFill>
                  <a:srgbClr val="414047"/>
                </a:solidFill>
                <a:effectLst/>
                <a:latin typeface="Mulish"/>
                <a:ea typeface="Times New Roman" panose="02020603050405020304" pitchFamily="18" charset="0"/>
              </a:rPr>
              <a:t>Some possible ways in which inflation can affect businesses:</a:t>
            </a:r>
            <a:endParaRPr lang="en-GB" sz="1800" dirty="0">
              <a:effectLst/>
              <a:latin typeface="Times New Roman" panose="02020603050405020304" pitchFamily="18" charset="0"/>
              <a:ea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n-GB" sz="1800" b="1" strike="noStrike" kern="0" dirty="0">
                <a:solidFill>
                  <a:srgbClr val="000000"/>
                </a:solidFill>
                <a:effectLst/>
                <a:latin typeface="Mulish"/>
                <a:ea typeface="Times New Roman" panose="02020603050405020304" pitchFamily="18" charset="0"/>
                <a:cs typeface="Times New Roman" panose="02020603050405020304" pitchFamily="18" charset="0"/>
              </a:rPr>
              <a:t>Cost of goods and services</a:t>
            </a:r>
            <a:r>
              <a:rPr lang="en-GB" sz="1800" kern="0" dirty="0">
                <a:solidFill>
                  <a:srgbClr val="414047"/>
                </a:solidFill>
                <a:effectLst/>
                <a:latin typeface="Mulish"/>
                <a:ea typeface="Times New Roman" panose="02020603050405020304" pitchFamily="18" charset="0"/>
                <a:cs typeface="Times New Roman" panose="02020603050405020304" pitchFamily="18" charset="0"/>
              </a:rPr>
              <a:t> - </a:t>
            </a:r>
            <a:r>
              <a:rPr lang="en-GB" sz="1800" kern="100" dirty="0">
                <a:solidFill>
                  <a:srgbClr val="414047"/>
                </a:solidFill>
                <a:effectLst/>
                <a:latin typeface="Mulish"/>
                <a:ea typeface="Aptos" panose="020B0004020202020204" pitchFamily="34" charset="0"/>
                <a:cs typeface="Times New Roman" panose="02020603050405020304" pitchFamily="18" charset="0"/>
              </a:rPr>
              <a:t>Inflation leads to a general rise in the prices of goods and services. This can increase cost of raw materials, production, and operating expenses for businesses</a:t>
            </a:r>
            <a:endParaRPr lang="en-GB" sz="1800" kern="100" dirty="0">
              <a:solidFill>
                <a:srgbClr val="414047"/>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n-GB" sz="1800" b="1" u="none" strike="noStrike" kern="0" dirty="0">
                <a:solidFill>
                  <a:srgbClr val="000000"/>
                </a:solidFill>
                <a:effectLst/>
                <a:latin typeface="Mulish"/>
                <a:ea typeface="Times New Roman" panose="02020603050405020304" pitchFamily="18" charset="0"/>
                <a:cs typeface="Times New Roman" panose="02020603050405020304" pitchFamily="18" charset="0"/>
              </a:rPr>
              <a:t>Wage demands</a:t>
            </a:r>
            <a:r>
              <a:rPr lang="en-GB" sz="1800" kern="0" dirty="0">
                <a:solidFill>
                  <a:srgbClr val="414047"/>
                </a:solidFill>
                <a:effectLst/>
                <a:latin typeface="Mulish"/>
                <a:ea typeface="Times New Roman" panose="02020603050405020304" pitchFamily="18" charset="0"/>
                <a:cs typeface="Times New Roman" panose="02020603050405020304" pitchFamily="18" charset="0"/>
              </a:rPr>
              <a:t> - </a:t>
            </a:r>
            <a:r>
              <a:rPr lang="en-GB" sz="1800" kern="100" dirty="0">
                <a:solidFill>
                  <a:srgbClr val="414047"/>
                </a:solidFill>
                <a:effectLst/>
                <a:latin typeface="Mulish"/>
                <a:ea typeface="Aptos" panose="020B0004020202020204" pitchFamily="34" charset="0"/>
                <a:cs typeface="Times New Roman" panose="02020603050405020304" pitchFamily="18" charset="0"/>
              </a:rPr>
              <a:t>Inflation can put pressure on businesses to increase wages since the cost of living is heightened. Higher wages can contribute to increased labour costs for businesses.</a:t>
            </a:r>
            <a:endParaRPr lang="en-GB" sz="1800" kern="100" dirty="0">
              <a:solidFill>
                <a:srgbClr val="414047"/>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n-GB" sz="1800" b="1" u="none" strike="noStrike" kern="0" dirty="0">
                <a:solidFill>
                  <a:srgbClr val="000000"/>
                </a:solidFill>
                <a:effectLst/>
                <a:latin typeface="Mulish"/>
                <a:ea typeface="Times New Roman" panose="02020603050405020304" pitchFamily="18" charset="0"/>
                <a:cs typeface="Times New Roman" panose="02020603050405020304" pitchFamily="18" charset="0"/>
              </a:rPr>
              <a:t>Consumer demand</a:t>
            </a:r>
            <a:r>
              <a:rPr lang="en-GB" sz="1800" kern="0" dirty="0">
                <a:solidFill>
                  <a:srgbClr val="414047"/>
                </a:solidFill>
                <a:effectLst/>
                <a:latin typeface="Mulish"/>
                <a:ea typeface="Times New Roman" panose="02020603050405020304" pitchFamily="18" charset="0"/>
                <a:cs typeface="Times New Roman" panose="02020603050405020304" pitchFamily="18" charset="0"/>
              </a:rPr>
              <a:t>- </a:t>
            </a:r>
            <a:r>
              <a:rPr lang="en-GB" sz="1800" kern="100" dirty="0">
                <a:solidFill>
                  <a:srgbClr val="414047"/>
                </a:solidFill>
                <a:effectLst/>
                <a:latin typeface="Mulish"/>
                <a:ea typeface="Aptos" panose="020B0004020202020204" pitchFamily="34" charset="0"/>
                <a:cs typeface="Times New Roman" panose="02020603050405020304" pitchFamily="18" charset="0"/>
              </a:rPr>
              <a:t>Inflation can impact consumer purchasing power; when prices rise, consumers have less disposable income, leading to reduced spending on non-essential goods and services. This can affect businesses that rely on consumer spending, such as retailers, restaurants, and leisure companies.</a:t>
            </a:r>
            <a:endParaRPr lang="en-GB" sz="1800" kern="100" dirty="0">
              <a:solidFill>
                <a:srgbClr val="414047"/>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n-GB" sz="1800" b="1" u="none" strike="noStrike" kern="0" dirty="0">
                <a:solidFill>
                  <a:srgbClr val="000000"/>
                </a:solidFill>
                <a:effectLst/>
                <a:latin typeface="Mulish"/>
                <a:ea typeface="Times New Roman" panose="02020603050405020304" pitchFamily="18" charset="0"/>
                <a:cs typeface="Times New Roman" panose="02020603050405020304" pitchFamily="18" charset="0"/>
              </a:rPr>
              <a:t>Interest rates</a:t>
            </a:r>
            <a:r>
              <a:rPr lang="en-GB" sz="1800" kern="0" dirty="0">
                <a:solidFill>
                  <a:srgbClr val="414047"/>
                </a:solidFill>
                <a:effectLst/>
                <a:latin typeface="Mulish"/>
                <a:ea typeface="Times New Roman" panose="02020603050405020304" pitchFamily="18" charset="0"/>
                <a:cs typeface="Times New Roman" panose="02020603050405020304" pitchFamily="18" charset="0"/>
              </a:rPr>
              <a:t> - </a:t>
            </a:r>
            <a:r>
              <a:rPr lang="en-GB" sz="1800" kern="100" dirty="0">
                <a:solidFill>
                  <a:srgbClr val="414047"/>
                </a:solidFill>
                <a:effectLst/>
                <a:latin typeface="Mulish"/>
                <a:ea typeface="Aptos" panose="020B0004020202020204" pitchFamily="34" charset="0"/>
                <a:cs typeface="Times New Roman" panose="02020603050405020304" pitchFamily="18" charset="0"/>
              </a:rPr>
              <a:t>In response to inflationary pressures, central banks may raise interest rates to curb inflation. Higher interest rates can increase borrowing costs for businesses, making it more expensive to finance investments, expansions, or day-to-day operations. </a:t>
            </a:r>
            <a:endParaRPr lang="en-GB" sz="1800" kern="100" dirty="0">
              <a:solidFill>
                <a:srgbClr val="414047"/>
              </a:solidFill>
              <a:effectLst/>
              <a:latin typeface="Aptos" panose="020B0004020202020204" pitchFamily="34" charset="0"/>
              <a:ea typeface="Aptos" panose="020B0004020202020204" pitchFamily="34" charset="0"/>
              <a:cs typeface="Times New Roman" panose="02020603050405020304" pitchFamily="18" charset="0"/>
            </a:endParaRPr>
          </a:p>
          <a:p>
            <a:pPr algn="just"/>
            <a:endParaRPr lang="en-GB" dirty="0"/>
          </a:p>
        </p:txBody>
      </p:sp>
    </p:spTree>
    <p:extLst>
      <p:ext uri="{BB962C8B-B14F-4D97-AF65-F5344CB8AC3E}">
        <p14:creationId xmlns:p14="http://schemas.microsoft.com/office/powerpoint/2010/main" val="253042776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1E7A4-8705-F5AA-841D-BA65F27B4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399409-B01D-1911-AE2C-F7D22FA7B788}"/>
              </a:ext>
            </a:extLst>
          </p:cNvPr>
          <p:cNvSpPr>
            <a:spLocks noGrp="1"/>
          </p:cNvSpPr>
          <p:nvPr>
            <p:ph type="title"/>
          </p:nvPr>
        </p:nvSpPr>
        <p:spPr>
          <a:xfrm>
            <a:off x="1130004" y="705394"/>
            <a:ext cx="10510616" cy="931817"/>
          </a:xfrm>
        </p:spPr>
        <p:txBody>
          <a:bodyPr>
            <a:noAutofit/>
          </a:bodyPr>
          <a:lstStyle/>
          <a:p>
            <a:pPr algn="ctr"/>
            <a:r>
              <a:rPr lang="en-GB" sz="3200" dirty="0">
                <a:solidFill>
                  <a:schemeClr val="tx1"/>
                </a:solidFill>
              </a:rPr>
              <a:t>Approach to Market Selection </a:t>
            </a:r>
            <a:br>
              <a:rPr lang="en-GB" sz="3200" dirty="0">
                <a:solidFill>
                  <a:schemeClr val="tx1"/>
                </a:solidFill>
              </a:rPr>
            </a:br>
            <a:r>
              <a:rPr lang="en-GB" sz="3200" dirty="0">
                <a:solidFill>
                  <a:schemeClr val="tx1"/>
                </a:solidFill>
              </a:rPr>
              <a:t>(Social Environment)</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C20B1507-8598-EE01-B34F-298B9C0FF4BC}"/>
              </a:ext>
            </a:extLst>
          </p:cNvPr>
          <p:cNvSpPr>
            <a:spLocks noGrp="1"/>
          </p:cNvSpPr>
          <p:nvPr>
            <p:ph idx="1"/>
          </p:nvPr>
        </p:nvSpPr>
        <p:spPr>
          <a:xfrm>
            <a:off x="1130005" y="1793965"/>
            <a:ext cx="10438696" cy="4873963"/>
          </a:xfrm>
        </p:spPr>
        <p:txBody>
          <a:bodyPr>
            <a:normAutofit/>
          </a:bodyPr>
          <a:lstStyle/>
          <a:p>
            <a:pPr algn="just">
              <a:lnSpc>
                <a:spcPct val="150000"/>
              </a:lnSpc>
            </a:pPr>
            <a:r>
              <a:rPr lang="en-GB" sz="2400" dirty="0"/>
              <a:t>To identify the social factors relevant to your business, you should consider the following questions:</a:t>
            </a: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What are the current social trends and attitudes in the foreign environment?</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How are population demographics changing?</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Are there any upcoming social changes that may impact your business?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How will employees who are working from home impact your business?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n-GB" dirty="0"/>
          </a:p>
        </p:txBody>
      </p:sp>
    </p:spTree>
    <p:extLst>
      <p:ext uri="{BB962C8B-B14F-4D97-AF65-F5344CB8AC3E}">
        <p14:creationId xmlns:p14="http://schemas.microsoft.com/office/powerpoint/2010/main" val="365924328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8CD97-EC7E-8268-18D4-624A8FB97A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279B7-09E8-968A-B252-816B76DB3F46}"/>
              </a:ext>
            </a:extLst>
          </p:cNvPr>
          <p:cNvSpPr>
            <a:spLocks noGrp="1"/>
          </p:cNvSpPr>
          <p:nvPr>
            <p:ph type="title"/>
          </p:nvPr>
        </p:nvSpPr>
        <p:spPr>
          <a:xfrm>
            <a:off x="1130004" y="705394"/>
            <a:ext cx="10510616" cy="931817"/>
          </a:xfrm>
        </p:spPr>
        <p:txBody>
          <a:bodyPr>
            <a:noAutofit/>
          </a:bodyPr>
          <a:lstStyle/>
          <a:p>
            <a:pPr algn="ctr"/>
            <a:r>
              <a:rPr lang="en-GB" sz="3200" dirty="0">
                <a:solidFill>
                  <a:schemeClr val="tx1"/>
                </a:solidFill>
              </a:rPr>
              <a:t>Approach to Market Selection </a:t>
            </a:r>
            <a:br>
              <a:rPr lang="en-GB" sz="3200" dirty="0">
                <a:solidFill>
                  <a:schemeClr val="tx1"/>
                </a:solidFill>
              </a:rPr>
            </a:br>
            <a:r>
              <a:rPr lang="en-GB" sz="3200" dirty="0">
                <a:solidFill>
                  <a:schemeClr val="tx1"/>
                </a:solidFill>
              </a:rPr>
              <a:t>(Technological Environment)</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904E8593-EC16-1D63-B8E4-85E3D997E324}"/>
              </a:ext>
            </a:extLst>
          </p:cNvPr>
          <p:cNvSpPr>
            <a:spLocks noGrp="1"/>
          </p:cNvSpPr>
          <p:nvPr>
            <p:ph idx="1"/>
          </p:nvPr>
        </p:nvSpPr>
        <p:spPr>
          <a:xfrm>
            <a:off x="1130005" y="1793966"/>
            <a:ext cx="10438696" cy="4554584"/>
          </a:xfrm>
        </p:spPr>
        <p:txBody>
          <a:bodyPr>
            <a:normAutofit/>
          </a:bodyPr>
          <a:lstStyle/>
          <a:p>
            <a:pPr algn="just">
              <a:lnSpc>
                <a:spcPct val="150000"/>
              </a:lnSpc>
              <a:spcAft>
                <a:spcPts val="800"/>
              </a:spcAf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To identify the technological factors relevant to your business, you should consider the following questions: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Is the foreign environment technologically aware? </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How is technology changing consumer behaviour?</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Are there any upcoming technological changes that may impact your business?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n-GB" dirty="0"/>
          </a:p>
        </p:txBody>
      </p:sp>
    </p:spTree>
    <p:extLst>
      <p:ext uri="{BB962C8B-B14F-4D97-AF65-F5344CB8AC3E}">
        <p14:creationId xmlns:p14="http://schemas.microsoft.com/office/powerpoint/2010/main" val="368360438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54EDC-72E2-5371-6EEA-3186040648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281FE7-4473-F441-C909-7859412A1A4E}"/>
              </a:ext>
            </a:extLst>
          </p:cNvPr>
          <p:cNvSpPr>
            <a:spLocks noGrp="1"/>
          </p:cNvSpPr>
          <p:nvPr>
            <p:ph type="title"/>
          </p:nvPr>
        </p:nvSpPr>
        <p:spPr>
          <a:xfrm>
            <a:off x="1130004" y="705394"/>
            <a:ext cx="10510616" cy="931817"/>
          </a:xfrm>
        </p:spPr>
        <p:txBody>
          <a:bodyPr>
            <a:noAutofit/>
          </a:bodyPr>
          <a:lstStyle/>
          <a:p>
            <a:pPr algn="ctr"/>
            <a:r>
              <a:rPr lang="en-GB" sz="3200" dirty="0">
                <a:solidFill>
                  <a:schemeClr val="tx1"/>
                </a:solidFill>
              </a:rPr>
              <a:t>Approach to Market Selection </a:t>
            </a:r>
            <a:br>
              <a:rPr lang="en-GB" sz="3200" dirty="0">
                <a:solidFill>
                  <a:schemeClr val="tx1"/>
                </a:solidFill>
              </a:rPr>
            </a:br>
            <a:r>
              <a:rPr lang="en-GB" sz="3200" dirty="0">
                <a:solidFill>
                  <a:schemeClr val="tx1"/>
                </a:solidFill>
              </a:rPr>
              <a:t>(Legal Environment)</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B2605E35-BF49-AFF9-5C2C-53F08F86809F}"/>
              </a:ext>
            </a:extLst>
          </p:cNvPr>
          <p:cNvSpPr>
            <a:spLocks noGrp="1"/>
          </p:cNvSpPr>
          <p:nvPr>
            <p:ph idx="1"/>
          </p:nvPr>
        </p:nvSpPr>
        <p:spPr>
          <a:xfrm>
            <a:off x="1130005" y="1793966"/>
            <a:ext cx="10438696" cy="4554584"/>
          </a:xfrm>
        </p:spPr>
        <p:txBody>
          <a:bodyPr>
            <a:normAutofit/>
          </a:bodyPr>
          <a:lstStyle/>
          <a:p>
            <a:pPr algn="just">
              <a:lnSpc>
                <a:spcPct val="150000"/>
              </a:lnSpc>
              <a:spcAft>
                <a:spcPts val="800"/>
              </a:spcAf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To identify the legal aspects relevant to your business, you should consider the following questions: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What are the current legal regulations that impact your industry?</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Are there any upcoming changes to legal rules that may impact your business?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How do changes in legal regulations affect your business operations?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n-GB" dirty="0"/>
          </a:p>
        </p:txBody>
      </p:sp>
    </p:spTree>
    <p:extLst>
      <p:ext uri="{BB962C8B-B14F-4D97-AF65-F5344CB8AC3E}">
        <p14:creationId xmlns:p14="http://schemas.microsoft.com/office/powerpoint/2010/main" val="128621269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466F1-61ED-6C8C-BC63-21796D8EF6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85BB47-42C7-1067-1946-8F6AF2DC401B}"/>
              </a:ext>
            </a:extLst>
          </p:cNvPr>
          <p:cNvSpPr>
            <a:spLocks noGrp="1"/>
          </p:cNvSpPr>
          <p:nvPr>
            <p:ph type="title"/>
          </p:nvPr>
        </p:nvSpPr>
        <p:spPr>
          <a:xfrm>
            <a:off x="1130004" y="705394"/>
            <a:ext cx="10510616" cy="931817"/>
          </a:xfrm>
        </p:spPr>
        <p:txBody>
          <a:bodyPr>
            <a:noAutofit/>
          </a:bodyPr>
          <a:lstStyle/>
          <a:p>
            <a:pPr algn="ctr"/>
            <a:r>
              <a:rPr lang="en-GB" sz="3200" dirty="0">
                <a:solidFill>
                  <a:schemeClr val="tx1"/>
                </a:solidFill>
              </a:rPr>
              <a:t>Approach to Market Selection </a:t>
            </a:r>
            <a:br>
              <a:rPr lang="en-GB" sz="3200" dirty="0">
                <a:solidFill>
                  <a:schemeClr val="tx1"/>
                </a:solidFill>
              </a:rPr>
            </a:br>
            <a:r>
              <a:rPr lang="en-GB" sz="3200" dirty="0">
                <a:solidFill>
                  <a:schemeClr val="tx1"/>
                </a:solidFill>
              </a:rPr>
              <a:t>(Environment Factors)</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3BD9D0A4-2EE5-89A2-1B43-C6F651A43E72}"/>
              </a:ext>
            </a:extLst>
          </p:cNvPr>
          <p:cNvSpPr>
            <a:spLocks noGrp="1"/>
          </p:cNvSpPr>
          <p:nvPr>
            <p:ph idx="1"/>
          </p:nvPr>
        </p:nvSpPr>
        <p:spPr>
          <a:xfrm>
            <a:off x="1130005" y="1793966"/>
            <a:ext cx="10438696" cy="4554584"/>
          </a:xfrm>
        </p:spPr>
        <p:txBody>
          <a:bodyPr>
            <a:normAutofit/>
          </a:bodyPr>
          <a:lstStyle/>
          <a:p>
            <a:pPr algn="just">
              <a:lnSpc>
                <a:spcPct val="150000"/>
              </a:lnSpc>
              <a:spcAft>
                <a:spcPts val="1560"/>
              </a:spcAf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To identify the environmental factors relevant to your business, you should consider the following questions: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What are the current environmental trends and issues?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How is your industry contributing to environmental problems?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Are there upcoming ecological changes that may impact your business?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n-GB" dirty="0"/>
          </a:p>
        </p:txBody>
      </p:sp>
    </p:spTree>
    <p:extLst>
      <p:ext uri="{BB962C8B-B14F-4D97-AF65-F5344CB8AC3E}">
        <p14:creationId xmlns:p14="http://schemas.microsoft.com/office/powerpoint/2010/main" val="36111622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0CE72-A2C9-1416-D6EF-AD94A64F7F0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D5D668F-71C2-15EF-0904-B8D4FBF9D6F4}"/>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D533F348-84FC-3589-8A0E-B2118C26FC97}"/>
              </a:ext>
            </a:extLst>
          </p:cNvPr>
          <p:cNvSpPr>
            <a:spLocks noGrp="1"/>
          </p:cNvSpPr>
          <p:nvPr>
            <p:ph type="ctrTitle"/>
          </p:nvPr>
        </p:nvSpPr>
        <p:spPr>
          <a:xfrm>
            <a:off x="374468" y="313510"/>
            <a:ext cx="11451771" cy="6237424"/>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3600" dirty="0">
                <a:solidFill>
                  <a:srgbClr val="FFC000"/>
                </a:solidFill>
              </a:rPr>
            </a:br>
            <a:br>
              <a:rPr lang="en-GB" sz="3600" dirty="0">
                <a:solidFill>
                  <a:srgbClr val="FFC000"/>
                </a:solidFill>
              </a:rPr>
            </a:br>
            <a:br>
              <a:rPr lang="en-GB" sz="3600" dirty="0">
                <a:solidFill>
                  <a:srgbClr val="FFC000"/>
                </a:solidFill>
              </a:rPr>
            </a:br>
            <a:r>
              <a:rPr lang="en-GB" sz="3600" b="0" dirty="0">
                <a:solidFill>
                  <a:srgbClr val="FFC000"/>
                </a:solidFill>
              </a:rPr>
              <a:t>International Market Entry Strategies</a:t>
            </a:r>
            <a:br>
              <a:rPr lang="en-GB" sz="3600" b="0" dirty="0"/>
            </a:br>
            <a:endParaRPr lang="en-US" sz="3600" b="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2885C404-0360-0264-6CF1-6FB0B009D6EC}"/>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954800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2140D-20C4-A2FE-1E8E-D34C91F5A8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C53F39-4D16-8392-C0F0-7777985AE4B2}"/>
              </a:ext>
            </a:extLst>
          </p:cNvPr>
          <p:cNvSpPr>
            <a:spLocks noGrp="1"/>
          </p:cNvSpPr>
          <p:nvPr>
            <p:ph type="title"/>
          </p:nvPr>
        </p:nvSpPr>
        <p:spPr>
          <a:xfrm>
            <a:off x="1130004" y="914400"/>
            <a:ext cx="10870212" cy="668224"/>
          </a:xfrm>
        </p:spPr>
        <p:txBody>
          <a:bodyPr/>
          <a:lstStyle/>
          <a:p>
            <a:pPr algn="ctr"/>
            <a:r>
              <a:rPr lang="en-GB" sz="4400" dirty="0">
                <a:solidFill>
                  <a:schemeClr val="tx1"/>
                </a:solidFill>
              </a:rPr>
              <a:t>Market Entry Modes in Internationalisation</a:t>
            </a:r>
            <a:br>
              <a:rPr lang="en-GB" sz="4400" dirty="0">
                <a:solidFill>
                  <a:schemeClr val="tx1"/>
                </a:solidFill>
              </a:rPr>
            </a:br>
            <a:endParaRPr lang="en-US" sz="4400" dirty="0">
              <a:solidFill>
                <a:schemeClr val="tx1"/>
              </a:solidFill>
            </a:endParaRPr>
          </a:p>
        </p:txBody>
      </p:sp>
      <p:sp>
        <p:nvSpPr>
          <p:cNvPr id="3" name="Content Placeholder 2">
            <a:extLst>
              <a:ext uri="{FF2B5EF4-FFF2-40B4-BE49-F238E27FC236}">
                <a16:creationId xmlns:a16="http://schemas.microsoft.com/office/drawing/2014/main" id="{3C8EF523-A142-131F-82BE-B428CC6D110B}"/>
              </a:ext>
            </a:extLst>
          </p:cNvPr>
          <p:cNvSpPr>
            <a:spLocks noGrp="1"/>
          </p:cNvSpPr>
          <p:nvPr>
            <p:ph idx="1"/>
          </p:nvPr>
        </p:nvSpPr>
        <p:spPr>
          <a:xfrm>
            <a:off x="1130004" y="1672046"/>
            <a:ext cx="10130179" cy="5033554"/>
          </a:xfrm>
        </p:spPr>
        <p:txBody>
          <a:bodyPr>
            <a:normAutofit fontScale="70000" lnSpcReduction="20000"/>
          </a:bodyPr>
          <a:lstStyle/>
          <a:p>
            <a:pPr marL="457200" lvl="0" indent="-457200" algn="just">
              <a:lnSpc>
                <a:spcPct val="160000"/>
              </a:lnSpc>
              <a:buFont typeface="Arial" panose="020B0604020202020204" pitchFamily="34" charset="0"/>
              <a:buChar char="•"/>
            </a:pPr>
            <a:r>
              <a:rPr lang="en-GB" dirty="0"/>
              <a:t>Exporting</a:t>
            </a:r>
          </a:p>
          <a:p>
            <a:pPr marL="457200" lvl="0" indent="-457200" algn="just">
              <a:lnSpc>
                <a:spcPct val="160000"/>
              </a:lnSpc>
              <a:buFont typeface="Arial" panose="020B0604020202020204" pitchFamily="34" charset="0"/>
              <a:buChar char="•"/>
            </a:pPr>
            <a:r>
              <a:rPr lang="en-GB" dirty="0"/>
              <a:t>Contractual Market Entry Modes</a:t>
            </a:r>
          </a:p>
          <a:p>
            <a:pPr lvl="0" algn="just">
              <a:lnSpc>
                <a:spcPct val="160000"/>
              </a:lnSpc>
            </a:pPr>
            <a:r>
              <a:rPr lang="en-GB" dirty="0"/>
              <a:t>-Licensing</a:t>
            </a:r>
          </a:p>
          <a:p>
            <a:pPr lvl="0" algn="just">
              <a:lnSpc>
                <a:spcPct val="160000"/>
              </a:lnSpc>
            </a:pPr>
            <a:r>
              <a:rPr lang="en-GB" dirty="0"/>
              <a:t>-Franchising</a:t>
            </a:r>
          </a:p>
          <a:p>
            <a:pPr lvl="0" algn="just">
              <a:lnSpc>
                <a:spcPct val="160000"/>
              </a:lnSpc>
            </a:pPr>
            <a:r>
              <a:rPr lang="en-GB" dirty="0"/>
              <a:t>-Joint Ventures</a:t>
            </a:r>
          </a:p>
          <a:p>
            <a:pPr marL="457200" lvl="0" indent="-457200" algn="just">
              <a:lnSpc>
                <a:spcPct val="160000"/>
              </a:lnSpc>
              <a:buFont typeface="Arial" panose="020B0604020202020204" pitchFamily="34" charset="0"/>
              <a:buChar char="•"/>
            </a:pPr>
            <a:r>
              <a:rPr lang="en-GB" dirty="0"/>
              <a:t>Wholly-Owned subsidiary</a:t>
            </a:r>
          </a:p>
          <a:p>
            <a:pPr lvl="0" algn="just">
              <a:lnSpc>
                <a:spcPct val="160000"/>
              </a:lnSpc>
            </a:pPr>
            <a:r>
              <a:rPr lang="en-GB" dirty="0"/>
              <a:t>-Greenfield Investment</a:t>
            </a:r>
          </a:p>
          <a:p>
            <a:pPr lvl="0" algn="just">
              <a:lnSpc>
                <a:spcPct val="160000"/>
              </a:lnSpc>
            </a:pPr>
            <a:r>
              <a:rPr lang="en-GB" dirty="0"/>
              <a:t>-Direct Acquisition</a:t>
            </a:r>
          </a:p>
          <a:p>
            <a:pPr marL="457200" lvl="0" indent="-457200" algn="just">
              <a:lnSpc>
                <a:spcPct val="160000"/>
              </a:lnSpc>
              <a:buFont typeface="Arial" panose="020B0604020202020204" pitchFamily="34" charset="0"/>
              <a:buChar char="•"/>
            </a:pPr>
            <a:r>
              <a:rPr lang="en-GB" dirty="0"/>
              <a:t>Digital Market Entry Modes</a:t>
            </a:r>
          </a:p>
          <a:p>
            <a:pPr marL="457200" lvl="0" indent="-457200" algn="just">
              <a:lnSpc>
                <a:spcPct val="160000"/>
              </a:lnSpc>
              <a:buFont typeface="Arial" panose="020B0604020202020204" pitchFamily="34" charset="0"/>
              <a:buChar char="•"/>
            </a:pPr>
            <a:endParaRPr lang="en-GB" dirty="0"/>
          </a:p>
          <a:p>
            <a:pPr lvl="0" algn="just">
              <a:lnSpc>
                <a:spcPct val="160000"/>
              </a:lnSpc>
            </a:pPr>
            <a:endParaRPr lang="en-GB" dirty="0"/>
          </a:p>
          <a:p>
            <a:pPr marL="457200" indent="-457200" algn="just" fontAlgn="base">
              <a:lnSpc>
                <a:spcPct val="150000"/>
              </a:lnSpc>
              <a:buFont typeface="Arial" panose="020B0604020202020204" pitchFamily="34" charset="0"/>
              <a:buChar char="•"/>
            </a:pPr>
            <a:endParaRPr lang="en-US" dirty="0"/>
          </a:p>
        </p:txBody>
      </p:sp>
    </p:spTree>
    <p:extLst>
      <p:ext uri="{BB962C8B-B14F-4D97-AF65-F5344CB8AC3E}">
        <p14:creationId xmlns:p14="http://schemas.microsoft.com/office/powerpoint/2010/main" val="38021368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964CE-D36B-A5C6-875D-EDF33B1BBA8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5637101-1E52-F768-B600-A78E80B39A51}"/>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7FE0A788-53ED-9159-E99E-D783E3FC0881}"/>
              </a:ext>
            </a:extLst>
          </p:cNvPr>
          <p:cNvSpPr>
            <a:spLocks noGrp="1"/>
          </p:cNvSpPr>
          <p:nvPr>
            <p:ph type="ctrTitle"/>
          </p:nvPr>
        </p:nvSpPr>
        <p:spPr>
          <a:xfrm>
            <a:off x="374468" y="313510"/>
            <a:ext cx="11451771" cy="6237424"/>
          </a:xfrm>
        </p:spPr>
        <p:txBody>
          <a:bodyPr lIns="0" tIns="0" rIns="0" bIns="0" anchor="t" anchorCtr="0">
            <a:normAutofit fontScale="90000"/>
          </a:bodyPr>
          <a:lstStyle/>
          <a:p>
            <a:pPr algn="ctr">
              <a:lnSpc>
                <a:spcPct val="90000"/>
              </a:lnSpc>
              <a:spcBef>
                <a:spcPts val="1000"/>
              </a:spcBef>
            </a:pP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3600" dirty="0">
                <a:solidFill>
                  <a:srgbClr val="FFC000"/>
                </a:solidFill>
              </a:rPr>
            </a:br>
            <a:br>
              <a:rPr lang="en-GB" sz="3600" dirty="0">
                <a:solidFill>
                  <a:srgbClr val="FFC000"/>
                </a:solidFill>
              </a:rPr>
            </a:br>
            <a:r>
              <a:rPr lang="en-GB" sz="4000" dirty="0">
                <a:solidFill>
                  <a:srgbClr val="FFC000"/>
                </a:solidFill>
              </a:rPr>
              <a:t>Watch Video Case Study</a:t>
            </a:r>
            <a:br>
              <a:rPr lang="en-GB" sz="4000" dirty="0">
                <a:solidFill>
                  <a:srgbClr val="FFC000"/>
                </a:solidFill>
              </a:rPr>
            </a:br>
            <a:br>
              <a:rPr lang="en-GB" sz="4000" dirty="0">
                <a:solidFill>
                  <a:srgbClr val="FFC000"/>
                </a:solidFill>
              </a:rPr>
            </a:br>
            <a:br>
              <a:rPr lang="en-GB" sz="4000" dirty="0">
                <a:solidFill>
                  <a:srgbClr val="FFC000"/>
                </a:solidFill>
              </a:rPr>
            </a:br>
            <a:r>
              <a:rPr lang="en-GB" sz="4000" dirty="0">
                <a:solidFill>
                  <a:srgbClr val="FFC000"/>
                </a:solidFill>
                <a:hlinkClick r:id="rId3" tooltip="https://www.google.co.uk/search?sca_esv=5b4135254b5cefab&amp;q=case+study+on+walmarts+failure+in+germany&amp;tbm=vid&amp;source=lnms&amp;fbs=aeqnm0aa4sjwe7rqy32pfwrj0ukwd8nbojfsbggb5iqqo6l3j5mifhvnvu242yfxzeep3bcbxwgqjbp6xyyqfuu6wz8hdrmqy6r35afnzvfnsl-isju2bucwye7woogu8qvfkhbbmsydrmngrro2zblrzbwr_ia0_iuomhcwbnd_v1kefargpsqfnp2jdo2rcnhc94jhdqee&amp;sa=x&amp;ved=2ahukewid_vsfrmsjaxuztueaheyklfq4kbdslal6bagoeae&amp;biw=1272&amp;bih=594&amp;dpr=1.5#fpstate=ive&amp;vld=cid:a39b6812,vid:59amowlf6xq,st:0">
                  <a:extLst>
                    <a:ext uri="{A12FA001-AC4F-418D-AE19-62706E023703}">
                      <ahyp:hlinkClr xmlns:ahyp="http://schemas.microsoft.com/office/drawing/2018/hyperlinkcolor" val="tx"/>
                    </a:ext>
                  </a:extLst>
                </a:hlinkClick>
              </a:rPr>
              <a:t>Case Study on Walmart's Failure in Germany</a:t>
            </a:r>
            <a:br>
              <a:rPr lang="en-GB" sz="4000" dirty="0">
                <a:solidFill>
                  <a:srgbClr val="FFC000"/>
                </a:solidFill>
              </a:rPr>
            </a:br>
            <a:br>
              <a:rPr lang="en-GB" sz="4000" dirty="0">
                <a:solidFill>
                  <a:srgbClr val="FFC000"/>
                </a:solidFill>
              </a:rPr>
            </a:br>
            <a:r>
              <a:rPr lang="en-GB" sz="4000" kern="100" dirty="0">
                <a:solidFill>
                  <a:srgbClr val="FFC000"/>
                </a:solidFill>
                <a:effectLst/>
                <a:latin typeface="Aptos" panose="020B0004020202020204" pitchFamily="34" charset="0"/>
                <a:ea typeface="Aptos" panose="020B0004020202020204" pitchFamily="34" charset="0"/>
                <a:cs typeface="Times New Roman" panose="02020603050405020304" pitchFamily="18" charset="0"/>
              </a:rPr>
              <a:t> </a:t>
            </a:r>
            <a:br>
              <a:rPr lang="en-GB" sz="4000" kern="100" dirty="0">
                <a:solidFill>
                  <a:srgbClr val="FFC000"/>
                </a:solidFill>
                <a:effectLst/>
                <a:latin typeface="Aptos" panose="020B0004020202020204" pitchFamily="34" charset="0"/>
                <a:ea typeface="Aptos" panose="020B0004020202020204" pitchFamily="34" charset="0"/>
                <a:cs typeface="Times New Roman" panose="02020603050405020304" pitchFamily="18" charset="0"/>
              </a:rPr>
            </a:br>
            <a:br>
              <a:rPr lang="en-GB" sz="3600" dirty="0">
                <a:solidFill>
                  <a:srgbClr val="FFC000"/>
                </a:solidFill>
              </a:rPr>
            </a:br>
            <a:br>
              <a:rPr lang="en-GB" sz="3600" dirty="0">
                <a:solidFill>
                  <a:srgbClr val="FFC000"/>
                </a:solidFill>
              </a:rPr>
            </a:br>
            <a:br>
              <a:rPr lang="en-GB" sz="3600" dirty="0">
                <a:solidFill>
                  <a:srgbClr val="FFC000"/>
                </a:solidFill>
              </a:rPr>
            </a:br>
            <a:br>
              <a:rPr lang="en-GB" sz="3600" b="0" dirty="0"/>
            </a:br>
            <a:endParaRPr lang="en-US" sz="3600" b="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2A517380-CCDB-998F-2F37-0BA9D66C9A16}"/>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653075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D112A-E02C-06A4-835E-5818637264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1C7206-2B09-47DA-85B3-13DCEF0FB796}"/>
              </a:ext>
            </a:extLst>
          </p:cNvPr>
          <p:cNvSpPr>
            <a:spLocks noGrp="1"/>
          </p:cNvSpPr>
          <p:nvPr>
            <p:ph type="title"/>
          </p:nvPr>
        </p:nvSpPr>
        <p:spPr>
          <a:xfrm>
            <a:off x="1130004" y="897622"/>
            <a:ext cx="10510616" cy="914400"/>
          </a:xfrm>
        </p:spPr>
        <p:txBody>
          <a:bodyPr>
            <a:noAutofit/>
          </a:bodyPr>
          <a:lstStyle/>
          <a:p>
            <a:pPr algn="ctr"/>
            <a:r>
              <a:rPr lang="en-GB" sz="3200" dirty="0">
                <a:solidFill>
                  <a:schemeClr val="tx1"/>
                </a:solidFill>
              </a:rPr>
              <a:t>Case Study Activity 1  </a:t>
            </a:r>
            <a:br>
              <a:rPr lang="en-GB" sz="3200" dirty="0">
                <a:solidFill>
                  <a:schemeClr val="tx1"/>
                </a:solidFill>
              </a:rPr>
            </a:br>
            <a:r>
              <a:rPr lang="en-GB" sz="3200" dirty="0">
                <a:solidFill>
                  <a:schemeClr val="tx1"/>
                </a:solidFill>
              </a:rPr>
              <a:t>(Discussion Questions on Walmart’s Failure in Germany)</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7664DE2C-EE66-FE3C-A7F7-0738DE22EA76}"/>
              </a:ext>
            </a:extLst>
          </p:cNvPr>
          <p:cNvSpPr>
            <a:spLocks noGrp="1"/>
          </p:cNvSpPr>
          <p:nvPr>
            <p:ph idx="1"/>
          </p:nvPr>
        </p:nvSpPr>
        <p:spPr>
          <a:xfrm>
            <a:off x="1130004" y="1996580"/>
            <a:ext cx="10722361" cy="4351970"/>
          </a:xfrm>
        </p:spPr>
        <p:txBody>
          <a:bodyPr>
            <a:normAutofit/>
          </a:bodyPr>
          <a:lstStyle/>
          <a:p>
            <a:pPr algn="ctr"/>
            <a:endParaRPr lang="en-GB" sz="2400" dirty="0"/>
          </a:p>
          <a:p>
            <a:pPr marL="342900" indent="-342900" algn="just">
              <a:lnSpc>
                <a:spcPct val="150000"/>
              </a:lnSpc>
              <a:buFont typeface="Arial" panose="020B0604020202020204" pitchFamily="34" charset="0"/>
              <a:buChar char="•"/>
            </a:pPr>
            <a:r>
              <a:rPr lang="en-GB" sz="2500" dirty="0"/>
              <a:t>What were the main reasons behind Walmart’s failure?</a:t>
            </a:r>
          </a:p>
          <a:p>
            <a:pPr marL="342900" indent="-342900" algn="just">
              <a:lnSpc>
                <a:spcPct val="150000"/>
              </a:lnSpc>
              <a:buFont typeface="Arial" panose="020B0604020202020204" pitchFamily="34" charset="0"/>
              <a:buChar char="•"/>
            </a:pPr>
            <a:r>
              <a:rPr lang="en-GB" sz="2500" dirty="0"/>
              <a:t>In which area of the PESTEL Analysis did Walmart get it wrong?</a:t>
            </a:r>
          </a:p>
          <a:p>
            <a:pPr marL="342900" indent="-342900" algn="just">
              <a:lnSpc>
                <a:spcPct val="150000"/>
              </a:lnSpc>
              <a:buFont typeface="Arial" panose="020B0604020202020204" pitchFamily="34" charset="0"/>
              <a:buChar char="•"/>
            </a:pPr>
            <a:r>
              <a:rPr lang="en-GB" sz="2500" dirty="0"/>
              <a:t>Reflect on your learning on Market entry strategies and explain how you would have approached </a:t>
            </a:r>
            <a:r>
              <a:rPr lang="en-GB" sz="2500"/>
              <a:t>the German </a:t>
            </a:r>
            <a:r>
              <a:rPr lang="en-GB" sz="2500" dirty="0"/>
              <a:t>Market?</a:t>
            </a:r>
          </a:p>
          <a:p>
            <a:pPr marL="342900" indent="-342900" algn="just">
              <a:lnSpc>
                <a:spcPct val="150000"/>
              </a:lnSpc>
              <a:buFont typeface="Arial" panose="020B0604020202020204" pitchFamily="34" charset="0"/>
              <a:buChar char="•"/>
            </a:pPr>
            <a:endParaRPr lang="en-GB" sz="2500" dirty="0"/>
          </a:p>
          <a:p>
            <a:pPr marL="342900" indent="-342900" algn="ctr">
              <a:buFont typeface="Arial" panose="020B0604020202020204" pitchFamily="34" charset="0"/>
              <a:buChar char="•"/>
            </a:pPr>
            <a:endParaRPr lang="en-GB" sz="2400" dirty="0"/>
          </a:p>
        </p:txBody>
      </p:sp>
    </p:spTree>
    <p:extLst>
      <p:ext uri="{BB962C8B-B14F-4D97-AF65-F5344CB8AC3E}">
        <p14:creationId xmlns:p14="http://schemas.microsoft.com/office/powerpoint/2010/main" val="351074970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891D8-F8C9-F6DF-82E0-307B94F7716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4EE284A-82E3-7281-6161-CDC7C1AD7BD5}"/>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504F896D-F35D-48FE-8025-BDCABBADEA01}"/>
              </a:ext>
            </a:extLst>
          </p:cNvPr>
          <p:cNvSpPr>
            <a:spLocks noGrp="1"/>
          </p:cNvSpPr>
          <p:nvPr>
            <p:ph type="ctrTitle"/>
          </p:nvPr>
        </p:nvSpPr>
        <p:spPr>
          <a:xfrm>
            <a:off x="374468" y="313510"/>
            <a:ext cx="11451771" cy="6237424"/>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4400" dirty="0">
                <a:solidFill>
                  <a:schemeClr val="accent4">
                    <a:lumMod val="60000"/>
                    <a:lumOff val="40000"/>
                  </a:schemeClr>
                </a:solidFill>
                <a:latin typeface="Calibri Light" panose="020F0302020204030204" pitchFamily="34" charset="0"/>
                <a:cs typeface="Calibri Light" panose="020F0302020204030204" pitchFamily="34" charset="0"/>
              </a:rPr>
            </a:br>
            <a:r>
              <a:rPr lang="en-GB" sz="4000" b="0" dirty="0">
                <a:solidFill>
                  <a:srgbClr val="FFC000"/>
                </a:solidFill>
              </a:rPr>
              <a:t>Case Study 2</a:t>
            </a:r>
            <a:br>
              <a:rPr lang="en-GB" sz="4000" b="0" dirty="0">
                <a:solidFill>
                  <a:srgbClr val="FFC000"/>
                </a:solidFill>
              </a:rPr>
            </a:br>
            <a:br>
              <a:rPr lang="en-GB" sz="3600" dirty="0">
                <a:solidFill>
                  <a:srgbClr val="FFC000"/>
                </a:solidFill>
              </a:rPr>
            </a:br>
            <a:br>
              <a:rPr lang="en-GB" sz="3600" dirty="0">
                <a:solidFill>
                  <a:srgbClr val="FFC000"/>
                </a:solidFill>
              </a:rPr>
            </a:br>
            <a:r>
              <a:rPr lang="en-GB" sz="3600" b="0" dirty="0">
                <a:solidFill>
                  <a:srgbClr val="FFC000"/>
                </a:solidFill>
              </a:rPr>
              <a:t>An Entrepreneur’s Brave Attempt to go International</a:t>
            </a:r>
            <a:br>
              <a:rPr lang="en-GB" sz="3600" b="0" dirty="0"/>
            </a:br>
            <a:endParaRPr lang="en-US" sz="3600" b="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7F695302-6C07-E23D-F908-42FDD5A2CA97}"/>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3291202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41E94-F28E-8C8B-556C-948F425A7D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9E2D48-B147-DABA-DE1D-14D9F92E56DD}"/>
              </a:ext>
            </a:extLst>
          </p:cNvPr>
          <p:cNvSpPr>
            <a:spLocks noGrp="1"/>
          </p:cNvSpPr>
          <p:nvPr>
            <p:ph type="title"/>
          </p:nvPr>
        </p:nvSpPr>
        <p:spPr>
          <a:xfrm>
            <a:off x="1130004" y="670560"/>
            <a:ext cx="10510616" cy="966651"/>
          </a:xfrm>
        </p:spPr>
        <p:txBody>
          <a:bodyPr>
            <a:noAutofit/>
          </a:bodyPr>
          <a:lstStyle/>
          <a:p>
            <a:pPr algn="ctr"/>
            <a:r>
              <a:rPr lang="en-GB" sz="3600" dirty="0">
                <a:solidFill>
                  <a:schemeClr val="tx1"/>
                </a:solidFill>
              </a:rPr>
              <a:t>Case Study Activity 2</a:t>
            </a:r>
            <a:br>
              <a:rPr lang="en-GB" sz="3600" dirty="0">
                <a:solidFill>
                  <a:schemeClr val="tx1"/>
                </a:solidFill>
              </a:rPr>
            </a:br>
            <a:r>
              <a:rPr lang="en-GB" sz="3600" dirty="0">
                <a:solidFill>
                  <a:schemeClr val="tx1"/>
                </a:solidFill>
              </a:rPr>
              <a:t>(Discussion Questions)</a:t>
            </a:r>
            <a:br>
              <a:rPr lang="en-GB" sz="3600" dirty="0"/>
            </a:br>
            <a:br>
              <a:rPr lang="en-GB" sz="36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8C2DACB1-484D-22FC-B860-26EB5B607EE3}"/>
              </a:ext>
            </a:extLst>
          </p:cNvPr>
          <p:cNvSpPr>
            <a:spLocks noGrp="1"/>
          </p:cNvSpPr>
          <p:nvPr>
            <p:ph idx="1"/>
          </p:nvPr>
        </p:nvSpPr>
        <p:spPr>
          <a:xfrm>
            <a:off x="1130004" y="1793967"/>
            <a:ext cx="10722361" cy="4554584"/>
          </a:xfrm>
        </p:spPr>
        <p:txBody>
          <a:bodyPr>
            <a:normAutofit/>
          </a:bodyPr>
          <a:lstStyle/>
          <a:p>
            <a:endParaRPr lang="en-GB" sz="2400" dirty="0"/>
          </a:p>
          <a:p>
            <a:pPr marL="342900" indent="-342900">
              <a:lnSpc>
                <a:spcPct val="150000"/>
              </a:lnSpc>
              <a:buFont typeface="Arial" panose="020B0604020202020204" pitchFamily="34" charset="0"/>
              <a:buChar char="•"/>
            </a:pPr>
            <a:r>
              <a:rPr lang="en-GB" sz="2000" dirty="0"/>
              <a:t>What triggered TNA to go international rather than just continuing to export its products to Indonesia? </a:t>
            </a:r>
          </a:p>
          <a:p>
            <a:pPr marL="342900" indent="-342900">
              <a:lnSpc>
                <a:spcPct val="150000"/>
              </a:lnSpc>
              <a:buFont typeface="Arial" panose="020B0604020202020204" pitchFamily="34" charset="0"/>
              <a:buChar char="•"/>
            </a:pPr>
            <a:r>
              <a:rPr lang="en-GB" sz="2000" dirty="0"/>
              <a:t>What challenges did TNA need to address when establishing a store in Indonesia? </a:t>
            </a:r>
          </a:p>
          <a:p>
            <a:pPr marL="342900" indent="-342900">
              <a:lnSpc>
                <a:spcPct val="150000"/>
              </a:lnSpc>
              <a:buFont typeface="Arial" panose="020B0604020202020204" pitchFamily="34" charset="0"/>
              <a:buChar char="•"/>
            </a:pPr>
            <a:r>
              <a:rPr lang="en-GB" sz="2000" dirty="0"/>
              <a:t>What changes happened in TNA’s value chain that enhanced value creation? </a:t>
            </a:r>
          </a:p>
          <a:p>
            <a:pPr marL="342900" indent="-342900">
              <a:lnSpc>
                <a:spcPct val="150000"/>
              </a:lnSpc>
              <a:buFont typeface="Arial" panose="020B0604020202020204" pitchFamily="34" charset="0"/>
              <a:buChar char="•"/>
            </a:pPr>
            <a:r>
              <a:rPr lang="en-GB" sz="2000" dirty="0"/>
              <a:t>What is the rationale behind the entry mode(s) that TNA selected to expand into the Indonesian market? </a:t>
            </a:r>
          </a:p>
          <a:p>
            <a:pPr marL="342900" indent="-342900">
              <a:lnSpc>
                <a:spcPct val="150000"/>
              </a:lnSpc>
              <a:buFont typeface="Arial" panose="020B0604020202020204" pitchFamily="34" charset="0"/>
              <a:buChar char="•"/>
            </a:pPr>
            <a:r>
              <a:rPr lang="en-GB" sz="2000" dirty="0"/>
              <a:t>How can the experiences of TNA be applied to other entrepreneurial ventures?</a:t>
            </a:r>
          </a:p>
        </p:txBody>
      </p:sp>
    </p:spTree>
    <p:extLst>
      <p:ext uri="{BB962C8B-B14F-4D97-AF65-F5344CB8AC3E}">
        <p14:creationId xmlns:p14="http://schemas.microsoft.com/office/powerpoint/2010/main" val="207609161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36ECF-BE43-D814-73CD-F131A2C9826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BA7C778-6E59-8ECF-8A66-AA13EE6F28AE}"/>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B9E0D2AD-ECDB-1A75-7007-3D54BFF94D6E}"/>
              </a:ext>
            </a:extLst>
          </p:cNvPr>
          <p:cNvSpPr>
            <a:spLocks noGrp="1"/>
          </p:cNvSpPr>
          <p:nvPr>
            <p:ph type="ctrTitle"/>
          </p:nvPr>
        </p:nvSpPr>
        <p:spPr>
          <a:xfrm>
            <a:off x="374468" y="313510"/>
            <a:ext cx="11451771" cy="6237424"/>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4400" dirty="0">
                <a:solidFill>
                  <a:schemeClr val="accent4">
                    <a:lumMod val="60000"/>
                    <a:lumOff val="40000"/>
                  </a:schemeClr>
                </a:solidFill>
                <a:latin typeface="Calibri Light" panose="020F0302020204030204" pitchFamily="34" charset="0"/>
                <a:cs typeface="Calibri Light" panose="020F0302020204030204" pitchFamily="34" charset="0"/>
              </a:rPr>
            </a:br>
            <a:r>
              <a:rPr lang="en-GB" sz="3600" b="0" dirty="0">
                <a:solidFill>
                  <a:srgbClr val="FFC000"/>
                </a:solidFill>
              </a:rPr>
              <a:t>Case Study 3</a:t>
            </a:r>
            <a:br>
              <a:rPr lang="en-GB" sz="4400" b="0" dirty="0">
                <a:solidFill>
                  <a:srgbClr val="FFC000"/>
                </a:solidFill>
              </a:rPr>
            </a:br>
            <a:br>
              <a:rPr lang="en-GB" sz="4400" b="0" dirty="0">
                <a:solidFill>
                  <a:srgbClr val="FFC000"/>
                </a:solidFill>
              </a:rPr>
            </a:br>
            <a:br>
              <a:rPr lang="en-GB" sz="4400" dirty="0">
                <a:solidFill>
                  <a:srgbClr val="FFC000"/>
                </a:solidFill>
              </a:rPr>
            </a:br>
            <a:r>
              <a:rPr lang="en-GB" sz="4000" b="0" dirty="0">
                <a:solidFill>
                  <a:srgbClr val="FFC000"/>
                </a:solidFill>
              </a:rPr>
              <a:t>Lessons Learned from International Expansion Successes and Failures</a:t>
            </a:r>
            <a:br>
              <a:rPr lang="en-GB" sz="4000" b="0" dirty="0">
                <a:solidFill>
                  <a:srgbClr val="FFC000"/>
                </a:solidFill>
              </a:rPr>
            </a:br>
            <a:br>
              <a:rPr lang="en-GB" sz="4000" b="0" dirty="0">
                <a:solidFill>
                  <a:srgbClr val="FFC000"/>
                </a:solidFill>
              </a:rPr>
            </a:br>
            <a:r>
              <a:rPr lang="en-GB" sz="4000" b="0" dirty="0">
                <a:solidFill>
                  <a:srgbClr val="FFC000"/>
                </a:solidFill>
              </a:rPr>
              <a:t>Class Discussion</a:t>
            </a:r>
            <a:br>
              <a:rPr lang="en-GB" sz="3600" dirty="0"/>
            </a:br>
            <a:br>
              <a:rPr lang="en-GB" sz="3600" b="0" dirty="0"/>
            </a:br>
            <a:endParaRPr lang="en-US" sz="3600" b="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B6713A6B-69FF-157A-5F3E-4DC653AA3637}"/>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2475347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DBAF8-2737-E1D3-924F-4CA2489FD1A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2D517BD-66B3-6C65-914F-FB9BC963355C}"/>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139B5E87-BF26-1094-C3EB-089C02DD125F}"/>
              </a:ext>
            </a:extLst>
          </p:cNvPr>
          <p:cNvSpPr>
            <a:spLocks noGrp="1"/>
          </p:cNvSpPr>
          <p:nvPr>
            <p:ph type="ctrTitle"/>
          </p:nvPr>
        </p:nvSpPr>
        <p:spPr>
          <a:xfrm>
            <a:off x="374468" y="313510"/>
            <a:ext cx="11451771" cy="6237424"/>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44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3600" dirty="0">
                <a:solidFill>
                  <a:srgbClr val="FFC000"/>
                </a:solidFill>
              </a:rPr>
            </a:br>
            <a:br>
              <a:rPr lang="en-GB" sz="3600" dirty="0">
                <a:solidFill>
                  <a:srgbClr val="FFC000"/>
                </a:solidFill>
              </a:rPr>
            </a:br>
            <a:r>
              <a:rPr lang="en-GB" sz="4800" b="0" dirty="0">
                <a:solidFill>
                  <a:srgbClr val="FFC000"/>
                </a:solidFill>
              </a:rPr>
              <a:t>Conclusion</a:t>
            </a:r>
            <a:br>
              <a:rPr lang="en-GB" sz="3600" b="0" dirty="0"/>
            </a:br>
            <a:endParaRPr lang="en-US" sz="3600" b="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7775AACC-DF7D-4B44-2B19-D565EF7D0BFF}"/>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171792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BE51C-CEE4-D07E-1EB0-0A02632928F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47FD02E-820D-8CD4-46DD-281435DDF53A}"/>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2" name="Title 1">
            <a:extLst>
              <a:ext uri="{FF2B5EF4-FFF2-40B4-BE49-F238E27FC236}">
                <a16:creationId xmlns:a16="http://schemas.microsoft.com/office/drawing/2014/main" id="{3E2111A9-5771-54F4-BE3D-A7521840C61D}"/>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rgbClr val="FFC000"/>
                </a:solidFill>
                <a:latin typeface="+mj-lt"/>
                <a:ea typeface="+mj-ea"/>
              </a:rPr>
              <a:t>Thank you</a:t>
            </a:r>
          </a:p>
        </p:txBody>
      </p:sp>
    </p:spTree>
    <p:extLst>
      <p:ext uri="{BB962C8B-B14F-4D97-AF65-F5344CB8AC3E}">
        <p14:creationId xmlns:p14="http://schemas.microsoft.com/office/powerpoint/2010/main" val="308048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6961</TotalTime>
  <Words>952</Words>
  <Application>Microsoft Office PowerPoint</Application>
  <PresentationFormat>Widescreen</PresentationFormat>
  <Paragraphs>135</Paragraphs>
  <Slides>21</Slides>
  <Notes>7</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21</vt:i4>
      </vt:variant>
    </vt:vector>
  </HeadingPairs>
  <TitlesOfParts>
    <vt:vector size="35" baseType="lpstr">
      <vt:lpstr>Antonio</vt:lpstr>
      <vt:lpstr>Aptos</vt:lpstr>
      <vt:lpstr>Arial</vt:lpstr>
      <vt:lpstr>Calibri</vt:lpstr>
      <vt:lpstr>Calibri Light</vt:lpstr>
      <vt:lpstr>COOPERHEWITT-MEDIUM</vt:lpstr>
      <vt:lpstr>COOPERHEWITT-SEMIBOLD</vt:lpstr>
      <vt:lpstr>ElsevierGulliver</vt:lpstr>
      <vt:lpstr>Mulish</vt:lpstr>
      <vt:lpstr>Public Sans</vt:lpstr>
      <vt:lpstr>Symbol</vt:lpstr>
      <vt:lpstr>Times New Roman</vt:lpstr>
      <vt:lpstr>Work Sans</vt:lpstr>
      <vt:lpstr>Office Theme</vt:lpstr>
      <vt:lpstr>International Market Entry Strategies   </vt:lpstr>
      <vt:lpstr>LEARNING OUTCOMES</vt:lpstr>
      <vt:lpstr>    Approach To Market Selection </vt:lpstr>
      <vt:lpstr>Approach to Market Selection </vt:lpstr>
      <vt:lpstr>Approach to Market Selection  (Political Environment)  </vt:lpstr>
      <vt:lpstr>Approach to Market Selection  (Economic Environment)  </vt:lpstr>
      <vt:lpstr>Approach to Market Selection: Economic Environment (Inflation)  </vt:lpstr>
      <vt:lpstr>Approach to Market Selection  (Social Environment)  </vt:lpstr>
      <vt:lpstr>Approach to Market Selection  (Technological Environment)  </vt:lpstr>
      <vt:lpstr>Approach to Market Selection  (Legal Environment)  </vt:lpstr>
      <vt:lpstr>Approach to Market Selection  (Environment Factors)  </vt:lpstr>
      <vt:lpstr>    International Market Entry Strategies </vt:lpstr>
      <vt:lpstr>Market Entry Modes in Internationalisation </vt:lpstr>
      <vt:lpstr>   Watch Video Case Study   Case Study on Walmart's Failure in Germany        </vt:lpstr>
      <vt:lpstr>Case Study Activity 1   (Discussion Questions on Walmart’s Failure in Germany)  </vt:lpstr>
      <vt:lpstr>  Case Study 2   An Entrepreneur’s Brave Attempt to go International </vt:lpstr>
      <vt:lpstr>Case Study Activity 2 (Discussion Questions)   </vt:lpstr>
      <vt:lpstr>  Case Study 3   Lessons Learned from International Expansion Successes and Failures  Class Discussion  </vt:lpstr>
      <vt:lpstr>    Conclusion </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19</cp:revision>
  <dcterms:created xsi:type="dcterms:W3CDTF">2022-03-14T13:44:34Z</dcterms:created>
  <dcterms:modified xsi:type="dcterms:W3CDTF">2024-11-13T10:28:43Z</dcterms:modified>
</cp:coreProperties>
</file>