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18"/>
  </p:notesMasterIdLst>
  <p:handoutMasterIdLst>
    <p:handoutMasterId r:id="rId19"/>
  </p:handoutMasterIdLst>
  <p:sldIdLst>
    <p:sldId id="256" r:id="rId2"/>
    <p:sldId id="257" r:id="rId3"/>
    <p:sldId id="4144" r:id="rId4"/>
    <p:sldId id="4137" r:id="rId5"/>
    <p:sldId id="323" r:id="rId6"/>
    <p:sldId id="4145" r:id="rId7"/>
    <p:sldId id="4147" r:id="rId8"/>
    <p:sldId id="4148" r:id="rId9"/>
    <p:sldId id="4149" r:id="rId10"/>
    <p:sldId id="4150" r:id="rId11"/>
    <p:sldId id="4151" r:id="rId12"/>
    <p:sldId id="4152" r:id="rId13"/>
    <p:sldId id="4153" r:id="rId14"/>
    <p:sldId id="4140" r:id="rId15"/>
    <p:sldId id="4142" r:id="rId16"/>
    <p:sldId id="28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F829B-2798-4EDA-9C8B-9DBD8AB96967}" v="1220" dt="2024-11-04T04:10:25.0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380" y="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9EA179A6-F066-44BE-BD38-5327E2842F0B}"/>
    <pc:docChg chg="delSld delMainMaster">
      <pc:chgData name="sylvester mujakperuo" userId="682b13a87985f3dc" providerId="LiveId" clId="{9EA179A6-F066-44BE-BD38-5327E2842F0B}" dt="2024-11-04T09:55:59.971" v="17" actId="2696"/>
      <pc:docMkLst>
        <pc:docMk/>
      </pc:docMkLst>
      <pc:sldChg chg="del">
        <pc:chgData name="sylvester mujakperuo" userId="682b13a87985f3dc" providerId="LiveId" clId="{9EA179A6-F066-44BE-BD38-5327E2842F0B}" dt="2024-11-04T09:55:10.393" v="4" actId="2696"/>
        <pc:sldMkLst>
          <pc:docMk/>
          <pc:sldMk cId="1315388368" sldId="315"/>
        </pc:sldMkLst>
      </pc:sldChg>
      <pc:sldChg chg="del">
        <pc:chgData name="sylvester mujakperuo" userId="682b13a87985f3dc" providerId="LiveId" clId="{9EA179A6-F066-44BE-BD38-5327E2842F0B}" dt="2024-11-04T09:55:13.697" v="5" actId="2696"/>
        <pc:sldMkLst>
          <pc:docMk/>
          <pc:sldMk cId="2526537841" sldId="4126"/>
        </pc:sldMkLst>
      </pc:sldChg>
      <pc:sldChg chg="del">
        <pc:chgData name="sylvester mujakperuo" userId="682b13a87985f3dc" providerId="LiveId" clId="{9EA179A6-F066-44BE-BD38-5327E2842F0B}" dt="2024-11-04T09:55:03.470" v="2" actId="2696"/>
        <pc:sldMkLst>
          <pc:docMk/>
          <pc:sldMk cId="2312899794" sldId="4127"/>
        </pc:sldMkLst>
      </pc:sldChg>
      <pc:sldChg chg="del">
        <pc:chgData name="sylvester mujakperuo" userId="682b13a87985f3dc" providerId="LiveId" clId="{9EA179A6-F066-44BE-BD38-5327E2842F0B}" dt="2024-11-04T09:55:20.496" v="7" actId="2696"/>
        <pc:sldMkLst>
          <pc:docMk/>
          <pc:sldMk cId="2114729132" sldId="4128"/>
        </pc:sldMkLst>
      </pc:sldChg>
      <pc:sldChg chg="del">
        <pc:chgData name="sylvester mujakperuo" userId="682b13a87985f3dc" providerId="LiveId" clId="{9EA179A6-F066-44BE-BD38-5327E2842F0B}" dt="2024-11-04T09:55:30.112" v="10" actId="2696"/>
        <pc:sldMkLst>
          <pc:docMk/>
          <pc:sldMk cId="350142229" sldId="4129"/>
        </pc:sldMkLst>
      </pc:sldChg>
      <pc:sldChg chg="del">
        <pc:chgData name="sylvester mujakperuo" userId="682b13a87985f3dc" providerId="LiveId" clId="{9EA179A6-F066-44BE-BD38-5327E2842F0B}" dt="2024-11-04T09:55:37.376" v="12" actId="2696"/>
        <pc:sldMkLst>
          <pc:docMk/>
          <pc:sldMk cId="4211319365" sldId="4130"/>
        </pc:sldMkLst>
      </pc:sldChg>
      <pc:sldChg chg="del">
        <pc:chgData name="sylvester mujakperuo" userId="682b13a87985f3dc" providerId="LiveId" clId="{9EA179A6-F066-44BE-BD38-5327E2842F0B}" dt="2024-11-04T09:55:33.796" v="11" actId="2696"/>
        <pc:sldMkLst>
          <pc:docMk/>
          <pc:sldMk cId="2293225263" sldId="4131"/>
        </pc:sldMkLst>
      </pc:sldChg>
      <pc:sldChg chg="del">
        <pc:chgData name="sylvester mujakperuo" userId="682b13a87985f3dc" providerId="LiveId" clId="{9EA179A6-F066-44BE-BD38-5327E2842F0B}" dt="2024-11-04T09:55:27.245" v="9" actId="2696"/>
        <pc:sldMkLst>
          <pc:docMk/>
          <pc:sldMk cId="3787896139" sldId="4132"/>
        </pc:sldMkLst>
      </pc:sldChg>
      <pc:sldChg chg="del">
        <pc:chgData name="sylvester mujakperuo" userId="682b13a87985f3dc" providerId="LiveId" clId="{9EA179A6-F066-44BE-BD38-5327E2842F0B}" dt="2024-11-04T09:55:23.655" v="8" actId="2696"/>
        <pc:sldMkLst>
          <pc:docMk/>
          <pc:sldMk cId="1427500747" sldId="4133"/>
        </pc:sldMkLst>
      </pc:sldChg>
      <pc:sldChg chg="del">
        <pc:chgData name="sylvester mujakperuo" userId="682b13a87985f3dc" providerId="LiveId" clId="{9EA179A6-F066-44BE-BD38-5327E2842F0B}" dt="2024-11-04T09:55:17.174" v="6" actId="2696"/>
        <pc:sldMkLst>
          <pc:docMk/>
          <pc:sldMk cId="385534209" sldId="4134"/>
        </pc:sldMkLst>
      </pc:sldChg>
      <pc:sldChg chg="del">
        <pc:chgData name="sylvester mujakperuo" userId="682b13a87985f3dc" providerId="LiveId" clId="{9EA179A6-F066-44BE-BD38-5327E2842F0B}" dt="2024-11-04T09:55:07.186" v="3" actId="2696"/>
        <pc:sldMkLst>
          <pc:docMk/>
          <pc:sldMk cId="1061264610" sldId="4135"/>
        </pc:sldMkLst>
      </pc:sldChg>
      <pc:sldChg chg="del">
        <pc:chgData name="sylvester mujakperuo" userId="682b13a87985f3dc" providerId="LiveId" clId="{9EA179A6-F066-44BE-BD38-5327E2842F0B}" dt="2024-11-04T09:54:56.029" v="0" actId="2696"/>
        <pc:sldMkLst>
          <pc:docMk/>
          <pc:sldMk cId="3718561309" sldId="4138"/>
        </pc:sldMkLst>
      </pc:sldChg>
      <pc:sldChg chg="del">
        <pc:chgData name="sylvester mujakperuo" userId="682b13a87985f3dc" providerId="LiveId" clId="{9EA179A6-F066-44BE-BD38-5327E2842F0B}" dt="2024-11-04T09:55:51.014" v="16" actId="2696"/>
        <pc:sldMkLst>
          <pc:docMk/>
          <pc:sldMk cId="1364131386" sldId="4139"/>
        </pc:sldMkLst>
      </pc:sldChg>
      <pc:sldChg chg="del">
        <pc:chgData name="sylvester mujakperuo" userId="682b13a87985f3dc" providerId="LiveId" clId="{9EA179A6-F066-44BE-BD38-5327E2842F0B}" dt="2024-11-04T09:54:59.887" v="1" actId="2696"/>
        <pc:sldMkLst>
          <pc:docMk/>
          <pc:sldMk cId="3802136823" sldId="4141"/>
        </pc:sldMkLst>
      </pc:sldChg>
      <pc:sldChg chg="del">
        <pc:chgData name="sylvester mujakperuo" userId="682b13a87985f3dc" providerId="LiveId" clId="{9EA179A6-F066-44BE-BD38-5327E2842F0B}" dt="2024-11-04T09:55:59.971" v="17" actId="2696"/>
        <pc:sldMkLst>
          <pc:docMk/>
          <pc:sldMk cId="1019073424" sldId="4143"/>
        </pc:sldMkLst>
      </pc:sldChg>
      <pc:sldChg chg="del">
        <pc:chgData name="sylvester mujakperuo" userId="682b13a87985f3dc" providerId="LiveId" clId="{9EA179A6-F066-44BE-BD38-5327E2842F0B}" dt="2024-11-04T09:55:40.871" v="13" actId="2696"/>
        <pc:sldMkLst>
          <pc:docMk/>
          <pc:sldMk cId="393842230" sldId="4154"/>
        </pc:sldMkLst>
      </pc:sldChg>
      <pc:sldChg chg="del">
        <pc:chgData name="sylvester mujakperuo" userId="682b13a87985f3dc" providerId="LiveId" clId="{9EA179A6-F066-44BE-BD38-5327E2842F0B}" dt="2024-11-04T09:55:43.709" v="14" actId="2696"/>
        <pc:sldMkLst>
          <pc:docMk/>
          <pc:sldMk cId="1123481221" sldId="4155"/>
        </pc:sldMkLst>
      </pc:sldChg>
      <pc:sldChg chg="del">
        <pc:chgData name="sylvester mujakperuo" userId="682b13a87985f3dc" providerId="LiveId" clId="{9EA179A6-F066-44BE-BD38-5327E2842F0B}" dt="2024-11-04T09:55:46.816" v="15" actId="2696"/>
        <pc:sldMkLst>
          <pc:docMk/>
          <pc:sldMk cId="3487280662" sldId="4156"/>
        </pc:sldMkLst>
      </pc:sldChg>
      <pc:sldMasterChg chg="del delSldLayout">
        <pc:chgData name="sylvester mujakperuo" userId="682b13a87985f3dc" providerId="LiveId" clId="{9EA179A6-F066-44BE-BD38-5327E2842F0B}" dt="2024-11-04T09:55:59.971" v="17" actId="2696"/>
        <pc:sldMasterMkLst>
          <pc:docMk/>
          <pc:sldMasterMk cId="1906444138" sldId="2147483648"/>
        </pc:sldMasterMkLst>
        <pc:sldLayoutChg chg="del">
          <pc:chgData name="sylvester mujakperuo" userId="682b13a87985f3dc" providerId="LiveId" clId="{9EA179A6-F066-44BE-BD38-5327E2842F0B}" dt="2024-11-04T09:55:59.971" v="17" actId="2696"/>
          <pc:sldLayoutMkLst>
            <pc:docMk/>
            <pc:sldMasterMk cId="1906444138" sldId="2147483648"/>
            <pc:sldLayoutMk cId="1272451863" sldId="2147483649"/>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220498239" sldId="2147483650"/>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3496286045" sldId="2147483651"/>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1664662314" sldId="2147483652"/>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4286602475" sldId="2147483653"/>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3569460480" sldId="2147483654"/>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2320197182" sldId="2147483655"/>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2750833820" sldId="2147483656"/>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3196171946" sldId="2147483657"/>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2202031872" sldId="2147483660"/>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2013804926" sldId="2147483661"/>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873194287" sldId="2147483662"/>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1329497546" sldId="2147483663"/>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3956558431" sldId="2147483664"/>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1187515751" sldId="2147483665"/>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3417928025" sldId="2147483666"/>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2220837238" sldId="2147483668"/>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1065528441" sldId="2147483669"/>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1562459721" sldId="2147483676"/>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509626439" sldId="2147483677"/>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713804110" sldId="2147483719"/>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655931427" sldId="2147483720"/>
          </pc:sldLayoutMkLst>
        </pc:sldLayoutChg>
        <pc:sldLayoutChg chg="del">
          <pc:chgData name="sylvester mujakperuo" userId="682b13a87985f3dc" providerId="LiveId" clId="{9EA179A6-F066-44BE-BD38-5327E2842F0B}" dt="2024-11-04T09:55:59.971" v="17" actId="2696"/>
          <pc:sldLayoutMkLst>
            <pc:docMk/>
            <pc:sldMasterMk cId="1906444138" sldId="2147483648"/>
            <pc:sldLayoutMk cId="1131134901" sldId="2147483721"/>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11/4/2024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406143930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11/4/2024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33" r:id="rId20"/>
    <p:sldLayoutId id="2147483734"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9965" y="2455817"/>
            <a:ext cx="5408023" cy="3727269"/>
          </a:xfrm>
        </p:spPr>
        <p:txBody>
          <a:bodyPr lIns="0" tIns="0" rIns="0" bIns="0">
            <a:normAutofit lnSpcReduction="10000"/>
          </a:bodyPr>
          <a:lstStyle/>
          <a:p>
            <a:pPr>
              <a:lnSpc>
                <a:spcPct val="100000"/>
              </a:lnSpc>
            </a:pPr>
            <a:r>
              <a:rPr lang="en-US" dirty="0"/>
              <a:t>BUSI 1764- </a:t>
            </a:r>
          </a:p>
          <a:p>
            <a:pPr>
              <a:lnSpc>
                <a:spcPct val="100000"/>
              </a:lnSpc>
            </a:pPr>
            <a:r>
              <a:rPr lang="en-US" dirty="0"/>
              <a:t>Global Entrepreneurship and Innovation</a:t>
            </a:r>
          </a:p>
          <a:p>
            <a:endParaRPr lang="en-GB" b="1" dirty="0"/>
          </a:p>
          <a:p>
            <a:r>
              <a:rPr lang="en-GB" b="1" dirty="0"/>
              <a:t>Department: Executive Business Centre</a:t>
            </a:r>
            <a:endParaRPr lang="en-GB" dirty="0"/>
          </a:p>
          <a:p>
            <a:endParaRPr lang="en-GB" dirty="0"/>
          </a:p>
          <a:p>
            <a:endParaRPr lang="en-GB" dirty="0"/>
          </a:p>
          <a:p>
            <a:r>
              <a:rPr lang="en-US" sz="2400" b="0" dirty="0">
                <a:solidFill>
                  <a:schemeClr val="accent4">
                    <a:lumMod val="60000"/>
                    <a:lumOff val="40000"/>
                  </a:schemeClr>
                </a:solidFill>
                <a:latin typeface="Arial"/>
                <a:cs typeface="Arial"/>
              </a:rPr>
              <a:t>Dr Sylvester O Mujakperuo </a:t>
            </a:r>
          </a:p>
          <a:p>
            <a:r>
              <a:rPr lang="en-US" sz="2400" b="0" dirty="0">
                <a:solidFill>
                  <a:schemeClr val="accent4">
                    <a:lumMod val="60000"/>
                    <a:lumOff val="40000"/>
                  </a:schemeClr>
                </a:solidFill>
                <a:latin typeface="Arial"/>
                <a:cs typeface="Arial"/>
              </a:rPr>
              <a:t>Module Leader</a:t>
            </a:r>
          </a:p>
          <a:p>
            <a:endParaRPr lang="en-GB" dirty="0"/>
          </a:p>
        </p:txBody>
      </p:sp>
      <p:sp>
        <p:nvSpPr>
          <p:cNvPr id="2" name="Title 1"/>
          <p:cNvSpPr>
            <a:spLocks noGrp="1"/>
          </p:cNvSpPr>
          <p:nvPr>
            <p:ph type="ctrTitle"/>
          </p:nvPr>
        </p:nvSpPr>
        <p:spPr>
          <a:xfrm>
            <a:off x="361589" y="1223999"/>
            <a:ext cx="5408023" cy="3644091"/>
          </a:xfrm>
        </p:spPr>
        <p:txBody>
          <a:bodyPr lIns="0" tIns="0" rIns="0" bIns="0" anchor="t" anchorCtr="0">
            <a:normAutofit/>
          </a:bodyPr>
          <a:lstStyle/>
          <a:p>
            <a:pPr algn="just"/>
            <a:r>
              <a:rPr lang="en-US" sz="2700" dirty="0">
                <a:solidFill>
                  <a:srgbClr val="FFC000"/>
                </a:solidFill>
                <a:latin typeface="Antonio" charset="0"/>
                <a:ea typeface="Antonio" charset="0"/>
                <a:cs typeface="Antonio" charset="0"/>
              </a:rPr>
              <a:t>International Market Entry Strategies </a:t>
            </a:r>
            <a:endParaRPr lang="en-US" sz="27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3450" y="-6317"/>
            <a:ext cx="6348549"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900000" y="1171254"/>
            <a:ext cx="2880000" cy="4948746"/>
          </a:xfrm>
        </p:spPr>
        <p:txBody>
          <a:bodyPr>
            <a:normAutofit/>
          </a:bodyPr>
          <a:lstStyle/>
          <a:p>
            <a:r>
              <a:rPr lang="en-GB" sz="4400" dirty="0">
                <a:solidFill>
                  <a:srgbClr val="FFC000"/>
                </a:solidFill>
                <a:latin typeface="Calibri Light" panose="020F0302020204030204" pitchFamily="34" charset="0"/>
                <a:cs typeface="Calibri Light" panose="020F0302020204030204" pitchFamily="34" charset="0"/>
              </a:rPr>
              <a:t>LEARNING OUTCOMES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202129" y="1171254"/>
            <a:ext cx="7484773" cy="3688746"/>
          </a:xfrm>
        </p:spPr>
        <p:txBody>
          <a:bodyPr>
            <a:normAutofit fontScale="85000" lnSpcReduction="10000"/>
          </a:bodyPr>
          <a:lstStyle/>
          <a:p>
            <a:pPr marL="457200" indent="-457200" algn="just">
              <a:lnSpc>
                <a:spcPct val="150000"/>
              </a:lnSpc>
              <a:buFont typeface="Arial" panose="020B0604020202020204" pitchFamily="34" charset="0"/>
              <a:buChar char="•"/>
            </a:pPr>
            <a:r>
              <a:rPr lang="en-GB" dirty="0"/>
              <a:t>Understand how to select foreign markets for internationalisation</a:t>
            </a:r>
          </a:p>
          <a:p>
            <a:pPr marL="457200" indent="-457200" algn="just">
              <a:lnSpc>
                <a:spcPct val="150000"/>
              </a:lnSpc>
              <a:buFont typeface="Arial" panose="020B0604020202020204" pitchFamily="34" charset="0"/>
              <a:buChar char="•"/>
            </a:pPr>
            <a:r>
              <a:rPr lang="en-GB" dirty="0"/>
              <a:t>Understand the various entry modes used in internationalisation</a:t>
            </a:r>
          </a:p>
          <a:p>
            <a:pPr marL="457200" indent="-457200" algn="just">
              <a:lnSpc>
                <a:spcPct val="150000"/>
              </a:lnSpc>
              <a:buFont typeface="Arial" panose="020B0604020202020204" pitchFamily="34" charset="0"/>
              <a:buChar char="•"/>
            </a:pPr>
            <a:r>
              <a:rPr lang="en-GB" dirty="0"/>
              <a:t>Understand the benefits and drawback of the various market entry modes for internationalisation.  </a:t>
            </a:r>
          </a:p>
          <a:p>
            <a:endParaRPr lang="en-GB" dirty="0"/>
          </a:p>
        </p:txBody>
      </p:sp>
    </p:spTree>
    <p:extLst>
      <p:ext uri="{BB962C8B-B14F-4D97-AF65-F5344CB8AC3E}">
        <p14:creationId xmlns:p14="http://schemas.microsoft.com/office/powerpoint/2010/main" val="1983856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D76469-C8EF-8E78-517E-BDF67F97E782}"/>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5F7215C-575C-D988-9E26-A6D6E8E28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8B4452D-2C92-4A45-AEA5-641A2328C715}"/>
              </a:ext>
            </a:extLst>
          </p:cNvPr>
          <p:cNvSpPr txBox="1"/>
          <p:nvPr/>
        </p:nvSpPr>
        <p:spPr>
          <a:xfrm>
            <a:off x="330926" y="2899954"/>
            <a:ext cx="5677989" cy="3108734"/>
          </a:xfrm>
          <a:prstGeom prst="rect">
            <a:avLst/>
          </a:prstGeom>
        </p:spPr>
        <p:txBody>
          <a:bodyPr vert="horz" lIns="91440" tIns="45720" rIns="91440" bIns="45720" rtlCol="0">
            <a:normAutofit/>
          </a:bodyPr>
          <a:lstStyle/>
          <a:p>
            <a:pPr>
              <a:lnSpc>
                <a:spcPct val="90000"/>
              </a:lnSpc>
              <a:spcBef>
                <a:spcPts val="1000"/>
              </a:spcBef>
            </a:pPr>
            <a:endParaRPr lang="en-US" sz="2400" dirty="0">
              <a:solidFill>
                <a:schemeClr val="bg1"/>
              </a:solidFill>
            </a:endParaRPr>
          </a:p>
        </p:txBody>
      </p:sp>
      <p:sp>
        <p:nvSpPr>
          <p:cNvPr id="1033" name="Freeform: Shape 1032">
            <a:extLst>
              <a:ext uri="{FF2B5EF4-FFF2-40B4-BE49-F238E27FC236}">
                <a16:creationId xmlns:a16="http://schemas.microsoft.com/office/drawing/2014/main" id="{08CABA5E-D355-B753-433B-200940A792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D547E211-C4BB-678E-6D34-30F524015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1B5CE20-FB36-E07E-C20F-63DD958481AE}"/>
              </a:ext>
            </a:extLst>
          </p:cNvPr>
          <p:cNvSpPr>
            <a:spLocks noGrp="1"/>
          </p:cNvSpPr>
          <p:nvPr>
            <p:ph idx="1"/>
          </p:nvPr>
        </p:nvSpPr>
        <p:spPr>
          <a:xfrm>
            <a:off x="635726" y="687977"/>
            <a:ext cx="10868297" cy="4968025"/>
          </a:xfrm>
        </p:spPr>
        <p:txBody>
          <a:bodyPr/>
          <a:lstStyle/>
          <a:p>
            <a:endParaRPr lang="en-GB" sz="2800" dirty="0">
              <a:solidFill>
                <a:srgbClr val="FFC000"/>
              </a:solidFill>
            </a:endParaRPr>
          </a:p>
          <a:p>
            <a:endParaRPr lang="en-GB" dirty="0">
              <a:solidFill>
                <a:srgbClr val="FFC000"/>
              </a:solidFill>
            </a:endParaRPr>
          </a:p>
          <a:p>
            <a:pPr algn="ctr"/>
            <a:r>
              <a:rPr lang="en-GB" sz="2800" dirty="0">
                <a:solidFill>
                  <a:srgbClr val="FFC000"/>
                </a:solidFill>
              </a:rPr>
              <a:t>   </a:t>
            </a:r>
          </a:p>
          <a:p>
            <a:pPr algn="ctr"/>
            <a:endParaRPr lang="en-GB" dirty="0">
              <a:solidFill>
                <a:srgbClr val="FFC000"/>
              </a:solidFill>
            </a:endParaRPr>
          </a:p>
          <a:p>
            <a:pPr algn="ctr"/>
            <a:r>
              <a:rPr lang="en-GB" sz="3600" dirty="0">
                <a:solidFill>
                  <a:srgbClr val="FFC000"/>
                </a:solidFill>
              </a:rPr>
              <a:t>INTRODUCTION</a:t>
            </a:r>
            <a:endParaRPr lang="en-GB" sz="3600" dirty="0"/>
          </a:p>
        </p:txBody>
      </p:sp>
    </p:spTree>
    <p:extLst>
      <p:ext uri="{BB962C8B-B14F-4D97-AF65-F5344CB8AC3E}">
        <p14:creationId xmlns:p14="http://schemas.microsoft.com/office/powerpoint/2010/main" val="65360514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2E5EEC-0457-ABBA-3A78-CF812E385C5E}"/>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9F54EEE-7A2B-63A7-8441-192656851D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B08C2B8-D1BF-B205-42BD-E585A4A48F2E}"/>
              </a:ext>
            </a:extLst>
          </p:cNvPr>
          <p:cNvSpPr txBox="1"/>
          <p:nvPr/>
        </p:nvSpPr>
        <p:spPr>
          <a:xfrm>
            <a:off x="330926" y="2899954"/>
            <a:ext cx="5677989" cy="3108734"/>
          </a:xfrm>
          <a:prstGeom prst="rect">
            <a:avLst/>
          </a:prstGeom>
        </p:spPr>
        <p:txBody>
          <a:bodyPr vert="horz" lIns="91440" tIns="45720" rIns="91440" bIns="45720" rtlCol="0">
            <a:normAutofit/>
          </a:bodyPr>
          <a:lstStyle/>
          <a:p>
            <a:pPr>
              <a:lnSpc>
                <a:spcPct val="90000"/>
              </a:lnSpc>
              <a:spcBef>
                <a:spcPts val="1000"/>
              </a:spcBef>
            </a:pPr>
            <a:endParaRPr lang="en-US" sz="2400" dirty="0">
              <a:solidFill>
                <a:schemeClr val="bg1"/>
              </a:solidFill>
            </a:endParaRPr>
          </a:p>
        </p:txBody>
      </p:sp>
      <p:sp>
        <p:nvSpPr>
          <p:cNvPr id="1033" name="Freeform: Shape 1032">
            <a:extLst>
              <a:ext uri="{FF2B5EF4-FFF2-40B4-BE49-F238E27FC236}">
                <a16:creationId xmlns:a16="http://schemas.microsoft.com/office/drawing/2014/main" id="{A67651FB-5233-CF18-DEF0-FB14DE793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CBA651AB-BA87-B532-EDBD-28AF24623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D4295A13-969E-EAD1-C03B-469B120A845C}"/>
              </a:ext>
            </a:extLst>
          </p:cNvPr>
          <p:cNvSpPr>
            <a:spLocks noGrp="1"/>
          </p:cNvSpPr>
          <p:nvPr>
            <p:ph idx="1"/>
          </p:nvPr>
        </p:nvSpPr>
        <p:spPr>
          <a:xfrm>
            <a:off x="635726" y="687977"/>
            <a:ext cx="10868297" cy="4968025"/>
          </a:xfrm>
        </p:spPr>
        <p:txBody>
          <a:bodyPr/>
          <a:lstStyle/>
          <a:p>
            <a:endParaRPr lang="en-GB" sz="2800" dirty="0">
              <a:solidFill>
                <a:srgbClr val="FFC000"/>
              </a:solidFill>
            </a:endParaRPr>
          </a:p>
          <a:p>
            <a:endParaRPr lang="en-GB" dirty="0">
              <a:solidFill>
                <a:srgbClr val="FFC000"/>
              </a:solidFill>
            </a:endParaRPr>
          </a:p>
          <a:p>
            <a:pPr algn="ctr"/>
            <a:r>
              <a:rPr lang="en-GB" sz="2800" dirty="0">
                <a:solidFill>
                  <a:srgbClr val="FFC000"/>
                </a:solidFill>
              </a:rPr>
              <a:t>   </a:t>
            </a:r>
          </a:p>
          <a:p>
            <a:pPr algn="ctr"/>
            <a:endParaRPr lang="en-GB" dirty="0">
              <a:solidFill>
                <a:srgbClr val="FFC000"/>
              </a:solidFill>
            </a:endParaRPr>
          </a:p>
          <a:p>
            <a:pPr algn="ctr"/>
            <a:r>
              <a:rPr lang="en-GB" sz="3600" dirty="0">
                <a:solidFill>
                  <a:srgbClr val="FFC000"/>
                </a:solidFill>
              </a:rPr>
              <a:t>APPROACH TO MARKET SELECTION</a:t>
            </a:r>
            <a:endParaRPr lang="en-GB" sz="3600" dirty="0"/>
          </a:p>
        </p:txBody>
      </p:sp>
    </p:spTree>
    <p:extLst>
      <p:ext uri="{BB962C8B-B14F-4D97-AF65-F5344CB8AC3E}">
        <p14:creationId xmlns:p14="http://schemas.microsoft.com/office/powerpoint/2010/main" val="285320040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004" y="879567"/>
            <a:ext cx="10510616" cy="592182"/>
          </a:xfrm>
        </p:spPr>
        <p:txBody>
          <a:bodyPr>
            <a:noAutofit/>
          </a:bodyPr>
          <a:lstStyle/>
          <a:p>
            <a:pPr algn="ctr"/>
            <a:r>
              <a:rPr lang="en-GB" sz="3200" dirty="0">
                <a:solidFill>
                  <a:schemeClr val="tx1"/>
                </a:solidFill>
              </a:rPr>
              <a:t>Approach to Market Selection</a:t>
            </a:r>
            <a:br>
              <a:rPr lang="en-GB" sz="3200" dirty="0"/>
            </a:br>
            <a:endParaRPr lang="en-GB" sz="3200" dirty="0"/>
          </a:p>
        </p:txBody>
      </p:sp>
      <p:sp>
        <p:nvSpPr>
          <p:cNvPr id="3" name="Content Placeholder 2"/>
          <p:cNvSpPr>
            <a:spLocks noGrp="1"/>
          </p:cNvSpPr>
          <p:nvPr>
            <p:ph idx="1"/>
          </p:nvPr>
        </p:nvSpPr>
        <p:spPr>
          <a:xfrm>
            <a:off x="1130005" y="1541417"/>
            <a:ext cx="10438696" cy="5126511"/>
          </a:xfrm>
        </p:spPr>
        <p:txBody>
          <a:bodyPr>
            <a:normAutofit/>
          </a:bodyPr>
          <a:lstStyle/>
          <a:p>
            <a:pPr algn="just"/>
            <a:endParaRPr lang="en-GB" dirty="0"/>
          </a:p>
          <a:p>
            <a:pPr algn="just"/>
            <a:r>
              <a:rPr lang="en-GB" dirty="0"/>
              <a:t>Examine the External Environment  </a:t>
            </a:r>
          </a:p>
          <a:p>
            <a:pPr algn="just"/>
            <a:endParaRPr lang="en-GB" dirty="0"/>
          </a:p>
          <a:p>
            <a:pPr algn="just"/>
            <a:r>
              <a:rPr lang="en-GB" dirty="0"/>
              <a:t>           </a:t>
            </a:r>
            <a:r>
              <a:rPr lang="en-GB" sz="2400" dirty="0"/>
              <a:t>-Political Environment </a:t>
            </a:r>
          </a:p>
          <a:p>
            <a:pPr algn="just"/>
            <a:r>
              <a:rPr lang="en-GB" sz="2400" dirty="0"/>
              <a:t>             -Economic Environment</a:t>
            </a:r>
          </a:p>
          <a:p>
            <a:pPr algn="just"/>
            <a:r>
              <a:rPr lang="en-GB" sz="2400" dirty="0"/>
              <a:t>             -Social Environment </a:t>
            </a:r>
          </a:p>
          <a:p>
            <a:pPr algn="just"/>
            <a:r>
              <a:rPr lang="en-GB" sz="2400" dirty="0"/>
              <a:t>             -Technological Environment</a:t>
            </a:r>
          </a:p>
          <a:p>
            <a:pPr algn="just"/>
            <a:r>
              <a:rPr lang="en-GB" sz="2400" dirty="0"/>
              <a:t>             -Legal Environment</a:t>
            </a:r>
          </a:p>
          <a:p>
            <a:pPr algn="just"/>
            <a:r>
              <a:rPr lang="en-GB" sz="2400" dirty="0"/>
              <a:t>             -Environmental Factors </a:t>
            </a:r>
          </a:p>
          <a:p>
            <a:pPr algn="just"/>
            <a:endParaRPr lang="en-GB" sz="2400" dirty="0"/>
          </a:p>
          <a:p>
            <a:pPr algn="just"/>
            <a:endParaRPr lang="en-GB" dirty="0"/>
          </a:p>
        </p:txBody>
      </p:sp>
      <p:sp>
        <p:nvSpPr>
          <p:cNvPr id="4" name="TextBox 3">
            <a:extLst>
              <a:ext uri="{FF2B5EF4-FFF2-40B4-BE49-F238E27FC236}">
                <a16:creationId xmlns:a16="http://schemas.microsoft.com/office/drawing/2014/main" id="{9EAD534E-64B8-E042-89CF-E5BC97BEC57E}"/>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4234558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79CEE-5CB4-2D2F-A9B7-518E52454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57345-E4BE-B9C8-0C99-5A21A2055549}"/>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(Political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1A0D213C-7030-E502-2C67-B757FF3AD0E3}"/>
              </a:ext>
            </a:extLst>
          </p:cNvPr>
          <p:cNvSpPr>
            <a:spLocks noGrp="1"/>
          </p:cNvSpPr>
          <p:nvPr>
            <p:ph idx="1"/>
          </p:nvPr>
        </p:nvSpPr>
        <p:spPr>
          <a:xfrm>
            <a:off x="1130005" y="1793965"/>
            <a:ext cx="10438696" cy="4873963"/>
          </a:xfrm>
        </p:spPr>
        <p:txBody>
          <a:bodyPr>
            <a:normAutofit/>
          </a:bodyPr>
          <a:lstStyle/>
          <a:p>
            <a:pPr algn="just">
              <a:lnSpc>
                <a:spcPct val="150000"/>
              </a:lnSpc>
            </a:pPr>
            <a:r>
              <a:rPr lang="en-GB" sz="2400" dirty="0"/>
              <a:t>To identify the political factors relevant to your business, you should consider the following questions:</a:t>
            </a:r>
          </a:p>
          <a:p>
            <a:pPr marL="342900" lvl="0" indent="-342900" algn="just">
              <a:lnSpc>
                <a:spcPct val="150000"/>
              </a:lnSpc>
              <a:buFont typeface="Arial" panose="020B0604020202020204" pitchFamily="34" charset="0"/>
              <a:buChar char="•"/>
            </a:pPr>
            <a:r>
              <a:rPr lang="en-GB" sz="2400" dirty="0"/>
              <a:t>What are the current government policies and regulations that impact your industry?</a:t>
            </a:r>
          </a:p>
          <a:p>
            <a:pPr marL="342900" lvl="0" indent="-342900" algn="just">
              <a:lnSpc>
                <a:spcPct val="150000"/>
              </a:lnSpc>
              <a:buFont typeface="Arial" panose="020B0604020202020204" pitchFamily="34" charset="0"/>
              <a:buChar char="•"/>
            </a:pPr>
            <a:r>
              <a:rPr lang="en-GB" sz="2400" dirty="0"/>
              <a:t>Are there any upcoming changes to government policies that may impact your business?</a:t>
            </a:r>
          </a:p>
          <a:p>
            <a:pPr marL="342900" lvl="0" indent="-342900" algn="just">
              <a:lnSpc>
                <a:spcPct val="150000"/>
              </a:lnSpc>
              <a:buFont typeface="Arial" panose="020B0604020202020204" pitchFamily="34" charset="0"/>
              <a:buChar char="•"/>
            </a:pPr>
            <a:r>
              <a:rPr lang="en-GB" sz="2400" dirty="0"/>
              <a:t>How will changes in government affect your business operations?</a:t>
            </a:r>
          </a:p>
          <a:p>
            <a:pPr algn="just"/>
            <a:endParaRPr lang="en-GB" dirty="0"/>
          </a:p>
        </p:txBody>
      </p:sp>
    </p:spTree>
    <p:extLst>
      <p:ext uri="{BB962C8B-B14F-4D97-AF65-F5344CB8AC3E}">
        <p14:creationId xmlns:p14="http://schemas.microsoft.com/office/powerpoint/2010/main" val="211863097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35E2E-0212-0E66-32D2-BC1B9CA7B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DCCDD0-9D06-458B-76D7-B7ED82E0BB6D}"/>
              </a:ext>
            </a:extLst>
          </p:cNvPr>
          <p:cNvSpPr>
            <a:spLocks noGrp="1"/>
          </p:cNvSpPr>
          <p:nvPr>
            <p:ph type="title"/>
          </p:nvPr>
        </p:nvSpPr>
        <p:spPr>
          <a:xfrm>
            <a:off x="1130004" y="544287"/>
            <a:ext cx="10510616" cy="918754"/>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(Economic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29A78148-F985-E361-537B-0BE2356226A3}"/>
              </a:ext>
            </a:extLst>
          </p:cNvPr>
          <p:cNvSpPr>
            <a:spLocks noGrp="1"/>
          </p:cNvSpPr>
          <p:nvPr>
            <p:ph idx="1"/>
          </p:nvPr>
        </p:nvSpPr>
        <p:spPr>
          <a:xfrm>
            <a:off x="1130005" y="1593669"/>
            <a:ext cx="10438696" cy="4720045"/>
          </a:xfrm>
        </p:spPr>
        <p:txBody>
          <a:bodyPr>
            <a:normAutofit fontScale="92500" lnSpcReduction="10000"/>
          </a:bodyPr>
          <a:lstStyle/>
          <a:p>
            <a:pPr algn="just">
              <a:lnSpc>
                <a:spcPct val="150000"/>
              </a:lnSpc>
              <a:spcAft>
                <a:spcPts val="1560"/>
              </a:spcAft>
            </a:pPr>
            <a:r>
              <a:rPr lang="en-GB" sz="18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To identify the economic factors relevant to your business, you should consider the following questions: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18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What are the current economic conditions like?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18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How is the economy performing compared to other countries?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18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Are there any upcoming economic changes that may impact on the business?</a:t>
            </a:r>
          </a:p>
          <a:p>
            <a:pPr lvl="0" algn="just">
              <a:lnSpc>
                <a:spcPct val="150000"/>
              </a:lnSpc>
              <a:spcAft>
                <a:spcPts val="720"/>
              </a:spcAft>
              <a:buSzPts val="1000"/>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More specifically, you want to consider the following:</a:t>
            </a:r>
          </a:p>
          <a:p>
            <a:pPr marL="285750" lvl="0" indent="-285750" algn="just">
              <a:lnSpc>
                <a:spcPct val="150000"/>
              </a:lnSpc>
              <a:spcAft>
                <a:spcPts val="720"/>
              </a:spcAft>
              <a:buSzPts val="1000"/>
              <a:buFont typeface="Arial" panose="020B0604020202020204" pitchFamily="34" charset="0"/>
              <a:buChar char="•"/>
              <a:tabLst>
                <a:tab pos="457200" algn="l"/>
              </a:tabLst>
            </a:pPr>
            <a:r>
              <a:rPr lang="en-GB" sz="1800" kern="100" dirty="0">
                <a:latin typeface="Aptos" panose="020B0004020202020204" pitchFamily="34" charset="0"/>
                <a:ea typeface="Aptos" panose="020B0004020202020204" pitchFamily="34" charset="0"/>
                <a:cs typeface="Times New Roman" panose="02020603050405020304" pitchFamily="18" charset="0"/>
              </a:rPr>
              <a:t>Interest rates</a:t>
            </a:r>
          </a:p>
          <a:p>
            <a:pPr marL="285750" lvl="0" indent="-285750" algn="just">
              <a:lnSpc>
                <a:spcPct val="150000"/>
              </a:lnSpc>
              <a:spcAft>
                <a:spcPts val="720"/>
              </a:spcAft>
              <a:buSzPts val="1000"/>
              <a:buFont typeface="Arial" panose="020B0604020202020204" pitchFamily="34" charset="0"/>
              <a:buChar char="•"/>
              <a:tabLst>
                <a:tab pos="457200" algn="l"/>
              </a:tabLst>
            </a:pPr>
            <a:r>
              <a:rPr lang="en-GB" sz="1800" kern="100" dirty="0">
                <a:latin typeface="Aptos" panose="020B0004020202020204" pitchFamily="34" charset="0"/>
                <a:ea typeface="Aptos" panose="020B0004020202020204" pitchFamily="34" charset="0"/>
                <a:cs typeface="Times New Roman" panose="02020603050405020304" pitchFamily="18" charset="0"/>
              </a:rPr>
              <a:t>The volatility in exchange rates</a:t>
            </a:r>
          </a:p>
          <a:p>
            <a:pPr marL="285750" lvl="0" indent="-285750" algn="just">
              <a:lnSpc>
                <a:spcPct val="150000"/>
              </a:lnSpc>
              <a:spcAft>
                <a:spcPts val="720"/>
              </a:spcAft>
              <a:buSzPts val="1000"/>
              <a:buFont typeface="Arial" panose="020B0604020202020204" pitchFamily="34" charset="0"/>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Inflation</a:t>
            </a:r>
          </a:p>
          <a:p>
            <a:pPr algn="just"/>
            <a:endParaRPr lang="en-GB" dirty="0"/>
          </a:p>
        </p:txBody>
      </p:sp>
    </p:spTree>
    <p:extLst>
      <p:ext uri="{BB962C8B-B14F-4D97-AF65-F5344CB8AC3E}">
        <p14:creationId xmlns:p14="http://schemas.microsoft.com/office/powerpoint/2010/main" val="25663519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8CC88-F3AB-CB1F-6213-925E8EC60B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2CDA5-A282-6BD9-543E-43589B5202D5}"/>
              </a:ext>
            </a:extLst>
          </p:cNvPr>
          <p:cNvSpPr>
            <a:spLocks noGrp="1"/>
          </p:cNvSpPr>
          <p:nvPr>
            <p:ph type="title"/>
          </p:nvPr>
        </p:nvSpPr>
        <p:spPr>
          <a:xfrm>
            <a:off x="1130004" y="940525"/>
            <a:ext cx="10510616" cy="722811"/>
          </a:xfrm>
        </p:spPr>
        <p:txBody>
          <a:bodyPr>
            <a:noAutofit/>
          </a:bodyPr>
          <a:lstStyle/>
          <a:p>
            <a:pPr algn="ctr"/>
            <a:r>
              <a:rPr lang="en-GB" sz="3200" dirty="0">
                <a:solidFill>
                  <a:schemeClr val="tx1"/>
                </a:solidFill>
              </a:rPr>
              <a:t>Approach to Market Selection: Economic Environment</a:t>
            </a:r>
            <a:br>
              <a:rPr lang="en-GB" sz="3200" dirty="0">
                <a:solidFill>
                  <a:schemeClr val="tx1"/>
                </a:solidFill>
              </a:rPr>
            </a:br>
            <a:r>
              <a:rPr lang="en-GB" sz="3200" dirty="0">
                <a:solidFill>
                  <a:schemeClr val="tx1"/>
                </a:solidFill>
              </a:rPr>
              <a:t>(Inflation)</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500B51BC-B90A-8BD2-190D-F1B4D62D18C4}"/>
              </a:ext>
            </a:extLst>
          </p:cNvPr>
          <p:cNvSpPr>
            <a:spLocks noGrp="1"/>
          </p:cNvSpPr>
          <p:nvPr>
            <p:ph idx="1"/>
          </p:nvPr>
        </p:nvSpPr>
        <p:spPr>
          <a:xfrm>
            <a:off x="1130005" y="1881051"/>
            <a:ext cx="10438696" cy="4876800"/>
          </a:xfrm>
        </p:spPr>
        <p:txBody>
          <a:bodyPr>
            <a:normAutofit fontScale="92500" lnSpcReduction="20000"/>
          </a:bodyPr>
          <a:lstStyle/>
          <a:p>
            <a:pPr algn="just">
              <a:lnSpc>
                <a:spcPct val="150000"/>
              </a:lnSpc>
            </a:pPr>
            <a:r>
              <a:rPr lang="en-GB" sz="1800" dirty="0">
                <a:solidFill>
                  <a:srgbClr val="414047"/>
                </a:solidFill>
                <a:effectLst/>
                <a:latin typeface="Mulish"/>
                <a:ea typeface="Times New Roman" panose="02020603050405020304" pitchFamily="18" charset="0"/>
              </a:rPr>
              <a:t>Some possible ways in which inflation can affect businesses:</a:t>
            </a:r>
            <a:endParaRPr lang="en-GB" sz="1800" dirty="0">
              <a:effectLst/>
              <a:latin typeface="Times New Roman" panose="02020603050405020304" pitchFamily="18" charset="0"/>
              <a:ea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GB" sz="1800" b="1" strike="noStrike" kern="0" dirty="0">
                <a:solidFill>
                  <a:srgbClr val="000000"/>
                </a:solidFill>
                <a:effectLst/>
                <a:latin typeface="Mulish"/>
                <a:ea typeface="Times New Roman" panose="02020603050405020304" pitchFamily="18" charset="0"/>
                <a:cs typeface="Times New Roman" panose="02020603050405020304" pitchFamily="18" charset="0"/>
              </a:rPr>
              <a:t>Cost of goods and services</a:t>
            </a:r>
            <a:r>
              <a:rPr lang="en-GB" sz="1800" kern="0" dirty="0">
                <a:solidFill>
                  <a:srgbClr val="414047"/>
                </a:solidFill>
                <a:effectLst/>
                <a:latin typeface="Mulish"/>
                <a:ea typeface="Times New Roman" panose="02020603050405020304" pitchFamily="18" charset="0"/>
                <a:cs typeface="Times New Roman" panose="02020603050405020304" pitchFamily="18" charset="0"/>
              </a:rPr>
              <a:t> - </a:t>
            </a:r>
            <a:r>
              <a:rPr lang="en-GB" sz="1800" kern="100" dirty="0">
                <a:solidFill>
                  <a:srgbClr val="414047"/>
                </a:solidFill>
                <a:effectLst/>
                <a:latin typeface="Mulish"/>
                <a:ea typeface="Aptos" panose="020B0004020202020204" pitchFamily="34" charset="0"/>
                <a:cs typeface="Times New Roman" panose="02020603050405020304" pitchFamily="18" charset="0"/>
              </a:rPr>
              <a:t>Inflation leads to a general rise in the prices of goods and services. This can increase cost of raw materials, production, and operating expenses for businesses</a:t>
            </a:r>
            <a:endParaRPr lang="en-GB" sz="1800" kern="100" dirty="0">
              <a:solidFill>
                <a:srgbClr val="414047"/>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GB" sz="1800" b="1" u="none" strike="noStrike" kern="0" dirty="0">
                <a:solidFill>
                  <a:srgbClr val="000000"/>
                </a:solidFill>
                <a:effectLst/>
                <a:latin typeface="Mulish"/>
                <a:ea typeface="Times New Roman" panose="02020603050405020304" pitchFamily="18" charset="0"/>
                <a:cs typeface="Times New Roman" panose="02020603050405020304" pitchFamily="18" charset="0"/>
              </a:rPr>
              <a:t>Wage demands</a:t>
            </a:r>
            <a:r>
              <a:rPr lang="en-GB" sz="1800" kern="0" dirty="0">
                <a:solidFill>
                  <a:srgbClr val="414047"/>
                </a:solidFill>
                <a:effectLst/>
                <a:latin typeface="Mulish"/>
                <a:ea typeface="Times New Roman" panose="02020603050405020304" pitchFamily="18" charset="0"/>
                <a:cs typeface="Times New Roman" panose="02020603050405020304" pitchFamily="18" charset="0"/>
              </a:rPr>
              <a:t> - </a:t>
            </a:r>
            <a:r>
              <a:rPr lang="en-GB" sz="1800" kern="100" dirty="0">
                <a:solidFill>
                  <a:srgbClr val="414047"/>
                </a:solidFill>
                <a:effectLst/>
                <a:latin typeface="Mulish"/>
                <a:ea typeface="Aptos" panose="020B0004020202020204" pitchFamily="34" charset="0"/>
                <a:cs typeface="Times New Roman" panose="02020603050405020304" pitchFamily="18" charset="0"/>
              </a:rPr>
              <a:t>Inflation can put pressure on businesses to increase wages since the cost of living is heightened. Higher wages can contribute to increased labour costs for businesses.</a:t>
            </a:r>
            <a:endParaRPr lang="en-GB" sz="1800" kern="100" dirty="0">
              <a:solidFill>
                <a:srgbClr val="414047"/>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GB" sz="1800" b="1" u="none" strike="noStrike" kern="0" dirty="0">
                <a:solidFill>
                  <a:srgbClr val="000000"/>
                </a:solidFill>
                <a:effectLst/>
                <a:latin typeface="Mulish"/>
                <a:ea typeface="Times New Roman" panose="02020603050405020304" pitchFamily="18" charset="0"/>
                <a:cs typeface="Times New Roman" panose="02020603050405020304" pitchFamily="18" charset="0"/>
              </a:rPr>
              <a:t>Consumer demand</a:t>
            </a:r>
            <a:r>
              <a:rPr lang="en-GB" sz="1800" kern="0" dirty="0">
                <a:solidFill>
                  <a:srgbClr val="414047"/>
                </a:solidFill>
                <a:effectLst/>
                <a:latin typeface="Mulish"/>
                <a:ea typeface="Times New Roman" panose="02020603050405020304" pitchFamily="18" charset="0"/>
                <a:cs typeface="Times New Roman" panose="02020603050405020304" pitchFamily="18" charset="0"/>
              </a:rPr>
              <a:t>- </a:t>
            </a:r>
            <a:r>
              <a:rPr lang="en-GB" sz="1800" kern="100" dirty="0">
                <a:solidFill>
                  <a:srgbClr val="414047"/>
                </a:solidFill>
                <a:effectLst/>
                <a:latin typeface="Mulish"/>
                <a:ea typeface="Aptos" panose="020B0004020202020204" pitchFamily="34" charset="0"/>
                <a:cs typeface="Times New Roman" panose="02020603050405020304" pitchFamily="18" charset="0"/>
              </a:rPr>
              <a:t>Inflation can impact consumer purchasing power; when prices rise, consumers have less disposable income, leading to reduced spending on non-essential goods and services. This can affect businesses that rely on consumer spending, such as retailers, restaurants, and leisure companies.</a:t>
            </a:r>
            <a:endParaRPr lang="en-GB" sz="1800" kern="100" dirty="0">
              <a:solidFill>
                <a:srgbClr val="414047"/>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GB" sz="1800" b="1" u="none" strike="noStrike" kern="0" dirty="0">
                <a:solidFill>
                  <a:srgbClr val="000000"/>
                </a:solidFill>
                <a:effectLst/>
                <a:latin typeface="Mulish"/>
                <a:ea typeface="Times New Roman" panose="02020603050405020304" pitchFamily="18" charset="0"/>
                <a:cs typeface="Times New Roman" panose="02020603050405020304" pitchFamily="18" charset="0"/>
              </a:rPr>
              <a:t>Interest rates</a:t>
            </a:r>
            <a:r>
              <a:rPr lang="en-GB" sz="1800" kern="0" dirty="0">
                <a:solidFill>
                  <a:srgbClr val="414047"/>
                </a:solidFill>
                <a:effectLst/>
                <a:latin typeface="Mulish"/>
                <a:ea typeface="Times New Roman" panose="02020603050405020304" pitchFamily="18" charset="0"/>
                <a:cs typeface="Times New Roman" panose="02020603050405020304" pitchFamily="18" charset="0"/>
              </a:rPr>
              <a:t> - </a:t>
            </a:r>
            <a:r>
              <a:rPr lang="en-GB" sz="1800" kern="100" dirty="0">
                <a:solidFill>
                  <a:srgbClr val="414047"/>
                </a:solidFill>
                <a:effectLst/>
                <a:latin typeface="Mulish"/>
                <a:ea typeface="Aptos" panose="020B0004020202020204" pitchFamily="34" charset="0"/>
                <a:cs typeface="Times New Roman" panose="02020603050405020304" pitchFamily="18" charset="0"/>
              </a:rPr>
              <a:t>In response to inflationary pressures, central banks may raise interest rates to curb inflation. Higher interest rates can increase borrowing costs for businesses, making it more expensive to finance investments, expansions, or day-to-day operations. </a:t>
            </a:r>
            <a:endParaRPr lang="en-GB" sz="1800" kern="100" dirty="0">
              <a:solidFill>
                <a:srgbClr val="414047"/>
              </a:solidFill>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253042776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1E7A4-8705-F5AA-841D-BA65F27B4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399409-B01D-1911-AE2C-F7D22FA7B788}"/>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(Social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C20B1507-8598-EE01-B34F-298B9C0FF4BC}"/>
              </a:ext>
            </a:extLst>
          </p:cNvPr>
          <p:cNvSpPr>
            <a:spLocks noGrp="1"/>
          </p:cNvSpPr>
          <p:nvPr>
            <p:ph idx="1"/>
          </p:nvPr>
        </p:nvSpPr>
        <p:spPr>
          <a:xfrm>
            <a:off x="1130005" y="1793965"/>
            <a:ext cx="10438696" cy="4873963"/>
          </a:xfrm>
        </p:spPr>
        <p:txBody>
          <a:bodyPr>
            <a:normAutofit/>
          </a:bodyPr>
          <a:lstStyle/>
          <a:p>
            <a:pPr algn="just">
              <a:lnSpc>
                <a:spcPct val="150000"/>
              </a:lnSpc>
            </a:pPr>
            <a:r>
              <a:rPr lang="en-GB" sz="2400" dirty="0"/>
              <a:t>To identify the social factors relevant to your business, you should consider the following questions:</a:t>
            </a: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What are the current social trends and attitudes in the foreign environment?</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How are population demographics changing?</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Are there any upcoming social changes that may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How will employees who are working from home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365924328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8CD97-EC7E-8268-18D4-624A8FB97A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279B7-09E8-968A-B252-816B76DB3F46}"/>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(Technological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904E8593-EC16-1D63-B8E4-85E3D997E324}"/>
              </a:ext>
            </a:extLst>
          </p:cNvPr>
          <p:cNvSpPr>
            <a:spLocks noGrp="1"/>
          </p:cNvSpPr>
          <p:nvPr>
            <p:ph idx="1"/>
          </p:nvPr>
        </p:nvSpPr>
        <p:spPr>
          <a:xfrm>
            <a:off x="1130005" y="1793966"/>
            <a:ext cx="10438696" cy="4554584"/>
          </a:xfrm>
        </p:spPr>
        <p:txBody>
          <a:bodyPr>
            <a:normAutofit/>
          </a:bodyPr>
          <a:lstStyle/>
          <a:p>
            <a:pPr algn="just">
              <a:lnSpc>
                <a:spcPct val="150000"/>
              </a:lnSpc>
              <a:spcAft>
                <a:spcPts val="800"/>
              </a:spcAf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To identify the technological factors relevant to your business, you should consider the following questions: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Is the foreign environment technologically aware? </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How is technology changing consumer behaviour?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Are there any upcoming technological changes that may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368360438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54EDC-72E2-5371-6EEA-318604064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281FE7-4473-F441-C909-7859412A1A4E}"/>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(Legal Environment)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B2605E35-BF49-AFF9-5C2C-53F08F86809F}"/>
              </a:ext>
            </a:extLst>
          </p:cNvPr>
          <p:cNvSpPr>
            <a:spLocks noGrp="1"/>
          </p:cNvSpPr>
          <p:nvPr>
            <p:ph idx="1"/>
          </p:nvPr>
        </p:nvSpPr>
        <p:spPr>
          <a:xfrm>
            <a:off x="1130005" y="1793966"/>
            <a:ext cx="10438696" cy="4554584"/>
          </a:xfrm>
        </p:spPr>
        <p:txBody>
          <a:bodyPr>
            <a:normAutofit/>
          </a:bodyPr>
          <a:lstStyle/>
          <a:p>
            <a:pPr algn="just">
              <a:lnSpc>
                <a:spcPct val="150000"/>
              </a:lnSpc>
              <a:spcAft>
                <a:spcPts val="800"/>
              </a:spcAf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To identify the legal aspects relevant to your business, you should consider the following questions: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What are the current legal regulations that impact your industry?</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Are there any upcoming changes to legal rules that may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Calibri Light" panose="020F0302020204030204" pitchFamily="34" charset="0"/>
                <a:ea typeface="Times New Roman" panose="02020603050405020304" pitchFamily="18" charset="0"/>
                <a:cs typeface="Times New Roman" panose="02020603050405020304" pitchFamily="18" charset="0"/>
              </a:rPr>
              <a:t>How do changes in legal regulations affect your business operations?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128621269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466F1-61ED-6C8C-BC63-21796D8EF6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5BB47-42C7-1067-1946-8F6AF2DC401B}"/>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(Environment Factors)</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3BD9D0A4-2EE5-89A2-1B43-C6F651A43E72}"/>
              </a:ext>
            </a:extLst>
          </p:cNvPr>
          <p:cNvSpPr>
            <a:spLocks noGrp="1"/>
          </p:cNvSpPr>
          <p:nvPr>
            <p:ph idx="1"/>
          </p:nvPr>
        </p:nvSpPr>
        <p:spPr>
          <a:xfrm>
            <a:off x="1130005" y="1793966"/>
            <a:ext cx="10438696" cy="4554584"/>
          </a:xfrm>
        </p:spPr>
        <p:txBody>
          <a:bodyPr>
            <a:normAutofit/>
          </a:bodyPr>
          <a:lstStyle/>
          <a:p>
            <a:pPr algn="just">
              <a:lnSpc>
                <a:spcPct val="150000"/>
              </a:lnSpc>
              <a:spcAft>
                <a:spcPts val="1560"/>
              </a:spcAf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To identify the environmental factors relevant to your business, you should consider the following questions: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What are the current environmental trends and issues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How is your industry contributing to environmental problems?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720"/>
              </a:spcAft>
              <a:buSzPts val="1000"/>
              <a:buFont typeface="Symbol" panose="05050102010706020507" pitchFamily="18" charset="2"/>
              <a:buChar char=""/>
              <a:tabLst>
                <a:tab pos="457200" algn="l"/>
              </a:tabLst>
            </a:pPr>
            <a:r>
              <a:rPr lang="en-GB" sz="2400" kern="0" dirty="0">
                <a:solidFill>
                  <a:srgbClr val="192832"/>
                </a:solidFill>
                <a:effectLst/>
                <a:latin typeface="Arial" panose="020B0604020202020204" pitchFamily="34" charset="0"/>
                <a:ea typeface="Times New Roman" panose="02020603050405020304" pitchFamily="18" charset="0"/>
                <a:cs typeface="Times New Roman" panose="02020603050405020304" pitchFamily="18" charset="0"/>
              </a:rPr>
              <a:t>Are there any upcoming ecological changes that may impact your business?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36111622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8EBC4-5936-C940-E2AF-DA9838352F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3D181-FC47-C350-0E58-C2C18EE8C4AC}"/>
              </a:ext>
            </a:extLst>
          </p:cNvPr>
          <p:cNvSpPr>
            <a:spLocks noGrp="1"/>
          </p:cNvSpPr>
          <p:nvPr>
            <p:ph type="title"/>
          </p:nvPr>
        </p:nvSpPr>
        <p:spPr>
          <a:xfrm>
            <a:off x="1130004" y="705394"/>
            <a:ext cx="10510616" cy="931817"/>
          </a:xfrm>
        </p:spPr>
        <p:txBody>
          <a:bodyPr>
            <a:noAutofit/>
          </a:bodyPr>
          <a:lstStyle/>
          <a:p>
            <a:pPr algn="ctr"/>
            <a:r>
              <a:rPr lang="en-GB" sz="3200" dirty="0">
                <a:solidFill>
                  <a:schemeClr val="tx1"/>
                </a:solidFill>
              </a:rPr>
              <a:t>Approach to Market Selection </a:t>
            </a:r>
            <a:br>
              <a:rPr lang="en-GB" sz="3200" dirty="0">
                <a:solidFill>
                  <a:schemeClr val="tx1"/>
                </a:solidFill>
              </a:rPr>
            </a:br>
            <a:r>
              <a:rPr lang="en-GB" sz="3200" dirty="0">
                <a:solidFill>
                  <a:schemeClr val="tx1"/>
                </a:solidFill>
              </a:rPr>
              <a:t>(Overall Assessment)</a:t>
            </a:r>
            <a:br>
              <a:rPr lang="en-GB" sz="3200" dirty="0">
                <a:solidFill>
                  <a:schemeClr val="tx1"/>
                </a:solidFill>
              </a:rPr>
            </a:br>
            <a:br>
              <a:rPr lang="en-GB" sz="3200" dirty="0"/>
            </a:br>
            <a:endParaRPr lang="en-GB" sz="3200" dirty="0"/>
          </a:p>
        </p:txBody>
      </p:sp>
      <p:sp>
        <p:nvSpPr>
          <p:cNvPr id="3" name="Content Placeholder 2">
            <a:extLst>
              <a:ext uri="{FF2B5EF4-FFF2-40B4-BE49-F238E27FC236}">
                <a16:creationId xmlns:a16="http://schemas.microsoft.com/office/drawing/2014/main" id="{FB534827-DDED-ECE5-2D9F-DE3A60AE965A}"/>
              </a:ext>
            </a:extLst>
          </p:cNvPr>
          <p:cNvSpPr>
            <a:spLocks noGrp="1"/>
          </p:cNvSpPr>
          <p:nvPr>
            <p:ph idx="1"/>
          </p:nvPr>
        </p:nvSpPr>
        <p:spPr>
          <a:xfrm>
            <a:off x="1130005" y="1793966"/>
            <a:ext cx="10438696" cy="4554584"/>
          </a:xfrm>
        </p:spPr>
        <p:txBody>
          <a:bodyPr>
            <a:normAutofit/>
          </a:bodyPr>
          <a:lstStyle/>
          <a:p>
            <a:pPr algn="just">
              <a:lnSpc>
                <a:spcPct val="150000"/>
              </a:lnSpc>
            </a:pPr>
            <a:endParaRPr lang="en-GB" sz="1800" kern="100" dirty="0">
              <a:solidFill>
                <a:srgbClr val="192832"/>
              </a:solidFill>
              <a:effectLst/>
              <a:latin typeface="Arial" panose="020B0604020202020204" pitchFamily="34" charset="0"/>
              <a:ea typeface="Aptos" panose="020B0004020202020204" pitchFamily="34" charset="0"/>
              <a:cs typeface="Times New Roman" panose="02020603050405020304" pitchFamily="18" charset="0"/>
            </a:endParaRPr>
          </a:p>
          <a:p>
            <a:pPr algn="just">
              <a:lnSpc>
                <a:spcPct val="150000"/>
              </a:lnSpc>
            </a:pPr>
            <a:r>
              <a:rPr lang="en-GB" sz="1800" kern="100" dirty="0">
                <a:solidFill>
                  <a:srgbClr val="192832"/>
                </a:solidFill>
                <a:effectLst/>
                <a:latin typeface="Arial" panose="020B0604020202020204" pitchFamily="34" charset="0"/>
                <a:ea typeface="Aptos" panose="020B0004020202020204" pitchFamily="34" charset="0"/>
                <a:cs typeface="Times New Roman" panose="02020603050405020304" pitchFamily="18" charset="0"/>
              </a:rPr>
              <a:t>After identifying the relevant factors for each category, the next step is to: </a:t>
            </a:r>
          </a:p>
          <a:p>
            <a:pPr algn="just">
              <a:lnSpc>
                <a:spcPct val="150000"/>
              </a:lnSpc>
            </a:pPr>
            <a:endParaRPr lang="en-GB" sz="1800" kern="100" dirty="0">
              <a:solidFill>
                <a:srgbClr val="192832"/>
              </a:solidFill>
              <a:effectLst/>
              <a:latin typeface="Arial" panose="020B0604020202020204" pitchFamily="34" charset="0"/>
              <a:ea typeface="Aptos" panose="020B0004020202020204" pitchFamily="34"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GB" sz="1800" kern="100" dirty="0">
                <a:solidFill>
                  <a:srgbClr val="192832"/>
                </a:solidFill>
                <a:effectLst/>
                <a:latin typeface="Arial" panose="020B0604020202020204" pitchFamily="34" charset="0"/>
                <a:ea typeface="Aptos" panose="020B0004020202020204" pitchFamily="34" charset="0"/>
                <a:cs typeface="Times New Roman" panose="02020603050405020304" pitchFamily="18" charset="0"/>
              </a:rPr>
              <a:t>Analyse and interpret the data obtained to better understand the opportunities and threats in the market. </a:t>
            </a:r>
          </a:p>
          <a:p>
            <a:pPr marL="285750" indent="-285750" algn="just">
              <a:lnSpc>
                <a:spcPct val="150000"/>
              </a:lnSpc>
              <a:buFont typeface="Arial" panose="020B0604020202020204" pitchFamily="34" charset="0"/>
              <a:buChar char="•"/>
            </a:pPr>
            <a:r>
              <a:rPr lang="en-GB" sz="1800" kern="100" dirty="0">
                <a:solidFill>
                  <a:srgbClr val="192832"/>
                </a:solidFill>
                <a:latin typeface="Arial" panose="020B0604020202020204" pitchFamily="34" charset="0"/>
                <a:ea typeface="Aptos" panose="020B0004020202020204" pitchFamily="34" charset="0"/>
                <a:cs typeface="Times New Roman" panose="02020603050405020304" pitchFamily="18" charset="0"/>
              </a:rPr>
              <a:t>Thereafter, you can make an informed</a:t>
            </a:r>
            <a:r>
              <a:rPr lang="en-GB" sz="1800" kern="100" dirty="0">
                <a:solidFill>
                  <a:srgbClr val="192832"/>
                </a:solidFill>
                <a:effectLst/>
                <a:latin typeface="Arial" panose="020B0604020202020204" pitchFamily="34" charset="0"/>
                <a:ea typeface="Aptos" panose="020B0004020202020204" pitchFamily="34" charset="0"/>
                <a:cs typeface="Times New Roman" panose="02020603050405020304" pitchFamily="18" charset="0"/>
              </a:rPr>
              <a:t> informed decision as to whether to enter the market or not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428205289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C05DA7-A20A-F97B-D966-F492A46384A3}"/>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19FD4C5-2753-EA64-BC48-A135658108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7D7FD3E-FB8D-F5A8-C9FA-371D42171502}"/>
              </a:ext>
            </a:extLst>
          </p:cNvPr>
          <p:cNvSpPr txBox="1"/>
          <p:nvPr/>
        </p:nvSpPr>
        <p:spPr>
          <a:xfrm>
            <a:off x="330926" y="2899954"/>
            <a:ext cx="5677989" cy="3108734"/>
          </a:xfrm>
          <a:prstGeom prst="rect">
            <a:avLst/>
          </a:prstGeom>
        </p:spPr>
        <p:txBody>
          <a:bodyPr vert="horz" lIns="91440" tIns="45720" rIns="91440" bIns="45720" rtlCol="0">
            <a:normAutofit/>
          </a:bodyPr>
          <a:lstStyle/>
          <a:p>
            <a:pPr>
              <a:lnSpc>
                <a:spcPct val="90000"/>
              </a:lnSpc>
              <a:spcBef>
                <a:spcPts val="1000"/>
              </a:spcBef>
            </a:pPr>
            <a:endParaRPr lang="en-US" sz="2400" dirty="0">
              <a:solidFill>
                <a:schemeClr val="bg1"/>
              </a:solidFill>
            </a:endParaRPr>
          </a:p>
        </p:txBody>
      </p:sp>
      <p:sp>
        <p:nvSpPr>
          <p:cNvPr id="1033" name="Freeform: Shape 1032">
            <a:extLst>
              <a:ext uri="{FF2B5EF4-FFF2-40B4-BE49-F238E27FC236}">
                <a16:creationId xmlns:a16="http://schemas.microsoft.com/office/drawing/2014/main" id="{FD25195B-CEFD-6769-8C99-5CB6E4EA4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C1A32B86-F41F-1380-F747-0DB82C6AB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795F02B8-2816-F54E-9B40-F6EFAF7874B2}"/>
              </a:ext>
            </a:extLst>
          </p:cNvPr>
          <p:cNvSpPr>
            <a:spLocks noGrp="1"/>
          </p:cNvSpPr>
          <p:nvPr>
            <p:ph idx="1"/>
          </p:nvPr>
        </p:nvSpPr>
        <p:spPr>
          <a:xfrm>
            <a:off x="635726" y="687977"/>
            <a:ext cx="10868297" cy="4968025"/>
          </a:xfrm>
        </p:spPr>
        <p:txBody>
          <a:bodyPr/>
          <a:lstStyle/>
          <a:p>
            <a:endParaRPr lang="en-GB" sz="2800" dirty="0">
              <a:solidFill>
                <a:srgbClr val="FFC000"/>
              </a:solidFill>
            </a:endParaRPr>
          </a:p>
          <a:p>
            <a:endParaRPr lang="en-GB" dirty="0">
              <a:solidFill>
                <a:srgbClr val="FFC000"/>
              </a:solidFill>
            </a:endParaRPr>
          </a:p>
          <a:p>
            <a:pPr algn="ctr"/>
            <a:r>
              <a:rPr lang="en-GB" sz="2800" dirty="0">
                <a:solidFill>
                  <a:srgbClr val="FFC000"/>
                </a:solidFill>
              </a:rPr>
              <a:t>   </a:t>
            </a:r>
          </a:p>
          <a:p>
            <a:pPr algn="ctr"/>
            <a:endParaRPr lang="en-GB" dirty="0">
              <a:solidFill>
                <a:srgbClr val="FFC000"/>
              </a:solidFill>
            </a:endParaRPr>
          </a:p>
          <a:p>
            <a:pPr algn="ctr"/>
            <a:r>
              <a:rPr lang="en-GB" sz="4000" dirty="0">
                <a:solidFill>
                  <a:srgbClr val="FFC000"/>
                </a:solidFill>
              </a:rPr>
              <a:t>CONCLUSION</a:t>
            </a:r>
            <a:endParaRPr lang="en-GB" sz="4000" dirty="0"/>
          </a:p>
        </p:txBody>
      </p:sp>
    </p:spTree>
    <p:extLst>
      <p:ext uri="{BB962C8B-B14F-4D97-AF65-F5344CB8AC3E}">
        <p14:creationId xmlns:p14="http://schemas.microsoft.com/office/powerpoint/2010/main" val="238482728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BE51C-CEE4-D07E-1EB0-0A02632928F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7FD02E-820D-8CD4-46DD-281435DDF53A}"/>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2" name="Title 1">
            <a:extLst>
              <a:ext uri="{FF2B5EF4-FFF2-40B4-BE49-F238E27FC236}">
                <a16:creationId xmlns:a16="http://schemas.microsoft.com/office/drawing/2014/main" id="{3E2111A9-5771-54F4-BE3D-A7521840C61D}"/>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rgbClr val="FFC000"/>
                </a:solidFill>
                <a:latin typeface="+mj-lt"/>
                <a:ea typeface="+mj-ea"/>
              </a:rPr>
              <a:t>Thank you</a:t>
            </a:r>
          </a:p>
        </p:txBody>
      </p:sp>
    </p:spTree>
    <p:extLst>
      <p:ext uri="{BB962C8B-B14F-4D97-AF65-F5344CB8AC3E}">
        <p14:creationId xmlns:p14="http://schemas.microsoft.com/office/powerpoint/2010/main" val="308048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6233</TotalTime>
  <Words>742</Words>
  <Application>Microsoft Office PowerPoint</Application>
  <PresentationFormat>Widescreen</PresentationFormat>
  <Paragraphs>91</Paragraphs>
  <Slides>16</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16</vt:i4>
      </vt:variant>
    </vt:vector>
  </HeadingPairs>
  <TitlesOfParts>
    <vt:vector size="29" baseType="lpstr">
      <vt:lpstr>Antonio</vt:lpstr>
      <vt:lpstr>Aptos</vt:lpstr>
      <vt:lpstr>Arial</vt:lpstr>
      <vt:lpstr>Calibri</vt:lpstr>
      <vt:lpstr>Calibri Light</vt:lpstr>
      <vt:lpstr>COOPERHEWITT-MEDIUM</vt:lpstr>
      <vt:lpstr>COOPERHEWITT-SEMIBOLD</vt:lpstr>
      <vt:lpstr>Mulish</vt:lpstr>
      <vt:lpstr>Public Sans</vt:lpstr>
      <vt:lpstr>Symbol</vt:lpstr>
      <vt:lpstr>Times New Roman</vt:lpstr>
      <vt:lpstr>Work Sans</vt:lpstr>
      <vt:lpstr>Office Theme</vt:lpstr>
      <vt:lpstr>International Market Entry Strategies </vt:lpstr>
      <vt:lpstr>LEARNING OUTCOMES</vt:lpstr>
      <vt:lpstr>PowerPoint Presentation</vt:lpstr>
      <vt:lpstr>PowerPoint Presentation</vt:lpstr>
      <vt:lpstr>Approach to Market Selection </vt:lpstr>
      <vt:lpstr>Approach to Market Selection  (Political Environment)  </vt:lpstr>
      <vt:lpstr>Approach to Market Selection  (Economic Environment)  </vt:lpstr>
      <vt:lpstr>Approach to Market Selection: Economic Environment (Inflation)  </vt:lpstr>
      <vt:lpstr>Approach to Market Selection  (Social Environment)  </vt:lpstr>
      <vt:lpstr>Approach to Market Selection  (Technological Environment)  </vt:lpstr>
      <vt:lpstr>Approach to Market Selection  (Legal Environment)  </vt:lpstr>
      <vt:lpstr>Approach to Market Selection  (Environment Factors)  </vt:lpstr>
      <vt:lpstr>Approach to Market Selection  (Overall Assessment)  </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15</cp:revision>
  <dcterms:created xsi:type="dcterms:W3CDTF">2022-03-14T13:44:34Z</dcterms:created>
  <dcterms:modified xsi:type="dcterms:W3CDTF">2024-11-04T09:56:04Z</dcterms:modified>
</cp:coreProperties>
</file>