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28"/>
  </p:notesMasterIdLst>
  <p:handoutMasterIdLst>
    <p:handoutMasterId r:id="rId29"/>
  </p:handoutMasterIdLst>
  <p:sldIdLst>
    <p:sldId id="256" r:id="rId3"/>
    <p:sldId id="4121" r:id="rId4"/>
    <p:sldId id="286" r:id="rId5"/>
    <p:sldId id="305" r:id="rId6"/>
    <p:sldId id="311" r:id="rId7"/>
    <p:sldId id="4130" r:id="rId8"/>
    <p:sldId id="316" r:id="rId9"/>
    <p:sldId id="4131" r:id="rId10"/>
    <p:sldId id="288" r:id="rId11"/>
    <p:sldId id="285" r:id="rId12"/>
    <p:sldId id="289" r:id="rId13"/>
    <p:sldId id="290" r:id="rId14"/>
    <p:sldId id="307" r:id="rId15"/>
    <p:sldId id="312" r:id="rId16"/>
    <p:sldId id="313" r:id="rId17"/>
    <p:sldId id="4123" r:id="rId18"/>
    <p:sldId id="4124" r:id="rId19"/>
    <p:sldId id="4127" r:id="rId20"/>
    <p:sldId id="4125" r:id="rId21"/>
    <p:sldId id="4128" r:id="rId22"/>
    <p:sldId id="4126" r:id="rId23"/>
    <p:sldId id="4129" r:id="rId24"/>
    <p:sldId id="4132" r:id="rId25"/>
    <p:sldId id="4113" r:id="rId26"/>
    <p:sldId id="28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17601C-9E12-41C8-B7CC-C8BFB413FFA1}" v="13" dt="2024-10-28T21:03:07.7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73" d="100"/>
          <a:sy n="73" d="100"/>
        </p:scale>
        <p:origin x="440"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10/30/2024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investopedia.com/terms/c/competitive_advantage.asp"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zjournals.com/bizjournals/how-to/growth-strategies/2017/12/5-benefits-of-international-expansion.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bizjournals.com/bizjournals/how-to/growth-strategies/2017/12/5-benefits-of-international-expansion.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111111"/>
                </a:solidFill>
                <a:effectLst/>
                <a:latin typeface="SourceSansPro"/>
              </a:rPr>
              <a:t>Competitive advantage refers to factors that allow a company to produce goods or services better or more cheaply than its rivals. These factors allow the productive entity to generate more sales or superior margins compared to its market rivals (</a:t>
            </a:r>
            <a:r>
              <a:rPr lang="en-GB" dirty="0">
                <a:hlinkClick r:id="rId3"/>
              </a:rPr>
              <a:t>https://www.investopedia.com/terms/c/competitive_advantage.asp</a:t>
            </a:r>
            <a:r>
              <a:rPr lang="en-GB" dirty="0"/>
              <a:t>)</a:t>
            </a:r>
            <a:endParaRPr lang="en-GB" b="0" i="0" dirty="0">
              <a:solidFill>
                <a:srgbClr val="111111"/>
              </a:solidFill>
              <a:effectLst/>
              <a:latin typeface="SourceSansPro"/>
            </a:endParaRPr>
          </a:p>
          <a:p>
            <a:endParaRPr lang="en-GB" dirty="0"/>
          </a:p>
        </p:txBody>
      </p:sp>
      <p:sp>
        <p:nvSpPr>
          <p:cNvPr id="4" name="Slide Number Placeholder 3"/>
          <p:cNvSpPr>
            <a:spLocks noGrp="1"/>
          </p:cNvSpPr>
          <p:nvPr>
            <p:ph type="sldNum" sz="quarter" idx="5"/>
          </p:nvPr>
        </p:nvSpPr>
        <p:spPr/>
        <p:txBody>
          <a:bodyPr/>
          <a:lstStyle/>
          <a:p>
            <a:fld id="{1C3776D0-5A0B-4FB5-9B77-1B0F1CE596B9}" type="slidenum">
              <a:rPr lang="en-GB" smtClean="0"/>
              <a:t>3</a:t>
            </a:fld>
            <a:endParaRPr lang="en-GB"/>
          </a:p>
        </p:txBody>
      </p:sp>
    </p:spTree>
    <p:extLst>
      <p:ext uri="{BB962C8B-B14F-4D97-AF65-F5344CB8AC3E}">
        <p14:creationId xmlns:p14="http://schemas.microsoft.com/office/powerpoint/2010/main" val="18086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mover advantage into new market  - allows the business to build strong brand presence and customer base before competitors (</a:t>
            </a:r>
            <a:r>
              <a:rPr lang="en-GB" dirty="0">
                <a:hlinkClick r:id="rId3"/>
              </a:rPr>
              <a:t>https://www.bizjournals.com/bizjournals/how-to/growth-strategies/2017/12/5-benefits-of-international-expansion.html</a:t>
            </a:r>
            <a:r>
              <a:rPr lang="en-GB" dirty="0"/>
              <a:t>)</a:t>
            </a:r>
          </a:p>
          <a:p>
            <a:endParaRPr lang="en-GB" dirty="0"/>
          </a:p>
        </p:txBody>
      </p:sp>
      <p:sp>
        <p:nvSpPr>
          <p:cNvPr id="4" name="Slide Number Placeholder 3"/>
          <p:cNvSpPr>
            <a:spLocks noGrp="1"/>
          </p:cNvSpPr>
          <p:nvPr>
            <p:ph type="sldNum" sz="quarter" idx="5"/>
          </p:nvPr>
        </p:nvSpPr>
        <p:spPr/>
        <p:txBody>
          <a:bodyPr/>
          <a:lstStyle/>
          <a:p>
            <a:fld id="{1C3776D0-5A0B-4FB5-9B77-1B0F1CE596B9}" type="slidenum">
              <a:rPr lang="en-GB" smtClean="0"/>
              <a:t>4</a:t>
            </a:fld>
            <a:endParaRPr lang="en-GB"/>
          </a:p>
        </p:txBody>
      </p:sp>
    </p:spTree>
    <p:extLst>
      <p:ext uri="{BB962C8B-B14F-4D97-AF65-F5344CB8AC3E}">
        <p14:creationId xmlns:p14="http://schemas.microsoft.com/office/powerpoint/2010/main" val="3862531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mover advantage into new market  - allows the business to build strong brand presence and customer base before competitors (</a:t>
            </a:r>
            <a:r>
              <a:rPr lang="en-GB" dirty="0">
                <a:hlinkClick r:id="rId3"/>
              </a:rPr>
              <a:t>https://www.bizjournals.com/bizjournals/how-to/growth-strategies/2017/12/5-benefits-of-international-expansion.html</a:t>
            </a:r>
            <a:r>
              <a:rPr lang="en-GB" dirty="0"/>
              <a:t>)</a:t>
            </a:r>
          </a:p>
          <a:p>
            <a:endParaRPr lang="en-GB" dirty="0"/>
          </a:p>
        </p:txBody>
      </p:sp>
      <p:sp>
        <p:nvSpPr>
          <p:cNvPr id="4" name="Slide Number Placeholder 3"/>
          <p:cNvSpPr>
            <a:spLocks noGrp="1"/>
          </p:cNvSpPr>
          <p:nvPr>
            <p:ph type="sldNum" sz="quarter" idx="5"/>
          </p:nvPr>
        </p:nvSpPr>
        <p:spPr/>
        <p:txBody>
          <a:bodyPr/>
          <a:lstStyle/>
          <a:p>
            <a:fld id="{1C3776D0-5A0B-4FB5-9B77-1B0F1CE596B9}" type="slidenum">
              <a:rPr lang="en-GB" smtClean="0"/>
              <a:t>5</a:t>
            </a:fld>
            <a:endParaRPr lang="en-GB"/>
          </a:p>
        </p:txBody>
      </p:sp>
    </p:spTree>
    <p:extLst>
      <p:ext uri="{BB962C8B-B14F-4D97-AF65-F5344CB8AC3E}">
        <p14:creationId xmlns:p14="http://schemas.microsoft.com/office/powerpoint/2010/main" val="109960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6</a:t>
            </a:fld>
            <a:endParaRPr lang="en-GB"/>
          </a:p>
        </p:txBody>
      </p:sp>
    </p:spTree>
    <p:extLst>
      <p:ext uri="{BB962C8B-B14F-4D97-AF65-F5344CB8AC3E}">
        <p14:creationId xmlns:p14="http://schemas.microsoft.com/office/powerpoint/2010/main" val="15039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2F004-61F4-02AF-6FFE-41E2653C4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33BA5-AB8F-1003-813E-A7E811886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C3B8A-CCF8-CAE1-033F-8B83D476B73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D649F65-2464-3973-1A7B-4D025364EA29}"/>
              </a:ext>
            </a:extLst>
          </p:cNvPr>
          <p:cNvSpPr>
            <a:spLocks noGrp="1"/>
          </p:cNvSpPr>
          <p:nvPr>
            <p:ph type="sldNum" sz="quarter" idx="10"/>
          </p:nvPr>
        </p:nvSpPr>
        <p:spPr/>
        <p:txBody>
          <a:bodyPr/>
          <a:lstStyle/>
          <a:p>
            <a:fld id="{47E5A797-D8F9-4B18-9C0A-A790F00A74AE}" type="slidenum">
              <a:rPr lang="en-GB" smtClean="0"/>
              <a:t>8</a:t>
            </a:fld>
            <a:endParaRPr lang="en-GB"/>
          </a:p>
        </p:txBody>
      </p:sp>
    </p:spTree>
    <p:extLst>
      <p:ext uri="{BB962C8B-B14F-4D97-AF65-F5344CB8AC3E}">
        <p14:creationId xmlns:p14="http://schemas.microsoft.com/office/powerpoint/2010/main" val="1119121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10</a:t>
            </a:fld>
            <a:endParaRPr lang="en-GB"/>
          </a:p>
        </p:txBody>
      </p:sp>
    </p:spTree>
    <p:extLst>
      <p:ext uri="{BB962C8B-B14F-4D97-AF65-F5344CB8AC3E}">
        <p14:creationId xmlns:p14="http://schemas.microsoft.com/office/powerpoint/2010/main" val="15039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14</a:t>
            </a:fld>
            <a:endParaRPr lang="en-GB"/>
          </a:p>
        </p:txBody>
      </p:sp>
    </p:spTree>
    <p:extLst>
      <p:ext uri="{BB962C8B-B14F-4D97-AF65-F5344CB8AC3E}">
        <p14:creationId xmlns:p14="http://schemas.microsoft.com/office/powerpoint/2010/main" val="2322938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D22A5-E6D8-AD09-0CEA-B01C64F63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C2054-11C0-0C17-AF4E-72AD5120C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6C0F1-12CE-CD94-52A8-161A333102E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F75EC85-F70E-D792-CF12-C2C40F47BEED}"/>
              </a:ext>
            </a:extLst>
          </p:cNvPr>
          <p:cNvSpPr>
            <a:spLocks noGrp="1"/>
          </p:cNvSpPr>
          <p:nvPr>
            <p:ph type="sldNum" sz="quarter" idx="10"/>
          </p:nvPr>
        </p:nvSpPr>
        <p:spPr/>
        <p:txBody>
          <a:bodyPr/>
          <a:lstStyle/>
          <a:p>
            <a:fld id="{47E5A797-D8F9-4B18-9C0A-A790F00A74AE}" type="slidenum">
              <a:rPr lang="en-GB" smtClean="0"/>
              <a:t>17</a:t>
            </a:fld>
            <a:endParaRPr lang="en-GB"/>
          </a:p>
        </p:txBody>
      </p:sp>
    </p:spTree>
    <p:extLst>
      <p:ext uri="{BB962C8B-B14F-4D97-AF65-F5344CB8AC3E}">
        <p14:creationId xmlns:p14="http://schemas.microsoft.com/office/powerpoint/2010/main" val="1485138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7CC7-8FFA-6B16-5F95-651419D19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85D46-0D45-97B1-26E4-398D6021E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347D8-3286-417F-CD13-36D844FE75E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A28A1CF-A9EC-D917-F277-DE9ED6D2808C}"/>
              </a:ext>
            </a:extLst>
          </p:cNvPr>
          <p:cNvSpPr>
            <a:spLocks noGrp="1"/>
          </p:cNvSpPr>
          <p:nvPr>
            <p:ph type="sldNum" sz="quarter" idx="10"/>
          </p:nvPr>
        </p:nvSpPr>
        <p:spPr/>
        <p:txBody>
          <a:bodyPr/>
          <a:lstStyle/>
          <a:p>
            <a:fld id="{47E5A797-D8F9-4B18-9C0A-A790F00A74AE}" type="slidenum">
              <a:rPr lang="en-GB" smtClean="0"/>
              <a:t>19</a:t>
            </a:fld>
            <a:endParaRPr lang="en-GB"/>
          </a:p>
        </p:txBody>
      </p:sp>
    </p:spTree>
    <p:extLst>
      <p:ext uri="{BB962C8B-B14F-4D97-AF65-F5344CB8AC3E}">
        <p14:creationId xmlns:p14="http://schemas.microsoft.com/office/powerpoint/2010/main" val="4268444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E83AE-69DA-F2EE-27B8-46010B9C8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7FF48-D653-954B-C545-F327F3450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A15A5-85E6-B522-348F-BE853DF22FC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DF6A4B6-E166-BAB1-F0BE-B8C1087894AE}"/>
              </a:ext>
            </a:extLst>
          </p:cNvPr>
          <p:cNvSpPr>
            <a:spLocks noGrp="1"/>
          </p:cNvSpPr>
          <p:nvPr>
            <p:ph type="sldNum" sz="quarter" idx="10"/>
          </p:nvPr>
        </p:nvSpPr>
        <p:spPr/>
        <p:txBody>
          <a:bodyPr/>
          <a:lstStyle/>
          <a:p>
            <a:fld id="{47E5A797-D8F9-4B18-9C0A-A790F00A74AE}" type="slidenum">
              <a:rPr lang="en-GB" smtClean="0"/>
              <a:t>21</a:t>
            </a:fld>
            <a:endParaRPr lang="en-GB"/>
          </a:p>
        </p:txBody>
      </p:sp>
    </p:spTree>
    <p:extLst>
      <p:ext uri="{BB962C8B-B14F-4D97-AF65-F5344CB8AC3E}">
        <p14:creationId xmlns:p14="http://schemas.microsoft.com/office/powerpoint/2010/main" val="3891161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22942-BC21-C9C5-C047-F853A51C1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97A3A-FACB-37F7-B1CB-877CB0AC11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F0469C-14EC-8449-3CDB-BC749711BF9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BE2C26-BB53-1244-F737-A3875A9FFD21}"/>
              </a:ext>
            </a:extLst>
          </p:cNvPr>
          <p:cNvSpPr>
            <a:spLocks noGrp="1"/>
          </p:cNvSpPr>
          <p:nvPr>
            <p:ph type="sldNum" sz="quarter" idx="10"/>
          </p:nvPr>
        </p:nvSpPr>
        <p:spPr/>
        <p:txBody>
          <a:bodyPr/>
          <a:lstStyle/>
          <a:p>
            <a:fld id="{47E5A797-D8F9-4B18-9C0A-A790F00A74AE}" type="slidenum">
              <a:rPr lang="en-GB" smtClean="0"/>
              <a:t>22</a:t>
            </a:fld>
            <a:endParaRPr lang="en-GB"/>
          </a:p>
        </p:txBody>
      </p:sp>
    </p:spTree>
    <p:extLst>
      <p:ext uri="{BB962C8B-B14F-4D97-AF65-F5344CB8AC3E}">
        <p14:creationId xmlns:p14="http://schemas.microsoft.com/office/powerpoint/2010/main" val="15324600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10/30/2024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10/30/2024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10/30/2024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s Slide">
    <p:bg>
      <p:bgPr>
        <a:solidFill>
          <a:srgbClr val="EEFC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00BFC6-72B5-B948-841F-BA40B32DA3C3}"/>
              </a:ext>
            </a:extLst>
          </p:cNvPr>
          <p:cNvPicPr>
            <a:picLocks noChangeAspect="1"/>
          </p:cNvPicPr>
          <p:nvPr userDrawn="1"/>
        </p:nvPicPr>
        <p:blipFill>
          <a:blip r:embed="rId2"/>
          <a:srcRect/>
          <a:stretch/>
        </p:blipFill>
        <p:spPr>
          <a:xfrm>
            <a:off x="9862730" y="6034009"/>
            <a:ext cx="2097206" cy="757324"/>
          </a:xfrm>
          <a:prstGeom prst="rect">
            <a:avLst/>
          </a:prstGeom>
        </p:spPr>
      </p:pic>
      <p:sp>
        <p:nvSpPr>
          <p:cNvPr id="10" name="Title 1"/>
          <p:cNvSpPr>
            <a:spLocks noGrp="1"/>
          </p:cNvSpPr>
          <p:nvPr>
            <p:ph type="title" hasCustomPrompt="1"/>
          </p:nvPr>
        </p:nvSpPr>
        <p:spPr>
          <a:xfrm>
            <a:off x="756457" y="265616"/>
            <a:ext cx="10876341" cy="590202"/>
          </a:xfrm>
        </p:spPr>
        <p:txBody>
          <a:bodyPr vert="horz" lIns="0" tIns="0" rIns="0" bIns="0" rtlCol="0" anchor="ctr" anchorCtr="0">
            <a:normAutofit/>
          </a:bodyPr>
          <a:lstStyle>
            <a:lvl1pPr>
              <a:defRPr lang="en-US" sz="3600" dirty="0">
                <a:solidFill>
                  <a:srgbClr val="01033C"/>
                </a:solidFill>
                <a:latin typeface="Arial" panose="020B0604020202020204" pitchFamily="34" charset="0"/>
                <a:ea typeface="Arial" panose="020B0604020202020204" pitchFamily="34" charset="0"/>
                <a:cs typeface="Arial" panose="020B0604020202020204" pitchFamily="34" charset="0"/>
              </a:defRPr>
            </a:lvl1pPr>
          </a:lstStyle>
          <a:p>
            <a:pPr lvl="0"/>
            <a:r>
              <a:rPr lang="en-GB"/>
              <a:t>Contents slide</a:t>
            </a:r>
            <a:endParaRPr lang="en-US"/>
          </a:p>
        </p:txBody>
      </p:sp>
      <p:sp>
        <p:nvSpPr>
          <p:cNvPr id="11" name="Content Placeholder 2"/>
          <p:cNvSpPr>
            <a:spLocks noGrp="1"/>
          </p:cNvSpPr>
          <p:nvPr>
            <p:ph idx="1"/>
          </p:nvPr>
        </p:nvSpPr>
        <p:spPr>
          <a:xfrm>
            <a:off x="756457" y="1005840"/>
            <a:ext cx="10956176" cy="5394959"/>
          </a:xfrm>
        </p:spPr>
        <p:txBody>
          <a:bodyPr vert="horz" lIns="91440" tIns="45720" rIns="91440" bIns="45720" rtlCol="0">
            <a:normAutofit/>
          </a:bodyPr>
          <a:lstStyle>
            <a:lvl1pPr>
              <a:defRPr lang="en-US" sz="2400" dirty="0">
                <a:solidFill>
                  <a:srgbClr val="25327D"/>
                </a:solidFill>
                <a:latin typeface="Work Sans" pitchFamily="2" charset="0"/>
                <a:ea typeface="+mn-ea"/>
                <a:cs typeface="Times New Roman" panose="02020603050405020304" pitchFamily="18" charset="0"/>
              </a:defRPr>
            </a:lvl1pPr>
            <a:lvl2pPr>
              <a:defRPr lang="en-US" sz="2000" dirty="0">
                <a:solidFill>
                  <a:srgbClr val="25327D"/>
                </a:solidFill>
                <a:latin typeface="Work Sans" pitchFamily="2" charset="0"/>
                <a:ea typeface="+mn-ea"/>
                <a:cs typeface="Times New Roman" panose="02020603050405020304" pitchFamily="18" charset="0"/>
              </a:defRPr>
            </a:lvl2pPr>
            <a:lvl3pPr>
              <a:defRPr lang="en-US" sz="1800" dirty="0">
                <a:solidFill>
                  <a:srgbClr val="25327D"/>
                </a:solidFill>
                <a:latin typeface="Work Sans" pitchFamily="2" charset="0"/>
                <a:ea typeface="+mn-ea"/>
                <a:cs typeface="Times New Roman" panose="02020603050405020304" pitchFamily="18" charset="0"/>
              </a:defRPr>
            </a:lvl3pPr>
            <a:lvl4pPr>
              <a:defRPr lang="en-US" sz="1600" dirty="0">
                <a:solidFill>
                  <a:srgbClr val="25327D"/>
                </a:solidFill>
                <a:latin typeface="Work Sans" pitchFamily="2" charset="0"/>
                <a:ea typeface="+mn-ea"/>
                <a:cs typeface="Times New Roman" panose="02020603050405020304" pitchFamily="18" charset="0"/>
              </a:defRPr>
            </a:lvl4pPr>
            <a:lvl5pPr>
              <a:defRPr lang="en-US" sz="1600" dirty="0">
                <a:solidFill>
                  <a:srgbClr val="25327D"/>
                </a:solidFill>
                <a:latin typeface="Work Sans" pitchFamily="2" charset="0"/>
                <a:ea typeface="+mn-ea"/>
                <a:cs typeface="Times New Roman" panose="02020603050405020304" pitchFamily="18" charset="0"/>
              </a:defRPr>
            </a:lvl5pPr>
          </a:lstStyle>
          <a:p>
            <a:pPr marL="342900" lvl="0" indent="-342900" algn="just">
              <a:spcBef>
                <a:spcPct val="20000"/>
              </a:spcBef>
              <a:buFont typeface="Arial" pitchFamily="34" charset="0"/>
            </a:pPr>
            <a:r>
              <a:rPr lang="en-US"/>
              <a:t>Click to edit Master text styles</a:t>
            </a:r>
          </a:p>
          <a:p>
            <a:pPr marL="742950" lvl="1" indent="-285750" algn="just">
              <a:spcBef>
                <a:spcPct val="20000"/>
              </a:spcBef>
              <a:buFont typeface="Arial" pitchFamily="34" charset="0"/>
              <a:buChar char="–"/>
            </a:pPr>
            <a:r>
              <a:rPr lang="en-US"/>
              <a:t>Second level</a:t>
            </a:r>
          </a:p>
          <a:p>
            <a:pPr lvl="2" algn="just">
              <a:spcBef>
                <a:spcPct val="20000"/>
              </a:spcBef>
              <a:buFont typeface="Arial" pitchFamily="34" charset="0"/>
            </a:pPr>
            <a:r>
              <a:rPr lang="en-US"/>
              <a:t>Third level</a:t>
            </a:r>
          </a:p>
          <a:p>
            <a:pPr lvl="3" algn="just">
              <a:spcBef>
                <a:spcPct val="20000"/>
              </a:spcBef>
              <a:buFont typeface="Arial" pitchFamily="34" charset="0"/>
              <a:buChar char="–"/>
            </a:pPr>
            <a:r>
              <a:rPr lang="en-US"/>
              <a:t>Fourth level</a:t>
            </a:r>
          </a:p>
          <a:p>
            <a:pPr lvl="4" algn="just">
              <a:spcBef>
                <a:spcPct val="20000"/>
              </a:spcBef>
              <a:buFont typeface="Arial" pitchFamily="34" charset="0"/>
              <a:buChar char="»"/>
            </a:pPr>
            <a:r>
              <a:rPr lang="en-US"/>
              <a:t>Fifth level</a:t>
            </a:r>
          </a:p>
        </p:txBody>
      </p:sp>
    </p:spTree>
    <p:extLst>
      <p:ext uri="{BB962C8B-B14F-4D97-AF65-F5344CB8AC3E}">
        <p14:creationId xmlns:p14="http://schemas.microsoft.com/office/powerpoint/2010/main" val="831931379"/>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10/30/2024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10/30/2024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06" r:id="rId20"/>
    <p:sldLayoutId id="2147483733" r:id="rId21"/>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hyperlink" Target="https://www.bizjournals.com/bizjournals/how-to/growth-strategies/2017/12/5-benefits-of-international-expansion.html" TargetMode="External"/><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hyperlink" Target="https://www.bizjournals.com/bizjournals/how-to/growth-strategies/2017/12/5-benefits-of-international-expansion.html" TargetMode="Externa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hyperlink" Target="https://www.ukcfa.org.uk/what-is-crowdfunding/" TargetMode="External"/><Relationship Id="rId2" Type="http://schemas.openxmlformats.org/officeDocument/2006/relationships/hyperlink" Target="https://www.youtube.com/watch?v=8b5-iEnW70k" TargetMode="Externa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hyperlink" Target="https://forms.office.com/e/krji31Eqki?origin=lprLink" TargetMode="External"/><Relationship Id="rId2" Type="http://schemas.openxmlformats.org/officeDocument/2006/relationships/image" Target="../media/image12.pn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895601"/>
            <a:ext cx="5421085" cy="3570514"/>
          </a:xfrm>
        </p:spPr>
        <p:txBody>
          <a:bodyPr lIns="0" tIns="0" rIns="0" bIns="0">
            <a:normAutofit/>
          </a:bodyPr>
          <a:lstStyle/>
          <a:p>
            <a:pPr>
              <a:lnSpc>
                <a:spcPct val="100000"/>
              </a:lnSpc>
            </a:pPr>
            <a:r>
              <a:rPr lang="en-US" dirty="0"/>
              <a:t>BUSI 1764 – </a:t>
            </a:r>
          </a:p>
          <a:p>
            <a:pPr>
              <a:lnSpc>
                <a:spcPct val="100000"/>
              </a:lnSpc>
            </a:pPr>
            <a:r>
              <a:rPr lang="en-US" dirty="0"/>
              <a:t>Global Entrepreneurship and Innovation</a:t>
            </a:r>
          </a:p>
          <a:p>
            <a:endParaRPr lang="en-GB" b="1" dirty="0"/>
          </a:p>
          <a:p>
            <a:endParaRPr lang="en-GB" b="1" dirty="0"/>
          </a:p>
          <a:p>
            <a:endParaRPr lang="en-GB" b="1" dirty="0"/>
          </a:p>
          <a:p>
            <a:r>
              <a:rPr lang="en-GB" b="1" dirty="0">
                <a:solidFill>
                  <a:srgbClr val="FFC000"/>
                </a:solidFill>
              </a:rPr>
              <a:t>Week 6 Tutorial Slides</a:t>
            </a:r>
            <a:endParaRPr lang="en-GB" dirty="0">
              <a:solidFill>
                <a:srgbClr val="FFC000"/>
              </a:solidFill>
            </a:endParaRPr>
          </a:p>
          <a:p>
            <a:endParaRPr lang="en-GB" dirty="0"/>
          </a:p>
        </p:txBody>
      </p:sp>
      <p:sp>
        <p:nvSpPr>
          <p:cNvPr id="2" name="Title 1"/>
          <p:cNvSpPr>
            <a:spLocks noGrp="1"/>
          </p:cNvSpPr>
          <p:nvPr>
            <p:ph type="ctrTitle"/>
          </p:nvPr>
        </p:nvSpPr>
        <p:spPr>
          <a:xfrm>
            <a:off x="141516" y="979714"/>
            <a:ext cx="4484914" cy="2247624"/>
          </a:xfrm>
        </p:spPr>
        <p:txBody>
          <a:bodyPr lIns="0" tIns="0" rIns="0" bIns="0" anchor="t" anchorCtr="0">
            <a:noAutofit/>
          </a:bodyPr>
          <a:lstStyle/>
          <a:p>
            <a:r>
              <a:rPr lang="en-US" sz="3500" dirty="0">
                <a:solidFill>
                  <a:srgbClr val="FFC000"/>
                </a:solidFill>
                <a:latin typeface="Antonio" charset="0"/>
                <a:ea typeface="Antonio" charset="0"/>
                <a:cs typeface="Antonio" charset="0"/>
              </a:rPr>
              <a:t>Building and Managing the International Entrepreneurial Firm</a:t>
            </a:r>
            <a:endParaRPr lang="en-US" sz="3500" b="1" dirty="0">
              <a:solidFill>
                <a:srgbClr val="FFC000"/>
              </a:solidFill>
              <a:latin typeface="Antonio" charset="0"/>
              <a:ea typeface="Antonio" charset="0"/>
              <a:cs typeface="Antonio"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5628" y="-6317"/>
            <a:ext cx="6346371"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900000" y="1171254"/>
            <a:ext cx="2880000" cy="4948746"/>
          </a:xfrm>
        </p:spPr>
        <p:txBody>
          <a:bodyPr>
            <a:normAutofit/>
          </a:bodyPr>
          <a:lstStyle/>
          <a:p>
            <a:r>
              <a:rPr lang="en-GB" sz="4400" dirty="0">
                <a:solidFill>
                  <a:srgbClr val="FFC000"/>
                </a:solidFill>
                <a:latin typeface="Calibri Light" panose="020F0302020204030204" pitchFamily="34" charset="0"/>
                <a:cs typeface="Calibri Light" panose="020F0302020204030204" pitchFamily="34" charset="0"/>
              </a:rPr>
              <a:t>LEARNING OUTCOMES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500000" y="1366462"/>
            <a:ext cx="6840000" cy="3493537"/>
          </a:xfrm>
        </p:spPr>
        <p:txBody>
          <a:bodyPr>
            <a:normAutofit lnSpcReduction="10000"/>
          </a:bodyPr>
          <a:lstStyle/>
          <a:p>
            <a:pPr marL="0" indent="0">
              <a:buNone/>
            </a:pPr>
            <a:r>
              <a:rPr lang="en-US" dirty="0"/>
              <a:t>Understand how INVs build and sustain competitive advantage</a:t>
            </a:r>
          </a:p>
          <a:p>
            <a:pPr marL="457200" indent="-457200">
              <a:buFont typeface="Wingdings" panose="05000000000000000000" pitchFamily="2" charset="2"/>
              <a:buChar char="q"/>
            </a:pPr>
            <a:endParaRPr lang="en-US" dirty="0"/>
          </a:p>
          <a:p>
            <a:pPr marL="0" indent="0">
              <a:buNone/>
            </a:pPr>
            <a:r>
              <a:rPr lang="en-US" dirty="0"/>
              <a:t>Importance of entrepreneurial teams and governance structures</a:t>
            </a:r>
          </a:p>
          <a:p>
            <a:pPr marL="457200" indent="-457200">
              <a:buFont typeface="Wingdings" panose="05000000000000000000" pitchFamily="2" charset="2"/>
              <a:buChar char="q"/>
            </a:pPr>
            <a:endParaRPr lang="en-US" dirty="0"/>
          </a:p>
          <a:p>
            <a:pPr marL="0" indent="0">
              <a:buNone/>
            </a:pPr>
            <a:r>
              <a:rPr lang="en-US" dirty="0"/>
              <a:t>Evaluate sources of funding for entrepreneurial </a:t>
            </a:r>
            <a:r>
              <a:rPr lang="en-US" dirty="0" err="1"/>
              <a:t>internationalisation</a:t>
            </a:r>
            <a:endParaRPr lang="en-US" dirty="0"/>
          </a:p>
          <a:p>
            <a:endParaRPr lang="en-GB" dirty="0"/>
          </a:p>
        </p:txBody>
      </p:sp>
    </p:spTree>
    <p:extLst>
      <p:ext uri="{BB962C8B-B14F-4D97-AF65-F5344CB8AC3E}">
        <p14:creationId xmlns:p14="http://schemas.microsoft.com/office/powerpoint/2010/main" val="2044140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928680"/>
            <a:ext cx="10366776" cy="611885"/>
          </a:xfrm>
        </p:spPr>
        <p:txBody>
          <a:bodyPr>
            <a:normAutofit fontScale="90000"/>
          </a:bodyPr>
          <a:lstStyle/>
          <a:p>
            <a:pPr algn="ctr"/>
            <a:r>
              <a:rPr lang="en-US" dirty="0"/>
              <a:t>Building and Sustaining Competitive Advantage</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4" y="1828800"/>
            <a:ext cx="10366777" cy="4100520"/>
          </a:xfrm>
        </p:spPr>
        <p:txBody>
          <a:bodyPr>
            <a:normAutofit/>
          </a:bodyPr>
          <a:lstStyle/>
          <a:p>
            <a:pPr marL="457200" indent="-457200" algn="just">
              <a:buFont typeface="Arial" panose="020B0604020202020204" pitchFamily="34" charset="0"/>
              <a:buChar char="•"/>
            </a:pPr>
            <a:r>
              <a:rPr lang="en-US" dirty="0"/>
              <a:t>Businesses need competitive advantage to be successful</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Operating internationally brings a high level of competition</a:t>
            </a:r>
          </a:p>
          <a:p>
            <a:pPr marL="0" indent="0" algn="just">
              <a:buNone/>
            </a:pPr>
            <a:endParaRPr lang="en-US" dirty="0"/>
          </a:p>
          <a:p>
            <a:pPr marL="0" indent="0" algn="just">
              <a:buNone/>
            </a:pPr>
            <a:r>
              <a:rPr lang="en-US" dirty="0"/>
              <a:t>-There are sophisticated customers in foreign markets </a:t>
            </a:r>
          </a:p>
          <a:p>
            <a:pPr algn="just"/>
            <a:endParaRPr lang="en-US" dirty="0"/>
          </a:p>
          <a:p>
            <a:pPr marL="0" indent="0" algn="just">
              <a:buNone/>
            </a:pPr>
            <a:r>
              <a:rPr lang="en-US" dirty="0"/>
              <a:t>-There are diverse and more advanced products</a:t>
            </a:r>
          </a:p>
          <a:p>
            <a:endParaRPr lang="en-US" dirty="0"/>
          </a:p>
        </p:txBody>
      </p:sp>
      <p:sp>
        <p:nvSpPr>
          <p:cNvPr id="4" name="TextBox 3">
            <a:extLst>
              <a:ext uri="{FF2B5EF4-FFF2-40B4-BE49-F238E27FC236}">
                <a16:creationId xmlns:a16="http://schemas.microsoft.com/office/drawing/2014/main" id="{FFC3A858-392D-1842-8075-92390818316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32680151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811657"/>
            <a:ext cx="10438696" cy="852756"/>
          </a:xfrm>
        </p:spPr>
        <p:txBody>
          <a:bodyPr>
            <a:noAutofit/>
          </a:bodyPr>
          <a:lstStyle/>
          <a:p>
            <a:pPr algn="ctr"/>
            <a:r>
              <a:rPr lang="en-US" sz="3000" dirty="0"/>
              <a:t>How International Businesses Build and Sustain Competitive Advantage</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890445"/>
            <a:ext cx="10171568" cy="4038875"/>
          </a:xfrm>
        </p:spPr>
        <p:txBody>
          <a:bodyPr>
            <a:normAutofit/>
          </a:bodyPr>
          <a:lstStyle/>
          <a:p>
            <a:pPr marL="457200" indent="-457200">
              <a:buFont typeface="Arial" panose="020B0604020202020204" pitchFamily="34" charset="0"/>
              <a:buChar char="•"/>
            </a:pPr>
            <a:endParaRPr lang="en-US" dirty="0"/>
          </a:p>
          <a:p>
            <a:pPr marL="457200" indent="-457200" algn="just">
              <a:buFont typeface="Arial" panose="020B0604020202020204" pitchFamily="34" charset="0"/>
              <a:buChar char="•"/>
            </a:pPr>
            <a:r>
              <a:rPr lang="en-US" dirty="0"/>
              <a:t>By being the first mover into the new market. This has its advantages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Exposure to new technologies and industry ecosystems which can improve operations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Access to new partnerships and networks</a:t>
            </a:r>
          </a:p>
          <a:p>
            <a:pPr marL="457200" indent="-457200" algn="just">
              <a:buFont typeface="Arial" panose="020B0604020202020204" pitchFamily="34" charset="0"/>
              <a:buChar char="•"/>
            </a:pPr>
            <a:endParaRPr lang="en-US" dirty="0"/>
          </a:p>
          <a:p>
            <a:endParaRPr lang="en-US" dirty="0"/>
          </a:p>
        </p:txBody>
      </p:sp>
      <p:sp>
        <p:nvSpPr>
          <p:cNvPr id="4" name="TextBox 3">
            <a:extLst>
              <a:ext uri="{FF2B5EF4-FFF2-40B4-BE49-F238E27FC236}">
                <a16:creationId xmlns:a16="http://schemas.microsoft.com/office/drawing/2014/main" id="{FFC3A858-392D-1842-8075-923908183167}"/>
              </a:ext>
            </a:extLst>
          </p:cNvPr>
          <p:cNvSpPr txBox="1"/>
          <p:nvPr/>
        </p:nvSpPr>
        <p:spPr>
          <a:xfrm>
            <a:off x="879607" y="6234301"/>
            <a:ext cx="3829621" cy="430887"/>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 </a:t>
            </a:r>
            <a:r>
              <a:rPr lang="en-GB" sz="1000" dirty="0">
                <a:hlinkClick r:id="rId3"/>
              </a:rPr>
              <a:t>www.bizjournals.com/bizjournals</a:t>
            </a:r>
            <a:endParaRPr lang="en-US" sz="1200" dirty="0"/>
          </a:p>
        </p:txBody>
      </p:sp>
    </p:spTree>
    <p:extLst>
      <p:ext uri="{BB962C8B-B14F-4D97-AF65-F5344CB8AC3E}">
        <p14:creationId xmlns:p14="http://schemas.microsoft.com/office/powerpoint/2010/main" val="146325786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64E39-0B4D-A746-A70D-9DD16A05D607}"/>
              </a:ext>
            </a:extLst>
          </p:cNvPr>
          <p:cNvSpPr>
            <a:spLocks noGrp="1"/>
          </p:cNvSpPr>
          <p:nvPr>
            <p:ph type="title"/>
          </p:nvPr>
        </p:nvSpPr>
        <p:spPr>
          <a:xfrm>
            <a:off x="1130005" y="678095"/>
            <a:ext cx="10304573" cy="965770"/>
          </a:xfrm>
        </p:spPr>
        <p:txBody>
          <a:bodyPr>
            <a:noAutofit/>
          </a:bodyPr>
          <a:lstStyle/>
          <a:p>
            <a:pPr algn="ctr"/>
            <a:r>
              <a:rPr lang="en-US" sz="3000" dirty="0"/>
              <a:t>How International Businesses Build and Sustain Competitive Advantage</a:t>
            </a:r>
          </a:p>
        </p:txBody>
      </p:sp>
      <p:sp>
        <p:nvSpPr>
          <p:cNvPr id="3" name="Content Placeholder 2">
            <a:extLst>
              <a:ext uri="{FF2B5EF4-FFF2-40B4-BE49-F238E27FC236}">
                <a16:creationId xmlns:a16="http://schemas.microsoft.com/office/drawing/2014/main" id="{C7198D19-2D5D-1243-B5A6-E047B6A8841D}"/>
              </a:ext>
            </a:extLst>
          </p:cNvPr>
          <p:cNvSpPr>
            <a:spLocks noGrp="1"/>
          </p:cNvSpPr>
          <p:nvPr>
            <p:ph idx="1"/>
          </p:nvPr>
        </p:nvSpPr>
        <p:spPr>
          <a:xfrm>
            <a:off x="1130005" y="1756881"/>
            <a:ext cx="10304572" cy="4172439"/>
          </a:xfrm>
        </p:spPr>
        <p:txBody>
          <a:bodyPr>
            <a:normAutofit/>
          </a:bodyPr>
          <a:lstStyle/>
          <a:p>
            <a:pPr marL="457200" indent="-457200">
              <a:buFont typeface="Arial" panose="020B0604020202020204" pitchFamily="34" charset="0"/>
              <a:buChar char="•"/>
            </a:pPr>
            <a:endParaRPr lang="en-US" dirty="0"/>
          </a:p>
          <a:p>
            <a:pPr marL="457200" indent="-457200" algn="just">
              <a:buFont typeface="Arial" panose="020B0604020202020204" pitchFamily="34" charset="0"/>
              <a:buChar char="•"/>
            </a:pPr>
            <a:r>
              <a:rPr lang="en-US" dirty="0"/>
              <a:t>Differentiating products and services in the new market</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Scale effect as internationalisation extends the market resulting in increase in sales value. This can help recoup fixed costs such as R&amp;D and can increase profitability and competitiveness</a:t>
            </a:r>
          </a:p>
          <a:p>
            <a:pPr marL="0" indent="0">
              <a:buNone/>
            </a:pPr>
            <a:endParaRPr lang="en-US" dirty="0"/>
          </a:p>
        </p:txBody>
      </p:sp>
      <p:sp>
        <p:nvSpPr>
          <p:cNvPr id="4" name="TextBox 3">
            <a:extLst>
              <a:ext uri="{FF2B5EF4-FFF2-40B4-BE49-F238E27FC236}">
                <a16:creationId xmlns:a16="http://schemas.microsoft.com/office/drawing/2014/main" id="{FFC3A858-392D-1842-8075-923908183167}"/>
              </a:ext>
            </a:extLst>
          </p:cNvPr>
          <p:cNvSpPr txBox="1"/>
          <p:nvPr/>
        </p:nvSpPr>
        <p:spPr>
          <a:xfrm>
            <a:off x="879607" y="6234301"/>
            <a:ext cx="3829621" cy="430887"/>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 </a:t>
            </a:r>
            <a:r>
              <a:rPr lang="en-GB" sz="1000" dirty="0">
                <a:hlinkClick r:id="rId3"/>
              </a:rPr>
              <a:t>www.bizjournals.com/bizjournals</a:t>
            </a:r>
            <a:endParaRPr lang="en-US" sz="1200" dirty="0"/>
          </a:p>
        </p:txBody>
      </p:sp>
    </p:spTree>
    <p:extLst>
      <p:ext uri="{BB962C8B-B14F-4D97-AF65-F5344CB8AC3E}">
        <p14:creationId xmlns:p14="http://schemas.microsoft.com/office/powerpoint/2010/main" val="392248555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3" y="3092354"/>
            <a:ext cx="11685728" cy="1170000"/>
          </a:xfrm>
        </p:spPr>
        <p:txBody>
          <a:bodyPr>
            <a:normAutofit/>
          </a:bodyPr>
          <a:lstStyle/>
          <a:p>
            <a:pPr algn="ctr"/>
            <a:r>
              <a:rPr lang="en-GB" dirty="0">
                <a:solidFill>
                  <a:srgbClr val="FFC000"/>
                </a:solidFill>
                <a:latin typeface="+mj-lt"/>
              </a:rPr>
              <a:t>Choosing the right team</a:t>
            </a:r>
          </a:p>
        </p:txBody>
      </p:sp>
    </p:spTree>
    <p:extLst>
      <p:ext uri="{BB962C8B-B14F-4D97-AF65-F5344CB8AC3E}">
        <p14:creationId xmlns:p14="http://schemas.microsoft.com/office/powerpoint/2010/main" val="2886722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1EE9-B47F-9B4E-A9D6-AA7F0C020F32}"/>
              </a:ext>
            </a:extLst>
          </p:cNvPr>
          <p:cNvSpPr>
            <a:spLocks noGrp="1"/>
          </p:cNvSpPr>
          <p:nvPr>
            <p:ph type="title"/>
          </p:nvPr>
        </p:nvSpPr>
        <p:spPr>
          <a:xfrm>
            <a:off x="1130005" y="1202075"/>
            <a:ext cx="9890420" cy="731491"/>
          </a:xfrm>
        </p:spPr>
        <p:txBody>
          <a:bodyPr>
            <a:normAutofit fontScale="90000"/>
          </a:bodyPr>
          <a:lstStyle/>
          <a:p>
            <a:pPr algn="ctr"/>
            <a:r>
              <a:rPr lang="en-US" sz="3200" dirty="0">
                <a:solidFill>
                  <a:schemeClr val="tx1"/>
                </a:solidFill>
              </a:rPr>
              <a:t>Founders of INVs – Characteristics and Competencies </a:t>
            </a:r>
          </a:p>
        </p:txBody>
      </p:sp>
      <p:sp>
        <p:nvSpPr>
          <p:cNvPr id="3" name="Content Placeholder 2">
            <a:extLst>
              <a:ext uri="{FF2B5EF4-FFF2-40B4-BE49-F238E27FC236}">
                <a16:creationId xmlns:a16="http://schemas.microsoft.com/office/drawing/2014/main" id="{67D03FD0-DE6C-7144-B5F2-63AE8283FAA1}"/>
              </a:ext>
            </a:extLst>
          </p:cNvPr>
          <p:cNvSpPr>
            <a:spLocks noGrp="1"/>
          </p:cNvSpPr>
          <p:nvPr>
            <p:ph idx="1"/>
          </p:nvPr>
        </p:nvSpPr>
        <p:spPr>
          <a:xfrm>
            <a:off x="1130005" y="2126751"/>
            <a:ext cx="10284584" cy="3792630"/>
          </a:xfrm>
        </p:spPr>
        <p:txBody>
          <a:bodyPr>
            <a:noAutofit/>
          </a:bodyPr>
          <a:lstStyle/>
          <a:p>
            <a:pPr marL="457200" indent="-457200" algn="just">
              <a:buFont typeface="Arial" panose="020B0604020202020204" pitchFamily="34" charset="0"/>
              <a:buChar char="•"/>
            </a:pPr>
            <a:r>
              <a:rPr lang="en-US" dirty="0"/>
              <a:t>Have a global mindset/international entrepreneurial orientation (usually from international experience in business or education-wise) </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 composite of proactive, innovative and risk-taking behaviour makes INV founders alert to international opportunities and the ready to exploit them</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p:txBody>
      </p:sp>
      <p:sp>
        <p:nvSpPr>
          <p:cNvPr id="4" name="TextBox 3">
            <a:extLst>
              <a:ext uri="{FF2B5EF4-FFF2-40B4-BE49-F238E27FC236}">
                <a16:creationId xmlns:a16="http://schemas.microsoft.com/office/drawing/2014/main" id="{A814AEE0-8535-4A44-859F-57D71B6B14E7}"/>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065646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E767-3153-97F5-0DF6-C7BF6237A5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EA27B0-CAD7-DC76-A316-9C54D7C37CBF}"/>
              </a:ext>
            </a:extLst>
          </p:cNvPr>
          <p:cNvSpPr>
            <a:spLocks noGrp="1"/>
          </p:cNvSpPr>
          <p:nvPr>
            <p:ph type="title"/>
          </p:nvPr>
        </p:nvSpPr>
        <p:spPr>
          <a:xfrm>
            <a:off x="444137" y="1511167"/>
            <a:ext cx="11183825" cy="2608446"/>
          </a:xfrm>
        </p:spPr>
        <p:txBody>
          <a:bodyPr>
            <a:normAutofit/>
          </a:bodyPr>
          <a:lstStyle/>
          <a:p>
            <a:pPr algn="ctr"/>
            <a:br>
              <a:rPr lang="en-GB" sz="4800" dirty="0">
                <a:solidFill>
                  <a:srgbClr val="FFC000"/>
                </a:solidFill>
                <a:latin typeface="Aptos" panose="020B0004020202020204" pitchFamily="34" charset="0"/>
              </a:rPr>
            </a:br>
            <a:r>
              <a:rPr lang="en-GB" sz="5400" dirty="0">
                <a:solidFill>
                  <a:srgbClr val="FFC000"/>
                </a:solidFill>
                <a:latin typeface="Aptos" panose="020B0004020202020204" pitchFamily="34" charset="0"/>
              </a:rPr>
              <a:t>Alternative Governance Model</a:t>
            </a:r>
          </a:p>
        </p:txBody>
      </p:sp>
    </p:spTree>
    <p:extLst>
      <p:ext uri="{BB962C8B-B14F-4D97-AF65-F5344CB8AC3E}">
        <p14:creationId xmlns:p14="http://schemas.microsoft.com/office/powerpoint/2010/main" val="1026412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0238A-58F1-E142-8EBE-0497A77573E6}"/>
              </a:ext>
            </a:extLst>
          </p:cNvPr>
          <p:cNvSpPr>
            <a:spLocks noGrp="1"/>
          </p:cNvSpPr>
          <p:nvPr>
            <p:ph type="title"/>
          </p:nvPr>
        </p:nvSpPr>
        <p:spPr>
          <a:xfrm>
            <a:off x="1130004" y="844732"/>
            <a:ext cx="10202391" cy="696686"/>
          </a:xfrm>
        </p:spPr>
        <p:txBody>
          <a:bodyPr/>
          <a:lstStyle/>
          <a:p>
            <a:pPr algn="ctr"/>
            <a:r>
              <a:rPr lang="en-US" dirty="0">
                <a:solidFill>
                  <a:schemeClr val="tx1"/>
                </a:solidFill>
              </a:rPr>
              <a:t>Alternative governance models</a:t>
            </a:r>
          </a:p>
        </p:txBody>
      </p:sp>
      <p:sp>
        <p:nvSpPr>
          <p:cNvPr id="3" name="Content Placeholder 2">
            <a:extLst>
              <a:ext uri="{FF2B5EF4-FFF2-40B4-BE49-F238E27FC236}">
                <a16:creationId xmlns:a16="http://schemas.microsoft.com/office/drawing/2014/main" id="{830EC111-E244-E842-8357-EC97DB70DD86}"/>
              </a:ext>
            </a:extLst>
          </p:cNvPr>
          <p:cNvSpPr>
            <a:spLocks noGrp="1"/>
          </p:cNvSpPr>
          <p:nvPr>
            <p:ph idx="1"/>
          </p:nvPr>
        </p:nvSpPr>
        <p:spPr>
          <a:xfrm>
            <a:off x="1130004" y="1698171"/>
            <a:ext cx="10617859" cy="4691393"/>
          </a:xfrm>
        </p:spPr>
        <p:txBody>
          <a:bodyPr>
            <a:normAutofit/>
          </a:bodyPr>
          <a:lstStyle/>
          <a:p>
            <a:pPr marL="457200" indent="-457200" algn="just">
              <a:buFont typeface="Arial" panose="020B0604020202020204" pitchFamily="34" charset="0"/>
              <a:buChar char="•"/>
            </a:pPr>
            <a:r>
              <a:rPr lang="en-US" dirty="0"/>
              <a:t>INVs often lack resources; therefore, they own small percentage of the resources required to succeed and expand internationally</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INVs rely on alternative structures and modes of mobilizing resources and controlling their vital assets in order to address a triple liability:</a:t>
            </a:r>
          </a:p>
          <a:p>
            <a:pPr algn="just"/>
            <a:r>
              <a:rPr lang="en-US" dirty="0"/>
              <a:t>     -Liability of newness</a:t>
            </a:r>
          </a:p>
          <a:p>
            <a:pPr algn="just"/>
            <a:r>
              <a:rPr lang="en-US" dirty="0"/>
              <a:t>     -Liability of smallness</a:t>
            </a:r>
          </a:p>
          <a:p>
            <a:pPr algn="just"/>
            <a:r>
              <a:rPr lang="en-US" dirty="0"/>
              <a:t>     -Liability of foreignness </a:t>
            </a:r>
          </a:p>
        </p:txBody>
      </p:sp>
      <p:sp>
        <p:nvSpPr>
          <p:cNvPr id="4" name="TextBox 3">
            <a:extLst>
              <a:ext uri="{FF2B5EF4-FFF2-40B4-BE49-F238E27FC236}">
                <a16:creationId xmlns:a16="http://schemas.microsoft.com/office/drawing/2014/main" id="{9EAD534E-64B8-E042-89CF-E5BC97BEC57E}"/>
              </a:ext>
            </a:extLst>
          </p:cNvPr>
          <p:cNvSpPr txBox="1"/>
          <p:nvPr/>
        </p:nvSpPr>
        <p:spPr>
          <a:xfrm>
            <a:off x="1130005" y="6112565"/>
            <a:ext cx="5737520" cy="276999"/>
          </a:xfrm>
          <a:prstGeom prst="rect">
            <a:avLst/>
          </a:prstGeom>
          <a:noFill/>
        </p:spPr>
        <p:txBody>
          <a:bodyPr wrap="square" rtlCol="0">
            <a:spAutoFit/>
          </a:bodyPr>
          <a:lstStyle/>
          <a:p>
            <a:r>
              <a:rPr lang="en-US" sz="1200" dirty="0"/>
              <a:t>Source: Oviatt and McDougall, 1994 in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00499884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471" y="2250040"/>
            <a:ext cx="10515600" cy="2054832"/>
          </a:xfrm>
        </p:spPr>
        <p:txBody>
          <a:bodyPr>
            <a:normAutofit/>
          </a:bodyPr>
          <a:lstStyle/>
          <a:p>
            <a:pPr algn="ctr"/>
            <a:r>
              <a:rPr lang="en-US" sz="4400" dirty="0">
                <a:solidFill>
                  <a:srgbClr val="FFC000"/>
                </a:solidFill>
              </a:rPr>
              <a:t>International Entrepreneurial Finance </a:t>
            </a:r>
            <a:endParaRPr lang="en-GB" sz="44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2889823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AE6F5-44E2-B140-A2AC-0BB34894BE53}"/>
              </a:ext>
            </a:extLst>
          </p:cNvPr>
          <p:cNvSpPr>
            <a:spLocks noGrp="1"/>
          </p:cNvSpPr>
          <p:nvPr>
            <p:ph type="title"/>
          </p:nvPr>
        </p:nvSpPr>
        <p:spPr>
          <a:xfrm>
            <a:off x="1130004" y="938619"/>
            <a:ext cx="10264035" cy="739353"/>
          </a:xfrm>
        </p:spPr>
        <p:txBody>
          <a:bodyPr/>
          <a:lstStyle/>
          <a:p>
            <a:pPr algn="ctr"/>
            <a:r>
              <a:rPr lang="en-US" dirty="0"/>
              <a:t>International Entrepreneurial Finance </a:t>
            </a:r>
          </a:p>
        </p:txBody>
      </p:sp>
      <p:sp>
        <p:nvSpPr>
          <p:cNvPr id="3" name="Content Placeholder 2">
            <a:extLst>
              <a:ext uri="{FF2B5EF4-FFF2-40B4-BE49-F238E27FC236}">
                <a16:creationId xmlns:a16="http://schemas.microsoft.com/office/drawing/2014/main" id="{00A4E1B8-A2F3-B748-B657-C0D34913C887}"/>
              </a:ext>
            </a:extLst>
          </p:cNvPr>
          <p:cNvSpPr>
            <a:spLocks noGrp="1"/>
          </p:cNvSpPr>
          <p:nvPr>
            <p:ph idx="1"/>
          </p:nvPr>
        </p:nvSpPr>
        <p:spPr>
          <a:xfrm>
            <a:off x="1130004" y="1982912"/>
            <a:ext cx="10264035" cy="3673090"/>
          </a:xfrm>
        </p:spPr>
        <p:txBody>
          <a:bodyPr/>
          <a:lstStyle/>
          <a:p>
            <a:pPr marL="457200" indent="-457200" algn="just">
              <a:buFont typeface="Arial" panose="020B0604020202020204" pitchFamily="34" charset="0"/>
              <a:buChar char="•"/>
            </a:pPr>
            <a:r>
              <a:rPr lang="en-US" dirty="0"/>
              <a:t>Finance is the lifeblood of every company </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For international entrepreneurial ventures, funding is particularly critical </a:t>
            </a:r>
          </a:p>
          <a:p>
            <a:pPr algn="just"/>
            <a:endParaRPr lang="en-US" dirty="0"/>
          </a:p>
          <a:p>
            <a:pPr marL="457200" indent="-457200" algn="just">
              <a:buFont typeface="Arial" panose="020B0604020202020204" pitchFamily="34" charset="0"/>
              <a:buChar char="•"/>
            </a:pPr>
            <a:r>
              <a:rPr lang="en-US" dirty="0"/>
              <a:t>Making the right financial decisions is critical to the development, growth, and sustained competitive advantage of the new venture. </a:t>
            </a:r>
          </a:p>
        </p:txBody>
      </p:sp>
      <p:sp>
        <p:nvSpPr>
          <p:cNvPr id="4" name="TextBox 3">
            <a:extLst>
              <a:ext uri="{FF2B5EF4-FFF2-40B4-BE49-F238E27FC236}">
                <a16:creationId xmlns:a16="http://schemas.microsoft.com/office/drawing/2014/main" id="{CF126D25-11F8-BF4F-829B-A80CC24D8AC4}"/>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9548690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537BE-0B49-6648-A9F6-81F7246B3DE3}"/>
              </a:ext>
            </a:extLst>
          </p:cNvPr>
          <p:cNvSpPr>
            <a:spLocks noGrp="1"/>
          </p:cNvSpPr>
          <p:nvPr>
            <p:ph type="title"/>
          </p:nvPr>
        </p:nvSpPr>
        <p:spPr>
          <a:xfrm>
            <a:off x="1130005" y="141515"/>
            <a:ext cx="9657860" cy="478620"/>
          </a:xfrm>
        </p:spPr>
        <p:txBody>
          <a:bodyPr>
            <a:normAutofit fontScale="90000"/>
          </a:bodyPr>
          <a:lstStyle/>
          <a:p>
            <a:pPr algn="ctr"/>
            <a:r>
              <a:rPr lang="en-US" sz="3600" dirty="0"/>
              <a:t>Sources of Funding for INVs </a:t>
            </a:r>
          </a:p>
        </p:txBody>
      </p:sp>
      <p:sp>
        <p:nvSpPr>
          <p:cNvPr id="3" name="Content Placeholder 2">
            <a:extLst>
              <a:ext uri="{FF2B5EF4-FFF2-40B4-BE49-F238E27FC236}">
                <a16:creationId xmlns:a16="http://schemas.microsoft.com/office/drawing/2014/main" id="{81D99D09-72AE-0643-BEDF-35B3164ABD9D}"/>
              </a:ext>
            </a:extLst>
          </p:cNvPr>
          <p:cNvSpPr>
            <a:spLocks noGrp="1"/>
          </p:cNvSpPr>
          <p:nvPr>
            <p:ph idx="1"/>
          </p:nvPr>
        </p:nvSpPr>
        <p:spPr>
          <a:xfrm>
            <a:off x="1130004" y="751115"/>
            <a:ext cx="10572139" cy="5965372"/>
          </a:xfrm>
        </p:spPr>
        <p:txBody>
          <a:bodyPr>
            <a:normAutofit/>
          </a:bodyPr>
          <a:lstStyle/>
          <a:p>
            <a:pPr marL="457200" indent="-457200" algn="just">
              <a:buFont typeface="Arial" panose="020B0604020202020204" pitchFamily="34" charset="0"/>
              <a:buChar char="•"/>
            </a:pPr>
            <a:r>
              <a:rPr lang="en-US" dirty="0"/>
              <a:t>Family</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Friends </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Bootstrapping</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Retained earnings </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US" dirty="0"/>
              <a:t>Bank Loan</a:t>
            </a:r>
          </a:p>
          <a:p>
            <a:pPr marL="457200" indent="-457200" algn="just">
              <a:buFont typeface="Arial" panose="020B0604020202020204" pitchFamily="34" charset="0"/>
              <a:buChar char="•"/>
            </a:pPr>
            <a:endParaRPr lang="en-US" dirty="0"/>
          </a:p>
          <a:p>
            <a:pPr marL="0" indent="0" algn="just">
              <a:buNone/>
            </a:pPr>
            <a:r>
              <a:rPr lang="en-US" dirty="0">
                <a:solidFill>
                  <a:srgbClr val="FF0000"/>
                </a:solidFill>
              </a:rPr>
              <a:t>WE WILL DISCUSS THESE IN A LOT MORE DETAIL WHEN WE COVER ENTREPRENEURIAL FINANCING IN WEEK 8 </a:t>
            </a:r>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6B41EF31-DBEF-D149-93B1-F37561001B72}"/>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385576073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7C7C-1786-3940-9AD3-6F58FB267D40}"/>
              </a:ext>
            </a:extLst>
          </p:cNvPr>
          <p:cNvSpPr>
            <a:spLocks noGrp="1"/>
          </p:cNvSpPr>
          <p:nvPr>
            <p:ph type="title"/>
          </p:nvPr>
        </p:nvSpPr>
        <p:spPr>
          <a:xfrm>
            <a:off x="1130004" y="739739"/>
            <a:ext cx="10233213" cy="740297"/>
          </a:xfrm>
        </p:spPr>
        <p:txBody>
          <a:bodyPr>
            <a:normAutofit fontScale="90000"/>
          </a:bodyPr>
          <a:lstStyle/>
          <a:p>
            <a:pPr algn="ctr"/>
            <a:r>
              <a:rPr lang="en-US" sz="3600" dirty="0"/>
              <a:t>Non-Traditional </a:t>
            </a:r>
            <a:r>
              <a:rPr lang="en-US" dirty="0"/>
              <a:t>S</a:t>
            </a:r>
            <a:r>
              <a:rPr lang="en-US" sz="3600" dirty="0"/>
              <a:t>ources of Funding - Crowdfunding </a:t>
            </a:r>
          </a:p>
        </p:txBody>
      </p:sp>
      <p:sp>
        <p:nvSpPr>
          <p:cNvPr id="3" name="Content Placeholder 2">
            <a:extLst>
              <a:ext uri="{FF2B5EF4-FFF2-40B4-BE49-F238E27FC236}">
                <a16:creationId xmlns:a16="http://schemas.microsoft.com/office/drawing/2014/main" id="{A95C2F2F-9565-FC46-AE6F-11C17D57215C}"/>
              </a:ext>
            </a:extLst>
          </p:cNvPr>
          <p:cNvSpPr>
            <a:spLocks noGrp="1"/>
          </p:cNvSpPr>
          <p:nvPr>
            <p:ph idx="1"/>
          </p:nvPr>
        </p:nvSpPr>
        <p:spPr>
          <a:xfrm>
            <a:off x="1130004" y="1797977"/>
            <a:ext cx="10335955" cy="3996647"/>
          </a:xfrm>
        </p:spPr>
        <p:txBody>
          <a:bodyPr>
            <a:normAutofit fontScale="92500" lnSpcReduction="10000"/>
          </a:bodyPr>
          <a:lstStyle/>
          <a:p>
            <a:pPr marL="457200" indent="-457200">
              <a:buFont typeface="Arial" panose="020B0604020202020204" pitchFamily="34" charset="0"/>
              <a:buChar char="•"/>
            </a:pPr>
            <a:endParaRPr lang="en-US" dirty="0"/>
          </a:p>
          <a:p>
            <a:pPr marL="457200" indent="-457200" algn="just">
              <a:buFont typeface="Arial" panose="020B0604020202020204" pitchFamily="34" charset="0"/>
              <a:buChar char="•"/>
            </a:pPr>
            <a:r>
              <a:rPr lang="en-US" dirty="0"/>
              <a:t>An example of non-traditional channels for new venture funding is crowdfunding</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GB" b="0" i="0" dirty="0">
                <a:solidFill>
                  <a:srgbClr val="575757"/>
                </a:solidFill>
                <a:effectLst/>
                <a:latin typeface="Work Sans"/>
              </a:rPr>
              <a:t>It is raising finance by asking a large number of people each for a small amount of money. </a:t>
            </a:r>
          </a:p>
          <a:p>
            <a:pPr marL="457200" indent="-457200" algn="just">
              <a:buFont typeface="Arial" panose="020B0604020202020204" pitchFamily="34" charset="0"/>
              <a:buChar char="•"/>
            </a:pPr>
            <a:endParaRPr lang="en-GB" dirty="0">
              <a:solidFill>
                <a:srgbClr val="575757"/>
              </a:solidFill>
              <a:latin typeface="Work Sans"/>
            </a:endParaRPr>
          </a:p>
          <a:p>
            <a:pPr marL="457200" indent="-457200" algn="just">
              <a:buFont typeface="Arial" panose="020B0604020202020204" pitchFamily="34" charset="0"/>
              <a:buChar char="•"/>
            </a:pPr>
            <a:r>
              <a:rPr lang="en-US" dirty="0"/>
              <a:t>Crowdfunding is growing source of funding for start-ups</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GB" dirty="0">
                <a:hlinkClick r:id="rId2"/>
              </a:rPr>
              <a:t>https://www.youtube.com/watch?v=8b5-iEnW70k</a:t>
            </a:r>
            <a:endParaRPr lang="en-GB"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endParaRPr lang="en-US" dirty="0">
              <a:latin typeface="Work Sans"/>
            </a:endParaRPr>
          </a:p>
          <a:p>
            <a:pPr marL="457200" indent="-457200">
              <a:buFont typeface="Arial" panose="020B0604020202020204" pitchFamily="34" charset="0"/>
              <a:buChar char="•"/>
            </a:pPr>
            <a:endParaRPr lang="en-US" dirty="0">
              <a:latin typeface="Work Sans"/>
            </a:endParaRPr>
          </a:p>
        </p:txBody>
      </p:sp>
      <p:sp>
        <p:nvSpPr>
          <p:cNvPr id="4" name="TextBox 3">
            <a:extLst>
              <a:ext uri="{FF2B5EF4-FFF2-40B4-BE49-F238E27FC236}">
                <a16:creationId xmlns:a16="http://schemas.microsoft.com/office/drawing/2014/main" id="{D592AA12-E347-1D4E-9DBB-B15343E29F3D}"/>
              </a:ext>
            </a:extLst>
          </p:cNvPr>
          <p:cNvSpPr txBox="1"/>
          <p:nvPr/>
        </p:nvSpPr>
        <p:spPr>
          <a:xfrm>
            <a:off x="1130005" y="6112565"/>
            <a:ext cx="3829621" cy="461665"/>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 (</a:t>
            </a:r>
            <a:r>
              <a:rPr lang="en-GB" sz="1200" dirty="0">
                <a:hlinkClick r:id="rId3"/>
              </a:rPr>
              <a:t>https://www.ukcfa.org.uk/what-is-crowdfunding/</a:t>
            </a:r>
            <a:r>
              <a:rPr lang="en-GB" sz="1200" dirty="0"/>
              <a:t>)</a:t>
            </a:r>
            <a:endParaRPr lang="en-US" sz="1200" dirty="0"/>
          </a:p>
        </p:txBody>
      </p:sp>
    </p:spTree>
    <p:extLst>
      <p:ext uri="{BB962C8B-B14F-4D97-AF65-F5344CB8AC3E}">
        <p14:creationId xmlns:p14="http://schemas.microsoft.com/office/powerpoint/2010/main" val="267132823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229" y="842481"/>
            <a:ext cx="11425229" cy="5503890"/>
          </a:xfrm>
        </p:spPr>
        <p:txBody>
          <a:bodyPr>
            <a:normAutofit/>
          </a:bodyPr>
          <a:lstStyle/>
          <a:p>
            <a:pPr algn="ctr">
              <a:lnSpc>
                <a:spcPct val="150000"/>
              </a:lnSpc>
            </a:pPr>
            <a:br>
              <a:rPr lang="en-US" sz="4400" dirty="0">
                <a:solidFill>
                  <a:srgbClr val="FFC000"/>
                </a:solidFill>
              </a:rPr>
            </a:br>
            <a:r>
              <a:rPr lang="en-US" sz="4400" dirty="0">
                <a:solidFill>
                  <a:srgbClr val="FFC000"/>
                </a:solidFill>
              </a:rPr>
              <a:t>Case Study Activity 1</a:t>
            </a:r>
            <a:br>
              <a:rPr lang="en-US" sz="4400" dirty="0">
                <a:solidFill>
                  <a:srgbClr val="FFC000"/>
                </a:solidFill>
              </a:rPr>
            </a:br>
            <a:r>
              <a:rPr lang="en-US" sz="4400" dirty="0">
                <a:solidFill>
                  <a:srgbClr val="FFC000"/>
                </a:solidFill>
              </a:rPr>
              <a:t>(The Entrepreneur’s Access to Capital)</a:t>
            </a:r>
            <a:endParaRPr lang="en-GB" sz="44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687433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710-03CF-604B-B66B-364099A2A610}"/>
              </a:ext>
            </a:extLst>
          </p:cNvPr>
          <p:cNvSpPr>
            <a:spLocks noGrp="1"/>
          </p:cNvSpPr>
          <p:nvPr>
            <p:ph type="title"/>
          </p:nvPr>
        </p:nvSpPr>
        <p:spPr>
          <a:xfrm>
            <a:off x="1130004" y="675861"/>
            <a:ext cx="10089375" cy="741973"/>
          </a:xfrm>
        </p:spPr>
        <p:txBody>
          <a:bodyPr>
            <a:noAutofit/>
          </a:bodyPr>
          <a:lstStyle/>
          <a:p>
            <a:pPr algn="ctr"/>
            <a:r>
              <a:rPr lang="en-US" sz="3200" dirty="0"/>
              <a:t>Case Study- Access to Capital for Entrepreneurs</a:t>
            </a:r>
          </a:p>
        </p:txBody>
      </p:sp>
      <p:sp>
        <p:nvSpPr>
          <p:cNvPr id="3" name="Content Placeholder 2">
            <a:extLst>
              <a:ext uri="{FF2B5EF4-FFF2-40B4-BE49-F238E27FC236}">
                <a16:creationId xmlns:a16="http://schemas.microsoft.com/office/drawing/2014/main" id="{ADC66B35-186D-6442-AE37-3A2C69D0521E}"/>
              </a:ext>
            </a:extLst>
          </p:cNvPr>
          <p:cNvSpPr>
            <a:spLocks noGrp="1"/>
          </p:cNvSpPr>
          <p:nvPr>
            <p:ph idx="1"/>
          </p:nvPr>
        </p:nvSpPr>
        <p:spPr>
          <a:xfrm>
            <a:off x="1130004" y="2116475"/>
            <a:ext cx="10654453" cy="3729521"/>
          </a:xfrm>
        </p:spPr>
        <p:txBody>
          <a:bodyPr>
            <a:normAutofit/>
          </a:bodyPr>
          <a:lstStyle/>
          <a:p>
            <a:pPr marL="457200" indent="-457200" algn="just">
              <a:buFont typeface="Arial" panose="020B0604020202020204" pitchFamily="34" charset="0"/>
              <a:buChar char="•"/>
            </a:pPr>
            <a:r>
              <a:rPr lang="en-US" dirty="0"/>
              <a:t>Read…..</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GB" dirty="0"/>
              <a:t>The Lula’s Story: Selling Kentucky Blue Snapper</a:t>
            </a:r>
            <a:r>
              <a:rPr lang="en-US" dirty="0"/>
              <a:t> (page 23)</a:t>
            </a:r>
          </a:p>
          <a:p>
            <a:pPr marL="457200" indent="-457200" algn="just">
              <a:buFont typeface="Arial" panose="020B0604020202020204" pitchFamily="34" charset="0"/>
              <a:buChar char="•"/>
            </a:pPr>
            <a:endParaRPr lang="en-US" dirty="0"/>
          </a:p>
          <a:p>
            <a:pPr marL="457200" indent="-457200" algn="just">
              <a:buFont typeface="Arial" panose="020B0604020202020204" pitchFamily="34" charset="0"/>
              <a:buChar char="•"/>
            </a:pPr>
            <a:r>
              <a:rPr lang="en-GB" dirty="0"/>
              <a:t>The Emily Reinhardt’s Story: A Main Street Entrepreneur (page 30)</a:t>
            </a:r>
            <a:endParaRPr lang="en-US" dirty="0"/>
          </a:p>
          <a:p>
            <a:pPr marL="457200" indent="-457200" algn="just">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F0F9C3D5-D504-1E49-8E1A-50EFF6C653A8}"/>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149293338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B710-03CF-604B-B66B-364099A2A610}"/>
              </a:ext>
            </a:extLst>
          </p:cNvPr>
          <p:cNvSpPr>
            <a:spLocks noGrp="1"/>
          </p:cNvSpPr>
          <p:nvPr>
            <p:ph type="title"/>
          </p:nvPr>
        </p:nvSpPr>
        <p:spPr>
          <a:xfrm>
            <a:off x="1130004" y="575353"/>
            <a:ext cx="10233213" cy="986319"/>
          </a:xfrm>
        </p:spPr>
        <p:txBody>
          <a:bodyPr>
            <a:noAutofit/>
          </a:bodyPr>
          <a:lstStyle/>
          <a:p>
            <a:pPr algn="ctr"/>
            <a:r>
              <a:rPr lang="en-US" sz="3200" dirty="0"/>
              <a:t>Case study 1- Access to Capital for Entrepreneurs</a:t>
            </a:r>
          </a:p>
        </p:txBody>
      </p:sp>
      <p:sp>
        <p:nvSpPr>
          <p:cNvPr id="3" name="Content Placeholder 2">
            <a:extLst>
              <a:ext uri="{FF2B5EF4-FFF2-40B4-BE49-F238E27FC236}">
                <a16:creationId xmlns:a16="http://schemas.microsoft.com/office/drawing/2014/main" id="{ADC66B35-186D-6442-AE37-3A2C69D0521E}"/>
              </a:ext>
            </a:extLst>
          </p:cNvPr>
          <p:cNvSpPr>
            <a:spLocks noGrp="1"/>
          </p:cNvSpPr>
          <p:nvPr>
            <p:ph idx="1"/>
          </p:nvPr>
        </p:nvSpPr>
        <p:spPr>
          <a:xfrm>
            <a:off x="1130004" y="1908313"/>
            <a:ext cx="10233213" cy="4091795"/>
          </a:xfrm>
        </p:spPr>
        <p:txBody>
          <a:bodyPr>
            <a:normAutofit/>
          </a:bodyPr>
          <a:lstStyle/>
          <a:p>
            <a:pPr indent="0" algn="just">
              <a:buNone/>
            </a:pPr>
            <a:r>
              <a:rPr lang="en-US" sz="3200" b="1" dirty="0">
                <a:solidFill>
                  <a:srgbClr val="FF0000"/>
                </a:solidFill>
                <a:effectLst/>
                <a:latin typeface="Times New Roman" panose="02020603050405020304" pitchFamily="18" charset="0"/>
                <a:ea typeface="Times New Roman" panose="02020603050405020304" pitchFamily="18" charset="0"/>
              </a:rPr>
              <a:t>Case study questions.</a:t>
            </a:r>
          </a:p>
          <a:p>
            <a:pPr marL="457200" algn="just"/>
            <a:endParaRPr lang="en-GB" sz="3200" dirty="0">
              <a:effectLst/>
              <a:latin typeface="Times New Roman" panose="02020603050405020304" pitchFamily="18" charset="0"/>
              <a:ea typeface="Times New Roman" panose="02020603050405020304" pitchFamily="18" charset="0"/>
            </a:endParaRPr>
          </a:p>
          <a:p>
            <a:pPr lvl="0" algn="just">
              <a:lnSpc>
                <a:spcPct val="200000"/>
              </a:lnSpc>
              <a:buFont typeface="Wingdings" panose="05000000000000000000" pitchFamily="2" charset="2"/>
              <a:buChar char="§"/>
            </a:pPr>
            <a:r>
              <a:rPr lang="en-US" dirty="0">
                <a:solidFill>
                  <a:srgbClr val="000000"/>
                </a:solidFill>
                <a:effectLst/>
                <a:latin typeface="Times New Roman" panose="02020603050405020304" pitchFamily="18" charset="0"/>
                <a:ea typeface="Times New Roman" panose="02020603050405020304" pitchFamily="18" charset="0"/>
              </a:rPr>
              <a:t>What type of funding sources are described in the case studies?</a:t>
            </a:r>
          </a:p>
          <a:p>
            <a:pPr lvl="0" algn="just">
              <a:lnSpc>
                <a:spcPct val="200000"/>
              </a:lnSpc>
              <a:buFont typeface="Wingdings" panose="05000000000000000000" pitchFamily="2" charset="2"/>
              <a:buChar char="§"/>
            </a:pPr>
            <a:r>
              <a:rPr lang="en-US" dirty="0">
                <a:solidFill>
                  <a:srgbClr val="000000"/>
                </a:solidFill>
                <a:effectLst/>
                <a:latin typeface="Times New Roman" panose="02020603050405020304" pitchFamily="18" charset="0"/>
                <a:ea typeface="Times New Roman" panose="02020603050405020304" pitchFamily="18" charset="0"/>
              </a:rPr>
              <a:t>What are the advantages and disadvantages of each? </a:t>
            </a:r>
          </a:p>
          <a:p>
            <a:pPr lvl="0" algn="just">
              <a:lnSpc>
                <a:spcPct val="200000"/>
              </a:lnSpc>
              <a:buFont typeface="Wingdings" panose="05000000000000000000" pitchFamily="2" charset="2"/>
              <a:buChar char="§"/>
            </a:pPr>
            <a:r>
              <a:rPr lang="en-US" dirty="0">
                <a:solidFill>
                  <a:srgbClr val="000000"/>
                </a:solidFill>
                <a:effectLst/>
                <a:latin typeface="Times New Roman" panose="02020603050405020304" pitchFamily="18" charset="0"/>
                <a:ea typeface="Times New Roman" panose="02020603050405020304" pitchFamily="18" charset="0"/>
              </a:rPr>
              <a:t>Why was funding necessary at the stage </a:t>
            </a:r>
            <a:r>
              <a:rPr lang="en-US" dirty="0">
                <a:solidFill>
                  <a:srgbClr val="000000"/>
                </a:solidFill>
                <a:latin typeface="Times New Roman" panose="02020603050405020304" pitchFamily="18" charset="0"/>
                <a:ea typeface="Times New Roman" panose="02020603050405020304" pitchFamily="18" charset="0"/>
              </a:rPr>
              <a:t>that </a:t>
            </a:r>
            <a:r>
              <a:rPr lang="en-US" dirty="0">
                <a:solidFill>
                  <a:srgbClr val="000000"/>
                </a:solidFill>
                <a:effectLst/>
                <a:latin typeface="Times New Roman" panose="02020603050405020304" pitchFamily="18" charset="0"/>
                <a:ea typeface="Times New Roman" panose="02020603050405020304" pitchFamily="18" charset="0"/>
              </a:rPr>
              <a:t>these businesses were at?</a:t>
            </a:r>
            <a:endParaRPr lang="en-GB" dirty="0">
              <a:effectLst/>
              <a:latin typeface="Times New Roman" panose="02020603050405020304" pitchFamily="18" charset="0"/>
              <a:ea typeface="Times New Roman" panose="02020603050405020304" pitchFamily="18" charset="0"/>
            </a:endParaRPr>
          </a:p>
          <a:p>
            <a:pPr marL="342900" lvl="0" indent="-342900" algn="just">
              <a:lnSpc>
                <a:spcPct val="200000"/>
              </a:lnSpc>
              <a:buFont typeface="Wingdings" panose="05000000000000000000" pitchFamily="2" charset="2"/>
              <a:buChar char="q"/>
            </a:pPr>
            <a:endParaRPr lang="en-GB" sz="3200" dirty="0">
              <a:effectLst/>
              <a:latin typeface="Times New Roman" panose="02020603050405020304" pitchFamily="18" charset="0"/>
              <a:ea typeface="Times New Roman" panose="02020603050405020304" pitchFamily="18" charset="0"/>
            </a:endParaRPr>
          </a:p>
          <a:p>
            <a:pPr marL="285750" indent="-285750" algn="just">
              <a:lnSpc>
                <a:spcPct val="200000"/>
              </a:lnSpc>
              <a:buFont typeface="Wingdings" panose="05000000000000000000" pitchFamily="2" charset="2"/>
              <a:buChar char="q"/>
            </a:pPr>
            <a:endParaRPr lang="en-GB" sz="3200" dirty="0">
              <a:effectLst/>
              <a:latin typeface="Times New Roman" panose="02020603050405020304" pitchFamily="18" charset="0"/>
              <a:ea typeface="Times New Roman" panose="02020603050405020304" pitchFamily="18" charset="0"/>
            </a:endParaRPr>
          </a:p>
          <a:p>
            <a:pPr marL="457200" indent="-457200" algn="just">
              <a:lnSpc>
                <a:spcPct val="200000"/>
              </a:lnSpc>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F0F9C3D5-D504-1E49-8E1A-50EFF6C653A8}"/>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66621389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1405A-31E5-57F9-D1F8-9946D1DD8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EBD246-2FA8-632C-C19B-5445C106C989}"/>
              </a:ext>
            </a:extLst>
          </p:cNvPr>
          <p:cNvSpPr>
            <a:spLocks noGrp="1"/>
          </p:cNvSpPr>
          <p:nvPr>
            <p:ph type="title"/>
          </p:nvPr>
        </p:nvSpPr>
        <p:spPr>
          <a:xfrm>
            <a:off x="500743" y="511629"/>
            <a:ext cx="11283715" cy="5834742"/>
          </a:xfrm>
        </p:spPr>
        <p:txBody>
          <a:bodyPr>
            <a:normAutofit/>
          </a:bodyPr>
          <a:lstStyle/>
          <a:p>
            <a:pPr algn="ctr">
              <a:lnSpc>
                <a:spcPct val="150000"/>
              </a:lnSpc>
            </a:pPr>
            <a:br>
              <a:rPr lang="en-US" sz="4400" dirty="0">
                <a:solidFill>
                  <a:srgbClr val="FFC000"/>
                </a:solidFill>
              </a:rPr>
            </a:br>
            <a:r>
              <a:rPr lang="en-US" sz="4400" dirty="0">
                <a:solidFill>
                  <a:srgbClr val="FFC000"/>
                </a:solidFill>
              </a:rPr>
              <a:t>Case Study Activity 2</a:t>
            </a:r>
            <a:br>
              <a:rPr lang="en-US" sz="4400" dirty="0">
                <a:solidFill>
                  <a:srgbClr val="FFC000"/>
                </a:solidFill>
              </a:rPr>
            </a:br>
            <a:r>
              <a:rPr lang="en-US" sz="4400" dirty="0">
                <a:solidFill>
                  <a:srgbClr val="FFC000"/>
                </a:solidFill>
              </a:rPr>
              <a:t>(Airbnb)</a:t>
            </a:r>
            <a:br>
              <a:rPr lang="en-US" sz="4400" dirty="0">
                <a:solidFill>
                  <a:srgbClr val="FFC000"/>
                </a:solidFill>
              </a:rPr>
            </a:br>
            <a:r>
              <a:rPr lang="en-US" sz="4400" dirty="0">
                <a:solidFill>
                  <a:srgbClr val="FFC000"/>
                </a:solidFill>
              </a:rPr>
              <a:t>Disrupting the Hotel Industry</a:t>
            </a:r>
            <a:endParaRPr lang="en-GB" sz="44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3604384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7BE0F-7906-4D51-4E67-CC01775367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07248-CDC3-8E98-CB44-7EACC626C35D}"/>
              </a:ext>
            </a:extLst>
          </p:cNvPr>
          <p:cNvSpPr>
            <a:spLocks noGrp="1"/>
          </p:cNvSpPr>
          <p:nvPr>
            <p:ph type="title"/>
          </p:nvPr>
        </p:nvSpPr>
        <p:spPr>
          <a:xfrm>
            <a:off x="337457" y="152401"/>
            <a:ext cx="11473543" cy="772886"/>
          </a:xfrm>
        </p:spPr>
        <p:txBody>
          <a:bodyPr>
            <a:noAutofit/>
          </a:bodyPr>
          <a:lstStyle/>
          <a:p>
            <a:pPr algn="ctr"/>
            <a:r>
              <a:rPr lang="en-US" sz="3200" dirty="0"/>
              <a:t>Case study 2 - Airbnb</a:t>
            </a:r>
          </a:p>
        </p:txBody>
      </p:sp>
      <p:sp>
        <p:nvSpPr>
          <p:cNvPr id="3" name="Content Placeholder 2">
            <a:extLst>
              <a:ext uri="{FF2B5EF4-FFF2-40B4-BE49-F238E27FC236}">
                <a16:creationId xmlns:a16="http://schemas.microsoft.com/office/drawing/2014/main" id="{D0A362F2-4CE4-E4B8-9B72-91AFA2D99CD7}"/>
              </a:ext>
            </a:extLst>
          </p:cNvPr>
          <p:cNvSpPr>
            <a:spLocks noGrp="1"/>
          </p:cNvSpPr>
          <p:nvPr>
            <p:ph idx="1"/>
          </p:nvPr>
        </p:nvSpPr>
        <p:spPr>
          <a:xfrm>
            <a:off x="239487" y="1023257"/>
            <a:ext cx="11691256" cy="5540828"/>
          </a:xfrm>
        </p:spPr>
        <p:txBody>
          <a:bodyPr>
            <a:normAutofit lnSpcReduction="10000"/>
          </a:bodyPr>
          <a:lstStyle/>
          <a:p>
            <a:pPr indent="0" algn="just">
              <a:buNone/>
            </a:pPr>
            <a:r>
              <a:rPr lang="en-US" sz="3200" dirty="0">
                <a:solidFill>
                  <a:srgbClr val="FF0000"/>
                </a:solidFill>
              </a:rPr>
              <a:t>Students to read the Airbnb Case on pages 32 – 68</a:t>
            </a:r>
          </a:p>
          <a:p>
            <a:pPr indent="0" algn="just">
              <a:buNone/>
            </a:pPr>
            <a:endParaRPr lang="en-US" sz="3200" b="1" dirty="0">
              <a:solidFill>
                <a:srgbClr val="FF0000"/>
              </a:solidFill>
              <a:effectLst/>
              <a:latin typeface="Times New Roman" panose="02020603050405020304" pitchFamily="18" charset="0"/>
              <a:ea typeface="Times New Roman" panose="02020603050405020304" pitchFamily="18" charset="0"/>
            </a:endParaRPr>
          </a:p>
          <a:p>
            <a:pPr indent="0" algn="just">
              <a:buNone/>
            </a:pPr>
            <a:r>
              <a:rPr lang="en-US" sz="3200" dirty="0">
                <a:solidFill>
                  <a:srgbClr val="FF0000"/>
                </a:solidFill>
                <a:effectLst/>
                <a:latin typeface="Times New Roman" panose="02020603050405020304" pitchFamily="18" charset="0"/>
                <a:ea typeface="Times New Roman" panose="02020603050405020304" pitchFamily="18" charset="0"/>
              </a:rPr>
              <a:t>Case study questions.</a:t>
            </a:r>
            <a:endParaRPr lang="en-GB" sz="3200" dirty="0">
              <a:effectLst/>
              <a:latin typeface="Times New Roman" panose="02020603050405020304" pitchFamily="18" charset="0"/>
              <a:ea typeface="Times New Roman" panose="02020603050405020304" pitchFamily="18" charset="0"/>
            </a:endParaRPr>
          </a:p>
          <a:p>
            <a:pPr lvl="0" algn="just">
              <a:lnSpc>
                <a:spcPct val="200000"/>
              </a:lnSpc>
              <a:buFont typeface="Wingdings" panose="05000000000000000000" pitchFamily="2" charset="2"/>
              <a:buChar char="§"/>
            </a:pPr>
            <a:r>
              <a:rPr lang="en-US" dirty="0">
                <a:solidFill>
                  <a:srgbClr val="000000"/>
                </a:solidFill>
                <a:effectLst/>
                <a:latin typeface="Times New Roman" panose="02020603050405020304" pitchFamily="18" charset="0"/>
                <a:ea typeface="Times New Roman" panose="02020603050405020304" pitchFamily="18" charset="0"/>
              </a:rPr>
              <a:t>What </a:t>
            </a:r>
            <a:r>
              <a:rPr lang="en-US" dirty="0">
                <a:solidFill>
                  <a:srgbClr val="000000"/>
                </a:solidFill>
                <a:latin typeface="Times New Roman" panose="02020603050405020304" pitchFamily="18" charset="0"/>
                <a:ea typeface="Times New Roman" panose="02020603050405020304" pitchFamily="18" charset="0"/>
              </a:rPr>
              <a:t>was unique about Airbnb that gave it a competitive edge in the industry</a:t>
            </a:r>
            <a:r>
              <a:rPr lang="en-US" dirty="0">
                <a:solidFill>
                  <a:srgbClr val="000000"/>
                </a:solidFill>
                <a:effectLst/>
                <a:latin typeface="Times New Roman" panose="02020603050405020304" pitchFamily="18" charset="0"/>
                <a:ea typeface="Times New Roman" panose="02020603050405020304" pitchFamily="18" charset="0"/>
              </a:rPr>
              <a:t>?</a:t>
            </a:r>
          </a:p>
          <a:p>
            <a:pPr lvl="0" algn="just">
              <a:lnSpc>
                <a:spcPct val="200000"/>
              </a:lnSpc>
              <a:buFont typeface="Wingdings" panose="05000000000000000000" pitchFamily="2" charset="2"/>
              <a:buChar char="§"/>
            </a:pPr>
            <a:r>
              <a:rPr lang="en-US" dirty="0">
                <a:solidFill>
                  <a:srgbClr val="000000"/>
                </a:solidFill>
                <a:latin typeface="Times New Roman" panose="02020603050405020304" pitchFamily="18" charset="0"/>
                <a:ea typeface="Times New Roman" panose="02020603050405020304" pitchFamily="18" charset="0"/>
              </a:rPr>
              <a:t>In our lecture on feasibility analysis and writing a business plan, we explained that investors prefer to invest in teams rather than in ideas. Relate this to the initial investment of USD20,000 received by </a:t>
            </a:r>
            <a:r>
              <a:rPr lang="en-US" dirty="0" err="1">
                <a:solidFill>
                  <a:srgbClr val="000000"/>
                </a:solidFill>
                <a:latin typeface="Times New Roman" panose="02020603050405020304" pitchFamily="18" charset="0"/>
                <a:ea typeface="Times New Roman" panose="02020603050405020304" pitchFamily="18" charset="0"/>
              </a:rPr>
              <a:t>Airbnd</a:t>
            </a:r>
            <a:r>
              <a:rPr lang="en-US" dirty="0">
                <a:solidFill>
                  <a:srgbClr val="000000"/>
                </a:solidFill>
                <a:latin typeface="Times New Roman" panose="02020603050405020304" pitchFamily="18" charset="0"/>
                <a:ea typeface="Times New Roman" panose="02020603050405020304" pitchFamily="18" charset="0"/>
              </a:rPr>
              <a:t> and explain some of the important attributes of the founders that made the team successful</a:t>
            </a:r>
            <a:endParaRPr lang="en-US" dirty="0">
              <a:solidFill>
                <a:srgbClr val="000000"/>
              </a:solidFill>
              <a:effectLst/>
              <a:latin typeface="Times New Roman" panose="02020603050405020304" pitchFamily="18" charset="0"/>
              <a:ea typeface="Times New Roman" panose="02020603050405020304" pitchFamily="18" charset="0"/>
            </a:endParaRPr>
          </a:p>
          <a:p>
            <a:pPr marL="342900" lvl="0" indent="-342900" algn="just">
              <a:lnSpc>
                <a:spcPct val="200000"/>
              </a:lnSpc>
              <a:buFont typeface="Wingdings" panose="05000000000000000000" pitchFamily="2" charset="2"/>
              <a:buChar char="q"/>
            </a:pPr>
            <a:endParaRPr lang="en-GB" sz="3200" dirty="0">
              <a:effectLst/>
              <a:latin typeface="Times New Roman" panose="02020603050405020304" pitchFamily="18" charset="0"/>
              <a:ea typeface="Times New Roman" panose="02020603050405020304" pitchFamily="18" charset="0"/>
            </a:endParaRPr>
          </a:p>
          <a:p>
            <a:pPr marL="285750" indent="-285750" algn="just">
              <a:lnSpc>
                <a:spcPct val="200000"/>
              </a:lnSpc>
              <a:buFont typeface="Wingdings" panose="05000000000000000000" pitchFamily="2" charset="2"/>
              <a:buChar char="q"/>
            </a:pPr>
            <a:endParaRPr lang="en-GB" sz="3200" dirty="0">
              <a:effectLst/>
              <a:latin typeface="Times New Roman" panose="02020603050405020304" pitchFamily="18" charset="0"/>
              <a:ea typeface="Times New Roman" panose="02020603050405020304" pitchFamily="18" charset="0"/>
            </a:endParaRPr>
          </a:p>
          <a:p>
            <a:pPr marL="457200" indent="-457200" algn="just">
              <a:lnSpc>
                <a:spcPct val="200000"/>
              </a:lnSpc>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4140F9A6-227A-0F75-8E11-FCC3E83E926C}"/>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259633347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79BCC-DF34-2557-4C26-F44D48556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BA49DF-B720-4A10-361C-AD251C993C89}"/>
              </a:ext>
            </a:extLst>
          </p:cNvPr>
          <p:cNvSpPr>
            <a:spLocks noGrp="1"/>
          </p:cNvSpPr>
          <p:nvPr>
            <p:ph type="title"/>
          </p:nvPr>
        </p:nvSpPr>
        <p:spPr>
          <a:xfrm>
            <a:off x="500743" y="511629"/>
            <a:ext cx="11283715" cy="5834742"/>
          </a:xfrm>
        </p:spPr>
        <p:txBody>
          <a:bodyPr>
            <a:normAutofit/>
          </a:bodyPr>
          <a:lstStyle/>
          <a:p>
            <a:pPr algn="ctr">
              <a:lnSpc>
                <a:spcPct val="150000"/>
              </a:lnSpc>
            </a:pPr>
            <a:br>
              <a:rPr lang="en-US" sz="4400" dirty="0">
                <a:solidFill>
                  <a:srgbClr val="FFC000"/>
                </a:solidFill>
              </a:rPr>
            </a:br>
            <a:r>
              <a:rPr lang="en-US" sz="4400" dirty="0">
                <a:solidFill>
                  <a:srgbClr val="FFC000"/>
                </a:solidFill>
              </a:rPr>
              <a:t>Case Study Activity 3</a:t>
            </a:r>
            <a:br>
              <a:rPr lang="en-US" sz="4400" dirty="0">
                <a:solidFill>
                  <a:srgbClr val="FFC000"/>
                </a:solidFill>
              </a:rPr>
            </a:br>
            <a:r>
              <a:rPr lang="en-US" sz="4400" dirty="0">
                <a:solidFill>
                  <a:srgbClr val="FFC000"/>
                </a:solidFill>
              </a:rPr>
              <a:t>(Uber)</a:t>
            </a:r>
            <a:br>
              <a:rPr lang="en-US" sz="4400" dirty="0">
                <a:solidFill>
                  <a:srgbClr val="FFC000"/>
                </a:solidFill>
              </a:rPr>
            </a:br>
            <a:r>
              <a:rPr lang="en-US" sz="4400" dirty="0">
                <a:solidFill>
                  <a:srgbClr val="FFC000"/>
                </a:solidFill>
              </a:rPr>
              <a:t>Disrupting the Taxi Industry</a:t>
            </a:r>
            <a:endParaRPr lang="en-GB" sz="44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2229183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4019C-C3BD-32AF-620B-7161922FF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3A6351-D8CA-C810-F3B4-A660F86454D5}"/>
              </a:ext>
            </a:extLst>
          </p:cNvPr>
          <p:cNvSpPr>
            <a:spLocks noGrp="1"/>
          </p:cNvSpPr>
          <p:nvPr>
            <p:ph type="title"/>
          </p:nvPr>
        </p:nvSpPr>
        <p:spPr>
          <a:xfrm>
            <a:off x="337457" y="152401"/>
            <a:ext cx="11473543" cy="772886"/>
          </a:xfrm>
        </p:spPr>
        <p:txBody>
          <a:bodyPr>
            <a:noAutofit/>
          </a:bodyPr>
          <a:lstStyle/>
          <a:p>
            <a:pPr algn="ctr"/>
            <a:r>
              <a:rPr lang="en-US" sz="3200" dirty="0"/>
              <a:t>Case study 3 - Uber</a:t>
            </a:r>
          </a:p>
        </p:txBody>
      </p:sp>
      <p:sp>
        <p:nvSpPr>
          <p:cNvPr id="3" name="Content Placeholder 2">
            <a:extLst>
              <a:ext uri="{FF2B5EF4-FFF2-40B4-BE49-F238E27FC236}">
                <a16:creationId xmlns:a16="http://schemas.microsoft.com/office/drawing/2014/main" id="{1B54E0EA-1EBF-C0D8-3AD9-68F96C5762ED}"/>
              </a:ext>
            </a:extLst>
          </p:cNvPr>
          <p:cNvSpPr>
            <a:spLocks noGrp="1"/>
          </p:cNvSpPr>
          <p:nvPr>
            <p:ph idx="1"/>
          </p:nvPr>
        </p:nvSpPr>
        <p:spPr>
          <a:xfrm>
            <a:off x="119742" y="1023257"/>
            <a:ext cx="11908971" cy="5540828"/>
          </a:xfrm>
        </p:spPr>
        <p:txBody>
          <a:bodyPr>
            <a:normAutofit fontScale="85000" lnSpcReduction="10000"/>
          </a:bodyPr>
          <a:lstStyle/>
          <a:p>
            <a:pPr indent="0" algn="just">
              <a:buNone/>
            </a:pPr>
            <a:r>
              <a:rPr lang="en-US" sz="3200" dirty="0">
                <a:solidFill>
                  <a:srgbClr val="FF0000"/>
                </a:solidFill>
              </a:rPr>
              <a:t>Students to read the Uber Case on pages 69 – 103</a:t>
            </a:r>
          </a:p>
          <a:p>
            <a:pPr indent="0" algn="just">
              <a:buNone/>
            </a:pPr>
            <a:endParaRPr lang="en-US" sz="3200" b="1" dirty="0">
              <a:solidFill>
                <a:srgbClr val="FF0000"/>
              </a:solidFill>
              <a:effectLst/>
              <a:latin typeface="Times New Roman" panose="02020603050405020304" pitchFamily="18" charset="0"/>
              <a:ea typeface="Times New Roman" panose="02020603050405020304" pitchFamily="18" charset="0"/>
            </a:endParaRPr>
          </a:p>
          <a:p>
            <a:pPr indent="0" algn="just">
              <a:buNone/>
            </a:pPr>
            <a:r>
              <a:rPr lang="en-US" sz="3200" dirty="0">
                <a:solidFill>
                  <a:srgbClr val="FF0000"/>
                </a:solidFill>
                <a:effectLst/>
                <a:latin typeface="Times New Roman" panose="02020603050405020304" pitchFamily="18" charset="0"/>
                <a:ea typeface="Times New Roman" panose="02020603050405020304" pitchFamily="18" charset="0"/>
              </a:rPr>
              <a:t>Case study questions.</a:t>
            </a:r>
            <a:endParaRPr lang="en-GB" sz="3200" dirty="0">
              <a:effectLst/>
              <a:latin typeface="Times New Roman" panose="02020603050405020304" pitchFamily="18" charset="0"/>
              <a:ea typeface="Times New Roman" panose="02020603050405020304" pitchFamily="18" charset="0"/>
            </a:endParaRPr>
          </a:p>
          <a:p>
            <a:pPr lvl="0" algn="just">
              <a:lnSpc>
                <a:spcPct val="200000"/>
              </a:lnSpc>
              <a:buFont typeface="Wingdings" panose="05000000000000000000" pitchFamily="2" charset="2"/>
              <a:buChar char="§"/>
            </a:pPr>
            <a:r>
              <a:rPr lang="en-US" dirty="0">
                <a:solidFill>
                  <a:srgbClr val="000000"/>
                </a:solidFill>
                <a:effectLst/>
                <a:latin typeface="Times New Roman" panose="02020603050405020304" pitchFamily="18" charset="0"/>
                <a:ea typeface="Times New Roman" panose="02020603050405020304" pitchFamily="18" charset="0"/>
              </a:rPr>
              <a:t>Reflect on your learning on the various types of innovation as discussed in tutorial slide 1 and identify the kind of innovation at play in Uber. </a:t>
            </a:r>
            <a:r>
              <a:rPr lang="en-US" dirty="0">
                <a:solidFill>
                  <a:srgbClr val="000000"/>
                </a:solidFill>
                <a:latin typeface="Times New Roman" panose="02020603050405020304" pitchFamily="18" charset="0"/>
                <a:ea typeface="Times New Roman" panose="02020603050405020304" pitchFamily="18" charset="0"/>
              </a:rPr>
              <a:t>E</a:t>
            </a:r>
            <a:r>
              <a:rPr lang="en-US" dirty="0">
                <a:solidFill>
                  <a:srgbClr val="000000"/>
                </a:solidFill>
                <a:effectLst/>
                <a:latin typeface="Times New Roman" panose="02020603050405020304" pitchFamily="18" charset="0"/>
                <a:ea typeface="Times New Roman" panose="02020603050405020304" pitchFamily="18" charset="0"/>
              </a:rPr>
              <a:t>xplain with reasons why you think it cannot be one of the others?</a:t>
            </a:r>
          </a:p>
          <a:p>
            <a:pPr lvl="0" algn="just">
              <a:lnSpc>
                <a:spcPct val="200000"/>
              </a:lnSpc>
              <a:buFont typeface="Wingdings" panose="05000000000000000000" pitchFamily="2" charset="2"/>
              <a:buChar char="§"/>
            </a:pPr>
            <a:r>
              <a:rPr lang="en-US" dirty="0">
                <a:solidFill>
                  <a:srgbClr val="000000"/>
                </a:solidFill>
                <a:latin typeface="Times New Roman" panose="02020603050405020304" pitchFamily="18" charset="0"/>
                <a:ea typeface="Times New Roman" panose="02020603050405020304" pitchFamily="18" charset="0"/>
              </a:rPr>
              <a:t>Finance is lifeblood of many companies. What role did finance play to ensure the continued operation of Uber?</a:t>
            </a:r>
          </a:p>
          <a:p>
            <a:pPr lvl="0" algn="just">
              <a:lnSpc>
                <a:spcPct val="200000"/>
              </a:lnSpc>
              <a:buFont typeface="Wingdings" panose="05000000000000000000" pitchFamily="2" charset="2"/>
              <a:buChar char="§"/>
            </a:pPr>
            <a:r>
              <a:rPr lang="en-US" dirty="0">
                <a:solidFill>
                  <a:srgbClr val="000000"/>
                </a:solidFill>
                <a:latin typeface="Times New Roman" panose="02020603050405020304" pitchFamily="18" charset="0"/>
                <a:ea typeface="Times New Roman" panose="02020603050405020304" pitchFamily="18" charset="0"/>
              </a:rPr>
              <a:t>In your opinion, did the entrepreneurial and international experience of the founders play any role in its success? </a:t>
            </a:r>
            <a:endParaRPr lang="en-US" dirty="0">
              <a:solidFill>
                <a:srgbClr val="000000"/>
              </a:solidFill>
              <a:effectLst/>
              <a:latin typeface="Times New Roman" panose="02020603050405020304" pitchFamily="18" charset="0"/>
              <a:ea typeface="Times New Roman" panose="02020603050405020304" pitchFamily="18" charset="0"/>
            </a:endParaRPr>
          </a:p>
          <a:p>
            <a:pPr marL="0" lvl="0" indent="0" algn="just">
              <a:lnSpc>
                <a:spcPct val="200000"/>
              </a:lnSpc>
              <a:buNone/>
            </a:pPr>
            <a:endParaRPr lang="en-GB" sz="3200" dirty="0">
              <a:effectLst/>
              <a:latin typeface="Times New Roman" panose="02020603050405020304" pitchFamily="18" charset="0"/>
              <a:ea typeface="Times New Roman" panose="02020603050405020304" pitchFamily="18" charset="0"/>
            </a:endParaRPr>
          </a:p>
          <a:p>
            <a:pPr marL="285750" indent="-285750" algn="just">
              <a:lnSpc>
                <a:spcPct val="200000"/>
              </a:lnSpc>
              <a:buFont typeface="Wingdings" panose="05000000000000000000" pitchFamily="2" charset="2"/>
              <a:buChar char="q"/>
            </a:pPr>
            <a:endParaRPr lang="en-GB" sz="3200" dirty="0">
              <a:effectLst/>
              <a:latin typeface="Times New Roman" panose="02020603050405020304" pitchFamily="18" charset="0"/>
              <a:ea typeface="Times New Roman" panose="02020603050405020304" pitchFamily="18" charset="0"/>
            </a:endParaRPr>
          </a:p>
          <a:p>
            <a:pPr marL="457200" indent="-457200" algn="just">
              <a:lnSpc>
                <a:spcPct val="200000"/>
              </a:lnSpc>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7B87A695-F1C9-F843-E9FF-6895BD8B92C5}"/>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spTree>
    <p:extLst>
      <p:ext uri="{BB962C8B-B14F-4D97-AF65-F5344CB8AC3E}">
        <p14:creationId xmlns:p14="http://schemas.microsoft.com/office/powerpoint/2010/main" val="93117644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217C-CAEF-1AC0-CCF3-1A2B2593C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B08E8-ED0E-6FAD-5411-8BB57160D0A9}"/>
              </a:ext>
            </a:extLst>
          </p:cNvPr>
          <p:cNvSpPr>
            <a:spLocks noGrp="1"/>
          </p:cNvSpPr>
          <p:nvPr>
            <p:ph type="title"/>
          </p:nvPr>
        </p:nvSpPr>
        <p:spPr>
          <a:xfrm>
            <a:off x="500743" y="511629"/>
            <a:ext cx="11283715" cy="5834742"/>
          </a:xfrm>
        </p:spPr>
        <p:txBody>
          <a:bodyPr>
            <a:normAutofit fontScale="90000"/>
          </a:bodyPr>
          <a:lstStyle/>
          <a:p>
            <a:pPr algn="ctr">
              <a:lnSpc>
                <a:spcPct val="150000"/>
              </a:lnSpc>
            </a:pPr>
            <a:br>
              <a:rPr lang="en-US" sz="4400" dirty="0">
                <a:solidFill>
                  <a:srgbClr val="FFC000"/>
                </a:solidFill>
              </a:rPr>
            </a:br>
            <a:r>
              <a:rPr lang="en-US" sz="4400" dirty="0">
                <a:solidFill>
                  <a:srgbClr val="FFC000"/>
                </a:solidFill>
              </a:rPr>
              <a:t>Video Guide on Assignment 1</a:t>
            </a:r>
            <a:br>
              <a:rPr lang="en-US" sz="4400" dirty="0">
                <a:solidFill>
                  <a:srgbClr val="FFC000"/>
                </a:solidFill>
              </a:rPr>
            </a:br>
            <a:r>
              <a:rPr lang="en-US" sz="4400" dirty="0">
                <a:solidFill>
                  <a:srgbClr val="FFC000"/>
                </a:solidFill>
              </a:rPr>
              <a:t>(Learning Diary)</a:t>
            </a:r>
            <a:br>
              <a:rPr lang="en-US" sz="4400" dirty="0">
                <a:solidFill>
                  <a:srgbClr val="FFC000"/>
                </a:solidFill>
              </a:rPr>
            </a:br>
            <a:br>
              <a:rPr lang="en-US" sz="4400" dirty="0">
                <a:solidFill>
                  <a:srgbClr val="FFC000"/>
                </a:solidFill>
              </a:rPr>
            </a:br>
            <a:r>
              <a:rPr lang="en-US" sz="4400" dirty="0">
                <a:solidFill>
                  <a:srgbClr val="FFC000"/>
                </a:solidFill>
              </a:rPr>
              <a:t>Available on the Module Page</a:t>
            </a:r>
            <a:br>
              <a:rPr lang="en-US" sz="4400" dirty="0">
                <a:solidFill>
                  <a:srgbClr val="FFC000"/>
                </a:solidFill>
              </a:rPr>
            </a:br>
            <a:endParaRPr lang="en-GB" sz="44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2378653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CA3C3-EE76-810A-0912-E82F49FAE4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3B799-75C3-A522-FB7F-201849EE1951}"/>
              </a:ext>
            </a:extLst>
          </p:cNvPr>
          <p:cNvSpPr>
            <a:spLocks noGrp="1"/>
          </p:cNvSpPr>
          <p:nvPr>
            <p:ph type="title"/>
          </p:nvPr>
        </p:nvSpPr>
        <p:spPr>
          <a:xfrm>
            <a:off x="500743" y="206829"/>
            <a:ext cx="11283715" cy="6400800"/>
          </a:xfrm>
        </p:spPr>
        <p:txBody>
          <a:bodyPr>
            <a:normAutofit/>
          </a:bodyPr>
          <a:lstStyle/>
          <a:p>
            <a:pPr algn="ctr">
              <a:lnSpc>
                <a:spcPct val="150000"/>
              </a:lnSpc>
            </a:pPr>
            <a:br>
              <a:rPr lang="en-US" sz="4400" dirty="0">
                <a:solidFill>
                  <a:srgbClr val="FFC000"/>
                </a:solidFill>
              </a:rPr>
            </a:br>
            <a:r>
              <a:rPr lang="en-US" sz="4400" dirty="0">
                <a:solidFill>
                  <a:srgbClr val="FFC000"/>
                </a:solidFill>
              </a:rPr>
              <a:t>For next week……</a:t>
            </a:r>
            <a:br>
              <a:rPr lang="en-US" sz="4400" dirty="0">
                <a:solidFill>
                  <a:srgbClr val="FFC000"/>
                </a:solidFill>
              </a:rPr>
            </a:br>
            <a:br>
              <a:rPr lang="en-US" sz="4400" dirty="0">
                <a:solidFill>
                  <a:srgbClr val="FFC000"/>
                </a:solidFill>
              </a:rPr>
            </a:br>
            <a:r>
              <a:rPr lang="en-US" sz="4400" dirty="0">
                <a:solidFill>
                  <a:srgbClr val="FFC000"/>
                </a:solidFill>
              </a:rPr>
              <a:t>Ensure to Watch Pre-recorded Lecture on International Market Entry Strategies</a:t>
            </a:r>
            <a:br>
              <a:rPr lang="en-US" sz="4400" dirty="0">
                <a:solidFill>
                  <a:srgbClr val="FFC000"/>
                </a:solidFill>
              </a:rPr>
            </a:br>
            <a:endParaRPr lang="en-GB" sz="4400" dirty="0">
              <a:solidFill>
                <a:srgbClr val="FFC000"/>
              </a:solidFill>
              <a:latin typeface="Gill Sans MT" panose="020B0502020104020203" pitchFamily="34" charset="0"/>
            </a:endParaRPr>
          </a:p>
        </p:txBody>
      </p:sp>
    </p:spTree>
    <p:extLst>
      <p:ext uri="{BB962C8B-B14F-4D97-AF65-F5344CB8AC3E}">
        <p14:creationId xmlns:p14="http://schemas.microsoft.com/office/powerpoint/2010/main" val="1736138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E6AFA-F6D0-A010-44EE-617D6F64C0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C96AC-48E5-6F7C-C812-73B2C6E6AB50}"/>
              </a:ext>
            </a:extLst>
          </p:cNvPr>
          <p:cNvSpPr>
            <a:spLocks noGrp="1"/>
          </p:cNvSpPr>
          <p:nvPr>
            <p:ph type="title"/>
          </p:nvPr>
        </p:nvSpPr>
        <p:spPr>
          <a:xfrm>
            <a:off x="337457" y="152401"/>
            <a:ext cx="11473543" cy="772886"/>
          </a:xfrm>
        </p:spPr>
        <p:txBody>
          <a:bodyPr>
            <a:noAutofit/>
          </a:bodyPr>
          <a:lstStyle/>
          <a:p>
            <a:pPr algn="ctr"/>
            <a:r>
              <a:rPr lang="en-US" sz="3200" dirty="0"/>
              <a:t>Early Module Feedback </a:t>
            </a:r>
          </a:p>
        </p:txBody>
      </p:sp>
      <p:sp>
        <p:nvSpPr>
          <p:cNvPr id="3" name="Content Placeholder 2">
            <a:extLst>
              <a:ext uri="{FF2B5EF4-FFF2-40B4-BE49-F238E27FC236}">
                <a16:creationId xmlns:a16="http://schemas.microsoft.com/office/drawing/2014/main" id="{88F428E9-9229-41AE-27C3-AD364946AB74}"/>
              </a:ext>
            </a:extLst>
          </p:cNvPr>
          <p:cNvSpPr>
            <a:spLocks noGrp="1"/>
          </p:cNvSpPr>
          <p:nvPr>
            <p:ph idx="1"/>
          </p:nvPr>
        </p:nvSpPr>
        <p:spPr>
          <a:xfrm>
            <a:off x="119742" y="1023257"/>
            <a:ext cx="11908971" cy="5540828"/>
          </a:xfrm>
        </p:spPr>
        <p:txBody>
          <a:bodyPr>
            <a:normAutofit/>
          </a:bodyPr>
          <a:lstStyle/>
          <a:p>
            <a:pPr marL="0" lvl="0" indent="0" algn="just">
              <a:lnSpc>
                <a:spcPct val="200000"/>
              </a:lnSpc>
              <a:buNone/>
            </a:pPr>
            <a:endParaRPr lang="en-GB" sz="3200" dirty="0">
              <a:effectLst/>
              <a:latin typeface="Times New Roman" panose="02020603050405020304" pitchFamily="18" charset="0"/>
              <a:ea typeface="Times New Roman" panose="02020603050405020304" pitchFamily="18" charset="0"/>
            </a:endParaRPr>
          </a:p>
          <a:p>
            <a:pPr marL="0" indent="0" algn="just">
              <a:lnSpc>
                <a:spcPct val="200000"/>
              </a:lnSpc>
              <a:buNone/>
            </a:pPr>
            <a:endParaRPr lang="en-GB" sz="3200" dirty="0">
              <a:effectLst/>
              <a:latin typeface="Times New Roman" panose="02020603050405020304" pitchFamily="18" charset="0"/>
              <a:ea typeface="Times New Roman" panose="02020603050405020304" pitchFamily="18" charset="0"/>
            </a:endParaRPr>
          </a:p>
          <a:p>
            <a:pPr marL="457200" indent="-457200" algn="just">
              <a:lnSpc>
                <a:spcPct val="200000"/>
              </a:lnSpc>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447FBD6A-0B7C-0FC7-0488-A58A26905365}"/>
              </a:ext>
            </a:extLst>
          </p:cNvPr>
          <p:cNvSpPr txBox="1"/>
          <p:nvPr/>
        </p:nvSpPr>
        <p:spPr>
          <a:xfrm>
            <a:off x="1130005" y="6112565"/>
            <a:ext cx="3829621" cy="276999"/>
          </a:xfrm>
          <a:prstGeom prst="rect">
            <a:avLst/>
          </a:prstGeom>
          <a:noFill/>
        </p:spPr>
        <p:txBody>
          <a:bodyPr wrap="square" rtlCol="0">
            <a:spAutoFit/>
          </a:bodyPr>
          <a:lstStyle/>
          <a:p>
            <a:r>
              <a:rPr lang="en-US" sz="1200" dirty="0"/>
              <a:t>Source: </a:t>
            </a:r>
            <a:r>
              <a:rPr lang="en-US" sz="1200" dirty="0" err="1"/>
              <a:t>Zucchella</a:t>
            </a:r>
            <a:r>
              <a:rPr lang="en-US" sz="1200" dirty="0"/>
              <a:t>, Hagen and </a:t>
            </a:r>
            <a:r>
              <a:rPr lang="en-US" sz="1200" dirty="0" err="1"/>
              <a:t>Serapio</a:t>
            </a:r>
            <a:r>
              <a:rPr lang="en-US" sz="1200" dirty="0"/>
              <a:t> (2018)</a:t>
            </a:r>
          </a:p>
        </p:txBody>
      </p:sp>
      <p:pic>
        <p:nvPicPr>
          <p:cNvPr id="5" name="Picture 4" descr="QRCode for Early Student Feedback- BUSI-1764 (Global Entrepreneurship and Innovation)  &#10;">
            <a:extLst>
              <a:ext uri="{FF2B5EF4-FFF2-40B4-BE49-F238E27FC236}">
                <a16:creationId xmlns:a16="http://schemas.microsoft.com/office/drawing/2014/main" id="{7273F0C9-B6F1-BE79-522C-CBCEB8AE91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01848" y="1793875"/>
            <a:ext cx="3495675" cy="3270250"/>
          </a:xfrm>
          <a:prstGeom prst="rect">
            <a:avLst/>
          </a:prstGeom>
          <a:noFill/>
          <a:ln>
            <a:noFill/>
          </a:ln>
        </p:spPr>
      </p:pic>
      <p:sp>
        <p:nvSpPr>
          <p:cNvPr id="9" name="TextBox 8">
            <a:extLst>
              <a:ext uri="{FF2B5EF4-FFF2-40B4-BE49-F238E27FC236}">
                <a16:creationId xmlns:a16="http://schemas.microsoft.com/office/drawing/2014/main" id="{B58D2A5D-854F-B259-CBF1-9B168844B0D0}"/>
              </a:ext>
            </a:extLst>
          </p:cNvPr>
          <p:cNvSpPr txBox="1"/>
          <p:nvPr/>
        </p:nvSpPr>
        <p:spPr>
          <a:xfrm>
            <a:off x="3047999" y="3244334"/>
            <a:ext cx="6683829" cy="2492990"/>
          </a:xfrm>
          <a:prstGeom prst="rect">
            <a:avLst/>
          </a:prstGeom>
          <a:noFill/>
        </p:spPr>
        <p:txBody>
          <a:bodyPr wrap="square">
            <a:spAutoFit/>
          </a:bodyPr>
          <a:lstStyle/>
          <a:p>
            <a:pPr>
              <a:spcAft>
                <a:spcPts val="600"/>
              </a:spcAft>
            </a:pPr>
            <a:endParaRPr lang="en-GB" sz="1800" u="sng" dirty="0">
              <a:solidFill>
                <a:srgbClr val="467886"/>
              </a:solidFill>
              <a:effectLst/>
              <a:latin typeface="Times New Roman" panose="02020603050405020304" pitchFamily="18" charset="0"/>
              <a:ea typeface="Times New Roman" panose="02020603050405020304" pitchFamily="18" charset="0"/>
              <a:hlinkClick r:id="rId3"/>
            </a:endParaRPr>
          </a:p>
          <a:p>
            <a:pPr>
              <a:spcAft>
                <a:spcPts val="600"/>
              </a:spcAft>
            </a:pPr>
            <a:endParaRPr lang="en-GB" u="sng" dirty="0">
              <a:solidFill>
                <a:srgbClr val="467886"/>
              </a:solidFill>
              <a:latin typeface="Times New Roman" panose="02020603050405020304" pitchFamily="18" charset="0"/>
              <a:ea typeface="Times New Roman" panose="02020603050405020304" pitchFamily="18" charset="0"/>
              <a:hlinkClick r:id="rId3"/>
            </a:endParaRPr>
          </a:p>
          <a:p>
            <a:pPr>
              <a:spcAft>
                <a:spcPts val="600"/>
              </a:spcAft>
            </a:pPr>
            <a:endParaRPr lang="en-GB" sz="1800" u="sng" dirty="0">
              <a:solidFill>
                <a:srgbClr val="467886"/>
              </a:solidFill>
              <a:effectLst/>
              <a:latin typeface="Times New Roman" panose="02020603050405020304" pitchFamily="18" charset="0"/>
              <a:ea typeface="Times New Roman" panose="02020603050405020304" pitchFamily="18" charset="0"/>
              <a:hlinkClick r:id="rId3"/>
            </a:endParaRPr>
          </a:p>
          <a:p>
            <a:pPr>
              <a:spcAft>
                <a:spcPts val="600"/>
              </a:spcAft>
            </a:pPr>
            <a:endParaRPr lang="en-GB" u="sng" dirty="0">
              <a:solidFill>
                <a:srgbClr val="467886"/>
              </a:solidFill>
              <a:latin typeface="Times New Roman" panose="02020603050405020304" pitchFamily="18" charset="0"/>
              <a:ea typeface="Times New Roman" panose="02020603050405020304" pitchFamily="18" charset="0"/>
              <a:hlinkClick r:id="rId3"/>
            </a:endParaRPr>
          </a:p>
          <a:p>
            <a:pPr>
              <a:spcAft>
                <a:spcPts val="600"/>
              </a:spcAft>
            </a:pPr>
            <a:r>
              <a:rPr lang="en-GB" sz="1800" u="sng" dirty="0">
                <a:solidFill>
                  <a:srgbClr val="467886"/>
                </a:solidFill>
                <a:effectLst/>
                <a:latin typeface="Times New Roman" panose="02020603050405020304" pitchFamily="18" charset="0"/>
                <a:ea typeface="Times New Roman" panose="02020603050405020304" pitchFamily="18" charset="0"/>
                <a:hlinkClick r:id="rId3"/>
              </a:rPr>
              <a:t>     </a:t>
            </a:r>
          </a:p>
          <a:p>
            <a:pPr>
              <a:spcAft>
                <a:spcPts val="600"/>
              </a:spcAft>
            </a:pPr>
            <a:endParaRPr lang="en-GB" u="sng" dirty="0">
              <a:solidFill>
                <a:srgbClr val="467886"/>
              </a:solidFill>
              <a:latin typeface="Times New Roman" panose="02020603050405020304" pitchFamily="18" charset="0"/>
              <a:ea typeface="Times New Roman" panose="02020603050405020304" pitchFamily="18" charset="0"/>
              <a:hlinkClick r:id="rId3"/>
            </a:endParaRPr>
          </a:p>
          <a:p>
            <a:pPr>
              <a:spcAft>
                <a:spcPts val="600"/>
              </a:spcAft>
            </a:pPr>
            <a:r>
              <a:rPr lang="en-GB" sz="1800" u="sng" dirty="0">
                <a:solidFill>
                  <a:srgbClr val="467886"/>
                </a:solidFill>
                <a:effectLst/>
                <a:latin typeface="Times New Roman" panose="02020603050405020304" pitchFamily="18" charset="0"/>
                <a:ea typeface="Times New Roman" panose="02020603050405020304" pitchFamily="18" charset="0"/>
                <a:hlinkClick r:id="rId3"/>
              </a:rPr>
              <a:t>   https://forms.office.com/e/krji31Eqki?origin=lprLink</a:t>
            </a:r>
            <a:r>
              <a:rPr lang="en-GB" sz="1800" dirty="0">
                <a:effectLst/>
                <a:latin typeface="Times New Roman" panose="02020603050405020304" pitchFamily="18" charset="0"/>
                <a:ea typeface="Times New Roman" panose="02020603050405020304" pitchFamily="18" charset="0"/>
              </a:rPr>
              <a:t> </a:t>
            </a:r>
          </a:p>
        </p:txBody>
      </p:sp>
      <p:sp>
        <p:nvSpPr>
          <p:cNvPr id="11" name="TextBox 10">
            <a:extLst>
              <a:ext uri="{FF2B5EF4-FFF2-40B4-BE49-F238E27FC236}">
                <a16:creationId xmlns:a16="http://schemas.microsoft.com/office/drawing/2014/main" id="{D392F35D-8FB0-1CC8-0420-96CC0A1AEB37}"/>
              </a:ext>
            </a:extLst>
          </p:cNvPr>
          <p:cNvSpPr txBox="1"/>
          <p:nvPr/>
        </p:nvSpPr>
        <p:spPr>
          <a:xfrm>
            <a:off x="119741" y="1813980"/>
            <a:ext cx="3635829" cy="2385268"/>
          </a:xfrm>
          <a:prstGeom prst="rect">
            <a:avLst/>
          </a:prstGeom>
          <a:noFill/>
        </p:spPr>
        <p:txBody>
          <a:bodyPr wrap="square">
            <a:spAutoFit/>
          </a:bodyPr>
          <a:lstStyle/>
          <a:p>
            <a:pPr algn="just">
              <a:spcAft>
                <a:spcPts val="600"/>
              </a:spcAft>
            </a:pPr>
            <a:r>
              <a:rPr lang="en-GB" sz="1800" dirty="0">
                <a:effectLst/>
                <a:latin typeface="Times New Roman" panose="02020603050405020304" pitchFamily="18" charset="0"/>
                <a:ea typeface="Times New Roman" panose="02020603050405020304" pitchFamily="18" charset="0"/>
              </a:rPr>
              <a:t>Please take a few minutes to provide your feedback </a:t>
            </a:r>
            <a:r>
              <a:rPr lang="en-GB" sz="1800">
                <a:effectLst/>
                <a:latin typeface="Times New Roman" panose="02020603050405020304" pitchFamily="18" charset="0"/>
                <a:ea typeface="Times New Roman" panose="02020603050405020304" pitchFamily="18" charset="0"/>
              </a:rPr>
              <a:t>for the BUSI-1764 </a:t>
            </a:r>
            <a:r>
              <a:rPr lang="en-GB" sz="1800" dirty="0">
                <a:effectLst/>
                <a:latin typeface="Times New Roman" panose="02020603050405020304" pitchFamily="18" charset="0"/>
                <a:ea typeface="Times New Roman" panose="02020603050405020304" pitchFamily="18" charset="0"/>
              </a:rPr>
              <a:t>Module (Global Entrepreneurship </a:t>
            </a:r>
            <a:r>
              <a:rPr lang="en-GB" sz="1800">
                <a:effectLst/>
                <a:latin typeface="Times New Roman" panose="02020603050405020304" pitchFamily="18" charset="0"/>
                <a:ea typeface="Times New Roman" panose="02020603050405020304" pitchFamily="18" charset="0"/>
              </a:rPr>
              <a:t>and Innovation)</a:t>
            </a:r>
            <a:endParaRPr lang="en-GB" sz="1800" dirty="0">
              <a:effectLst/>
              <a:latin typeface="Times New Roman" panose="02020603050405020304" pitchFamily="18" charset="0"/>
              <a:ea typeface="Times New Roman" panose="02020603050405020304" pitchFamily="18" charset="0"/>
            </a:endParaRPr>
          </a:p>
          <a:p>
            <a:pPr algn="just">
              <a:spcAft>
                <a:spcPts val="600"/>
              </a:spcAft>
            </a:pPr>
            <a:r>
              <a:rPr lang="en-GB" sz="1800" dirty="0">
                <a:effectLst/>
                <a:latin typeface="Times New Roman" panose="02020603050405020304" pitchFamily="18" charset="0"/>
                <a:ea typeface="Times New Roman" panose="02020603050405020304" pitchFamily="18" charset="0"/>
              </a:rPr>
              <a:t>We highly value your feedback, and it will contribute towards improving the learning experience on the module. Thank you!</a:t>
            </a:r>
          </a:p>
        </p:txBody>
      </p:sp>
    </p:spTree>
    <p:extLst>
      <p:ext uri="{BB962C8B-B14F-4D97-AF65-F5344CB8AC3E}">
        <p14:creationId xmlns:p14="http://schemas.microsoft.com/office/powerpoint/2010/main" val="235406418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38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3129</TotalTime>
  <Words>1135</Words>
  <Application>Microsoft Office PowerPoint</Application>
  <PresentationFormat>Widescreen</PresentationFormat>
  <Paragraphs>156</Paragraphs>
  <Slides>25</Slides>
  <Notes>12</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25</vt:i4>
      </vt:variant>
    </vt:vector>
  </HeadingPairs>
  <TitlesOfParts>
    <vt:vector size="41" baseType="lpstr">
      <vt:lpstr>Antonio</vt:lpstr>
      <vt:lpstr>Aptos</vt:lpstr>
      <vt:lpstr>Arial</vt:lpstr>
      <vt:lpstr>Calibri</vt:lpstr>
      <vt:lpstr>Calibri Light</vt:lpstr>
      <vt:lpstr>Cooper Hewitt</vt:lpstr>
      <vt:lpstr>COOPERHEWITT-MEDIUM</vt:lpstr>
      <vt:lpstr>COOPERHEWITT-SEMIBOLD</vt:lpstr>
      <vt:lpstr>Gill Sans MT</vt:lpstr>
      <vt:lpstr>Public Sans</vt:lpstr>
      <vt:lpstr>SourceSansPro</vt:lpstr>
      <vt:lpstr>Times New Roman</vt:lpstr>
      <vt:lpstr>Wingdings</vt:lpstr>
      <vt:lpstr>Work Sans</vt:lpstr>
      <vt:lpstr>Office Theme</vt:lpstr>
      <vt:lpstr>Office Theme</vt:lpstr>
      <vt:lpstr>Building and Managing the International Entrepreneurial Firm</vt:lpstr>
      <vt:lpstr>LEARNING OUTCOMES</vt:lpstr>
      <vt:lpstr>Building and Sustaining Competitive Advantage</vt:lpstr>
      <vt:lpstr>How International Businesses Build and Sustain Competitive Advantage</vt:lpstr>
      <vt:lpstr>How International Businesses Build and Sustain Competitive Advantage</vt:lpstr>
      <vt:lpstr>Choosing the right team</vt:lpstr>
      <vt:lpstr>Founders of INVs – Characteristics and Competencies </vt:lpstr>
      <vt:lpstr> Alternative Governance Model</vt:lpstr>
      <vt:lpstr>Alternative governance models</vt:lpstr>
      <vt:lpstr>International Entrepreneurial Finance </vt:lpstr>
      <vt:lpstr>International Entrepreneurial Finance </vt:lpstr>
      <vt:lpstr>Sources of Funding for INVs </vt:lpstr>
      <vt:lpstr>Non-Traditional Sources of Funding - Crowdfunding </vt:lpstr>
      <vt:lpstr> Case Study Activity 1 (The Entrepreneur’s Access to Capital)</vt:lpstr>
      <vt:lpstr>Case Study- Access to Capital for Entrepreneurs</vt:lpstr>
      <vt:lpstr>Case study 1- Access to Capital for Entrepreneurs</vt:lpstr>
      <vt:lpstr> Case Study Activity 2 (Airbnb) Disrupting the Hotel Industry</vt:lpstr>
      <vt:lpstr>Case study 2 - Airbnb</vt:lpstr>
      <vt:lpstr> Case Study Activity 3 (Uber) Disrupting the Taxi Industry</vt:lpstr>
      <vt:lpstr>Case study 3 - Uber</vt:lpstr>
      <vt:lpstr> Video Guide on Assignment 1 (Learning Diary)  Available on the Module Page </vt:lpstr>
      <vt:lpstr> For next week……  Ensure to Watch Pre-recorded Lecture on International Market Entry Strategies </vt:lpstr>
      <vt:lpstr>Early Module Feedback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26</cp:revision>
  <dcterms:created xsi:type="dcterms:W3CDTF">2022-03-14T13:44:34Z</dcterms:created>
  <dcterms:modified xsi:type="dcterms:W3CDTF">2024-10-30T15:02:27Z</dcterms:modified>
</cp:coreProperties>
</file>