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3" r:id="rId2"/>
  </p:sldMasterIdLst>
  <p:notesMasterIdLst>
    <p:notesMasterId r:id="rId14"/>
  </p:notesMasterIdLst>
  <p:handoutMasterIdLst>
    <p:handoutMasterId r:id="rId15"/>
  </p:handoutMasterIdLst>
  <p:sldIdLst>
    <p:sldId id="4124" r:id="rId3"/>
    <p:sldId id="4125" r:id="rId4"/>
    <p:sldId id="288" r:id="rId5"/>
    <p:sldId id="320" r:id="rId6"/>
    <p:sldId id="321" r:id="rId7"/>
    <p:sldId id="289" r:id="rId8"/>
    <p:sldId id="322" r:id="rId9"/>
    <p:sldId id="324" r:id="rId10"/>
    <p:sldId id="4159" r:id="rId11"/>
    <p:sldId id="264" r:id="rId12"/>
    <p:sldId id="28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5EF173-817B-C099-C461-731F65155EB2}" name="Danielle Talbot" initials="DT" userId="S::dt1775h@gre.ac.uk::8f106a81-bf7a-4496-b652-a7f25ef4cccc" providerId="AD"/>
  <p188:author id="{27DE62A2-A0F9-D6EC-91FB-EC9008C80390}" name="Leigh Doster" initials="LD" userId="S::ld6959k@gre.ac.uk::8a0040f8-f9df-4e4a-90d4-c8f4b0f1a1f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33C"/>
    <a:srgbClr val="3ADDC2"/>
    <a:srgbClr val="005EB8"/>
    <a:srgbClr val="3ABFF0"/>
    <a:srgbClr val="228575"/>
    <a:srgbClr val="257FA0"/>
    <a:srgbClr val="CBC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BAFAA7-2E17-43FA-9986-2E6FCE5A910D}" v="1" dt="2024-10-26T19:21:30.8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76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8/10/relationships/authors" Target="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588BDC-3BA4-4629-997E-6765DD0D1BA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2B9D3E1-30BD-4601-A35F-35FE0E364953}">
      <dgm:prSet phldrT="[Text]" custT="1"/>
      <dgm:spPr/>
      <dgm:t>
        <a:bodyPr/>
        <a:lstStyle/>
        <a:p>
          <a:r>
            <a:rPr lang="en-GB" sz="3200" dirty="0"/>
            <a:t>Cash flow challenges</a:t>
          </a:r>
        </a:p>
      </dgm:t>
    </dgm:pt>
    <dgm:pt modelId="{15DAAA84-E9BC-44E6-8C66-483F5673ABD2}" type="parTrans" cxnId="{29CB1A45-1348-4FE5-9B46-D1EB995B0EA8}">
      <dgm:prSet/>
      <dgm:spPr/>
      <dgm:t>
        <a:bodyPr/>
        <a:lstStyle/>
        <a:p>
          <a:endParaRPr lang="en-GB"/>
        </a:p>
      </dgm:t>
    </dgm:pt>
    <dgm:pt modelId="{115ACD78-95EA-4109-BF68-F47308545610}" type="sibTrans" cxnId="{29CB1A45-1348-4FE5-9B46-D1EB995B0EA8}">
      <dgm:prSet/>
      <dgm:spPr/>
      <dgm:t>
        <a:bodyPr/>
        <a:lstStyle/>
        <a:p>
          <a:endParaRPr lang="en-GB"/>
        </a:p>
      </dgm:t>
    </dgm:pt>
    <dgm:pt modelId="{BDA5B450-9B1A-48B6-97CF-A63E491E292E}">
      <dgm:prSet phldrT="[Text]" custT="1"/>
      <dgm:spPr/>
      <dgm:t>
        <a:bodyPr/>
        <a:lstStyle/>
        <a:p>
          <a:r>
            <a:rPr lang="en-GB" sz="3200" dirty="0"/>
            <a:t>Capital investments</a:t>
          </a:r>
        </a:p>
      </dgm:t>
    </dgm:pt>
    <dgm:pt modelId="{1E665FC0-A847-4099-BEAA-0D5479F46AE0}" type="parTrans" cxnId="{DE88E7E4-677A-4D9C-98BF-BC3CDDA5D0EB}">
      <dgm:prSet/>
      <dgm:spPr/>
      <dgm:t>
        <a:bodyPr/>
        <a:lstStyle/>
        <a:p>
          <a:endParaRPr lang="en-GB"/>
        </a:p>
      </dgm:t>
    </dgm:pt>
    <dgm:pt modelId="{A281048F-4380-4EE5-913A-E0BB4CA64961}" type="sibTrans" cxnId="{DE88E7E4-677A-4D9C-98BF-BC3CDDA5D0EB}">
      <dgm:prSet/>
      <dgm:spPr/>
      <dgm:t>
        <a:bodyPr/>
        <a:lstStyle/>
        <a:p>
          <a:endParaRPr lang="en-GB"/>
        </a:p>
      </dgm:t>
    </dgm:pt>
    <dgm:pt modelId="{B82F9CCB-9D66-40C9-9DDB-E0F9DD82B0F5}">
      <dgm:prSet phldrT="[Text]" custT="1"/>
      <dgm:spPr/>
      <dgm:t>
        <a:bodyPr/>
        <a:lstStyle/>
        <a:p>
          <a:r>
            <a:rPr lang="en-GB" sz="3200" dirty="0"/>
            <a:t>Lengthy product development cycles</a:t>
          </a:r>
        </a:p>
      </dgm:t>
    </dgm:pt>
    <dgm:pt modelId="{3307AA6C-805A-4A72-A2E1-B2D139074B8B}" type="parTrans" cxnId="{D52749DA-B2E6-4A1C-8F1A-665E9CB3C3E1}">
      <dgm:prSet/>
      <dgm:spPr/>
      <dgm:t>
        <a:bodyPr/>
        <a:lstStyle/>
        <a:p>
          <a:endParaRPr lang="en-GB"/>
        </a:p>
      </dgm:t>
    </dgm:pt>
    <dgm:pt modelId="{AD4DDFD7-CB22-438C-B2D2-D5EF617D17C4}" type="sibTrans" cxnId="{D52749DA-B2E6-4A1C-8F1A-665E9CB3C3E1}">
      <dgm:prSet/>
      <dgm:spPr/>
      <dgm:t>
        <a:bodyPr/>
        <a:lstStyle/>
        <a:p>
          <a:endParaRPr lang="en-GB"/>
        </a:p>
      </dgm:t>
    </dgm:pt>
    <dgm:pt modelId="{3CC1EF86-B713-41A7-B1A6-57375F1BA6CD}" type="pres">
      <dgm:prSet presAssocID="{4D588BDC-3BA4-4629-997E-6765DD0D1BA7}" presName="linear" presStyleCnt="0">
        <dgm:presLayoutVars>
          <dgm:dir/>
          <dgm:animLvl val="lvl"/>
          <dgm:resizeHandles val="exact"/>
        </dgm:presLayoutVars>
      </dgm:prSet>
      <dgm:spPr/>
    </dgm:pt>
    <dgm:pt modelId="{F3DFFABD-0E4D-454D-B860-D44E59E8814B}" type="pres">
      <dgm:prSet presAssocID="{D2B9D3E1-30BD-4601-A35F-35FE0E364953}" presName="parentLin" presStyleCnt="0"/>
      <dgm:spPr/>
    </dgm:pt>
    <dgm:pt modelId="{F173EBB5-76B4-4474-B9E4-CAE259827F40}" type="pres">
      <dgm:prSet presAssocID="{D2B9D3E1-30BD-4601-A35F-35FE0E364953}" presName="parentLeftMargin" presStyleLbl="node1" presStyleIdx="0" presStyleCnt="3"/>
      <dgm:spPr/>
    </dgm:pt>
    <dgm:pt modelId="{3F62E02A-8165-4507-9B46-05BDC77BEBAA}" type="pres">
      <dgm:prSet presAssocID="{D2B9D3E1-30BD-4601-A35F-35FE0E364953}" presName="parentText" presStyleLbl="node1" presStyleIdx="0" presStyleCnt="3" custLinFactX="8763" custLinFactNeighborX="100000" custLinFactNeighborY="46849">
        <dgm:presLayoutVars>
          <dgm:chMax val="0"/>
          <dgm:bulletEnabled val="1"/>
        </dgm:presLayoutVars>
      </dgm:prSet>
      <dgm:spPr/>
    </dgm:pt>
    <dgm:pt modelId="{C422CD55-5F50-4326-BC14-CACA545924D2}" type="pres">
      <dgm:prSet presAssocID="{D2B9D3E1-30BD-4601-A35F-35FE0E364953}" presName="negativeSpace" presStyleCnt="0"/>
      <dgm:spPr/>
    </dgm:pt>
    <dgm:pt modelId="{9D07D67D-1A75-4CAA-87D5-DF1C386D8070}" type="pres">
      <dgm:prSet presAssocID="{D2B9D3E1-30BD-4601-A35F-35FE0E364953}" presName="childText" presStyleLbl="conFgAcc1" presStyleIdx="0" presStyleCnt="3">
        <dgm:presLayoutVars>
          <dgm:bulletEnabled val="1"/>
        </dgm:presLayoutVars>
      </dgm:prSet>
      <dgm:spPr/>
    </dgm:pt>
    <dgm:pt modelId="{4F8CE957-6AB2-4B94-8207-837B46ED582D}" type="pres">
      <dgm:prSet presAssocID="{115ACD78-95EA-4109-BF68-F47308545610}" presName="spaceBetweenRectangles" presStyleCnt="0"/>
      <dgm:spPr/>
    </dgm:pt>
    <dgm:pt modelId="{653782AC-AC1F-4C1F-88FF-4C4DE93F9FAC}" type="pres">
      <dgm:prSet presAssocID="{BDA5B450-9B1A-48B6-97CF-A63E491E292E}" presName="parentLin" presStyleCnt="0"/>
      <dgm:spPr/>
    </dgm:pt>
    <dgm:pt modelId="{55BF7160-A53B-4121-A147-4573E4F3E046}" type="pres">
      <dgm:prSet presAssocID="{BDA5B450-9B1A-48B6-97CF-A63E491E292E}" presName="parentLeftMargin" presStyleLbl="node1" presStyleIdx="0" presStyleCnt="3"/>
      <dgm:spPr/>
    </dgm:pt>
    <dgm:pt modelId="{77805491-FACD-4023-97B2-2082039B4B28}" type="pres">
      <dgm:prSet presAssocID="{BDA5B450-9B1A-48B6-97CF-A63E491E292E}" presName="parentText" presStyleLbl="node1" presStyleIdx="1" presStyleCnt="3" custLinFactX="9121" custLinFactNeighborX="100000" custLinFactNeighborY="41988">
        <dgm:presLayoutVars>
          <dgm:chMax val="0"/>
          <dgm:bulletEnabled val="1"/>
        </dgm:presLayoutVars>
      </dgm:prSet>
      <dgm:spPr/>
    </dgm:pt>
    <dgm:pt modelId="{BD138631-9F4A-4254-BC11-C4688F9066D4}" type="pres">
      <dgm:prSet presAssocID="{BDA5B450-9B1A-48B6-97CF-A63E491E292E}" presName="negativeSpace" presStyleCnt="0"/>
      <dgm:spPr/>
    </dgm:pt>
    <dgm:pt modelId="{C5BA9E51-41E5-4AE7-95DD-DD76B88F9A25}" type="pres">
      <dgm:prSet presAssocID="{BDA5B450-9B1A-48B6-97CF-A63E491E292E}" presName="childText" presStyleLbl="conFgAcc1" presStyleIdx="1" presStyleCnt="3" custLinFactNeighborX="2085" custLinFactNeighborY="-9215">
        <dgm:presLayoutVars>
          <dgm:bulletEnabled val="1"/>
        </dgm:presLayoutVars>
      </dgm:prSet>
      <dgm:spPr/>
    </dgm:pt>
    <dgm:pt modelId="{F94FF034-1D0C-483D-87D7-66BFD5DFCF64}" type="pres">
      <dgm:prSet presAssocID="{A281048F-4380-4EE5-913A-E0BB4CA64961}" presName="spaceBetweenRectangles" presStyleCnt="0"/>
      <dgm:spPr/>
    </dgm:pt>
    <dgm:pt modelId="{97FE78B4-9E78-4DFB-87BA-2F4E819C7D87}" type="pres">
      <dgm:prSet presAssocID="{B82F9CCB-9D66-40C9-9DDB-E0F9DD82B0F5}" presName="parentLin" presStyleCnt="0"/>
      <dgm:spPr/>
    </dgm:pt>
    <dgm:pt modelId="{00BE0AA5-D2F8-4345-A528-12A4199F6BAF}" type="pres">
      <dgm:prSet presAssocID="{B82F9CCB-9D66-40C9-9DDB-E0F9DD82B0F5}" presName="parentLeftMargin" presStyleLbl="node1" presStyleIdx="1" presStyleCnt="3"/>
      <dgm:spPr/>
    </dgm:pt>
    <dgm:pt modelId="{B670BB02-778A-4AFF-8B92-BB7632BF43EB}" type="pres">
      <dgm:prSet presAssocID="{B82F9CCB-9D66-40C9-9DDB-E0F9DD82B0F5}" presName="parentText" presStyleLbl="node1" presStyleIdx="2" presStyleCnt="3" custScaleX="101510" custLinFactX="8701" custLinFactNeighborX="100000" custLinFactNeighborY="31447">
        <dgm:presLayoutVars>
          <dgm:chMax val="0"/>
          <dgm:bulletEnabled val="1"/>
        </dgm:presLayoutVars>
      </dgm:prSet>
      <dgm:spPr/>
    </dgm:pt>
    <dgm:pt modelId="{6A19A411-6AC2-4201-AEDA-0EADE505D9EA}" type="pres">
      <dgm:prSet presAssocID="{B82F9CCB-9D66-40C9-9DDB-E0F9DD82B0F5}" presName="negativeSpace" presStyleCnt="0"/>
      <dgm:spPr/>
    </dgm:pt>
    <dgm:pt modelId="{B25FAEC9-93A0-4A18-A31E-1621A5838BF1}" type="pres">
      <dgm:prSet presAssocID="{B82F9CCB-9D66-40C9-9DDB-E0F9DD82B0F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0CD8137-AB81-4E97-ADD1-5DCC39FB9472}" type="presOf" srcId="{B82F9CCB-9D66-40C9-9DDB-E0F9DD82B0F5}" destId="{00BE0AA5-D2F8-4345-A528-12A4199F6BAF}" srcOrd="0" destOrd="0" presId="urn:microsoft.com/office/officeart/2005/8/layout/list1"/>
    <dgm:cxn modelId="{1FF39C42-0589-4272-BC9C-FF190582A12E}" type="presOf" srcId="{BDA5B450-9B1A-48B6-97CF-A63E491E292E}" destId="{77805491-FACD-4023-97B2-2082039B4B28}" srcOrd="1" destOrd="0" presId="urn:microsoft.com/office/officeart/2005/8/layout/list1"/>
    <dgm:cxn modelId="{29CB1A45-1348-4FE5-9B46-D1EB995B0EA8}" srcId="{4D588BDC-3BA4-4629-997E-6765DD0D1BA7}" destId="{D2B9D3E1-30BD-4601-A35F-35FE0E364953}" srcOrd="0" destOrd="0" parTransId="{15DAAA84-E9BC-44E6-8C66-483F5673ABD2}" sibTransId="{115ACD78-95EA-4109-BF68-F47308545610}"/>
    <dgm:cxn modelId="{6526AF57-E04C-41CC-BECB-5C8B4F778073}" type="presOf" srcId="{D2B9D3E1-30BD-4601-A35F-35FE0E364953}" destId="{F173EBB5-76B4-4474-B9E4-CAE259827F40}" srcOrd="0" destOrd="0" presId="urn:microsoft.com/office/officeart/2005/8/layout/list1"/>
    <dgm:cxn modelId="{F1F5E696-9D3A-4375-B40F-F1FE163FCC33}" type="presOf" srcId="{D2B9D3E1-30BD-4601-A35F-35FE0E364953}" destId="{3F62E02A-8165-4507-9B46-05BDC77BEBAA}" srcOrd="1" destOrd="0" presId="urn:microsoft.com/office/officeart/2005/8/layout/list1"/>
    <dgm:cxn modelId="{7C6CF5A4-9497-4F6D-AE03-B0E70DA01EF3}" type="presOf" srcId="{BDA5B450-9B1A-48B6-97CF-A63E491E292E}" destId="{55BF7160-A53B-4121-A147-4573E4F3E046}" srcOrd="0" destOrd="0" presId="urn:microsoft.com/office/officeart/2005/8/layout/list1"/>
    <dgm:cxn modelId="{CA5852D0-51D6-452C-95A3-9D9EF470773D}" type="presOf" srcId="{B82F9CCB-9D66-40C9-9DDB-E0F9DD82B0F5}" destId="{B670BB02-778A-4AFF-8B92-BB7632BF43EB}" srcOrd="1" destOrd="0" presId="urn:microsoft.com/office/officeart/2005/8/layout/list1"/>
    <dgm:cxn modelId="{D52749DA-B2E6-4A1C-8F1A-665E9CB3C3E1}" srcId="{4D588BDC-3BA4-4629-997E-6765DD0D1BA7}" destId="{B82F9CCB-9D66-40C9-9DDB-E0F9DD82B0F5}" srcOrd="2" destOrd="0" parTransId="{3307AA6C-805A-4A72-A2E1-B2D139074B8B}" sibTransId="{AD4DDFD7-CB22-438C-B2D2-D5EF617D17C4}"/>
    <dgm:cxn modelId="{DE88E7E4-677A-4D9C-98BF-BC3CDDA5D0EB}" srcId="{4D588BDC-3BA4-4629-997E-6765DD0D1BA7}" destId="{BDA5B450-9B1A-48B6-97CF-A63E491E292E}" srcOrd="1" destOrd="0" parTransId="{1E665FC0-A847-4099-BEAA-0D5479F46AE0}" sibTransId="{A281048F-4380-4EE5-913A-E0BB4CA64961}"/>
    <dgm:cxn modelId="{E287F8E5-346A-4954-A553-AADF1B06E71C}" type="presOf" srcId="{4D588BDC-3BA4-4629-997E-6765DD0D1BA7}" destId="{3CC1EF86-B713-41A7-B1A6-57375F1BA6CD}" srcOrd="0" destOrd="0" presId="urn:microsoft.com/office/officeart/2005/8/layout/list1"/>
    <dgm:cxn modelId="{8A922F90-AA77-48D5-8B1C-6A6C5E5712C0}" type="presParOf" srcId="{3CC1EF86-B713-41A7-B1A6-57375F1BA6CD}" destId="{F3DFFABD-0E4D-454D-B860-D44E59E8814B}" srcOrd="0" destOrd="0" presId="urn:microsoft.com/office/officeart/2005/8/layout/list1"/>
    <dgm:cxn modelId="{88709CD0-B1FD-4CAC-90FA-911A5A5B6972}" type="presParOf" srcId="{F3DFFABD-0E4D-454D-B860-D44E59E8814B}" destId="{F173EBB5-76B4-4474-B9E4-CAE259827F40}" srcOrd="0" destOrd="0" presId="urn:microsoft.com/office/officeart/2005/8/layout/list1"/>
    <dgm:cxn modelId="{ABB7B892-DFA5-43F2-8D5A-A058A62A9BCA}" type="presParOf" srcId="{F3DFFABD-0E4D-454D-B860-D44E59E8814B}" destId="{3F62E02A-8165-4507-9B46-05BDC77BEBAA}" srcOrd="1" destOrd="0" presId="urn:microsoft.com/office/officeart/2005/8/layout/list1"/>
    <dgm:cxn modelId="{35043B69-6D0D-44CD-BEE1-5CBEF447D4A7}" type="presParOf" srcId="{3CC1EF86-B713-41A7-B1A6-57375F1BA6CD}" destId="{C422CD55-5F50-4326-BC14-CACA545924D2}" srcOrd="1" destOrd="0" presId="urn:microsoft.com/office/officeart/2005/8/layout/list1"/>
    <dgm:cxn modelId="{5116F7EA-11D7-4E6E-AAF4-CE03C0DF5D08}" type="presParOf" srcId="{3CC1EF86-B713-41A7-B1A6-57375F1BA6CD}" destId="{9D07D67D-1A75-4CAA-87D5-DF1C386D8070}" srcOrd="2" destOrd="0" presId="urn:microsoft.com/office/officeart/2005/8/layout/list1"/>
    <dgm:cxn modelId="{81BFDB35-DCBD-44A8-AECE-0512A6866ACF}" type="presParOf" srcId="{3CC1EF86-B713-41A7-B1A6-57375F1BA6CD}" destId="{4F8CE957-6AB2-4B94-8207-837B46ED582D}" srcOrd="3" destOrd="0" presId="urn:microsoft.com/office/officeart/2005/8/layout/list1"/>
    <dgm:cxn modelId="{7FA0F69C-25D9-4261-B779-FE8349DB7D1C}" type="presParOf" srcId="{3CC1EF86-B713-41A7-B1A6-57375F1BA6CD}" destId="{653782AC-AC1F-4C1F-88FF-4C4DE93F9FAC}" srcOrd="4" destOrd="0" presId="urn:microsoft.com/office/officeart/2005/8/layout/list1"/>
    <dgm:cxn modelId="{AEC035EF-963E-4468-A395-DFA91C1218A2}" type="presParOf" srcId="{653782AC-AC1F-4C1F-88FF-4C4DE93F9FAC}" destId="{55BF7160-A53B-4121-A147-4573E4F3E046}" srcOrd="0" destOrd="0" presId="urn:microsoft.com/office/officeart/2005/8/layout/list1"/>
    <dgm:cxn modelId="{AED7415B-B0FA-4193-A5F5-AF5FDAD73FEB}" type="presParOf" srcId="{653782AC-AC1F-4C1F-88FF-4C4DE93F9FAC}" destId="{77805491-FACD-4023-97B2-2082039B4B28}" srcOrd="1" destOrd="0" presId="urn:microsoft.com/office/officeart/2005/8/layout/list1"/>
    <dgm:cxn modelId="{46010624-0C2A-4FDE-8525-649CBEA88E03}" type="presParOf" srcId="{3CC1EF86-B713-41A7-B1A6-57375F1BA6CD}" destId="{BD138631-9F4A-4254-BC11-C4688F9066D4}" srcOrd="5" destOrd="0" presId="urn:microsoft.com/office/officeart/2005/8/layout/list1"/>
    <dgm:cxn modelId="{EB8C4CBA-361F-4491-B686-6500F82CADDA}" type="presParOf" srcId="{3CC1EF86-B713-41A7-B1A6-57375F1BA6CD}" destId="{C5BA9E51-41E5-4AE7-95DD-DD76B88F9A25}" srcOrd="6" destOrd="0" presId="urn:microsoft.com/office/officeart/2005/8/layout/list1"/>
    <dgm:cxn modelId="{4D81DB3F-0FCF-47EF-8B2F-4C325AFD4821}" type="presParOf" srcId="{3CC1EF86-B713-41A7-B1A6-57375F1BA6CD}" destId="{F94FF034-1D0C-483D-87D7-66BFD5DFCF64}" srcOrd="7" destOrd="0" presId="urn:microsoft.com/office/officeart/2005/8/layout/list1"/>
    <dgm:cxn modelId="{C43E183F-B3FC-4648-8D97-6F6666120885}" type="presParOf" srcId="{3CC1EF86-B713-41A7-B1A6-57375F1BA6CD}" destId="{97FE78B4-9E78-4DFB-87BA-2F4E819C7D87}" srcOrd="8" destOrd="0" presId="urn:microsoft.com/office/officeart/2005/8/layout/list1"/>
    <dgm:cxn modelId="{AD4E978C-D1AF-4F5C-AA52-E65C7AD9FC41}" type="presParOf" srcId="{97FE78B4-9E78-4DFB-87BA-2F4E819C7D87}" destId="{00BE0AA5-D2F8-4345-A528-12A4199F6BAF}" srcOrd="0" destOrd="0" presId="urn:microsoft.com/office/officeart/2005/8/layout/list1"/>
    <dgm:cxn modelId="{C6297F6C-1A5F-40B0-B989-39CCA7B0CF48}" type="presParOf" srcId="{97FE78B4-9E78-4DFB-87BA-2F4E819C7D87}" destId="{B670BB02-778A-4AFF-8B92-BB7632BF43EB}" srcOrd="1" destOrd="0" presId="urn:microsoft.com/office/officeart/2005/8/layout/list1"/>
    <dgm:cxn modelId="{4F886996-244F-41DD-A221-B36505A0DDA7}" type="presParOf" srcId="{3CC1EF86-B713-41A7-B1A6-57375F1BA6CD}" destId="{6A19A411-6AC2-4201-AEDA-0EADE505D9EA}" srcOrd="9" destOrd="0" presId="urn:microsoft.com/office/officeart/2005/8/layout/list1"/>
    <dgm:cxn modelId="{62DA7EF6-CC62-4A9D-91CF-9610D9F6644C}" type="presParOf" srcId="{3CC1EF86-B713-41A7-B1A6-57375F1BA6CD}" destId="{B25FAEC9-93A0-4A18-A31E-1621A5838BF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07D67D-1A75-4CAA-87D5-DF1C386D8070}">
      <dsp:nvSpPr>
        <dsp:cNvPr id="0" name=""/>
        <dsp:cNvSpPr/>
      </dsp:nvSpPr>
      <dsp:spPr>
        <a:xfrm>
          <a:off x="0" y="570002"/>
          <a:ext cx="10443392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62E02A-8165-4507-9B46-05BDC77BEBAA}">
      <dsp:nvSpPr>
        <dsp:cNvPr id="0" name=""/>
        <dsp:cNvSpPr/>
      </dsp:nvSpPr>
      <dsp:spPr>
        <a:xfrm>
          <a:off x="1684947" y="534655"/>
          <a:ext cx="7310374" cy="1121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315" tIns="0" rIns="276315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Cash flow challenges</a:t>
          </a:r>
        </a:p>
      </dsp:txBody>
      <dsp:txXfrm>
        <a:off x="1739707" y="589415"/>
        <a:ext cx="7200854" cy="1012240"/>
      </dsp:txXfrm>
    </dsp:sp>
    <dsp:sp modelId="{C5BA9E51-41E5-4AE7-95DD-DD76B88F9A25}">
      <dsp:nvSpPr>
        <dsp:cNvPr id="0" name=""/>
        <dsp:cNvSpPr/>
      </dsp:nvSpPr>
      <dsp:spPr>
        <a:xfrm>
          <a:off x="0" y="2274773"/>
          <a:ext cx="10443392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805491-FACD-4023-97B2-2082039B4B28}">
      <dsp:nvSpPr>
        <dsp:cNvPr id="0" name=""/>
        <dsp:cNvSpPr/>
      </dsp:nvSpPr>
      <dsp:spPr>
        <a:xfrm>
          <a:off x="1711118" y="2203807"/>
          <a:ext cx="7310374" cy="1121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315" tIns="0" rIns="276315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Capital investments</a:t>
          </a:r>
        </a:p>
      </dsp:txBody>
      <dsp:txXfrm>
        <a:off x="1765878" y="2258567"/>
        <a:ext cx="7200854" cy="1012240"/>
      </dsp:txXfrm>
    </dsp:sp>
    <dsp:sp modelId="{B25FAEC9-93A0-4A18-A31E-1621A5838BF1}">
      <dsp:nvSpPr>
        <dsp:cNvPr id="0" name=""/>
        <dsp:cNvSpPr/>
      </dsp:nvSpPr>
      <dsp:spPr>
        <a:xfrm>
          <a:off x="0" y="4017362"/>
          <a:ext cx="10443392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70BB02-778A-4AFF-8B92-BB7632BF43EB}">
      <dsp:nvSpPr>
        <dsp:cNvPr id="0" name=""/>
        <dsp:cNvSpPr/>
      </dsp:nvSpPr>
      <dsp:spPr>
        <a:xfrm>
          <a:off x="1680414" y="3809242"/>
          <a:ext cx="7420761" cy="1121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315" tIns="0" rIns="276315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Lengthy product development cycles</a:t>
          </a:r>
        </a:p>
      </dsp:txBody>
      <dsp:txXfrm>
        <a:off x="1735174" y="3864002"/>
        <a:ext cx="7311241" cy="1012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8216DE-0DAE-4B4F-8BF5-3C1DFF38E8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AAEE11-8A8D-2345-A5B5-5A817BEFB3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E3F37-1305-6040-83FA-4F78EFE7C9AA}" type="datetimeFigureOut">
              <a:rPr lang="en-US" smtClean="0"/>
              <a:t>10/27/2024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19D2B-7F02-484A-A637-D870C95BC4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E95F9-4E38-7E42-92F9-F04AADC15EA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FF759-16BD-A946-9125-030B57C6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33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667CC-6E07-44B5-A714-60D0E1C3EDBF}" type="datetimeFigureOut">
              <a:t>10/27/2024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B38AC-0E5A-44C8-B0AA-44F1FF8367F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84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35346-3D50-2C1A-E4A9-2999928BE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64FC39-05E8-0258-E592-72BF7029DA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35106C-4510-10A8-0E7A-4373382BF9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C0F6C-D80E-66C3-EB15-C4408EC2B5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5A797-D8F9-4B18-9C0A-A790F00A74A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110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2F004-61F4-02AF-6FFE-41E2653C4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233BA5-AB8F-1003-813E-A7E811886D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6C3B8A-CCF8-CAE1-033F-8B83D476B7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649F65-2464-3973-1A7B-4D025364EA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5A797-D8F9-4B18-9C0A-A790F00A74A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121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5A797-D8F9-4B18-9C0A-A790F00A74A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985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rgbClr val="005EB8"/>
            </a:gs>
            <a:gs pos="52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9CEBF-4785-EA44-87DD-49B6C2943D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5" y="476250"/>
            <a:ext cx="11341100" cy="2971800"/>
          </a:xfrm>
        </p:spPr>
        <p:txBody>
          <a:bodyPr lIns="0" tIns="0" rIns="0" bIns="0" anchor="t" anchorCtr="0">
            <a:noAutofit/>
          </a:bodyPr>
          <a:lstStyle>
            <a:lvl1pPr algn="l">
              <a:defRPr sz="7200" b="1" i="0" spc="-15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US" sz="7200" b="1" i="0" spc="-15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rPr>
              <a:t>Brand identity guidelines</a:t>
            </a:r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425" y="3647439"/>
            <a:ext cx="11341100" cy="168973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59E2FE-585D-3F47-9C46-D1FE9489E3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05" y="500062"/>
            <a:ext cx="2697162" cy="5964044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Cooper Hewitt" pitchFamily="2" charset="77"/>
                <a:ea typeface="Cooper Hewit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972" y="515937"/>
            <a:ext cx="7573328" cy="4808538"/>
          </a:xfrm>
        </p:spPr>
        <p:txBody>
          <a:bodyPr anchor="ctr" anchorCtr="0"/>
          <a:lstStyle>
            <a:lvl1pPr>
              <a:defRPr b="0" i="0">
                <a:solidFill>
                  <a:schemeClr val="bg1"/>
                </a:solidFill>
                <a:latin typeface="Public Sans" pitchFamily="2" charset="77"/>
              </a:defRPr>
            </a:lvl1pPr>
            <a:lvl2pPr>
              <a:defRPr b="0" i="0">
                <a:solidFill>
                  <a:schemeClr val="bg1"/>
                </a:solidFill>
                <a:latin typeface="Public Sans" pitchFamily="2" charset="77"/>
              </a:defRPr>
            </a:lvl2pPr>
            <a:lvl3pPr>
              <a:defRPr b="0" i="0">
                <a:solidFill>
                  <a:schemeClr val="bg1"/>
                </a:solidFill>
                <a:latin typeface="Public Sans" pitchFamily="2" charset="77"/>
              </a:defRPr>
            </a:lvl3pPr>
            <a:lvl4pPr>
              <a:defRPr b="0" i="0">
                <a:solidFill>
                  <a:schemeClr val="bg1"/>
                </a:solidFill>
                <a:latin typeface="Public Sans" pitchFamily="2" charset="77"/>
              </a:defRPr>
            </a:lvl4pPr>
            <a:lvl5pPr>
              <a:defRPr b="0" i="0">
                <a:solidFill>
                  <a:schemeClr val="bg1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490F7-22F4-6C42-984F-B0B3C1EBD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8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505" y="500062"/>
            <a:ext cx="11336020" cy="5067618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Cooper Hewitt" pitchFamily="2" charset="77"/>
                <a:ea typeface="Cooper Hewitt" pitchFamily="2" charset="77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volutpat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turpis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id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pellentesque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sagittis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490F7-22F4-6C42-984F-B0B3C1EBD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15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505" y="500062"/>
            <a:ext cx="11336020" cy="5067618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Public Sans" pitchFamily="2" charset="77"/>
                <a:ea typeface="Cooper Hewitt" pitchFamily="2" charset="77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FDD584-05A5-004A-8151-192C12A769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1" y="5829888"/>
            <a:ext cx="2344505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3AB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86A2D5-324C-9E4F-A4EB-75376B44CE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1" y="5829888"/>
            <a:ext cx="2344505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8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rgbClr val="3ADD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9DB12-09C8-CB42-B27F-E3FC28EBA5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1" y="5829888"/>
            <a:ext cx="2344505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31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solidFill>
          <a:srgbClr val="228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16D685-0808-8647-9F6B-2213D1DE7E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9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solidFill>
          <a:srgbClr val="257F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C96037-90F8-6140-B06F-C104921319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58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rgbClr val="010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DDC2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3A2F2B-BE21-9342-BB30-45EC7239A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04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341100" cy="1349375"/>
          </a:xfrm>
        </p:spPr>
        <p:txBody>
          <a:bodyPr lIns="0" tIns="0" rIns="0" bIns="0" anchor="t" anchorCtr="0">
            <a:noAutofit/>
          </a:bodyPr>
          <a:lstStyle>
            <a:lvl1pPr>
              <a:defRPr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9424" y="1915319"/>
            <a:ext cx="5580000" cy="3420000"/>
          </a:xfrm>
        </p:spPr>
        <p:txBody>
          <a:bodyPr lIns="0" tIns="0" rIns="0" bIns="0">
            <a:noAutofit/>
          </a:bodyPr>
          <a:lstStyle>
            <a:lvl1pPr>
              <a:defRPr sz="2800">
                <a:latin typeface="Public Sans" pitchFamily="2" charset="77"/>
              </a:defRPr>
            </a:lvl1pPr>
            <a:lvl2pPr>
              <a:defRPr sz="2400">
                <a:latin typeface="Public Sans" pitchFamily="2" charset="77"/>
              </a:defRPr>
            </a:lvl2pPr>
            <a:lvl3pPr>
              <a:defRPr sz="2000">
                <a:latin typeface="Public Sans" pitchFamily="2" charset="77"/>
              </a:defRPr>
            </a:lvl3pPr>
            <a:lvl4pPr>
              <a:defRPr sz="1800">
                <a:latin typeface="Public Sans" pitchFamily="2" charset="77"/>
              </a:defRPr>
            </a:lvl4pPr>
            <a:lvl5pPr>
              <a:defRPr sz="1800"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525" y="1915319"/>
            <a:ext cx="5580000" cy="342000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rgbClr val="01033C"/>
                </a:solidFill>
                <a:latin typeface="Public Sans" pitchFamily="2" charset="77"/>
              </a:defRPr>
            </a:lvl1pPr>
            <a:lvl2pPr>
              <a:defRPr>
                <a:solidFill>
                  <a:srgbClr val="01033C"/>
                </a:solidFill>
                <a:latin typeface="Public Sans" pitchFamily="2" charset="77"/>
              </a:defRPr>
            </a:lvl2pPr>
            <a:lvl3pPr>
              <a:defRPr>
                <a:solidFill>
                  <a:srgbClr val="01033C"/>
                </a:solidFill>
                <a:latin typeface="Public Sans" pitchFamily="2" charset="77"/>
              </a:defRPr>
            </a:lvl3pPr>
            <a:lvl4pPr>
              <a:defRPr>
                <a:solidFill>
                  <a:srgbClr val="01033C"/>
                </a:solidFill>
                <a:latin typeface="Public Sans" pitchFamily="2" charset="77"/>
              </a:defRPr>
            </a:lvl4pPr>
            <a:lvl5pPr>
              <a:defRPr>
                <a:solidFill>
                  <a:srgbClr val="01033C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85392B-531D-9443-98C4-3C75134E3D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6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EC67E-D9CF-4243-967E-E25B5873D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99441"/>
            <a:ext cx="11341099" cy="1080000"/>
          </a:xfrm>
        </p:spPr>
        <p:txBody>
          <a:bodyPr lIns="0" tIns="0" rIns="0" bIns="0" anchor="t" anchorCtr="0">
            <a:noAutofit/>
          </a:bodyPr>
          <a:lstStyle>
            <a:lvl1pPr>
              <a:defRPr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5FA80-486D-2643-87B6-5F203CFD9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681163"/>
            <a:ext cx="5490000" cy="81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86BE8-E9D8-544E-96FE-6325AB7D4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9425" y="2505075"/>
            <a:ext cx="549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2000">
                <a:solidFill>
                  <a:srgbClr val="01033C"/>
                </a:solidFill>
                <a:latin typeface="Public Sans" pitchFamily="2" charset="77"/>
              </a:defRPr>
            </a:lvl1pPr>
            <a:lvl2pPr>
              <a:defRPr sz="1800">
                <a:solidFill>
                  <a:srgbClr val="01033C"/>
                </a:solidFill>
                <a:latin typeface="Public Sans" pitchFamily="2" charset="77"/>
              </a:defRPr>
            </a:lvl2pPr>
            <a:lvl3pPr>
              <a:defRPr sz="1600">
                <a:solidFill>
                  <a:srgbClr val="01033C"/>
                </a:solidFill>
                <a:latin typeface="Public Sans" pitchFamily="2" charset="77"/>
              </a:defRPr>
            </a:lvl3pPr>
            <a:lvl4pPr>
              <a:defRPr sz="1400">
                <a:solidFill>
                  <a:srgbClr val="01033C"/>
                </a:solidFill>
                <a:latin typeface="Public Sans" pitchFamily="2" charset="77"/>
              </a:defRPr>
            </a:lvl4pPr>
            <a:lvl5pPr>
              <a:defRPr sz="1400">
                <a:solidFill>
                  <a:srgbClr val="01033C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DA06B4-2C81-BF4E-826E-B0FCD6C95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0434" y="1681163"/>
            <a:ext cx="5490000" cy="81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C9C9AA-F084-F14D-8F7A-05EA370F19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0434" y="2505075"/>
            <a:ext cx="549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2000">
                <a:solidFill>
                  <a:srgbClr val="01033C"/>
                </a:solidFill>
                <a:latin typeface="Public Sans" pitchFamily="2" charset="77"/>
              </a:defRPr>
            </a:lvl1pPr>
            <a:lvl2pPr>
              <a:defRPr sz="1800">
                <a:solidFill>
                  <a:srgbClr val="01033C"/>
                </a:solidFill>
                <a:latin typeface="Public Sans" pitchFamily="2" charset="77"/>
              </a:defRPr>
            </a:lvl2pPr>
            <a:lvl3pPr>
              <a:defRPr sz="1600">
                <a:solidFill>
                  <a:srgbClr val="01033C"/>
                </a:solidFill>
                <a:latin typeface="Public Sans" pitchFamily="2" charset="77"/>
              </a:defRPr>
            </a:lvl3pPr>
            <a:lvl4pPr>
              <a:defRPr sz="1400">
                <a:solidFill>
                  <a:srgbClr val="01033C"/>
                </a:solidFill>
                <a:latin typeface="Public Sans" pitchFamily="2" charset="77"/>
              </a:defRPr>
            </a:lvl4pPr>
            <a:lvl5pPr>
              <a:defRPr sz="1400">
                <a:solidFill>
                  <a:srgbClr val="01033C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D5C0A4-1960-574D-9478-7A9E62D5FC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602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0785D-AA34-5E4C-A859-4302402E4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1" y="476250"/>
            <a:ext cx="11330803" cy="1325563"/>
          </a:xfrm>
        </p:spPr>
        <p:txBody>
          <a:bodyPr lIns="0" tIns="0" rIns="0" bIns="0" anchor="t" anchorCtr="0">
            <a:noAutofit/>
          </a:bodyPr>
          <a:lstStyle>
            <a:lvl1pPr>
              <a:defRPr b="1" i="0">
                <a:solidFill>
                  <a:srgbClr val="01033C"/>
                </a:solidFill>
                <a:latin typeface="Cooper Hewitt" pitchFamily="2" charset="77"/>
                <a:ea typeface="Cooper Hewit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311D03-8D5F-E14A-AE70-CAB0D3B324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460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76C476-66F4-4E43-8EDD-B851C13030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50"/>
            <a:ext cx="2690041" cy="158115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24337" y="476251"/>
            <a:ext cx="7596187" cy="4860924"/>
          </a:xfrm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</a:t>
            </a:r>
            <a:br>
              <a:rPr lang="en-GB"/>
            </a:br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E9ABB-BC64-BD4D-A5A2-7074E47828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9722" y="2057400"/>
            <a:ext cx="2690041" cy="3279775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0" i="0">
                <a:solidFill>
                  <a:srgbClr val="005EB8"/>
                </a:solidFill>
                <a:latin typeface="Public Sa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</a:t>
            </a:r>
            <a:br>
              <a:rPr lang="en-GB"/>
            </a:br>
            <a:r>
              <a:rPr lang="en-GB"/>
              <a:t>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F6C9D7-CF06-E84A-B014-70D1279FB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fld id="{35B43D16-B033-6545-AA6A-6A550AEB1383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4070B-579D-3848-9A03-D86E31ADD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A3AD0-FB18-9A4C-8342-39BAD4E48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/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8E5DCF-5508-C84A-91F0-D5076C4FD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33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50"/>
            <a:ext cx="5107514" cy="2952750"/>
          </a:xfrm>
        </p:spPr>
        <p:txBody>
          <a:bodyPr anchor="t" anchorCtr="0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E9ABB-BC64-BD4D-A5A2-7074E47828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9722" y="3429000"/>
            <a:ext cx="5107514" cy="302418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005EB8"/>
                </a:solidFill>
                <a:latin typeface="Public Sa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</a:t>
            </a:r>
            <a:br>
              <a:rPr lang="en-GB"/>
            </a:br>
            <a:r>
              <a:rPr lang="en-GB"/>
              <a:t>Master text styles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53112EE-831C-A74B-9B22-E2464280C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607" t="18175" r="8786" b="4862"/>
          <a:stretch/>
        </p:blipFill>
        <p:spPr>
          <a:xfrm>
            <a:off x="6096000" y="0"/>
            <a:ext cx="6096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37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50"/>
            <a:ext cx="2690041" cy="158115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A4D744-03F0-004E-BF2F-7633392468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617125D-1EC6-0548-ACBE-65A9BADB14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958" t="7523" r="2846" b="35780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63F1FB-A353-9349-BDBD-9DCE5E2F85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56991" y="280311"/>
            <a:ext cx="2344505" cy="8466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E91EDA-6A7D-164F-9842-2803A1AE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49"/>
            <a:ext cx="5606278" cy="4860925"/>
          </a:xfrm>
        </p:spPr>
        <p:txBody>
          <a:bodyPr anchor="t" anchorCtr="0">
            <a:noAutofit/>
          </a:bodyPr>
          <a:lstStyle>
            <a:lvl1pPr>
              <a:defRPr sz="5400">
                <a:solidFill>
                  <a:srgbClr val="01033C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959D8-5849-1142-B798-0BF233557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35B43D16-B033-6545-AA6A-6A550AEB1383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F74323-9ADF-8045-9161-16C9AE2C4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3ACD4-4811-A04F-8D53-1A68FD3AF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71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13A6FD5-AD39-894C-A874-2CAF50F180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72" b="160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722382-8003-C247-BF58-C95DC7A8E6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E91EDA-6A7D-164F-9842-2803A1AE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49"/>
            <a:ext cx="5606278" cy="4860925"/>
          </a:xfrm>
        </p:spPr>
        <p:txBody>
          <a:bodyPr anchor="b" anchorCtr="0"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959D8-5849-1142-B798-0BF233557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35B43D16-B033-6545-AA6A-6A550AEB1383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F74323-9ADF-8045-9161-16C9AE2C4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3ACD4-4811-A04F-8D53-1A68FD3AF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264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130005" y="1226854"/>
            <a:ext cx="7220712" cy="739353"/>
          </a:xfrm>
        </p:spPr>
        <p:txBody>
          <a:bodyPr lIns="0" tIns="0" rIns="0" bIns="0" anchor="t" anchorCtr="0"/>
          <a:lstStyle>
            <a:lvl1pPr>
              <a:defRPr b="1" i="0">
                <a:solidFill>
                  <a:srgbClr val="253E84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GB"/>
              <a:t>Contents slide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130005" y="2359400"/>
            <a:ext cx="9387840" cy="3296602"/>
          </a:xfrm>
        </p:spPr>
        <p:txBody>
          <a:bodyPr lIns="0" tIns="0" rIns="0" bIns="0"/>
          <a:lstStyle>
            <a:lvl1pPr marL="457200" indent="-45720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1pPr>
            <a:lvl2pPr marL="800100" indent="-34290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2pPr>
            <a:lvl3pPr marL="1257300" indent="-34290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3pPr>
            <a:lvl4pPr marL="1657350" indent="-28575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4pPr>
            <a:lvl5pPr marL="2114550" indent="-28575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7" y="354225"/>
            <a:ext cx="2194398" cy="555469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841286" y="1226854"/>
            <a:ext cx="36000" cy="5652000"/>
          </a:xfrm>
          <a:prstGeom prst="rect">
            <a:avLst/>
          </a:prstGeom>
          <a:solidFill>
            <a:srgbClr val="60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2A156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552844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F12B20B-963E-10CC-61DE-B0AD32C9E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rgbClr val="00033D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9B3C45-E3BA-6728-6D5D-EF21C0206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E5C60F1-9BE4-7720-7107-94042A38D0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EFB2C35F-BFA2-72D5-EA95-5A2B9D5F1B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804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314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1720" y="6389003"/>
            <a:ext cx="11936107" cy="343899"/>
          </a:xfrm>
        </p:spPr>
        <p:txBody>
          <a:bodyPr anchor="b"/>
          <a:lstStyle>
            <a:lvl1pPr algn="l">
              <a:defRPr sz="1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6253316"/>
          </a:xfrm>
        </p:spPr>
        <p:txBody>
          <a:bodyPr/>
          <a:lstStyle>
            <a:lvl1pPr marL="0" indent="0">
              <a:buNone/>
              <a:defRPr sz="3600"/>
            </a:lvl1pPr>
            <a:lvl2pPr marL="504979" indent="0">
              <a:buNone/>
              <a:defRPr sz="3067"/>
            </a:lvl2pPr>
            <a:lvl3pPr marL="1009960" indent="0">
              <a:buNone/>
              <a:defRPr sz="2667"/>
            </a:lvl3pPr>
            <a:lvl4pPr marL="1514939" indent="0">
              <a:buNone/>
              <a:defRPr sz="2267"/>
            </a:lvl4pPr>
            <a:lvl5pPr marL="2019920" indent="0">
              <a:buNone/>
              <a:defRPr sz="2267"/>
            </a:lvl5pPr>
            <a:lvl6pPr marL="2524900" indent="0">
              <a:buNone/>
              <a:defRPr sz="2267"/>
            </a:lvl6pPr>
            <a:lvl7pPr marL="3029880" indent="0">
              <a:buNone/>
              <a:defRPr sz="2267"/>
            </a:lvl7pPr>
            <a:lvl8pPr marL="3534860" indent="0">
              <a:buNone/>
              <a:defRPr sz="2267"/>
            </a:lvl8pPr>
            <a:lvl9pPr marL="4039840" indent="0">
              <a:buNone/>
              <a:defRPr sz="2267"/>
            </a:lvl9pPr>
          </a:lstStyle>
          <a:p>
            <a:pPr lv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3113490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rgbClr val="2E3E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D72F49C-24B7-9246-98F5-122CFB7CDA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3750"/>
            <a:ext cx="12192000" cy="6858000"/>
          </a:xfrm>
          <a:solidFill>
            <a:srgbClr val="2E3E80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469BDF-CFDA-6744-B0B8-6E811A0E03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91440" y="2397760"/>
            <a:ext cx="8656320" cy="4839472"/>
          </a:xfrm>
          <a:noFill/>
          <a:ln w="38100">
            <a:noFill/>
            <a:miter lim="800000"/>
          </a:ln>
        </p:spPr>
        <p:txBody>
          <a:bodyPr lIns="0" tIns="0" rIns="0" bIns="0" anchor="b" anchorCtr="0">
            <a:noAutofit/>
          </a:bodyPr>
          <a:lstStyle>
            <a:lvl1pPr algn="l">
              <a:defRPr sz="11000" b="1" i="0" spc="-150">
                <a:solidFill>
                  <a:schemeClr val="bg1"/>
                </a:solidFill>
                <a:latin typeface="Antonio" panose="02000503000000000000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06A6CF-4228-1845-85DB-671E35A2DC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899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5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dissolve/>
      </p:transition>
    </mc:Choice>
    <mc:Fallback xmlns="">
      <p:transition>
        <p:dissolv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3917373"/>
            <a:ext cx="7200000" cy="221196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720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BFF0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DC8176-8D96-37EE-D377-CA4355F5CE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9699" y="4836524"/>
            <a:ext cx="2722514" cy="129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3917373"/>
            <a:ext cx="7200000" cy="221196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0" i="0" spc="-150">
              <a:solidFill>
                <a:schemeClr val="bg1"/>
              </a:solidFill>
              <a:latin typeface="Arial" panose="020B0604020202020204" pitchFamily="34" charset="0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720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BFF0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DC8176-8D96-37EE-D377-CA4355F5CE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9699" y="4836524"/>
            <a:ext cx="2722514" cy="129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B01A29-BF08-D906-7428-A6C7AE4FAD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FBA3BB12-2B32-1A90-D396-991B8C508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8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1828800"/>
            <a:ext cx="4975771" cy="4291200"/>
          </a:xfrm>
        </p:spPr>
        <p:txBody>
          <a:bodyPr lIns="0" tIns="0" rIns="0" bIns="0" anchor="t" anchorCtr="0"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text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6796" y="1828800"/>
            <a:ext cx="5033203" cy="3031199"/>
          </a:xfr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B01A29-BF08-D906-7428-A6C7AE4FAD6A}"/>
              </a:ext>
            </a:extLst>
          </p:cNvPr>
          <p:cNvCxnSpPr>
            <a:cxnSpLocks/>
          </p:cNvCxnSpPr>
          <p:nvPr userDrawn="1"/>
        </p:nvCxnSpPr>
        <p:spPr>
          <a:xfrm>
            <a:off x="6091290" y="1828800"/>
            <a:ext cx="0" cy="42912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FBA3BB12-2B32-1A90-D396-991B8C508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ACA57DD-67C0-040E-7B34-0CF0561FBFC9}"/>
              </a:ext>
            </a:extLst>
          </p:cNvPr>
          <p:cNvSpPr txBox="1">
            <a:spLocks/>
          </p:cNvSpPr>
          <p:nvPr userDrawn="1"/>
        </p:nvSpPr>
        <p:spPr>
          <a:xfrm>
            <a:off x="899999" y="900000"/>
            <a:ext cx="10452213" cy="7644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048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F12B20B-963E-10CC-61DE-B0AD32C9E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rgbClr val="00033D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9B3C45-E3BA-6728-6D5D-EF21C0206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E5C60F1-9BE4-7720-7107-94042A38D0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EFB2C35F-BFA2-72D5-EA95-5A2B9D5F1B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344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900000"/>
            <a:ext cx="10440000" cy="3968863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19B5656-5BB3-A3CF-66D7-5811977AB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157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3960813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F4CB79-C54D-E854-0EAD-36095D6A08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3960813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E25894-D2BD-1F03-574D-74BEC225F9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47824" y="4978400"/>
            <a:ext cx="2385467" cy="13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rgbClr val="010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DDC2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1225" y="3429000"/>
            <a:ext cx="6932295" cy="270033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4BF95545-73BE-BFF0-728E-65EE3D7148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049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155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0" i="0" spc="-150">
              <a:solidFill>
                <a:schemeClr val="bg1"/>
              </a:solidFill>
              <a:latin typeface="Arial" panose="020B0604020202020204" pitchFamily="34" charset="0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155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917575"/>
          </a:xfrm>
        </p:spPr>
        <p:txBody>
          <a:bodyPr lIns="0" tIns="0" rIns="0" bIns="0" anchor="t" anchorCtr="0">
            <a:noAutofit/>
          </a:bodyPr>
          <a:lstStyle>
            <a:lvl1pPr>
              <a:defRPr sz="4400" b="1" i="0">
                <a:solidFill>
                  <a:srgbClr val="005EB8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1224" y="1825624"/>
            <a:ext cx="4951881" cy="4303713"/>
          </a:xfrm>
        </p:spPr>
        <p:txBody>
          <a:bodyPr lIns="0" tIns="0" rIns="0" bIns="0">
            <a:no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880" y="1825625"/>
            <a:ext cx="5023333" cy="3043238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1D122B-3A08-A23B-851E-BAE0987B52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A927DC-D0BD-0D3C-27FA-13DF6E25A65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25624"/>
            <a:ext cx="0" cy="4303714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466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917575"/>
          </a:xfrm>
        </p:spPr>
        <p:txBody>
          <a:bodyPr lIns="0" tIns="0" rIns="0" bIns="0" anchor="t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1224" y="1825624"/>
            <a:ext cx="4951881" cy="4303713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880" y="1825625"/>
            <a:ext cx="5023333" cy="3043238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A927DC-D0BD-0D3C-27FA-13DF6E25A65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25624"/>
            <a:ext cx="0" cy="4303714"/>
          </a:xfrm>
          <a:prstGeom prst="line">
            <a:avLst/>
          </a:prstGeom>
          <a:ln w="25400">
            <a:solidFill>
              <a:srgbClr val="3ADD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2FC7EEE5-949B-AE09-F45D-42B2DE6821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272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76C476-66F4-4E43-8EDD-B851C13030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rgbClr val="00033D"/>
          </a:solidFill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5040000" cy="1426640"/>
          </a:xfrm>
          <a:noFill/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1963DE1-625D-50BD-C623-BDD09CC3F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BAFF1B2-BA4A-F8F7-AA07-26A80C85F81D}"/>
              </a:ext>
            </a:extLst>
          </p:cNvPr>
          <p:cNvSpPr txBox="1">
            <a:spLocks/>
          </p:cNvSpPr>
          <p:nvPr userDrawn="1"/>
        </p:nvSpPr>
        <p:spPr>
          <a:xfrm>
            <a:off x="900000" y="2722880"/>
            <a:ext cx="5040000" cy="3406458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1800" b="0"/>
              <a:t>Click to edit Master title style</a:t>
            </a:r>
            <a:endParaRPr lang="en-US" sz="1800" b="0"/>
          </a:p>
        </p:txBody>
      </p:sp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ED4283-0761-71CA-3CD5-32F9C1480F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47824" y="4978400"/>
            <a:ext cx="2385467" cy="13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61502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rgbClr val="00033D"/>
          </a:solidFill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5040000" cy="1426640"/>
          </a:xfrm>
          <a:noFill/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1963DE1-625D-50BD-C623-BDD09CC3F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BAFF1B2-BA4A-F8F7-AA07-26A80C85F81D}"/>
              </a:ext>
            </a:extLst>
          </p:cNvPr>
          <p:cNvSpPr txBox="1">
            <a:spLocks/>
          </p:cNvSpPr>
          <p:nvPr userDrawn="1"/>
        </p:nvSpPr>
        <p:spPr>
          <a:xfrm>
            <a:off x="900000" y="2722880"/>
            <a:ext cx="5040000" cy="3406458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1800" b="1" i="0"/>
              <a:t>Click to edit Master title style</a:t>
            </a:r>
            <a:endParaRPr lang="en-US" sz="1800" b="1" i="0"/>
          </a:p>
        </p:txBody>
      </p:sp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900000"/>
            <a:ext cx="10440000" cy="3968863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19B5656-5BB3-A3CF-66D7-5811977AB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27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09958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130005" y="1226854"/>
            <a:ext cx="7220712" cy="739353"/>
          </a:xfrm>
        </p:spPr>
        <p:txBody>
          <a:bodyPr lIns="0" tIns="0" rIns="0" bIns="0" anchor="t" anchorCtr="0"/>
          <a:lstStyle>
            <a:lvl1pPr>
              <a:defRPr b="1" i="0">
                <a:solidFill>
                  <a:srgbClr val="606EB2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GB" dirty="0"/>
              <a:t>Contents slide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30005" y="2359400"/>
            <a:ext cx="9387840" cy="3296602"/>
          </a:xfrm>
        </p:spPr>
        <p:txBody>
          <a:bodyPr lIns="0" tIns="0" rIns="0" bIns="0"/>
          <a:lstStyle>
            <a:lvl1pPr marL="0" indent="0">
              <a:buClr>
                <a:srgbClr val="00B388"/>
              </a:buClr>
              <a:buNone/>
              <a:defRPr b="0" i="0">
                <a:latin typeface="Work Sans" charset="0"/>
                <a:ea typeface="Work Sans" charset="0"/>
                <a:cs typeface="Work Sans" charset="0"/>
              </a:defRPr>
            </a:lvl1pPr>
            <a:lvl2pPr marL="457200" indent="0">
              <a:buClr>
                <a:srgbClr val="00B388"/>
              </a:buClr>
              <a:buNone/>
              <a:defRPr b="0" i="0">
                <a:latin typeface="Work Sans" charset="0"/>
                <a:ea typeface="Work Sans" charset="0"/>
                <a:cs typeface="Work Sans" charset="0"/>
              </a:defRPr>
            </a:lvl2pPr>
            <a:lvl3pPr marL="914400" indent="0">
              <a:buClr>
                <a:srgbClr val="00B388"/>
              </a:buClr>
              <a:buNone/>
              <a:defRPr b="0" i="0">
                <a:latin typeface="Work Sans" charset="0"/>
                <a:ea typeface="Work Sans" charset="0"/>
                <a:cs typeface="Work Sans" charset="0"/>
              </a:defRPr>
            </a:lvl3pPr>
            <a:lvl4pPr marL="1371600" indent="0">
              <a:buClr>
                <a:srgbClr val="00B388"/>
              </a:buClr>
              <a:buNone/>
              <a:defRPr b="0" i="0">
                <a:latin typeface="Work Sans" charset="0"/>
                <a:ea typeface="Work Sans" charset="0"/>
                <a:cs typeface="Work Sans" charset="0"/>
              </a:defRPr>
            </a:lvl4pPr>
            <a:lvl5pPr marL="1828800" indent="0">
              <a:buClr>
                <a:srgbClr val="00B388"/>
              </a:buClr>
              <a:buNone/>
              <a:defRPr b="0" i="0">
                <a:latin typeface="Work Sans" charset="0"/>
                <a:ea typeface="Work Sans" charset="0"/>
                <a:cs typeface="Work Sans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7" y="354225"/>
            <a:ext cx="2194398" cy="555469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841286" y="1226854"/>
            <a:ext cx="36000" cy="56520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804601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94CDF-6606-A44E-9795-43AD9900D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500062"/>
            <a:ext cx="11340000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12BAF-22FF-984F-B4AC-E20A151E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9721" y="1760062"/>
            <a:ext cx="11329703" cy="3577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7C648-885F-F845-8E3B-9C32189BA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9721" y="6093522"/>
            <a:ext cx="216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35B43D16-B033-6545-AA6A-6A550AEB1383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8BE97-3C46-8640-AF66-ED68FD8F0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16298" y="6093522"/>
            <a:ext cx="252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495FF-3E8C-BF4C-BD9A-067CC11B0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02875" y="6093522"/>
            <a:ext cx="252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4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51" r:id="rId5"/>
    <p:sldLayoutId id="2147483660" r:id="rId6"/>
    <p:sldLayoutId id="2147483663" r:id="rId7"/>
    <p:sldLayoutId id="2147483664" r:id="rId8"/>
    <p:sldLayoutId id="214748366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68" r:id="rId15"/>
    <p:sldLayoutId id="2147483662" r:id="rId16"/>
    <p:sldLayoutId id="2147483657" r:id="rId17"/>
    <p:sldLayoutId id="2147483677" r:id="rId18"/>
    <p:sldLayoutId id="2147483669" r:id="rId19"/>
    <p:sldLayoutId id="2147483719" r:id="rId20"/>
    <p:sldLayoutId id="2147483720" r:id="rId21"/>
    <p:sldLayoutId id="2147483721" r:id="rId22"/>
    <p:sldLayoutId id="2147483676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i="0" kern="1200">
          <a:solidFill>
            <a:srgbClr val="01033C"/>
          </a:solidFill>
          <a:latin typeface="COOPERHEWITT-SEMIBOLD" pitchFamily="2" charset="77"/>
          <a:ea typeface="COOPERHEWITT-SEMIBOLD" pitchFamily="2" charset="7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2" userDrawn="1">
          <p15:clr>
            <a:srgbClr val="F26B43"/>
          </p15:clr>
        </p15:guide>
        <p15:guide id="4" orient="horz" pos="300" userDrawn="1">
          <p15:clr>
            <a:srgbClr val="F26B43"/>
          </p15:clr>
        </p15:guide>
        <p15:guide id="5" pos="7446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  <p15:guide id="7" pos="2003" userDrawn="1">
          <p15:clr>
            <a:srgbClr val="F26B43"/>
          </p15:clr>
        </p15:guide>
        <p15:guide id="8" pos="2661" userDrawn="1">
          <p15:clr>
            <a:srgbClr val="F26B43"/>
          </p15:clr>
        </p15:guide>
        <p15:guide id="9" orient="horz" pos="3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94CDF-6606-A44E-9795-43AD9900D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10440000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12BAF-22FF-984F-B4AC-E20A151E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245360"/>
            <a:ext cx="10440000" cy="30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7C648-885F-F845-8E3B-9C32189BA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5760000"/>
            <a:ext cx="216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35B43D16-B033-6545-AA6A-6A550AEB1383}" type="datetimeFigureOut">
              <a:rPr lang="en-US" smtClean="0"/>
              <a:pPr/>
              <a:t>10/27/2024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4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9" r:id="rId2"/>
    <p:sldLayoutId id="2147483675" r:id="rId3"/>
    <p:sldLayoutId id="2147483685" r:id="rId4"/>
    <p:sldLayoutId id="2147483667" r:id="rId5"/>
    <p:sldLayoutId id="2147483678" r:id="rId6"/>
    <p:sldLayoutId id="2147483679" r:id="rId7"/>
    <p:sldLayoutId id="2147483709" r:id="rId8"/>
    <p:sldLayoutId id="2147483680" r:id="rId9"/>
    <p:sldLayoutId id="2147483671" r:id="rId10"/>
    <p:sldLayoutId id="2147483722" r:id="rId11"/>
    <p:sldLayoutId id="2147483681" r:id="rId12"/>
    <p:sldLayoutId id="2147483672" r:id="rId13"/>
    <p:sldLayoutId id="2147483682" r:id="rId14"/>
    <p:sldLayoutId id="2147483683" r:id="rId15"/>
    <p:sldLayoutId id="2147483731" r:id="rId16"/>
    <p:sldLayoutId id="2147483730" r:id="rId17"/>
    <p:sldLayoutId id="2147483726" r:id="rId18"/>
    <p:sldLayoutId id="2147483687" r:id="rId19"/>
    <p:sldLayoutId id="2147483733" r:id="rId20"/>
    <p:sldLayoutId id="214748373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i="0" kern="1200">
          <a:solidFill>
            <a:srgbClr val="01033C"/>
          </a:solidFill>
          <a:latin typeface="Arial" panose="020B0604020202020204" pitchFamily="34" charset="0"/>
          <a:ea typeface="COOPERHEWITT-SEMIBOLD" pitchFamily="2" charset="77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42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orient="horz" pos="572" userDrawn="1">
          <p15:clr>
            <a:srgbClr val="F26B43"/>
          </p15:clr>
        </p15:guide>
        <p15:guide id="5" pos="7151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  <p15:guide id="7" pos="2389" userDrawn="1">
          <p15:clr>
            <a:srgbClr val="F26B43"/>
          </p15:clr>
        </p15:guide>
        <p15:guide id="8" pos="2615" userDrawn="1">
          <p15:clr>
            <a:srgbClr val="F26B43"/>
          </p15:clr>
        </p15:guide>
        <p15:guide id="9" orient="horz" pos="30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62F84-060D-B4D8-878F-E192B5F0B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F3919-86B4-196C-4BC0-5E1D3D61B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37" y="654518"/>
            <a:ext cx="11183825" cy="5852160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6000" dirty="0">
                <a:solidFill>
                  <a:srgbClr val="FFC000"/>
                </a:solidFill>
                <a:latin typeface="Aptos" panose="020B0004020202020204" pitchFamily="34" charset="0"/>
              </a:rPr>
            </a:br>
            <a:r>
              <a:rPr lang="en-GB" sz="6000" b="0" dirty="0">
                <a:solidFill>
                  <a:srgbClr val="FFC000"/>
                </a:solidFill>
                <a:latin typeface="Aptos" panose="020B0004020202020204" pitchFamily="34" charset="0"/>
              </a:rPr>
              <a:t>Part Two</a:t>
            </a:r>
            <a:br>
              <a:rPr lang="en-GB" sz="6000" b="0" dirty="0">
                <a:solidFill>
                  <a:srgbClr val="FFC000"/>
                </a:solidFill>
                <a:latin typeface="Aptos" panose="020B0004020202020204" pitchFamily="34" charset="0"/>
              </a:rPr>
            </a:br>
            <a:br>
              <a:rPr lang="en-GB" sz="6000" b="0" dirty="0">
                <a:solidFill>
                  <a:srgbClr val="FFC000"/>
                </a:solidFill>
                <a:latin typeface="Aptos" panose="020B0004020202020204" pitchFamily="34" charset="0"/>
              </a:rPr>
            </a:br>
            <a:r>
              <a:rPr lang="en-GB" sz="6000" b="0" dirty="0">
                <a:solidFill>
                  <a:srgbClr val="FFC000"/>
                </a:solidFill>
                <a:latin typeface="Aptos" panose="020B0004020202020204" pitchFamily="34" charset="0"/>
              </a:rPr>
              <a:t>Building and Managing the International Entrepreneurial Firm</a:t>
            </a:r>
            <a:br>
              <a:rPr lang="en-GB" sz="6000" b="0" dirty="0">
                <a:solidFill>
                  <a:srgbClr val="FFC000"/>
                </a:solidFill>
                <a:latin typeface="Aptos" panose="020B0004020202020204" pitchFamily="34" charset="0"/>
              </a:rPr>
            </a:br>
            <a:br>
              <a:rPr lang="en-GB" sz="6000" b="0" dirty="0">
                <a:solidFill>
                  <a:srgbClr val="FFC000"/>
                </a:solidFill>
                <a:latin typeface="Aptos" panose="020B0004020202020204" pitchFamily="34" charset="0"/>
              </a:rPr>
            </a:br>
            <a:br>
              <a:rPr lang="en-GB" sz="6000" dirty="0">
                <a:solidFill>
                  <a:srgbClr val="FFC000"/>
                </a:solidFill>
                <a:latin typeface="Aptos" panose="020B0004020202020204" pitchFamily="34" charset="0"/>
              </a:rPr>
            </a:br>
            <a:r>
              <a:rPr lang="en-GB" sz="6000" dirty="0">
                <a:solidFill>
                  <a:srgbClr val="FFC000"/>
                </a:solidFill>
                <a:latin typeface="Aptos" panose="020B0004020202020204" pitchFamily="34" charset="0"/>
              </a:rPr>
              <a:t> </a:t>
            </a:r>
            <a:br>
              <a:rPr lang="en-GB" sz="4800" dirty="0">
                <a:solidFill>
                  <a:srgbClr val="FFC000"/>
                </a:solidFill>
                <a:latin typeface="Aptos" panose="020B0004020202020204" pitchFamily="34" charset="0"/>
              </a:rPr>
            </a:br>
            <a:endParaRPr lang="en-GB" sz="4800" dirty="0">
              <a:solidFill>
                <a:srgbClr val="FFC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567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0E767-3153-97F5-0DF6-C7BF6237A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A27B0-CAD7-DC76-A316-9C54D7C37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37" y="1511167"/>
            <a:ext cx="11183825" cy="2608446"/>
          </a:xfrm>
        </p:spPr>
        <p:txBody>
          <a:bodyPr>
            <a:normAutofit/>
          </a:bodyPr>
          <a:lstStyle/>
          <a:p>
            <a:pPr algn="ctr"/>
            <a:br>
              <a:rPr lang="en-GB" sz="4800" dirty="0">
                <a:solidFill>
                  <a:srgbClr val="FFC000"/>
                </a:solidFill>
                <a:latin typeface="Aptos" panose="020B0004020202020204" pitchFamily="34" charset="0"/>
              </a:rPr>
            </a:br>
            <a:r>
              <a:rPr lang="en-GB" sz="5400" dirty="0">
                <a:solidFill>
                  <a:srgbClr val="FFC000"/>
                </a:solidFill>
                <a:latin typeface="Aptos" panose="020B0004020202020204" pitchFamily="34" charset="0"/>
              </a:rPr>
              <a:t>Alternative Governance Model</a:t>
            </a:r>
          </a:p>
        </p:txBody>
      </p:sp>
    </p:spTree>
    <p:extLst>
      <p:ext uri="{BB962C8B-B14F-4D97-AF65-F5344CB8AC3E}">
        <p14:creationId xmlns:p14="http://schemas.microsoft.com/office/powerpoint/2010/main" val="1026412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0238A-58F1-E142-8EBE-0497A7757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844732"/>
            <a:ext cx="10202391" cy="696686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Alternative governance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EC111-E244-E842-8357-EC97DB70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1698171"/>
            <a:ext cx="10617859" cy="4691393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dirty="0"/>
              <a:t>INVs often lack resources; therefore, they own small percentage of the resources required to succeed and expand internationally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dirty="0"/>
              <a:t>INVs rely on alternative structures and modes of mobilizing resources and controlling their vital assets in order to address a triple liability:</a:t>
            </a:r>
          </a:p>
          <a:p>
            <a:pPr algn="just"/>
            <a:r>
              <a:rPr lang="en-US" dirty="0"/>
              <a:t>     -Liability of newness</a:t>
            </a:r>
          </a:p>
          <a:p>
            <a:pPr algn="just"/>
            <a:r>
              <a:rPr lang="en-US" dirty="0"/>
              <a:t>     -Liability of smallness</a:t>
            </a:r>
          </a:p>
          <a:p>
            <a:pPr algn="just"/>
            <a:r>
              <a:rPr lang="en-US" dirty="0"/>
              <a:t>     -Liability of foreignness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AD534E-64B8-E042-89CF-E5BC97BEC57E}"/>
              </a:ext>
            </a:extLst>
          </p:cNvPr>
          <p:cNvSpPr txBox="1"/>
          <p:nvPr/>
        </p:nvSpPr>
        <p:spPr>
          <a:xfrm>
            <a:off x="1130005" y="6112565"/>
            <a:ext cx="5737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Oviatt and McDougall, 1994 in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00499884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0238A-58F1-E142-8EBE-0497A7757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828685"/>
            <a:ext cx="10181842" cy="638984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Alternative Modes of </a:t>
            </a:r>
            <a:r>
              <a:rPr lang="en-US" sz="4000" dirty="0" err="1">
                <a:solidFill>
                  <a:schemeClr val="tx1"/>
                </a:solidFill>
              </a:rPr>
              <a:t>Mobilising</a:t>
            </a:r>
            <a:r>
              <a:rPr lang="en-US" sz="4000" dirty="0">
                <a:solidFill>
                  <a:schemeClr val="tx1"/>
                </a:solidFill>
              </a:rPr>
              <a:t>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EC111-E244-E842-8357-EC97DB70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1687911"/>
            <a:ext cx="10181841" cy="4921895"/>
          </a:xfrm>
        </p:spPr>
        <p:txBody>
          <a:bodyPr>
            <a:normAutofit/>
          </a:bodyPr>
          <a:lstStyle/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en-US" dirty="0"/>
              <a:t>Licensing</a:t>
            </a:r>
          </a:p>
          <a:p>
            <a:pPr algn="just"/>
            <a:endParaRPr lang="en-US" dirty="0"/>
          </a:p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en-US" dirty="0"/>
              <a:t>Franchising</a:t>
            </a:r>
          </a:p>
          <a:p>
            <a:pPr algn="just"/>
            <a:endParaRPr lang="en-US" dirty="0"/>
          </a:p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en-US" dirty="0"/>
              <a:t>INVs can generate resources with the use of networks</a:t>
            </a:r>
          </a:p>
          <a:p>
            <a:pPr marL="514350" indent="-5143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en-US" dirty="0"/>
              <a:t>Networks in terms of governance depend on social (informal) control of behaviour through trust and moral obligation instead of formal contracts.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AD534E-64B8-E042-89CF-E5BC97BEC57E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214728214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137" y="2351134"/>
            <a:ext cx="11183825" cy="91458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solidFill>
                  <a:srgbClr val="FFC000"/>
                </a:solidFill>
                <a:latin typeface="Gill Sans MT" panose="020B0502020104020203" pitchFamily="34" charset="0"/>
              </a:rPr>
              <a:t>Entrepreneurial Finance</a:t>
            </a:r>
          </a:p>
        </p:txBody>
      </p:sp>
    </p:spTree>
    <p:extLst>
      <p:ext uri="{BB962C8B-B14F-4D97-AF65-F5344CB8AC3E}">
        <p14:creationId xmlns:p14="http://schemas.microsoft.com/office/powerpoint/2010/main" val="1581914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AE6F5-44E2-B140-A2AC-0BB34894B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578" y="973718"/>
            <a:ext cx="10788018" cy="77484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International Entrepreneurial Finance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4E1B8-A2F3-B748-B657-C0D34913C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2002971"/>
            <a:ext cx="10659591" cy="4386592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dirty="0"/>
              <a:t>Finance is the lifeblood of every company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dirty="0"/>
              <a:t>for international entrepreneurial ventures, funding is particularly critical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dirty="0"/>
              <a:t>Making the right financial decisions is critical to the development, growth, and sustained competitive advantage of the new venture.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126D25-11F8-BF4F-829B-A80CC24D8AC4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95486903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AE6F5-44E2-B140-A2AC-0BB34894B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896983"/>
            <a:ext cx="10443392" cy="78098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Why Firms Need Funding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760F2BD-A50A-402F-990D-37410A8003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8787984"/>
              </p:ext>
            </p:extLst>
          </p:nvPr>
        </p:nvGraphicFramePr>
        <p:xfrm>
          <a:off x="1130299" y="1677972"/>
          <a:ext cx="10443392" cy="4984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F126D25-11F8-BF4F-829B-A80CC24D8AC4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Barringer and Ireland, 2016</a:t>
            </a:r>
          </a:p>
        </p:txBody>
      </p:sp>
    </p:spTree>
    <p:extLst>
      <p:ext uri="{BB962C8B-B14F-4D97-AF65-F5344CB8AC3E}">
        <p14:creationId xmlns:p14="http://schemas.microsoft.com/office/powerpoint/2010/main" val="58739220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537BE-0B49-6648-A9F6-81F7246B3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293572"/>
            <a:ext cx="10330475" cy="71708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Sources of Funding for INV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99D09-72AE-0643-BEDF-35B3164AB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1135781"/>
            <a:ext cx="10680193" cy="5428648"/>
          </a:xfrm>
        </p:spPr>
        <p:txBody>
          <a:bodyPr>
            <a:normAutofit/>
          </a:bodyPr>
          <a:lstStyle/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Bank loans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Friends/family/fools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Equity financing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Non-traditional sources such as peer-peer lending and crowdfunding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41EF31-DBEF-D149-93B1-F37561001B72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253683962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578318"/>
            <a:ext cx="10236199" cy="5395902"/>
          </a:xfrm>
        </p:spPr>
        <p:txBody>
          <a:bodyPr lIns="0" tIns="0" rIns="0" bIns="0"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endParaRPr lang="en-GB" b="0" i="0" dirty="0">
              <a:effectLst/>
              <a:latin typeface="ElsevierGulliver"/>
            </a:endParaRPr>
          </a:p>
          <a:p>
            <a:pPr algn="just">
              <a:lnSpc>
                <a:spcPct val="170000"/>
              </a:lnSpc>
            </a:pPr>
            <a:endParaRPr lang="en-GB" sz="2400" b="0" i="0" dirty="0">
              <a:effectLst/>
            </a:endParaRPr>
          </a:p>
          <a:p>
            <a:pPr algn="just">
              <a:lnSpc>
                <a:spcPct val="170000"/>
              </a:lnSpc>
            </a:pPr>
            <a:endParaRPr lang="en-GB" dirty="0"/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011" y="762000"/>
            <a:ext cx="11181806" cy="5788933"/>
          </a:xfrm>
        </p:spPr>
        <p:txBody>
          <a:bodyPr lIns="0" tIns="0" rIns="0" bIns="0" anchor="t" anchorCtr="0">
            <a:normAutofit/>
          </a:bodyPr>
          <a:lstStyle/>
          <a:p>
            <a:pPr algn="ctr"/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US" sz="4400" b="0" dirty="0">
                <a:solidFill>
                  <a:srgbClr val="FFC000"/>
                </a:solidFill>
                <a:latin typeface="Antonio" charset="0"/>
                <a:cs typeface="Calibri Light" panose="020F0302020204030204" pitchFamily="34" charset="0"/>
              </a:rPr>
            </a:br>
            <a:br>
              <a:rPr lang="en-US" sz="4400" b="0" dirty="0">
                <a:solidFill>
                  <a:srgbClr val="FFC000"/>
                </a:solidFill>
                <a:latin typeface="Antonio" charset="0"/>
                <a:cs typeface="Calibri Light" panose="020F0302020204030204" pitchFamily="34" charset="0"/>
              </a:rPr>
            </a:br>
            <a:r>
              <a:rPr lang="en-US" sz="4400" b="0" dirty="0">
                <a:solidFill>
                  <a:srgbClr val="FFC000"/>
                </a:solidFill>
                <a:latin typeface="Antonio" charset="0"/>
                <a:cs typeface="Calibri Light" panose="020F0302020204030204" pitchFamily="34" charset="0"/>
              </a:rPr>
              <a:t>CONCLUSION</a:t>
            </a:r>
            <a:br>
              <a:rPr lang="en-US" sz="4400" b="0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</a:br>
            <a:endParaRPr lang="en-US" sz="4400" b="0" dirty="0">
              <a:solidFill>
                <a:srgbClr val="FFC000"/>
              </a:solidFill>
              <a:latin typeface="Antonio" charset="0"/>
              <a:ea typeface="Antonio" charset="0"/>
              <a:cs typeface="Antoni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</p:spTree>
    <p:extLst>
      <p:ext uri="{BB962C8B-B14F-4D97-AF65-F5344CB8AC3E}">
        <p14:creationId xmlns:p14="http://schemas.microsoft.com/office/powerpoint/2010/main" val="1381475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C60120-E275-E67A-4320-898A2EACF5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39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DD1808-A406-D841-A73E-81174336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+mj-lt"/>
                <a:ea typeface="+mj-ea"/>
              </a:rPr>
              <a:t>Thank you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10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152000" y="1224000"/>
            <a:ext cx="6792511" cy="1194584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baseline="0">
                <a:solidFill>
                  <a:schemeClr val="bg1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GB" sz="4800" dirty="0"/>
              <a:t>Be inspired</a:t>
            </a:r>
            <a:endParaRPr lang="en-US" sz="4800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7" y="354224"/>
            <a:ext cx="2194398" cy="5554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41286" y="1226854"/>
            <a:ext cx="36000" cy="56520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526234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vert="horz" lIns="0" tIns="0" rIns="0" bIns="0" rtlCol="0" anchor="t" anchorCtr="0">
        <a:noAutofit/>
      </a:bodyPr>
      <a:lstStyle>
        <a:defPPr algn="l">
          <a:defRPr sz="1800" b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9621</TotalTime>
  <Words>269</Words>
  <Application>Microsoft Office PowerPoint</Application>
  <PresentationFormat>Widescreen</PresentationFormat>
  <Paragraphs>55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6" baseType="lpstr">
      <vt:lpstr>Antonio</vt:lpstr>
      <vt:lpstr>Aptos</vt:lpstr>
      <vt:lpstr>Arial</vt:lpstr>
      <vt:lpstr>Calibri</vt:lpstr>
      <vt:lpstr>Calibri Light</vt:lpstr>
      <vt:lpstr>Cooper Hewitt</vt:lpstr>
      <vt:lpstr>COOPERHEWITT-MEDIUM</vt:lpstr>
      <vt:lpstr>COOPERHEWITT-SEMIBOLD</vt:lpstr>
      <vt:lpstr>ElsevierGulliver</vt:lpstr>
      <vt:lpstr>Gill Sans MT</vt:lpstr>
      <vt:lpstr>Public Sans</vt:lpstr>
      <vt:lpstr>Wingdings</vt:lpstr>
      <vt:lpstr>Work Sans</vt:lpstr>
      <vt:lpstr>Office Theme</vt:lpstr>
      <vt:lpstr>Office Theme</vt:lpstr>
      <vt:lpstr> Part Two  Building and Managing the International Entrepreneurial Firm     </vt:lpstr>
      <vt:lpstr> Alternative Governance Model</vt:lpstr>
      <vt:lpstr>Alternative governance models</vt:lpstr>
      <vt:lpstr>Alternative Modes of Mobilising Resources</vt:lpstr>
      <vt:lpstr>Entrepreneurial Finance</vt:lpstr>
      <vt:lpstr>International Entrepreneurial Finance </vt:lpstr>
      <vt:lpstr>Why Firms Need Funding </vt:lpstr>
      <vt:lpstr>Sources of Funding for INV </vt:lpstr>
      <vt:lpstr>    CONCLUSION 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identity guidelines</dc:title>
  <dc:creator>Andrew Shreeve</dc:creator>
  <cp:lastModifiedBy>Sylvester Mujakperuo</cp:lastModifiedBy>
  <cp:revision>17</cp:revision>
  <dcterms:created xsi:type="dcterms:W3CDTF">2022-03-14T13:44:34Z</dcterms:created>
  <dcterms:modified xsi:type="dcterms:W3CDTF">2024-10-27T05:42:22Z</dcterms:modified>
</cp:coreProperties>
</file>