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18"/>
  </p:notesMasterIdLst>
  <p:handoutMasterIdLst>
    <p:handoutMasterId r:id="rId19"/>
  </p:handoutMasterIdLst>
  <p:sldIdLst>
    <p:sldId id="256" r:id="rId2"/>
    <p:sldId id="257" r:id="rId3"/>
    <p:sldId id="286" r:id="rId4"/>
    <p:sldId id="312" r:id="rId5"/>
    <p:sldId id="311" r:id="rId6"/>
    <p:sldId id="313" r:id="rId7"/>
    <p:sldId id="314" r:id="rId8"/>
    <p:sldId id="285" r:id="rId9"/>
    <p:sldId id="4123" r:id="rId10"/>
    <p:sldId id="316" r:id="rId11"/>
    <p:sldId id="317" r:id="rId12"/>
    <p:sldId id="315" r:id="rId13"/>
    <p:sldId id="318" r:id="rId14"/>
    <p:sldId id="4158" r:id="rId15"/>
    <p:sldId id="4160"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4660"/>
  </p:normalViewPr>
  <p:slideViewPr>
    <p:cSldViewPr snapToGrid="0">
      <p:cViewPr varScale="1">
        <p:scale>
          <a:sx n="59" d="100"/>
          <a:sy n="59" d="100"/>
        </p:scale>
        <p:origin x="1076" y="5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10/27/2024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10/27/2024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4</a:t>
            </a:fld>
            <a:endParaRPr lang="en-GB"/>
          </a:p>
        </p:txBody>
      </p:sp>
    </p:spTree>
    <p:extLst>
      <p:ext uri="{BB962C8B-B14F-4D97-AF65-F5344CB8AC3E}">
        <p14:creationId xmlns:p14="http://schemas.microsoft.com/office/powerpoint/2010/main" val="1629116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5B38AC-0E5A-44C8-B0AA-44F1FF8367FD}" type="slidenum">
              <a:rPr lang="en-GB" smtClean="0"/>
              <a:t>5</a:t>
            </a:fld>
            <a:endParaRPr lang="en-GB"/>
          </a:p>
        </p:txBody>
      </p:sp>
    </p:spTree>
    <p:extLst>
      <p:ext uri="{BB962C8B-B14F-4D97-AF65-F5344CB8AC3E}">
        <p14:creationId xmlns:p14="http://schemas.microsoft.com/office/powerpoint/2010/main" val="3427668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8</a:t>
            </a:fld>
            <a:endParaRPr lang="en-GB"/>
          </a:p>
        </p:txBody>
      </p:sp>
    </p:spTree>
    <p:extLst>
      <p:ext uri="{BB962C8B-B14F-4D97-AF65-F5344CB8AC3E}">
        <p14:creationId xmlns:p14="http://schemas.microsoft.com/office/powerpoint/2010/main" val="15039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14</a:t>
            </a:fld>
            <a:endParaRPr lang="en-US"/>
          </a:p>
        </p:txBody>
      </p:sp>
    </p:spTree>
    <p:extLst>
      <p:ext uri="{BB962C8B-B14F-4D97-AF65-F5344CB8AC3E}">
        <p14:creationId xmlns:p14="http://schemas.microsoft.com/office/powerpoint/2010/main" val="15136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88804601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10/27/2024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 id="2147483734"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9965" y="2804161"/>
            <a:ext cx="5503817" cy="3840480"/>
          </a:xfrm>
        </p:spPr>
        <p:txBody>
          <a:bodyPr lIns="0" tIns="0" rIns="0" bIns="0">
            <a:normAutofit/>
          </a:bodyPr>
          <a:lstStyle/>
          <a:p>
            <a:pPr>
              <a:lnSpc>
                <a:spcPct val="100000"/>
              </a:lnSpc>
            </a:pPr>
            <a:r>
              <a:rPr lang="en-US" dirty="0"/>
              <a:t>BUSI 1764- </a:t>
            </a:r>
          </a:p>
          <a:p>
            <a:pPr>
              <a:lnSpc>
                <a:spcPct val="100000"/>
              </a:lnSpc>
            </a:pPr>
            <a:r>
              <a:rPr lang="en-US" dirty="0"/>
              <a:t>Global Entrepreneurship and Innovation</a:t>
            </a:r>
          </a:p>
          <a:p>
            <a:endParaRPr lang="en-GB" b="1" dirty="0"/>
          </a:p>
          <a:p>
            <a:r>
              <a:rPr lang="en-GB" b="1" dirty="0"/>
              <a:t>Department: Executive Business Centre</a:t>
            </a:r>
          </a:p>
          <a:p>
            <a:endParaRPr lang="en-GB" b="1" dirty="0"/>
          </a:p>
          <a:p>
            <a:r>
              <a:rPr lang="en-US" sz="2400" b="0" dirty="0">
                <a:solidFill>
                  <a:schemeClr val="accent4">
                    <a:lumMod val="60000"/>
                    <a:lumOff val="40000"/>
                  </a:schemeClr>
                </a:solidFill>
                <a:latin typeface="Arial"/>
                <a:cs typeface="Arial"/>
              </a:rPr>
              <a:t>Dr Sylvester O Mujakperuo</a:t>
            </a:r>
          </a:p>
          <a:p>
            <a:r>
              <a:rPr lang="en-US" dirty="0">
                <a:solidFill>
                  <a:schemeClr val="accent4">
                    <a:lumMod val="60000"/>
                    <a:lumOff val="40000"/>
                  </a:schemeClr>
                </a:solidFill>
                <a:latin typeface="Arial"/>
                <a:cs typeface="Arial"/>
              </a:rPr>
              <a:t>Module Leader</a:t>
            </a:r>
            <a:r>
              <a:rPr lang="en-US" sz="2400" b="0" dirty="0">
                <a:solidFill>
                  <a:schemeClr val="accent4">
                    <a:lumMod val="60000"/>
                    <a:lumOff val="40000"/>
                  </a:schemeClr>
                </a:solidFill>
                <a:latin typeface="Arial"/>
                <a:cs typeface="Arial"/>
              </a:rPr>
              <a:t> </a:t>
            </a:r>
          </a:p>
          <a:p>
            <a:endParaRPr lang="en-GB" dirty="0"/>
          </a:p>
          <a:p>
            <a:endParaRPr lang="en-GB" dirty="0"/>
          </a:p>
        </p:txBody>
      </p:sp>
      <p:sp>
        <p:nvSpPr>
          <p:cNvPr id="2" name="Title 1"/>
          <p:cNvSpPr>
            <a:spLocks noGrp="1"/>
          </p:cNvSpPr>
          <p:nvPr>
            <p:ph type="ctrTitle"/>
          </p:nvPr>
        </p:nvSpPr>
        <p:spPr>
          <a:xfrm>
            <a:off x="269966" y="923109"/>
            <a:ext cx="4754880" cy="1787469"/>
          </a:xfrm>
        </p:spPr>
        <p:txBody>
          <a:bodyPr lIns="0" tIns="0" rIns="0" bIns="0" anchor="t" anchorCtr="0">
            <a:normAutofit/>
          </a:bodyPr>
          <a:lstStyle/>
          <a:p>
            <a:r>
              <a:rPr lang="en-US" sz="3200" dirty="0">
                <a:solidFill>
                  <a:srgbClr val="FFC000"/>
                </a:solidFill>
                <a:latin typeface="Antonio" charset="0"/>
                <a:ea typeface="Antonio" charset="0"/>
                <a:cs typeface="Antonio" charset="0"/>
              </a:rPr>
              <a:t>Building and Managing </a:t>
            </a:r>
            <a:br>
              <a:rPr lang="en-US" sz="3200" dirty="0">
                <a:solidFill>
                  <a:srgbClr val="FFC000"/>
                </a:solidFill>
                <a:latin typeface="Antonio" charset="0"/>
                <a:ea typeface="Antonio" charset="0"/>
                <a:cs typeface="Antonio" charset="0"/>
              </a:rPr>
            </a:br>
            <a:r>
              <a:rPr lang="en-US" sz="3200" dirty="0">
                <a:solidFill>
                  <a:srgbClr val="FFC000"/>
                </a:solidFill>
                <a:latin typeface="Antonio" charset="0"/>
                <a:ea typeface="Antonio" charset="0"/>
                <a:cs typeface="Antonio" charset="0"/>
              </a:rPr>
              <a:t>the International Entrepreneurial Firm</a:t>
            </a:r>
            <a:endParaRPr lang="en-US" sz="32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0868" y="-6317"/>
            <a:ext cx="6331131"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500000" y="1366462"/>
            <a:ext cx="6840000" cy="3493537"/>
          </a:xfrm>
        </p:spPr>
        <p:txBody>
          <a:bodyPr>
            <a:normAutofit lnSpcReduction="10000"/>
          </a:bodyPr>
          <a:lstStyle/>
          <a:p>
            <a:pPr marL="0" indent="0">
              <a:buNone/>
            </a:pPr>
            <a:r>
              <a:rPr lang="en-US" dirty="0"/>
              <a:t>Understand how INVs build and sustain competitive advantage</a:t>
            </a:r>
          </a:p>
          <a:p>
            <a:pPr marL="457200" indent="-457200">
              <a:buFont typeface="Wingdings" panose="05000000000000000000" pitchFamily="2" charset="2"/>
              <a:buChar char="q"/>
            </a:pPr>
            <a:endParaRPr lang="en-US" dirty="0"/>
          </a:p>
          <a:p>
            <a:pPr marL="0" indent="0">
              <a:buNone/>
            </a:pPr>
            <a:r>
              <a:rPr lang="en-US" dirty="0"/>
              <a:t>Importance of entrepreneurial teams and governance structures</a:t>
            </a:r>
          </a:p>
          <a:p>
            <a:pPr marL="457200" indent="-457200">
              <a:buFont typeface="Wingdings" panose="05000000000000000000" pitchFamily="2" charset="2"/>
              <a:buChar char="q"/>
            </a:pPr>
            <a:endParaRPr lang="en-US" dirty="0"/>
          </a:p>
          <a:p>
            <a:pPr marL="0" indent="0">
              <a:buNone/>
            </a:pPr>
            <a:r>
              <a:rPr lang="en-US" dirty="0"/>
              <a:t>Evaluate sources of funding for entrepreneurial </a:t>
            </a:r>
            <a:r>
              <a:rPr lang="en-US" dirty="0" err="1"/>
              <a:t>internationalisation</a:t>
            </a:r>
            <a:endParaRPr lang="en-US" dirty="0"/>
          </a:p>
          <a:p>
            <a:endParaRPr lang="en-GB" dirty="0"/>
          </a:p>
        </p:txBody>
      </p:sp>
    </p:spTree>
    <p:extLst>
      <p:ext uri="{BB962C8B-B14F-4D97-AF65-F5344CB8AC3E}">
        <p14:creationId xmlns:p14="http://schemas.microsoft.com/office/powerpoint/2010/main" val="198385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4" y="928680"/>
            <a:ext cx="10090446" cy="1064507"/>
          </a:xfrm>
        </p:spPr>
        <p:txBody>
          <a:bodyPr>
            <a:normAutofit/>
          </a:bodyPr>
          <a:lstStyle/>
          <a:p>
            <a:pPr algn="ctr"/>
            <a:r>
              <a:rPr lang="en-US" sz="3600" dirty="0">
                <a:solidFill>
                  <a:schemeClr val="tx1"/>
                </a:solidFill>
              </a:rPr>
              <a:t>The process of building and managing an international entrepreneurial firm involves</a:t>
            </a:r>
            <a:endParaRPr lang="en-US" dirty="0">
              <a:solidFill>
                <a:schemeClr val="tx1"/>
              </a:solidFill>
            </a:endParaRP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2291137"/>
            <a:ext cx="9387840" cy="3821428"/>
          </a:xfrm>
        </p:spPr>
        <p:txBody>
          <a:bodyPr>
            <a:normAutofit lnSpcReduction="10000"/>
          </a:bodyPr>
          <a:lstStyle/>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Building and sustaining competitive advantage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Building the right team</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The Alternative Governance structure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International Entrepreneurial finance</a:t>
            </a:r>
          </a:p>
        </p:txBody>
      </p:sp>
      <p:sp>
        <p:nvSpPr>
          <p:cNvPr id="4" name="TextBox 3">
            <a:extLst>
              <a:ext uri="{FF2B5EF4-FFF2-40B4-BE49-F238E27FC236}">
                <a16:creationId xmlns:a16="http://schemas.microsoft.com/office/drawing/2014/main" id="{FFC3A858-392D-1842-8075-92390818316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232680151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362" y="2351134"/>
            <a:ext cx="10515600" cy="63293"/>
          </a:xfrm>
        </p:spPr>
        <p:txBody>
          <a:bodyPr>
            <a:normAutofit fontScale="90000"/>
          </a:bodyPr>
          <a:lstStyle/>
          <a:p>
            <a:pPr algn="ctr"/>
            <a:r>
              <a:rPr lang="en-GB" dirty="0">
                <a:solidFill>
                  <a:srgbClr val="FFC000"/>
                </a:solidFill>
                <a:latin typeface="+mj-lt"/>
              </a:rPr>
              <a:t>Building and sustaining competitive advantage</a:t>
            </a:r>
          </a:p>
        </p:txBody>
      </p:sp>
    </p:spTree>
    <p:extLst>
      <p:ext uri="{BB962C8B-B14F-4D97-AF65-F5344CB8AC3E}">
        <p14:creationId xmlns:p14="http://schemas.microsoft.com/office/powerpoint/2010/main" val="1350342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928680"/>
            <a:ext cx="10807337" cy="917537"/>
          </a:xfrm>
        </p:spPr>
        <p:txBody>
          <a:bodyPr>
            <a:normAutofit/>
          </a:bodyPr>
          <a:lstStyle/>
          <a:p>
            <a:pPr algn="ctr">
              <a:lnSpc>
                <a:spcPct val="100000"/>
              </a:lnSpc>
            </a:pPr>
            <a:r>
              <a:rPr lang="en-US" sz="4200" dirty="0">
                <a:solidFill>
                  <a:schemeClr val="tx1"/>
                </a:solidFill>
              </a:rPr>
              <a:t>Building and Sustaining Competitive Advantage</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1846217"/>
            <a:ext cx="10591732" cy="4693920"/>
          </a:xfrm>
        </p:spPr>
        <p:txBody>
          <a:bodyPr>
            <a:normAutofit/>
          </a:bodyPr>
          <a:lstStyle/>
          <a:p>
            <a:pPr marL="457200" indent="-457200" algn="just">
              <a:buFont typeface="Arial" panose="020B0604020202020204" pitchFamily="34" charset="0"/>
              <a:buChar char="•"/>
            </a:pPr>
            <a:r>
              <a:rPr lang="en-US" dirty="0"/>
              <a:t>Competitive advantage is at the heart of business success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To succeed internationally, firms must build strategies that secure and sustain competitive advantage</a:t>
            </a:r>
          </a:p>
          <a:p>
            <a:pPr algn="just"/>
            <a:endParaRPr lang="en-US" dirty="0"/>
          </a:p>
          <a:p>
            <a:pPr marL="457200" indent="-457200" algn="just">
              <a:buFont typeface="Arial" panose="020B0604020202020204" pitchFamily="34" charset="0"/>
              <a:buChar char="•"/>
            </a:pPr>
            <a:r>
              <a:rPr lang="en-US" dirty="0"/>
              <a:t>INVs can derive competitive advantage from being international; however, operating internationally brings a high level of competition</a:t>
            </a:r>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FFC3A858-392D-1842-8075-92390818316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42726659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4" y="928680"/>
            <a:ext cx="10696235" cy="1091709"/>
          </a:xfrm>
        </p:spPr>
        <p:txBody>
          <a:bodyPr>
            <a:normAutofit/>
          </a:bodyPr>
          <a:lstStyle/>
          <a:p>
            <a:pPr algn="ctr"/>
            <a:r>
              <a:rPr lang="en-US" sz="3600" dirty="0">
                <a:solidFill>
                  <a:schemeClr val="tx1"/>
                </a:solidFill>
              </a:rPr>
              <a:t>How Firms Build and Sustain Competitive Advantage When Operating Internationally</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2142309"/>
            <a:ext cx="10408852" cy="3787011"/>
          </a:xfrm>
        </p:spPr>
        <p:txBody>
          <a:bodyPr>
            <a:normAutofit/>
          </a:bodyPr>
          <a:lstStyle/>
          <a:p>
            <a:pPr marL="457200" indent="-457200" algn="just">
              <a:buFont typeface="Wingdings" panose="05000000000000000000" pitchFamily="2" charset="2"/>
              <a:buChar char="§"/>
            </a:pPr>
            <a:r>
              <a:rPr lang="en-US" dirty="0">
                <a:latin typeface="+mj-lt"/>
              </a:rPr>
              <a:t>Intense competition and the presence of sophisticated customers in foreign markets forces companies to improve their products and processes </a:t>
            </a:r>
          </a:p>
          <a:p>
            <a:pPr marL="457200" indent="-457200" algn="just">
              <a:buFont typeface="Wingdings" panose="05000000000000000000" pitchFamily="2" charset="2"/>
              <a:buChar char="§"/>
            </a:pPr>
            <a:endParaRPr lang="en-US" dirty="0">
              <a:latin typeface="+mj-lt"/>
            </a:endParaRPr>
          </a:p>
          <a:p>
            <a:pPr marL="457200" indent="-457200" algn="just">
              <a:buFont typeface="Wingdings" panose="05000000000000000000" pitchFamily="2" charset="2"/>
              <a:buChar char="§"/>
            </a:pPr>
            <a:r>
              <a:rPr lang="en-US" dirty="0">
                <a:latin typeface="+mj-lt"/>
              </a:rPr>
              <a:t>INVs can “learn by exporting” -&gt; can access or accumulate lacking resources through exposure to new technologies and industry ecosystems which can improve operations</a:t>
            </a:r>
          </a:p>
          <a:p>
            <a:pPr marL="457200" indent="-457200">
              <a:buFont typeface="Wingdings" panose="05000000000000000000" pitchFamily="2" charset="2"/>
              <a:buChar char="§"/>
            </a:pPr>
            <a:endParaRPr lang="en-US" dirty="0"/>
          </a:p>
        </p:txBody>
      </p:sp>
      <p:sp>
        <p:nvSpPr>
          <p:cNvPr id="4" name="TextBox 3">
            <a:extLst>
              <a:ext uri="{FF2B5EF4-FFF2-40B4-BE49-F238E27FC236}">
                <a16:creationId xmlns:a16="http://schemas.microsoft.com/office/drawing/2014/main" id="{FFC3A858-392D-1842-8075-92390818316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9330152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979339" y="1051970"/>
            <a:ext cx="10803358" cy="872080"/>
          </a:xfrm>
        </p:spPr>
        <p:txBody>
          <a:bodyPr>
            <a:normAutofit fontScale="90000"/>
          </a:bodyPr>
          <a:lstStyle/>
          <a:p>
            <a:pPr algn="ctr"/>
            <a:r>
              <a:rPr lang="en-US" sz="3600" dirty="0">
                <a:solidFill>
                  <a:schemeClr val="tx1"/>
                </a:solidFill>
              </a:rPr>
              <a:t>Building and Sustaining Competitive Advantage When Operating Internationally</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4" y="2211976"/>
            <a:ext cx="10652693" cy="4310743"/>
          </a:xfrm>
        </p:spPr>
        <p:txBody>
          <a:bodyPr>
            <a:normAutofit/>
          </a:bodyPr>
          <a:lstStyle/>
          <a:p>
            <a:pPr marL="457200" indent="-457200" algn="just">
              <a:buFont typeface="Wingdings" panose="05000000000000000000" pitchFamily="2" charset="2"/>
              <a:buChar char="§"/>
            </a:pPr>
            <a:r>
              <a:rPr lang="en-US" dirty="0"/>
              <a:t>Economy of scale effect: operating internationally increases sales volumes which enables scale effect in recouping fixed costs such as R&amp;D; this increase profitability, ability to innovate and competitiveness.</a:t>
            </a:r>
          </a:p>
          <a:p>
            <a:pPr marL="457200" indent="-457200" algn="just">
              <a:buFont typeface="Wingdings" panose="05000000000000000000" pitchFamily="2" charset="2"/>
              <a:buChar char="§"/>
            </a:pPr>
            <a:endParaRPr lang="en-US" dirty="0"/>
          </a:p>
          <a:p>
            <a:pPr marL="457200" indent="-457200" algn="just">
              <a:buFont typeface="Wingdings" panose="05000000000000000000" pitchFamily="2" charset="2"/>
              <a:buChar char="§"/>
            </a:pPr>
            <a:r>
              <a:rPr lang="en-US" dirty="0"/>
              <a:t>Differentiating products and services in the new market</a:t>
            </a:r>
          </a:p>
          <a:p>
            <a:pPr marL="457200" indent="-457200" algn="just">
              <a:buFont typeface="Wingdings" panose="05000000000000000000" pitchFamily="2" charset="2"/>
              <a:buChar char="§"/>
            </a:pPr>
            <a:endParaRPr lang="en-US" dirty="0"/>
          </a:p>
          <a:p>
            <a:pPr marL="457200" indent="-457200" algn="just">
              <a:buFont typeface="Wingdings" panose="05000000000000000000" pitchFamily="2" charset="2"/>
              <a:buChar char="§"/>
            </a:pPr>
            <a:r>
              <a:rPr lang="en-US" dirty="0"/>
              <a:t>Access to new partnerships and networks</a:t>
            </a:r>
          </a:p>
          <a:p>
            <a:pPr marL="457200" indent="-457200">
              <a:buFont typeface="Wingdings" panose="05000000000000000000" pitchFamily="2" charset="2"/>
              <a:buChar char="§"/>
            </a:pPr>
            <a:endParaRPr lang="en-US" dirty="0"/>
          </a:p>
          <a:p>
            <a:pPr marL="457200" indent="-457200">
              <a:buFont typeface="Wingdings" panose="05000000000000000000" pitchFamily="2" charset="2"/>
              <a:buChar char="§"/>
            </a:pPr>
            <a:endParaRPr lang="en-US" dirty="0"/>
          </a:p>
          <a:p>
            <a:pPr marL="457200" indent="-457200">
              <a:buFont typeface="Wingdings" panose="05000000000000000000" pitchFamily="2" charset="2"/>
              <a:buChar char="§"/>
            </a:pPr>
            <a:endParaRPr lang="en-US" dirty="0"/>
          </a:p>
          <a:p>
            <a:pPr marL="457200" indent="-457200">
              <a:buFont typeface="Wingdings" panose="05000000000000000000" pitchFamily="2" charset="2"/>
              <a:buChar char="§"/>
            </a:pPr>
            <a:endParaRPr lang="en-US" dirty="0"/>
          </a:p>
          <a:p>
            <a:pPr marL="457200" indent="-457200">
              <a:buFont typeface="Wingdings" panose="05000000000000000000" pitchFamily="2" charset="2"/>
              <a:buChar char="§"/>
            </a:pPr>
            <a:endParaRPr lang="en-US" dirty="0"/>
          </a:p>
        </p:txBody>
      </p:sp>
      <p:sp>
        <p:nvSpPr>
          <p:cNvPr id="4" name="TextBox 3">
            <a:extLst>
              <a:ext uri="{FF2B5EF4-FFF2-40B4-BE49-F238E27FC236}">
                <a16:creationId xmlns:a16="http://schemas.microsoft.com/office/drawing/2014/main" id="{FFC3A858-392D-1842-8075-92390818316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159149839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3" y="3092354"/>
            <a:ext cx="11685728" cy="1170000"/>
          </a:xfrm>
        </p:spPr>
        <p:txBody>
          <a:bodyPr>
            <a:normAutofit/>
          </a:bodyPr>
          <a:lstStyle/>
          <a:p>
            <a:pPr algn="ctr"/>
            <a:r>
              <a:rPr lang="en-GB" dirty="0">
                <a:solidFill>
                  <a:srgbClr val="FFC000"/>
                </a:solidFill>
                <a:latin typeface="+mj-lt"/>
              </a:rPr>
              <a:t>Choosing the right team</a:t>
            </a:r>
          </a:p>
        </p:txBody>
      </p:sp>
    </p:spTree>
    <p:extLst>
      <p:ext uri="{BB962C8B-B14F-4D97-AF65-F5344CB8AC3E}">
        <p14:creationId xmlns:p14="http://schemas.microsoft.com/office/powerpoint/2010/main" val="2889823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1EE9-B47F-9B4E-A9D6-AA7F0C020F32}"/>
              </a:ext>
            </a:extLst>
          </p:cNvPr>
          <p:cNvSpPr>
            <a:spLocks noGrp="1"/>
          </p:cNvSpPr>
          <p:nvPr>
            <p:ph type="title"/>
          </p:nvPr>
        </p:nvSpPr>
        <p:spPr>
          <a:xfrm>
            <a:off x="1130004" y="938619"/>
            <a:ext cx="10202391" cy="528231"/>
          </a:xfrm>
        </p:spPr>
        <p:txBody>
          <a:bodyPr>
            <a:normAutofit/>
          </a:bodyPr>
          <a:lstStyle/>
          <a:p>
            <a:pPr algn="ctr"/>
            <a:r>
              <a:rPr lang="en-US" sz="3200" dirty="0">
                <a:solidFill>
                  <a:schemeClr val="tx1"/>
                </a:solidFill>
              </a:rPr>
              <a:t>Entrepreneurs and their Teams </a:t>
            </a:r>
          </a:p>
        </p:txBody>
      </p:sp>
      <p:sp>
        <p:nvSpPr>
          <p:cNvPr id="3" name="Content Placeholder 2">
            <a:extLst>
              <a:ext uri="{FF2B5EF4-FFF2-40B4-BE49-F238E27FC236}">
                <a16:creationId xmlns:a16="http://schemas.microsoft.com/office/drawing/2014/main" id="{67D03FD0-DE6C-7144-B5F2-63AE8283FAA1}"/>
              </a:ext>
            </a:extLst>
          </p:cNvPr>
          <p:cNvSpPr>
            <a:spLocks noGrp="1"/>
          </p:cNvSpPr>
          <p:nvPr>
            <p:ph idx="1"/>
          </p:nvPr>
        </p:nvSpPr>
        <p:spPr>
          <a:xfrm>
            <a:off x="1130005" y="1600201"/>
            <a:ext cx="10202390" cy="4055802"/>
          </a:xfrm>
        </p:spPr>
        <p:txBody>
          <a:bodyPr>
            <a:normAutofit fontScale="92500" lnSpcReduction="10000"/>
          </a:bodyPr>
          <a:lstStyle/>
          <a:p>
            <a:pPr marL="457200" indent="-457200" algn="just">
              <a:buFont typeface="Arial" panose="020B0604020202020204" pitchFamily="34" charset="0"/>
              <a:buChar char="•"/>
            </a:pPr>
            <a:r>
              <a:rPr lang="en-US" dirty="0"/>
              <a:t>For INVs, the founders and the outside parties providing important services and resources are key</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For small, young, and resource-constrained INVs, resources usually reside in the human (social) capital  of the start-up</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In the early stages of INVs, it is the entrepreneur’s (founders’) and their wider social and business network that provide the valuable, difficult to imitate resources that provide basis of their competitive advantage</a:t>
            </a:r>
          </a:p>
        </p:txBody>
      </p:sp>
      <p:sp>
        <p:nvSpPr>
          <p:cNvPr id="4" name="TextBox 3">
            <a:extLst>
              <a:ext uri="{FF2B5EF4-FFF2-40B4-BE49-F238E27FC236}">
                <a16:creationId xmlns:a16="http://schemas.microsoft.com/office/drawing/2014/main" id="{A814AEE0-8535-4A44-859F-57D71B6B14E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12125212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1EE9-B47F-9B4E-A9D6-AA7F0C020F32}"/>
              </a:ext>
            </a:extLst>
          </p:cNvPr>
          <p:cNvSpPr>
            <a:spLocks noGrp="1"/>
          </p:cNvSpPr>
          <p:nvPr>
            <p:ph type="title"/>
          </p:nvPr>
        </p:nvSpPr>
        <p:spPr>
          <a:xfrm>
            <a:off x="1130005" y="1202075"/>
            <a:ext cx="9890420" cy="731491"/>
          </a:xfrm>
        </p:spPr>
        <p:txBody>
          <a:bodyPr>
            <a:normAutofit/>
          </a:bodyPr>
          <a:lstStyle/>
          <a:p>
            <a:pPr algn="ctr"/>
            <a:r>
              <a:rPr lang="en-US" sz="3200" dirty="0">
                <a:solidFill>
                  <a:schemeClr val="tx1"/>
                </a:solidFill>
              </a:rPr>
              <a:t>Founders of INVs – Characteristics and Competencies </a:t>
            </a:r>
          </a:p>
        </p:txBody>
      </p:sp>
      <p:sp>
        <p:nvSpPr>
          <p:cNvPr id="3" name="Content Placeholder 2">
            <a:extLst>
              <a:ext uri="{FF2B5EF4-FFF2-40B4-BE49-F238E27FC236}">
                <a16:creationId xmlns:a16="http://schemas.microsoft.com/office/drawing/2014/main" id="{67D03FD0-DE6C-7144-B5F2-63AE8283FAA1}"/>
              </a:ext>
            </a:extLst>
          </p:cNvPr>
          <p:cNvSpPr>
            <a:spLocks noGrp="1"/>
          </p:cNvSpPr>
          <p:nvPr>
            <p:ph idx="1"/>
          </p:nvPr>
        </p:nvSpPr>
        <p:spPr>
          <a:xfrm>
            <a:off x="1130005" y="2126751"/>
            <a:ext cx="10284584" cy="3792630"/>
          </a:xfrm>
        </p:spPr>
        <p:txBody>
          <a:bodyPr>
            <a:noAutofit/>
          </a:bodyPr>
          <a:lstStyle/>
          <a:p>
            <a:pPr marL="457200" indent="-457200" algn="just">
              <a:buFont typeface="Arial" panose="020B0604020202020204" pitchFamily="34" charset="0"/>
              <a:buChar char="•"/>
            </a:pPr>
            <a:r>
              <a:rPr lang="en-US" dirty="0"/>
              <a:t>Have a global mindset/international entrepreneurial orientation (usually from international experience in business or education-wise) </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A composite of proactive, innovative and risk-taking behaviour makes INV founders alert to international opportunities and the ready to exploit them</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p:txBody>
      </p:sp>
      <p:sp>
        <p:nvSpPr>
          <p:cNvPr id="4" name="TextBox 3">
            <a:extLst>
              <a:ext uri="{FF2B5EF4-FFF2-40B4-BE49-F238E27FC236}">
                <a16:creationId xmlns:a16="http://schemas.microsoft.com/office/drawing/2014/main" id="{A814AEE0-8535-4A44-859F-57D71B6B14E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065646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1EE9-B47F-9B4E-A9D6-AA7F0C020F32}"/>
              </a:ext>
            </a:extLst>
          </p:cNvPr>
          <p:cNvSpPr>
            <a:spLocks noGrp="1"/>
          </p:cNvSpPr>
          <p:nvPr>
            <p:ph type="title"/>
          </p:nvPr>
        </p:nvSpPr>
        <p:spPr>
          <a:xfrm>
            <a:off x="1130005" y="1201997"/>
            <a:ext cx="10222938" cy="606253"/>
          </a:xfrm>
        </p:spPr>
        <p:txBody>
          <a:bodyPr>
            <a:normAutofit/>
          </a:bodyPr>
          <a:lstStyle/>
          <a:p>
            <a:pPr algn="ctr"/>
            <a:r>
              <a:rPr lang="en-US" sz="3200" dirty="0">
                <a:solidFill>
                  <a:schemeClr val="tx1"/>
                </a:solidFill>
              </a:rPr>
              <a:t>Founders of INVs </a:t>
            </a:r>
            <a:r>
              <a:rPr lang="en-US" sz="3200">
                <a:solidFill>
                  <a:schemeClr val="tx1"/>
                </a:solidFill>
              </a:rPr>
              <a:t>– Characteristics and Competencies </a:t>
            </a:r>
            <a:endParaRPr lang="en-US" sz="3200" dirty="0">
              <a:solidFill>
                <a:schemeClr val="tx1"/>
              </a:solidFill>
            </a:endParaRPr>
          </a:p>
        </p:txBody>
      </p:sp>
      <p:sp>
        <p:nvSpPr>
          <p:cNvPr id="3" name="Content Placeholder 2">
            <a:extLst>
              <a:ext uri="{FF2B5EF4-FFF2-40B4-BE49-F238E27FC236}">
                <a16:creationId xmlns:a16="http://schemas.microsoft.com/office/drawing/2014/main" id="{67D03FD0-DE6C-7144-B5F2-63AE8283FAA1}"/>
              </a:ext>
            </a:extLst>
          </p:cNvPr>
          <p:cNvSpPr>
            <a:spLocks noGrp="1"/>
          </p:cNvSpPr>
          <p:nvPr>
            <p:ph idx="1"/>
          </p:nvPr>
        </p:nvSpPr>
        <p:spPr>
          <a:xfrm>
            <a:off x="1130004" y="1808251"/>
            <a:ext cx="10222939" cy="3847752"/>
          </a:xfrm>
        </p:spPr>
        <p:txBody>
          <a:bodyPr>
            <a:noAutofit/>
          </a:bodyPr>
          <a:lstStyle/>
          <a:p>
            <a:pPr marL="457200" indent="-457200">
              <a:buFont typeface="Arial" panose="020B0604020202020204" pitchFamily="34" charset="0"/>
              <a:buChar char="•"/>
            </a:pPr>
            <a:endParaRPr lang="en-US" sz="2400" dirty="0"/>
          </a:p>
          <a:p>
            <a:pPr marL="457200" indent="-457200" algn="just">
              <a:buFont typeface="Arial" panose="020B0604020202020204" pitchFamily="34" charset="0"/>
              <a:buChar char="•"/>
            </a:pPr>
            <a:r>
              <a:rPr lang="en-US" dirty="0"/>
              <a:t>A strong learning capability </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An institutional bridging capability (knowledge of different institutional and cultural environments)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Ability to form social and business networks which can be used and built upon during internationalisation</a:t>
            </a:r>
            <a:endParaRPr lang="en-US" b="1" i="1" dirty="0"/>
          </a:p>
        </p:txBody>
      </p:sp>
      <p:sp>
        <p:nvSpPr>
          <p:cNvPr id="4" name="TextBox 3">
            <a:extLst>
              <a:ext uri="{FF2B5EF4-FFF2-40B4-BE49-F238E27FC236}">
                <a16:creationId xmlns:a16="http://schemas.microsoft.com/office/drawing/2014/main" id="{A814AEE0-8535-4A44-859F-57D71B6B14E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115993495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1EE9-B47F-9B4E-A9D6-AA7F0C020F32}"/>
              </a:ext>
            </a:extLst>
          </p:cNvPr>
          <p:cNvSpPr>
            <a:spLocks noGrp="1"/>
          </p:cNvSpPr>
          <p:nvPr>
            <p:ph type="title"/>
          </p:nvPr>
        </p:nvSpPr>
        <p:spPr>
          <a:xfrm>
            <a:off x="1130004" y="949235"/>
            <a:ext cx="10305131" cy="705394"/>
          </a:xfrm>
        </p:spPr>
        <p:txBody>
          <a:bodyPr>
            <a:normAutofit/>
          </a:bodyPr>
          <a:lstStyle/>
          <a:p>
            <a:pPr algn="ctr"/>
            <a:r>
              <a:rPr lang="en-US" sz="3200" dirty="0">
                <a:solidFill>
                  <a:schemeClr val="tx1"/>
                </a:solidFill>
              </a:rPr>
              <a:t>Entrepreneurial Teams </a:t>
            </a:r>
          </a:p>
        </p:txBody>
      </p:sp>
      <p:sp>
        <p:nvSpPr>
          <p:cNvPr id="3" name="Content Placeholder 2">
            <a:extLst>
              <a:ext uri="{FF2B5EF4-FFF2-40B4-BE49-F238E27FC236}">
                <a16:creationId xmlns:a16="http://schemas.microsoft.com/office/drawing/2014/main" id="{67D03FD0-DE6C-7144-B5F2-63AE8283FAA1}"/>
              </a:ext>
            </a:extLst>
          </p:cNvPr>
          <p:cNvSpPr>
            <a:spLocks noGrp="1"/>
          </p:cNvSpPr>
          <p:nvPr>
            <p:ph idx="1"/>
          </p:nvPr>
        </p:nvSpPr>
        <p:spPr>
          <a:xfrm>
            <a:off x="1130005" y="1654629"/>
            <a:ext cx="10305132" cy="4457936"/>
          </a:xfrm>
        </p:spPr>
        <p:txBody>
          <a:bodyPr>
            <a:normAutofit/>
          </a:bodyPr>
          <a:lstStyle/>
          <a:p>
            <a:pPr marL="457200" indent="-457200" algn="just">
              <a:buFont typeface="Arial" panose="020B0604020202020204" pitchFamily="34" charset="0"/>
              <a:buChar char="•"/>
            </a:pPr>
            <a:r>
              <a:rPr lang="en-US" dirty="0"/>
              <a:t>Most NVs are created by an entrepreneurial team rather than single entrepreneurs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The entrepreneurial team is a group of individuals responsible for strategic decision making and operations of a new venture</a:t>
            </a:r>
          </a:p>
          <a:p>
            <a:pPr algn="just"/>
            <a:endParaRPr lang="en-US" dirty="0"/>
          </a:p>
          <a:p>
            <a:pPr marL="457200" indent="-457200" algn="just">
              <a:buFont typeface="Arial" panose="020B0604020202020204" pitchFamily="34" charset="0"/>
              <a:buChar char="•"/>
            </a:pPr>
            <a:r>
              <a:rPr lang="en-US" dirty="0"/>
              <a:t>Firms founded by an entrepreneurial team are more likely to survive and achieve greater growth than firms started by individual entrepreneurs </a:t>
            </a:r>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A814AEE0-8535-4A44-859F-57D71B6B14E7}"/>
              </a:ext>
            </a:extLst>
          </p:cNvPr>
          <p:cNvSpPr txBox="1"/>
          <p:nvPr/>
        </p:nvSpPr>
        <p:spPr>
          <a:xfrm>
            <a:off x="1130004" y="6112565"/>
            <a:ext cx="8795045" cy="276999"/>
          </a:xfrm>
          <a:prstGeom prst="rect">
            <a:avLst/>
          </a:prstGeom>
          <a:noFill/>
        </p:spPr>
        <p:txBody>
          <a:bodyPr wrap="square" rtlCol="0">
            <a:spAutoFit/>
          </a:bodyPr>
          <a:lstStyle/>
          <a:p>
            <a:r>
              <a:rPr lang="en-US" sz="1200" dirty="0" err="1"/>
              <a:t>Source:Cooper</a:t>
            </a:r>
            <a:r>
              <a:rPr lang="en-US" sz="1200" dirty="0"/>
              <a:t> and Bruno, 1977; Bird, 1989; Eisenhardt and Schoonhoven, 1990 in </a:t>
            </a:r>
            <a:r>
              <a:rPr lang="en-US" sz="1200" dirty="0" err="1"/>
              <a:t>Zucchella</a:t>
            </a:r>
            <a:r>
              <a:rPr lang="en-US" sz="1200" dirty="0"/>
              <a:t>, Hagen and </a:t>
            </a:r>
            <a:r>
              <a:rPr lang="en-US" sz="1200" dirty="0" err="1"/>
              <a:t>Serapio</a:t>
            </a:r>
            <a:r>
              <a:rPr lang="en-US" sz="1200" dirty="0"/>
              <a:t> (2018, p.100-101)</a:t>
            </a:r>
          </a:p>
        </p:txBody>
      </p:sp>
    </p:spTree>
    <p:extLst>
      <p:ext uri="{BB962C8B-B14F-4D97-AF65-F5344CB8AC3E}">
        <p14:creationId xmlns:p14="http://schemas.microsoft.com/office/powerpoint/2010/main" val="298882256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1EE9-B47F-9B4E-A9D6-AA7F0C020F32}"/>
              </a:ext>
            </a:extLst>
          </p:cNvPr>
          <p:cNvSpPr>
            <a:spLocks noGrp="1"/>
          </p:cNvSpPr>
          <p:nvPr>
            <p:ph type="title"/>
          </p:nvPr>
        </p:nvSpPr>
        <p:spPr>
          <a:xfrm>
            <a:off x="1130004" y="670561"/>
            <a:ext cx="10387324" cy="539930"/>
          </a:xfrm>
        </p:spPr>
        <p:txBody>
          <a:bodyPr>
            <a:normAutofit/>
          </a:bodyPr>
          <a:lstStyle/>
          <a:p>
            <a:pPr algn="ctr"/>
            <a:r>
              <a:rPr lang="en-US" sz="3200" dirty="0">
                <a:solidFill>
                  <a:schemeClr val="tx1"/>
                </a:solidFill>
              </a:rPr>
              <a:t>Entrepreneurial teams </a:t>
            </a:r>
          </a:p>
        </p:txBody>
      </p:sp>
      <p:sp>
        <p:nvSpPr>
          <p:cNvPr id="3" name="Content Placeholder 2">
            <a:extLst>
              <a:ext uri="{FF2B5EF4-FFF2-40B4-BE49-F238E27FC236}">
                <a16:creationId xmlns:a16="http://schemas.microsoft.com/office/drawing/2014/main" id="{67D03FD0-DE6C-7144-B5F2-63AE8283FAA1}"/>
              </a:ext>
            </a:extLst>
          </p:cNvPr>
          <p:cNvSpPr>
            <a:spLocks noGrp="1"/>
          </p:cNvSpPr>
          <p:nvPr>
            <p:ph idx="1"/>
          </p:nvPr>
        </p:nvSpPr>
        <p:spPr>
          <a:xfrm>
            <a:off x="1130004" y="1306386"/>
            <a:ext cx="10387325" cy="5083178"/>
          </a:xfrm>
        </p:spPr>
        <p:txBody>
          <a:bodyPr>
            <a:normAutofit/>
          </a:bodyPr>
          <a:lstStyle/>
          <a:p>
            <a:pPr marL="457200" indent="-457200" algn="just">
              <a:buFont typeface="Arial" panose="020B0604020202020204" pitchFamily="34" charset="0"/>
              <a:buChar char="•"/>
            </a:pPr>
            <a:r>
              <a:rPr lang="en-US" dirty="0"/>
              <a:t>Entrepreneurial teams maybe considered the first Top Management Team (TMT) of the venture</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International experience of the top management team relates to greater firm internationalisation  and enhanced profitability</a:t>
            </a:r>
            <a:endParaRPr lang="en-US" b="1" i="1" dirty="0"/>
          </a:p>
          <a:p>
            <a:pPr algn="just"/>
            <a:endParaRPr lang="en-US" dirty="0"/>
          </a:p>
          <a:p>
            <a:pPr marL="457200" indent="-457200" algn="just">
              <a:buFont typeface="Arial" panose="020B0604020202020204" pitchFamily="34" charset="0"/>
              <a:buChar char="•"/>
            </a:pPr>
            <a:r>
              <a:rPr lang="en-US" dirty="0"/>
              <a:t>Composition of start-up TMTs (diversity and size) could influence the firm’s culture, innovation, profitability and internationalisation trajectory.  </a:t>
            </a:r>
            <a:endParaRPr lang="en-US" b="1" i="1" dirty="0"/>
          </a:p>
        </p:txBody>
      </p:sp>
      <p:sp>
        <p:nvSpPr>
          <p:cNvPr id="4" name="TextBox 3">
            <a:extLst>
              <a:ext uri="{FF2B5EF4-FFF2-40B4-BE49-F238E27FC236}">
                <a16:creationId xmlns:a16="http://schemas.microsoft.com/office/drawing/2014/main" id="{A814AEE0-8535-4A44-859F-57D71B6B14E7}"/>
              </a:ext>
            </a:extLst>
          </p:cNvPr>
          <p:cNvSpPr txBox="1"/>
          <p:nvPr/>
        </p:nvSpPr>
        <p:spPr>
          <a:xfrm>
            <a:off x="1130004" y="6112565"/>
            <a:ext cx="8795045" cy="276999"/>
          </a:xfrm>
          <a:prstGeom prst="rect">
            <a:avLst/>
          </a:prstGeom>
          <a:noFill/>
        </p:spPr>
        <p:txBody>
          <a:bodyPr wrap="square" rtlCol="0">
            <a:spAutoFit/>
          </a:bodyPr>
          <a:lstStyle/>
          <a:p>
            <a:r>
              <a:rPr lang="en-US" sz="1200" dirty="0" err="1"/>
              <a:t>Source:Cooper</a:t>
            </a:r>
            <a:r>
              <a:rPr lang="en-US" sz="1200" dirty="0"/>
              <a:t> and Bruno, 1977; Bird, 1989; Eisenhardt and Schoonhoven, 1990 in </a:t>
            </a:r>
            <a:r>
              <a:rPr lang="en-US" sz="1200" dirty="0" err="1"/>
              <a:t>Zucchella</a:t>
            </a:r>
            <a:r>
              <a:rPr lang="en-US" sz="1200" dirty="0"/>
              <a:t>, Hagen and </a:t>
            </a:r>
            <a:r>
              <a:rPr lang="en-US" sz="1200" dirty="0" err="1"/>
              <a:t>Serapio</a:t>
            </a:r>
            <a:r>
              <a:rPr lang="en-US" sz="1200" dirty="0"/>
              <a:t> (2018, p.100-101)</a:t>
            </a:r>
          </a:p>
        </p:txBody>
      </p:sp>
    </p:spTree>
    <p:extLst>
      <p:ext uri="{BB962C8B-B14F-4D97-AF65-F5344CB8AC3E}">
        <p14:creationId xmlns:p14="http://schemas.microsoft.com/office/powerpoint/2010/main" val="45191713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p:cNvSpPr>
            <a:spLocks noGrp="1"/>
          </p:cNvSpPr>
          <p:nvPr>
            <p:ph type="ctrTitle"/>
          </p:nvPr>
        </p:nvSpPr>
        <p:spPr>
          <a:xfrm>
            <a:off x="418011" y="762000"/>
            <a:ext cx="11181806" cy="5788933"/>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US" sz="4400" b="0" dirty="0">
                <a:solidFill>
                  <a:srgbClr val="FFC000"/>
                </a:solidFill>
                <a:latin typeface="Antonio" charset="0"/>
                <a:cs typeface="Calibri Light" panose="020F0302020204030204" pitchFamily="34" charset="0"/>
              </a:rPr>
            </a:br>
            <a:br>
              <a:rPr lang="en-US" sz="4400" b="0" dirty="0">
                <a:solidFill>
                  <a:srgbClr val="FFC000"/>
                </a:solidFill>
                <a:latin typeface="Antonio" charset="0"/>
                <a:cs typeface="Calibri Light" panose="020F0302020204030204" pitchFamily="34" charset="0"/>
              </a:rPr>
            </a:br>
            <a:r>
              <a:rPr lang="en-US" sz="4400" b="0" dirty="0">
                <a:solidFill>
                  <a:srgbClr val="FFC000"/>
                </a:solidFill>
                <a:latin typeface="Antonio" charset="0"/>
                <a:cs typeface="Calibri Light" panose="020F0302020204030204" pitchFamily="34" charset="0"/>
              </a:rPr>
              <a:t>CONCLUSION</a:t>
            </a:r>
            <a:br>
              <a:rPr lang="en-US" sz="4400" b="0" dirty="0">
                <a:solidFill>
                  <a:srgbClr val="FFC000"/>
                </a:solidFill>
                <a:latin typeface="Antonio" charset="0"/>
                <a:ea typeface="Antonio" charset="0"/>
                <a:cs typeface="Antonio" charset="0"/>
              </a:rPr>
            </a:br>
            <a:endParaRPr lang="en-US" sz="4400" b="0" dirty="0">
              <a:solidFill>
                <a:srgbClr val="FFC000"/>
              </a:solidFill>
              <a:latin typeface="Antonio" charset="0"/>
              <a:ea typeface="Antonio" charset="0"/>
              <a:cs typeface="Antonio" charset="0"/>
            </a:endParaRP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765888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16F8-B353-5951-272F-616A5291C63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00AF33B-CD53-2C9E-D629-F5587070CB7E}"/>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2" name="Title 1">
            <a:extLst>
              <a:ext uri="{FF2B5EF4-FFF2-40B4-BE49-F238E27FC236}">
                <a16:creationId xmlns:a16="http://schemas.microsoft.com/office/drawing/2014/main" id="{3772D2C7-9EA2-C36B-2A29-90984937D6B7}"/>
              </a:ext>
            </a:extLst>
          </p:cNvPr>
          <p:cNvSpPr>
            <a:spLocks noGrp="1"/>
          </p:cNvSpPr>
          <p:nvPr>
            <p:ph type="title"/>
          </p:nvPr>
        </p:nvSpPr>
        <p:spPr>
          <a:xfrm>
            <a:off x="404553" y="2891246"/>
            <a:ext cx="9078562" cy="1950720"/>
          </a:xfrm>
        </p:spPr>
        <p:txBody>
          <a:bodyPr vert="horz" lIns="91440" tIns="45720" rIns="91440" bIns="45720" rtlCol="0" anchor="b">
            <a:normAutofit/>
          </a:bodyPr>
          <a:lstStyle/>
          <a:p>
            <a:r>
              <a:rPr lang="en-US" sz="9600" dirty="0">
                <a:solidFill>
                  <a:schemeClr val="bg1"/>
                </a:solidFill>
                <a:latin typeface="+mj-lt"/>
                <a:ea typeface="+mj-ea"/>
              </a:rPr>
              <a:t>Thank you</a:t>
            </a:r>
          </a:p>
        </p:txBody>
      </p:sp>
    </p:spTree>
    <p:extLst>
      <p:ext uri="{BB962C8B-B14F-4D97-AF65-F5344CB8AC3E}">
        <p14:creationId xmlns:p14="http://schemas.microsoft.com/office/powerpoint/2010/main" val="2096481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9622</TotalTime>
  <Words>665</Words>
  <Application>Microsoft Office PowerPoint</Application>
  <PresentationFormat>Widescreen</PresentationFormat>
  <Paragraphs>97</Paragraphs>
  <Slides>16</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Antonio</vt:lpstr>
      <vt:lpstr>Aptos</vt:lpstr>
      <vt:lpstr>Arial</vt:lpstr>
      <vt:lpstr>Calibri</vt:lpstr>
      <vt:lpstr>Calibri Light</vt:lpstr>
      <vt:lpstr>COOPERHEWITT-MEDIUM</vt:lpstr>
      <vt:lpstr>COOPERHEWITT-SEMIBOLD</vt:lpstr>
      <vt:lpstr>ElsevierGulliver</vt:lpstr>
      <vt:lpstr>Public Sans</vt:lpstr>
      <vt:lpstr>Wingdings</vt:lpstr>
      <vt:lpstr>Work Sans</vt:lpstr>
      <vt:lpstr>Office Theme</vt:lpstr>
      <vt:lpstr>Building and Managing  the International Entrepreneurial Firm</vt:lpstr>
      <vt:lpstr>LEARNING OUTCOMES</vt:lpstr>
      <vt:lpstr>The process of building and managing an international entrepreneurial firm involves</vt:lpstr>
      <vt:lpstr>Building and sustaining competitive advantage</vt:lpstr>
      <vt:lpstr>Building and Sustaining Competitive Advantage</vt:lpstr>
      <vt:lpstr>How Firms Build and Sustain Competitive Advantage When Operating Internationally</vt:lpstr>
      <vt:lpstr>Building and Sustaining Competitive Advantage When Operating Internationally</vt:lpstr>
      <vt:lpstr>Choosing the right team</vt:lpstr>
      <vt:lpstr>Entrepreneurs and their Teams </vt:lpstr>
      <vt:lpstr>Founders of INVs – Characteristics and Competencies </vt:lpstr>
      <vt:lpstr>Founders of INVs – Characteristics and Competencies </vt:lpstr>
      <vt:lpstr>Entrepreneurial Teams </vt:lpstr>
      <vt:lpstr>Entrepreneurial teams </vt:lpstr>
      <vt:lpstr>    CONCLUSION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16</cp:revision>
  <dcterms:created xsi:type="dcterms:W3CDTF">2022-03-14T13:44:34Z</dcterms:created>
  <dcterms:modified xsi:type="dcterms:W3CDTF">2024-10-27T05:35:28Z</dcterms:modified>
</cp:coreProperties>
</file>