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26"/>
  </p:notesMasterIdLst>
  <p:handoutMasterIdLst>
    <p:handoutMasterId r:id="rId27"/>
  </p:handoutMasterIdLst>
  <p:sldIdLst>
    <p:sldId id="4170" r:id="rId3"/>
    <p:sldId id="4159" r:id="rId4"/>
    <p:sldId id="4160" r:id="rId5"/>
    <p:sldId id="4162" r:id="rId6"/>
    <p:sldId id="268" r:id="rId7"/>
    <p:sldId id="4163" r:id="rId8"/>
    <p:sldId id="4165" r:id="rId9"/>
    <p:sldId id="4167" r:id="rId10"/>
    <p:sldId id="4180" r:id="rId11"/>
    <p:sldId id="4190" r:id="rId12"/>
    <p:sldId id="4189" r:id="rId13"/>
    <p:sldId id="4188" r:id="rId14"/>
    <p:sldId id="4181" r:id="rId15"/>
    <p:sldId id="4182" r:id="rId16"/>
    <p:sldId id="4183" r:id="rId17"/>
    <p:sldId id="4184" r:id="rId18"/>
    <p:sldId id="4185" r:id="rId19"/>
    <p:sldId id="4186" r:id="rId20"/>
    <p:sldId id="4187" r:id="rId21"/>
    <p:sldId id="270" r:id="rId22"/>
    <p:sldId id="4178" r:id="rId23"/>
    <p:sldId id="264" r:id="rId24"/>
    <p:sldId id="28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73E0DF-5C05-4361-9101-3DBD8782B504}" v="1" dt="2024-10-18T09:16:39.3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71" d="100"/>
          <a:sy n="71" d="100"/>
        </p:scale>
        <p:origin x="42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3673E0DF-5C05-4361-9101-3DBD8782B504}"/>
    <pc:docChg chg="delSld modSld">
      <pc:chgData name="sylvester mujakperuo" userId="682b13a87985f3dc" providerId="LiveId" clId="{3673E0DF-5C05-4361-9101-3DBD8782B504}" dt="2024-10-18T10:00:42.452" v="12" actId="2696"/>
      <pc:docMkLst>
        <pc:docMk/>
      </pc:docMkLst>
      <pc:sldChg chg="modSp mod">
        <pc:chgData name="sylvester mujakperuo" userId="682b13a87985f3dc" providerId="LiveId" clId="{3673E0DF-5C05-4361-9101-3DBD8782B504}" dt="2024-10-18T08:51:23.352" v="5" actId="20577"/>
        <pc:sldMkLst>
          <pc:docMk/>
          <pc:sldMk cId="104659478" sldId="4159"/>
        </pc:sldMkLst>
        <pc:spChg chg="mod">
          <ac:chgData name="sylvester mujakperuo" userId="682b13a87985f3dc" providerId="LiveId" clId="{3673E0DF-5C05-4361-9101-3DBD8782B504}" dt="2024-10-18T08:51:23.352" v="5" actId="20577"/>
          <ac:spMkLst>
            <pc:docMk/>
            <pc:sldMk cId="104659478" sldId="4159"/>
            <ac:spMk id="3" creationId="{00000000-0000-0000-0000-000000000000}"/>
          </ac:spMkLst>
        </pc:spChg>
      </pc:sldChg>
      <pc:sldChg chg="modSp mod">
        <pc:chgData name="sylvester mujakperuo" userId="682b13a87985f3dc" providerId="LiveId" clId="{3673E0DF-5C05-4361-9101-3DBD8782B504}" dt="2024-10-18T09:16:39.306" v="11" actId="1076"/>
        <pc:sldMkLst>
          <pc:docMk/>
          <pc:sldMk cId="1107178580" sldId="4162"/>
        </pc:sldMkLst>
        <pc:spChg chg="mod">
          <ac:chgData name="sylvester mujakperuo" userId="682b13a87985f3dc" providerId="LiveId" clId="{3673E0DF-5C05-4361-9101-3DBD8782B504}" dt="2024-10-18T09:16:09.923" v="10" actId="14100"/>
          <ac:spMkLst>
            <pc:docMk/>
            <pc:sldMk cId="1107178580" sldId="4162"/>
            <ac:spMk id="2" creationId="{A464C181-D9D7-4227-8C23-096A9B419D63}"/>
          </ac:spMkLst>
        </pc:spChg>
        <pc:spChg chg="mod">
          <ac:chgData name="sylvester mujakperuo" userId="682b13a87985f3dc" providerId="LiveId" clId="{3673E0DF-5C05-4361-9101-3DBD8782B504}" dt="2024-10-18T09:16:05.585" v="9" actId="14100"/>
          <ac:spMkLst>
            <pc:docMk/>
            <pc:sldMk cId="1107178580" sldId="4162"/>
            <ac:spMk id="3" creationId="{DC2ED622-3B84-4F35-B38D-0B79A6C00C62}"/>
          </ac:spMkLst>
        </pc:spChg>
        <pc:picChg chg="mod">
          <ac:chgData name="sylvester mujakperuo" userId="682b13a87985f3dc" providerId="LiveId" clId="{3673E0DF-5C05-4361-9101-3DBD8782B504}" dt="2024-10-18T09:16:39.306" v="11" actId="1076"/>
          <ac:picMkLst>
            <pc:docMk/>
            <pc:sldMk cId="1107178580" sldId="4162"/>
            <ac:picMk id="6" creationId="{0C65BD9E-7140-800C-F2CD-C3683D292805}"/>
          </ac:picMkLst>
        </pc:picChg>
      </pc:sldChg>
      <pc:sldChg chg="del">
        <pc:chgData name="sylvester mujakperuo" userId="682b13a87985f3dc" providerId="LiveId" clId="{3673E0DF-5C05-4361-9101-3DBD8782B504}" dt="2024-10-18T10:00:42.452" v="12" actId="2696"/>
        <pc:sldMkLst>
          <pc:docMk/>
          <pc:sldMk cId="2951217631" sldId="4164"/>
        </pc:sldMkLst>
      </pc:sldChg>
      <pc:sldChg chg="modSp mod">
        <pc:chgData name="sylvester mujakperuo" userId="682b13a87985f3dc" providerId="LiveId" clId="{3673E0DF-5C05-4361-9101-3DBD8782B504}" dt="2024-10-18T06:06:11.648" v="2" actId="207"/>
        <pc:sldMkLst>
          <pc:docMk/>
          <pc:sldMk cId="947629570" sldId="4167"/>
        </pc:sldMkLst>
        <pc:spChg chg="mod">
          <ac:chgData name="sylvester mujakperuo" userId="682b13a87985f3dc" providerId="LiveId" clId="{3673E0DF-5C05-4361-9101-3DBD8782B504}" dt="2024-10-18T06:06:11.648" v="2" actId="207"/>
          <ac:spMkLst>
            <pc:docMk/>
            <pc:sldMk cId="947629570" sldId="4167"/>
            <ac:spMk id="5" creationId="{4CB626C1-DC7A-E456-1399-7E8BA20E3D37}"/>
          </ac:spMkLst>
        </pc:spChg>
      </pc:sldChg>
      <pc:sldChg chg="modSp mod">
        <pc:chgData name="sylvester mujakperuo" userId="682b13a87985f3dc" providerId="LiveId" clId="{3673E0DF-5C05-4361-9101-3DBD8782B504}" dt="2024-10-18T06:06:32.265" v="4" actId="255"/>
        <pc:sldMkLst>
          <pc:docMk/>
          <pc:sldMk cId="3892289563" sldId="4180"/>
        </pc:sldMkLst>
        <pc:spChg chg="mod">
          <ac:chgData name="sylvester mujakperuo" userId="682b13a87985f3dc" providerId="LiveId" clId="{3673E0DF-5C05-4361-9101-3DBD8782B504}" dt="2024-10-18T06:06:32.265" v="4" actId="255"/>
          <ac:spMkLst>
            <pc:docMk/>
            <pc:sldMk cId="3892289563" sldId="4180"/>
            <ac:spMk id="2" creationId="{BF7B8184-329A-26A8-13AA-2B980F147C7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20AAC4-944B-4AF7-91CC-6B2022FC69FA}"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42796D4-F47A-4266-85B2-B3A41631FA95}">
      <dgm:prSet/>
      <dgm:spPr/>
      <dgm:t>
        <a:bodyPr/>
        <a:lstStyle/>
        <a:p>
          <a:pPr algn="just"/>
          <a:r>
            <a:rPr lang="en-US" dirty="0"/>
            <a:t>The business plan should give clear and concise information on all the important aspects of the proposed venture.</a:t>
          </a:r>
        </a:p>
      </dgm:t>
    </dgm:pt>
    <dgm:pt modelId="{9F521ACB-74C8-4A41-A3D9-ADF1AFE811D1}" type="parTrans" cxnId="{333F99C5-B3B7-479A-9633-451CCDA9D6AA}">
      <dgm:prSet/>
      <dgm:spPr/>
      <dgm:t>
        <a:bodyPr/>
        <a:lstStyle/>
        <a:p>
          <a:endParaRPr lang="en-US"/>
        </a:p>
      </dgm:t>
    </dgm:pt>
    <dgm:pt modelId="{DD00F6CB-7AF8-4605-847B-C645A89CA527}" type="sibTrans" cxnId="{333F99C5-B3B7-479A-9633-451CCDA9D6AA}">
      <dgm:prSet/>
      <dgm:spPr/>
      <dgm:t>
        <a:bodyPr/>
        <a:lstStyle/>
        <a:p>
          <a:endParaRPr lang="en-US"/>
        </a:p>
      </dgm:t>
    </dgm:pt>
    <dgm:pt modelId="{369A6F37-8716-4BF9-A021-A26B900B64DB}">
      <dgm:prSet/>
      <dgm:spPr/>
      <dgm:t>
        <a:bodyPr/>
        <a:lstStyle/>
        <a:p>
          <a:pPr algn="just"/>
          <a:r>
            <a:rPr lang="en-US" dirty="0"/>
            <a:t>It must be long enough to provide sufficient information yet short enough to maintain reader interest.</a:t>
          </a:r>
        </a:p>
      </dgm:t>
    </dgm:pt>
    <dgm:pt modelId="{EBAA052C-3F16-4C1A-BEAA-4AC5A52B8245}" type="parTrans" cxnId="{C38D4A74-8D9D-4F25-B21B-D343690B5C20}">
      <dgm:prSet/>
      <dgm:spPr/>
      <dgm:t>
        <a:bodyPr/>
        <a:lstStyle/>
        <a:p>
          <a:endParaRPr lang="en-US"/>
        </a:p>
      </dgm:t>
    </dgm:pt>
    <dgm:pt modelId="{870DCBAF-7214-48E4-91E6-104CEE74948D}" type="sibTrans" cxnId="{C38D4A74-8D9D-4F25-B21B-D343690B5C20}">
      <dgm:prSet/>
      <dgm:spPr/>
      <dgm:t>
        <a:bodyPr/>
        <a:lstStyle/>
        <a:p>
          <a:endParaRPr lang="en-US"/>
        </a:p>
      </dgm:t>
    </dgm:pt>
    <dgm:pt modelId="{626F4218-0BDB-46EB-89EF-3EA523E31E66}">
      <dgm:prSet/>
      <dgm:spPr/>
      <dgm:t>
        <a:bodyPr/>
        <a:lstStyle/>
        <a:p>
          <a:pPr algn="just"/>
          <a:r>
            <a:rPr lang="en-US" dirty="0"/>
            <a:t>For most plans, 25 to 35 pages is sufficient.</a:t>
          </a:r>
        </a:p>
      </dgm:t>
    </dgm:pt>
    <dgm:pt modelId="{43594295-2A97-43E4-8F25-404D3F7BEA1A}" type="parTrans" cxnId="{30CAF4DB-9132-4F46-A52D-B368F4AA374D}">
      <dgm:prSet/>
      <dgm:spPr/>
      <dgm:t>
        <a:bodyPr/>
        <a:lstStyle/>
        <a:p>
          <a:endParaRPr lang="en-US"/>
        </a:p>
      </dgm:t>
    </dgm:pt>
    <dgm:pt modelId="{ED629106-2889-4AF1-B525-82EC262705A0}" type="sibTrans" cxnId="{30CAF4DB-9132-4F46-A52D-B368F4AA374D}">
      <dgm:prSet/>
      <dgm:spPr/>
      <dgm:t>
        <a:bodyPr/>
        <a:lstStyle/>
        <a:p>
          <a:endParaRPr lang="en-US"/>
        </a:p>
      </dgm:t>
    </dgm:pt>
    <dgm:pt modelId="{35FF9981-F2A4-4AAC-861B-8FBFD5137657}" type="pres">
      <dgm:prSet presAssocID="{7A20AAC4-944B-4AF7-91CC-6B2022FC69FA}" presName="hierChild1" presStyleCnt="0">
        <dgm:presLayoutVars>
          <dgm:chPref val="1"/>
          <dgm:dir/>
          <dgm:animOne val="branch"/>
          <dgm:animLvl val="lvl"/>
          <dgm:resizeHandles/>
        </dgm:presLayoutVars>
      </dgm:prSet>
      <dgm:spPr/>
    </dgm:pt>
    <dgm:pt modelId="{164A0EAC-E2CC-4E30-B93F-75C3B7732146}" type="pres">
      <dgm:prSet presAssocID="{442796D4-F47A-4266-85B2-B3A41631FA95}" presName="hierRoot1" presStyleCnt="0"/>
      <dgm:spPr/>
    </dgm:pt>
    <dgm:pt modelId="{5B65C2E0-7D26-441D-8FCE-2C3CB8669741}" type="pres">
      <dgm:prSet presAssocID="{442796D4-F47A-4266-85B2-B3A41631FA95}" presName="composite" presStyleCnt="0"/>
      <dgm:spPr/>
    </dgm:pt>
    <dgm:pt modelId="{8A5E0C78-E761-4224-B3EA-8F4BCD17207F}" type="pres">
      <dgm:prSet presAssocID="{442796D4-F47A-4266-85B2-B3A41631FA95}" presName="background" presStyleLbl="node0" presStyleIdx="0" presStyleCnt="3"/>
      <dgm:spPr/>
    </dgm:pt>
    <dgm:pt modelId="{4FBC7ED0-5758-4D17-ABC6-311A00B6DD0D}" type="pres">
      <dgm:prSet presAssocID="{442796D4-F47A-4266-85B2-B3A41631FA95}" presName="text" presStyleLbl="fgAcc0" presStyleIdx="0" presStyleCnt="3">
        <dgm:presLayoutVars>
          <dgm:chPref val="3"/>
        </dgm:presLayoutVars>
      </dgm:prSet>
      <dgm:spPr/>
    </dgm:pt>
    <dgm:pt modelId="{7DF7A5FB-95D7-4899-B0B1-EFBF6832C6A3}" type="pres">
      <dgm:prSet presAssocID="{442796D4-F47A-4266-85B2-B3A41631FA95}" presName="hierChild2" presStyleCnt="0"/>
      <dgm:spPr/>
    </dgm:pt>
    <dgm:pt modelId="{BCA54BB6-6846-4B04-9BFB-7EB1AF05D964}" type="pres">
      <dgm:prSet presAssocID="{369A6F37-8716-4BF9-A021-A26B900B64DB}" presName="hierRoot1" presStyleCnt="0"/>
      <dgm:spPr/>
    </dgm:pt>
    <dgm:pt modelId="{D1C145DC-371E-4FB7-ABF5-FE0E778E6C04}" type="pres">
      <dgm:prSet presAssocID="{369A6F37-8716-4BF9-A021-A26B900B64DB}" presName="composite" presStyleCnt="0"/>
      <dgm:spPr/>
    </dgm:pt>
    <dgm:pt modelId="{0E2605CA-8504-4324-8565-C5D58103F1F0}" type="pres">
      <dgm:prSet presAssocID="{369A6F37-8716-4BF9-A021-A26B900B64DB}" presName="background" presStyleLbl="node0" presStyleIdx="1" presStyleCnt="3"/>
      <dgm:spPr/>
    </dgm:pt>
    <dgm:pt modelId="{CF467E21-F4C9-4E1F-AE7D-DF798271307F}" type="pres">
      <dgm:prSet presAssocID="{369A6F37-8716-4BF9-A021-A26B900B64DB}" presName="text" presStyleLbl="fgAcc0" presStyleIdx="1" presStyleCnt="3">
        <dgm:presLayoutVars>
          <dgm:chPref val="3"/>
        </dgm:presLayoutVars>
      </dgm:prSet>
      <dgm:spPr/>
    </dgm:pt>
    <dgm:pt modelId="{15F198F9-73B6-4C37-84DB-F5649365BC16}" type="pres">
      <dgm:prSet presAssocID="{369A6F37-8716-4BF9-A021-A26B900B64DB}" presName="hierChild2" presStyleCnt="0"/>
      <dgm:spPr/>
    </dgm:pt>
    <dgm:pt modelId="{877320B8-B058-41B3-87F6-18E5386F6B96}" type="pres">
      <dgm:prSet presAssocID="{626F4218-0BDB-46EB-89EF-3EA523E31E66}" presName="hierRoot1" presStyleCnt="0"/>
      <dgm:spPr/>
    </dgm:pt>
    <dgm:pt modelId="{E1167262-B4ED-4F61-8A5C-C191F2ACA22E}" type="pres">
      <dgm:prSet presAssocID="{626F4218-0BDB-46EB-89EF-3EA523E31E66}" presName="composite" presStyleCnt="0"/>
      <dgm:spPr/>
    </dgm:pt>
    <dgm:pt modelId="{79CCD725-62E7-479F-8FCC-44C66B2D0AC0}" type="pres">
      <dgm:prSet presAssocID="{626F4218-0BDB-46EB-89EF-3EA523E31E66}" presName="background" presStyleLbl="node0" presStyleIdx="2" presStyleCnt="3"/>
      <dgm:spPr/>
    </dgm:pt>
    <dgm:pt modelId="{BE9400D0-182A-49BA-812D-DC3BCF2DAE0F}" type="pres">
      <dgm:prSet presAssocID="{626F4218-0BDB-46EB-89EF-3EA523E31E66}" presName="text" presStyleLbl="fgAcc0" presStyleIdx="2" presStyleCnt="3">
        <dgm:presLayoutVars>
          <dgm:chPref val="3"/>
        </dgm:presLayoutVars>
      </dgm:prSet>
      <dgm:spPr/>
    </dgm:pt>
    <dgm:pt modelId="{91FF7D55-A080-4268-8B17-325097DC385B}" type="pres">
      <dgm:prSet presAssocID="{626F4218-0BDB-46EB-89EF-3EA523E31E66}" presName="hierChild2" presStyleCnt="0"/>
      <dgm:spPr/>
    </dgm:pt>
  </dgm:ptLst>
  <dgm:cxnLst>
    <dgm:cxn modelId="{0D75D60B-D9E8-4E3A-8730-DBBC948C859C}" type="presOf" srcId="{369A6F37-8716-4BF9-A021-A26B900B64DB}" destId="{CF467E21-F4C9-4E1F-AE7D-DF798271307F}" srcOrd="0" destOrd="0" presId="urn:microsoft.com/office/officeart/2005/8/layout/hierarchy1"/>
    <dgm:cxn modelId="{0CD6873D-FA6B-42A1-AD53-7C46B6CBD5CA}" type="presOf" srcId="{7A20AAC4-944B-4AF7-91CC-6B2022FC69FA}" destId="{35FF9981-F2A4-4AAC-861B-8FBFD5137657}" srcOrd="0" destOrd="0" presId="urn:microsoft.com/office/officeart/2005/8/layout/hierarchy1"/>
    <dgm:cxn modelId="{BD5F1765-7536-4FAB-A7A1-7F26ED211F6E}" type="presOf" srcId="{626F4218-0BDB-46EB-89EF-3EA523E31E66}" destId="{BE9400D0-182A-49BA-812D-DC3BCF2DAE0F}" srcOrd="0" destOrd="0" presId="urn:microsoft.com/office/officeart/2005/8/layout/hierarchy1"/>
    <dgm:cxn modelId="{C38D4A74-8D9D-4F25-B21B-D343690B5C20}" srcId="{7A20AAC4-944B-4AF7-91CC-6B2022FC69FA}" destId="{369A6F37-8716-4BF9-A021-A26B900B64DB}" srcOrd="1" destOrd="0" parTransId="{EBAA052C-3F16-4C1A-BEAA-4AC5A52B8245}" sibTransId="{870DCBAF-7214-48E4-91E6-104CEE74948D}"/>
    <dgm:cxn modelId="{645D84A4-CD81-415E-B936-B84BCD891A5C}" type="presOf" srcId="{442796D4-F47A-4266-85B2-B3A41631FA95}" destId="{4FBC7ED0-5758-4D17-ABC6-311A00B6DD0D}" srcOrd="0" destOrd="0" presId="urn:microsoft.com/office/officeart/2005/8/layout/hierarchy1"/>
    <dgm:cxn modelId="{333F99C5-B3B7-479A-9633-451CCDA9D6AA}" srcId="{7A20AAC4-944B-4AF7-91CC-6B2022FC69FA}" destId="{442796D4-F47A-4266-85B2-B3A41631FA95}" srcOrd="0" destOrd="0" parTransId="{9F521ACB-74C8-4A41-A3D9-ADF1AFE811D1}" sibTransId="{DD00F6CB-7AF8-4605-847B-C645A89CA527}"/>
    <dgm:cxn modelId="{30CAF4DB-9132-4F46-A52D-B368F4AA374D}" srcId="{7A20AAC4-944B-4AF7-91CC-6B2022FC69FA}" destId="{626F4218-0BDB-46EB-89EF-3EA523E31E66}" srcOrd="2" destOrd="0" parTransId="{43594295-2A97-43E4-8F25-404D3F7BEA1A}" sibTransId="{ED629106-2889-4AF1-B525-82EC262705A0}"/>
    <dgm:cxn modelId="{5855A3CF-FDF1-44BD-9E11-16886E6259E7}" type="presParOf" srcId="{35FF9981-F2A4-4AAC-861B-8FBFD5137657}" destId="{164A0EAC-E2CC-4E30-B93F-75C3B7732146}" srcOrd="0" destOrd="0" presId="urn:microsoft.com/office/officeart/2005/8/layout/hierarchy1"/>
    <dgm:cxn modelId="{05C5A58A-C78D-4C1C-8900-1DCFCE300972}" type="presParOf" srcId="{164A0EAC-E2CC-4E30-B93F-75C3B7732146}" destId="{5B65C2E0-7D26-441D-8FCE-2C3CB8669741}" srcOrd="0" destOrd="0" presId="urn:microsoft.com/office/officeart/2005/8/layout/hierarchy1"/>
    <dgm:cxn modelId="{DB981CD8-2D75-4F7D-9332-B3F5A4B24C5D}" type="presParOf" srcId="{5B65C2E0-7D26-441D-8FCE-2C3CB8669741}" destId="{8A5E0C78-E761-4224-B3EA-8F4BCD17207F}" srcOrd="0" destOrd="0" presId="urn:microsoft.com/office/officeart/2005/8/layout/hierarchy1"/>
    <dgm:cxn modelId="{1D0773A6-4882-4A51-9E16-8DB1EE8DF430}" type="presParOf" srcId="{5B65C2E0-7D26-441D-8FCE-2C3CB8669741}" destId="{4FBC7ED0-5758-4D17-ABC6-311A00B6DD0D}" srcOrd="1" destOrd="0" presId="urn:microsoft.com/office/officeart/2005/8/layout/hierarchy1"/>
    <dgm:cxn modelId="{9698D1B6-982B-47BA-BB72-1BB167663003}" type="presParOf" srcId="{164A0EAC-E2CC-4E30-B93F-75C3B7732146}" destId="{7DF7A5FB-95D7-4899-B0B1-EFBF6832C6A3}" srcOrd="1" destOrd="0" presId="urn:microsoft.com/office/officeart/2005/8/layout/hierarchy1"/>
    <dgm:cxn modelId="{11E02B28-40EA-4ED1-B5FF-AF833B135800}" type="presParOf" srcId="{35FF9981-F2A4-4AAC-861B-8FBFD5137657}" destId="{BCA54BB6-6846-4B04-9BFB-7EB1AF05D964}" srcOrd="1" destOrd="0" presId="urn:microsoft.com/office/officeart/2005/8/layout/hierarchy1"/>
    <dgm:cxn modelId="{3BE6E56F-F5B1-4CAE-8E62-9AE7C627AAFB}" type="presParOf" srcId="{BCA54BB6-6846-4B04-9BFB-7EB1AF05D964}" destId="{D1C145DC-371E-4FB7-ABF5-FE0E778E6C04}" srcOrd="0" destOrd="0" presId="urn:microsoft.com/office/officeart/2005/8/layout/hierarchy1"/>
    <dgm:cxn modelId="{11D1883F-3384-4F24-82E3-35167DA09356}" type="presParOf" srcId="{D1C145DC-371E-4FB7-ABF5-FE0E778E6C04}" destId="{0E2605CA-8504-4324-8565-C5D58103F1F0}" srcOrd="0" destOrd="0" presId="urn:microsoft.com/office/officeart/2005/8/layout/hierarchy1"/>
    <dgm:cxn modelId="{92D92EDD-3EF9-470A-BF2F-5A8B8E43355E}" type="presParOf" srcId="{D1C145DC-371E-4FB7-ABF5-FE0E778E6C04}" destId="{CF467E21-F4C9-4E1F-AE7D-DF798271307F}" srcOrd="1" destOrd="0" presId="urn:microsoft.com/office/officeart/2005/8/layout/hierarchy1"/>
    <dgm:cxn modelId="{8722CE82-D69C-4E82-A62D-1F77ACF29E4F}" type="presParOf" srcId="{BCA54BB6-6846-4B04-9BFB-7EB1AF05D964}" destId="{15F198F9-73B6-4C37-84DB-F5649365BC16}" srcOrd="1" destOrd="0" presId="urn:microsoft.com/office/officeart/2005/8/layout/hierarchy1"/>
    <dgm:cxn modelId="{6FAE6BD5-98E0-441A-BE3D-56050D8C1E86}" type="presParOf" srcId="{35FF9981-F2A4-4AAC-861B-8FBFD5137657}" destId="{877320B8-B058-41B3-87F6-18E5386F6B96}" srcOrd="2" destOrd="0" presId="urn:microsoft.com/office/officeart/2005/8/layout/hierarchy1"/>
    <dgm:cxn modelId="{927AB961-DABC-4C18-8813-D20C72451A02}" type="presParOf" srcId="{877320B8-B058-41B3-87F6-18E5386F6B96}" destId="{E1167262-B4ED-4F61-8A5C-C191F2ACA22E}" srcOrd="0" destOrd="0" presId="urn:microsoft.com/office/officeart/2005/8/layout/hierarchy1"/>
    <dgm:cxn modelId="{8D41EF9A-3C82-4EF6-B86E-7A2701999D71}" type="presParOf" srcId="{E1167262-B4ED-4F61-8A5C-C191F2ACA22E}" destId="{79CCD725-62E7-479F-8FCC-44C66B2D0AC0}" srcOrd="0" destOrd="0" presId="urn:microsoft.com/office/officeart/2005/8/layout/hierarchy1"/>
    <dgm:cxn modelId="{C23DBDCD-1F5E-45A3-B919-F24BFFB86F03}" type="presParOf" srcId="{E1167262-B4ED-4F61-8A5C-C191F2ACA22E}" destId="{BE9400D0-182A-49BA-812D-DC3BCF2DAE0F}" srcOrd="1" destOrd="0" presId="urn:microsoft.com/office/officeart/2005/8/layout/hierarchy1"/>
    <dgm:cxn modelId="{A417A8FE-28C2-4357-922A-E607EA212442}" type="presParOf" srcId="{877320B8-B058-41B3-87F6-18E5386F6B96}" destId="{91FF7D55-A080-4268-8B17-325097DC385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56A50F-C22C-4412-BE89-26B6487372C8}" type="doc">
      <dgm:prSet loTypeId="urn:microsoft.com/office/officeart/2005/8/layout/bProcess3" loCatId="process" qsTypeId="urn:microsoft.com/office/officeart/2005/8/quickstyle/simple1" qsCatId="simple" csTypeId="urn:microsoft.com/office/officeart/2005/8/colors/accent1_2" csCatId="accent1"/>
      <dgm:spPr/>
      <dgm:t>
        <a:bodyPr/>
        <a:lstStyle/>
        <a:p>
          <a:endParaRPr lang="en-US"/>
        </a:p>
      </dgm:t>
    </dgm:pt>
    <dgm:pt modelId="{26E87DF5-80B6-42D5-9D60-2870D9CB97C5}">
      <dgm:prSet/>
      <dgm:spPr/>
      <dgm:t>
        <a:bodyPr/>
        <a:lstStyle/>
        <a:p>
          <a:r>
            <a:rPr lang="en-US"/>
            <a:t>Title Slide</a:t>
          </a:r>
        </a:p>
      </dgm:t>
    </dgm:pt>
    <dgm:pt modelId="{CB31266E-1DE0-48F0-ABF2-FE585B0B8C51}" type="parTrans" cxnId="{415E796E-E6CF-46B9-8C38-C76EC5CE62D0}">
      <dgm:prSet/>
      <dgm:spPr/>
      <dgm:t>
        <a:bodyPr/>
        <a:lstStyle/>
        <a:p>
          <a:endParaRPr lang="en-US"/>
        </a:p>
      </dgm:t>
    </dgm:pt>
    <dgm:pt modelId="{36396348-FA04-4D8A-B481-54DAA90AB67C}" type="sibTrans" cxnId="{415E796E-E6CF-46B9-8C38-C76EC5CE62D0}">
      <dgm:prSet/>
      <dgm:spPr/>
      <dgm:t>
        <a:bodyPr/>
        <a:lstStyle/>
        <a:p>
          <a:endParaRPr lang="en-US"/>
        </a:p>
      </dgm:t>
    </dgm:pt>
    <dgm:pt modelId="{7A1BAD77-160C-4A37-919C-769F66BA46C2}">
      <dgm:prSet/>
      <dgm:spPr/>
      <dgm:t>
        <a:bodyPr/>
        <a:lstStyle/>
        <a:p>
          <a:r>
            <a:rPr lang="en-US" dirty="0"/>
            <a:t>Problem</a:t>
          </a:r>
        </a:p>
      </dgm:t>
    </dgm:pt>
    <dgm:pt modelId="{8C907251-0E96-463D-A948-4DDDD586581C}" type="parTrans" cxnId="{47E2D09F-0BFA-43B1-BEF0-6D1EAE7AFC34}">
      <dgm:prSet/>
      <dgm:spPr/>
      <dgm:t>
        <a:bodyPr/>
        <a:lstStyle/>
        <a:p>
          <a:endParaRPr lang="en-US"/>
        </a:p>
      </dgm:t>
    </dgm:pt>
    <dgm:pt modelId="{14AE594B-48B2-4817-BD50-5FA92190F87F}" type="sibTrans" cxnId="{47E2D09F-0BFA-43B1-BEF0-6D1EAE7AFC34}">
      <dgm:prSet/>
      <dgm:spPr/>
      <dgm:t>
        <a:bodyPr/>
        <a:lstStyle/>
        <a:p>
          <a:endParaRPr lang="en-US"/>
        </a:p>
      </dgm:t>
    </dgm:pt>
    <dgm:pt modelId="{67D3D29A-824B-4194-9AF7-090F5B3B1FB4}">
      <dgm:prSet/>
      <dgm:spPr/>
      <dgm:t>
        <a:bodyPr/>
        <a:lstStyle/>
        <a:p>
          <a:r>
            <a:rPr lang="en-US"/>
            <a:t>Solution</a:t>
          </a:r>
        </a:p>
      </dgm:t>
    </dgm:pt>
    <dgm:pt modelId="{ECC1A051-D355-43F8-AC24-BB714A0B9253}" type="parTrans" cxnId="{1F2F679B-A748-4769-9A1B-149778CD506C}">
      <dgm:prSet/>
      <dgm:spPr/>
      <dgm:t>
        <a:bodyPr/>
        <a:lstStyle/>
        <a:p>
          <a:endParaRPr lang="en-US"/>
        </a:p>
      </dgm:t>
    </dgm:pt>
    <dgm:pt modelId="{DFAA4296-9CF2-4887-BE05-BD64010CA7CC}" type="sibTrans" cxnId="{1F2F679B-A748-4769-9A1B-149778CD506C}">
      <dgm:prSet/>
      <dgm:spPr/>
      <dgm:t>
        <a:bodyPr/>
        <a:lstStyle/>
        <a:p>
          <a:endParaRPr lang="en-US"/>
        </a:p>
      </dgm:t>
    </dgm:pt>
    <dgm:pt modelId="{28601620-7DEC-4AC3-8345-E88BF4A5F05D}">
      <dgm:prSet/>
      <dgm:spPr/>
      <dgm:t>
        <a:bodyPr/>
        <a:lstStyle/>
        <a:p>
          <a:r>
            <a:rPr lang="en-US"/>
            <a:t>Opportunity and target market</a:t>
          </a:r>
        </a:p>
      </dgm:t>
    </dgm:pt>
    <dgm:pt modelId="{56BFB85A-B803-443F-B8EC-9AB2F26F6AD0}" type="parTrans" cxnId="{6152A67B-B445-484A-ACAA-D333CB08B655}">
      <dgm:prSet/>
      <dgm:spPr/>
      <dgm:t>
        <a:bodyPr/>
        <a:lstStyle/>
        <a:p>
          <a:endParaRPr lang="en-US"/>
        </a:p>
      </dgm:t>
    </dgm:pt>
    <dgm:pt modelId="{0D2F109B-ACE9-4471-8715-A96431D5EF0D}" type="sibTrans" cxnId="{6152A67B-B445-484A-ACAA-D333CB08B655}">
      <dgm:prSet/>
      <dgm:spPr/>
      <dgm:t>
        <a:bodyPr/>
        <a:lstStyle/>
        <a:p>
          <a:endParaRPr lang="en-US"/>
        </a:p>
      </dgm:t>
    </dgm:pt>
    <dgm:pt modelId="{3F37FFC4-2EAD-4E22-95FA-6757E4696DD9}">
      <dgm:prSet/>
      <dgm:spPr/>
      <dgm:t>
        <a:bodyPr/>
        <a:lstStyle/>
        <a:p>
          <a:r>
            <a:rPr lang="en-US"/>
            <a:t>Technology</a:t>
          </a:r>
        </a:p>
      </dgm:t>
    </dgm:pt>
    <dgm:pt modelId="{9D757516-B081-444C-AF48-124FE39ADE2B}" type="parTrans" cxnId="{A41C4507-0369-4EDE-89CE-5F0FDEE27E78}">
      <dgm:prSet/>
      <dgm:spPr/>
      <dgm:t>
        <a:bodyPr/>
        <a:lstStyle/>
        <a:p>
          <a:endParaRPr lang="en-US"/>
        </a:p>
      </dgm:t>
    </dgm:pt>
    <dgm:pt modelId="{1E25F774-2112-4692-B284-138FB92BE1B2}" type="sibTrans" cxnId="{A41C4507-0369-4EDE-89CE-5F0FDEE27E78}">
      <dgm:prSet/>
      <dgm:spPr/>
      <dgm:t>
        <a:bodyPr/>
        <a:lstStyle/>
        <a:p>
          <a:endParaRPr lang="en-US"/>
        </a:p>
      </dgm:t>
    </dgm:pt>
    <dgm:pt modelId="{F61417A8-6794-4A47-A521-9983235426F9}">
      <dgm:prSet/>
      <dgm:spPr/>
      <dgm:t>
        <a:bodyPr/>
        <a:lstStyle/>
        <a:p>
          <a:r>
            <a:rPr lang="en-US"/>
            <a:t>Competition</a:t>
          </a:r>
        </a:p>
      </dgm:t>
    </dgm:pt>
    <dgm:pt modelId="{2850C6C0-3FFC-452C-AC73-4BB586F5B028}" type="parTrans" cxnId="{3B5EE8E0-B6BE-4E36-A636-914482E58EA1}">
      <dgm:prSet/>
      <dgm:spPr/>
      <dgm:t>
        <a:bodyPr/>
        <a:lstStyle/>
        <a:p>
          <a:endParaRPr lang="en-US"/>
        </a:p>
      </dgm:t>
    </dgm:pt>
    <dgm:pt modelId="{17C67AC0-68DA-4DAC-9239-B710448AD64D}" type="sibTrans" cxnId="{3B5EE8E0-B6BE-4E36-A636-914482E58EA1}">
      <dgm:prSet/>
      <dgm:spPr/>
      <dgm:t>
        <a:bodyPr/>
        <a:lstStyle/>
        <a:p>
          <a:endParaRPr lang="en-US"/>
        </a:p>
      </dgm:t>
    </dgm:pt>
    <dgm:pt modelId="{35964CE2-2A8C-41CF-812B-DD34DAE3EF0A}">
      <dgm:prSet/>
      <dgm:spPr/>
      <dgm:t>
        <a:bodyPr/>
        <a:lstStyle/>
        <a:p>
          <a:r>
            <a:rPr lang="en-US"/>
            <a:t>Marketing and sales</a:t>
          </a:r>
        </a:p>
      </dgm:t>
    </dgm:pt>
    <dgm:pt modelId="{A7461105-8B7C-40D2-A436-17C5429775C7}" type="parTrans" cxnId="{8A85C35F-1C46-4CFA-B588-1738B0F89AFA}">
      <dgm:prSet/>
      <dgm:spPr/>
      <dgm:t>
        <a:bodyPr/>
        <a:lstStyle/>
        <a:p>
          <a:endParaRPr lang="en-US"/>
        </a:p>
      </dgm:t>
    </dgm:pt>
    <dgm:pt modelId="{0FC3520C-A1CA-492D-966A-98356EE0045D}" type="sibTrans" cxnId="{8A85C35F-1C46-4CFA-B588-1738B0F89AFA}">
      <dgm:prSet/>
      <dgm:spPr/>
      <dgm:t>
        <a:bodyPr/>
        <a:lstStyle/>
        <a:p>
          <a:endParaRPr lang="en-US"/>
        </a:p>
      </dgm:t>
    </dgm:pt>
    <dgm:pt modelId="{E2B8DCED-AC1D-41F8-8A9F-F2CF6DA1CF9D}">
      <dgm:prSet/>
      <dgm:spPr/>
      <dgm:t>
        <a:bodyPr/>
        <a:lstStyle/>
        <a:p>
          <a:r>
            <a:rPr lang="en-US"/>
            <a:t>Management team</a:t>
          </a:r>
        </a:p>
      </dgm:t>
    </dgm:pt>
    <dgm:pt modelId="{FD5BB6D8-45BE-49D1-9CBA-E9C6C6A64FF0}" type="parTrans" cxnId="{3F2A8BAE-F893-434C-A079-82115FC9422F}">
      <dgm:prSet/>
      <dgm:spPr/>
      <dgm:t>
        <a:bodyPr/>
        <a:lstStyle/>
        <a:p>
          <a:endParaRPr lang="en-US"/>
        </a:p>
      </dgm:t>
    </dgm:pt>
    <dgm:pt modelId="{DB3945B8-4D20-44C9-889B-5CED4B5FA211}" type="sibTrans" cxnId="{3F2A8BAE-F893-434C-A079-82115FC9422F}">
      <dgm:prSet/>
      <dgm:spPr/>
      <dgm:t>
        <a:bodyPr/>
        <a:lstStyle/>
        <a:p>
          <a:endParaRPr lang="en-US"/>
        </a:p>
      </dgm:t>
    </dgm:pt>
    <dgm:pt modelId="{96795C67-0980-498C-9D60-63E3D4E0F2C3}">
      <dgm:prSet/>
      <dgm:spPr/>
      <dgm:t>
        <a:bodyPr/>
        <a:lstStyle/>
        <a:p>
          <a:r>
            <a:rPr lang="en-US"/>
            <a:t>Financial projections</a:t>
          </a:r>
        </a:p>
      </dgm:t>
    </dgm:pt>
    <dgm:pt modelId="{CD59AED8-E3F2-4A39-9B78-1C546834C3BD}" type="parTrans" cxnId="{85DC5FD5-0D00-4AA8-B4B3-16597495B5E6}">
      <dgm:prSet/>
      <dgm:spPr/>
      <dgm:t>
        <a:bodyPr/>
        <a:lstStyle/>
        <a:p>
          <a:endParaRPr lang="en-US"/>
        </a:p>
      </dgm:t>
    </dgm:pt>
    <dgm:pt modelId="{7D8AE627-2972-4EFB-911F-DC416CB36C0A}" type="sibTrans" cxnId="{85DC5FD5-0D00-4AA8-B4B3-16597495B5E6}">
      <dgm:prSet/>
      <dgm:spPr/>
      <dgm:t>
        <a:bodyPr/>
        <a:lstStyle/>
        <a:p>
          <a:endParaRPr lang="en-US"/>
        </a:p>
      </dgm:t>
    </dgm:pt>
    <dgm:pt modelId="{E03C89CC-FEF6-40E7-ADBB-C2ED62D5B409}">
      <dgm:prSet/>
      <dgm:spPr/>
      <dgm:t>
        <a:bodyPr/>
        <a:lstStyle/>
        <a:p>
          <a:r>
            <a:rPr lang="en-US"/>
            <a:t>Current status</a:t>
          </a:r>
        </a:p>
      </dgm:t>
    </dgm:pt>
    <dgm:pt modelId="{F7518B7E-F26D-4427-A9C9-E6597A007D5B}" type="parTrans" cxnId="{92E5ED31-029F-4E46-8857-6AD3DA7251E7}">
      <dgm:prSet/>
      <dgm:spPr/>
      <dgm:t>
        <a:bodyPr/>
        <a:lstStyle/>
        <a:p>
          <a:endParaRPr lang="en-US"/>
        </a:p>
      </dgm:t>
    </dgm:pt>
    <dgm:pt modelId="{023A01F5-41D0-48A2-9E8E-57C437BD6973}" type="sibTrans" cxnId="{92E5ED31-029F-4E46-8857-6AD3DA7251E7}">
      <dgm:prSet/>
      <dgm:spPr/>
      <dgm:t>
        <a:bodyPr/>
        <a:lstStyle/>
        <a:p>
          <a:endParaRPr lang="en-US"/>
        </a:p>
      </dgm:t>
    </dgm:pt>
    <dgm:pt modelId="{794B71B9-4E9D-4D29-B34C-9A0F23C4DA06}">
      <dgm:prSet/>
      <dgm:spPr/>
      <dgm:t>
        <a:bodyPr/>
        <a:lstStyle/>
        <a:p>
          <a:r>
            <a:rPr lang="en-US"/>
            <a:t>Financing sought</a:t>
          </a:r>
        </a:p>
      </dgm:t>
    </dgm:pt>
    <dgm:pt modelId="{21DCEE94-755C-40C5-95F6-F7DD5A5107C4}" type="parTrans" cxnId="{F0D21DAA-33B6-4C9C-9569-3223A8DA1D25}">
      <dgm:prSet/>
      <dgm:spPr/>
      <dgm:t>
        <a:bodyPr/>
        <a:lstStyle/>
        <a:p>
          <a:endParaRPr lang="en-US"/>
        </a:p>
      </dgm:t>
    </dgm:pt>
    <dgm:pt modelId="{101F52B4-4B81-4667-88D0-07418ECC9BE7}" type="sibTrans" cxnId="{F0D21DAA-33B6-4C9C-9569-3223A8DA1D25}">
      <dgm:prSet/>
      <dgm:spPr/>
      <dgm:t>
        <a:bodyPr/>
        <a:lstStyle/>
        <a:p>
          <a:endParaRPr lang="en-US"/>
        </a:p>
      </dgm:t>
    </dgm:pt>
    <dgm:pt modelId="{AF003D9C-F6C9-45BC-9C4C-FCFC6FA21242}">
      <dgm:prSet/>
      <dgm:spPr/>
      <dgm:t>
        <a:bodyPr/>
        <a:lstStyle/>
        <a:p>
          <a:r>
            <a:rPr lang="en-US"/>
            <a:t>Summary</a:t>
          </a:r>
        </a:p>
      </dgm:t>
    </dgm:pt>
    <dgm:pt modelId="{D552221C-83C8-420D-B79C-DA7B2E618C2F}" type="parTrans" cxnId="{66B7DE74-253A-4365-A777-F3183BDCDC98}">
      <dgm:prSet/>
      <dgm:spPr/>
      <dgm:t>
        <a:bodyPr/>
        <a:lstStyle/>
        <a:p>
          <a:endParaRPr lang="en-US"/>
        </a:p>
      </dgm:t>
    </dgm:pt>
    <dgm:pt modelId="{7377DB01-C5F5-4141-8956-07DA3289EFA3}" type="sibTrans" cxnId="{66B7DE74-253A-4365-A777-F3183BDCDC98}">
      <dgm:prSet/>
      <dgm:spPr/>
      <dgm:t>
        <a:bodyPr/>
        <a:lstStyle/>
        <a:p>
          <a:endParaRPr lang="en-US"/>
        </a:p>
      </dgm:t>
    </dgm:pt>
    <dgm:pt modelId="{548FE94A-CBAA-437E-AFAC-531C541CC9AB}" type="pres">
      <dgm:prSet presAssocID="{6656A50F-C22C-4412-BE89-26B6487372C8}" presName="Name0" presStyleCnt="0">
        <dgm:presLayoutVars>
          <dgm:dir/>
          <dgm:resizeHandles val="exact"/>
        </dgm:presLayoutVars>
      </dgm:prSet>
      <dgm:spPr/>
    </dgm:pt>
    <dgm:pt modelId="{CF546AB1-062A-40F6-8A00-3BD6C4F23BFF}" type="pres">
      <dgm:prSet presAssocID="{26E87DF5-80B6-42D5-9D60-2870D9CB97C5}" presName="node" presStyleLbl="node1" presStyleIdx="0" presStyleCnt="12">
        <dgm:presLayoutVars>
          <dgm:bulletEnabled val="1"/>
        </dgm:presLayoutVars>
      </dgm:prSet>
      <dgm:spPr/>
    </dgm:pt>
    <dgm:pt modelId="{24E946A9-F635-441E-A445-81A37FBAE6F1}" type="pres">
      <dgm:prSet presAssocID="{36396348-FA04-4D8A-B481-54DAA90AB67C}" presName="sibTrans" presStyleLbl="sibTrans1D1" presStyleIdx="0" presStyleCnt="11"/>
      <dgm:spPr/>
    </dgm:pt>
    <dgm:pt modelId="{562BF8D0-9188-448F-81C3-0BED4CC003EE}" type="pres">
      <dgm:prSet presAssocID="{36396348-FA04-4D8A-B481-54DAA90AB67C}" presName="connectorText" presStyleLbl="sibTrans1D1" presStyleIdx="0" presStyleCnt="11"/>
      <dgm:spPr/>
    </dgm:pt>
    <dgm:pt modelId="{981097A8-57D3-4B7E-BC00-16A115004E6A}" type="pres">
      <dgm:prSet presAssocID="{7A1BAD77-160C-4A37-919C-769F66BA46C2}" presName="node" presStyleLbl="node1" presStyleIdx="1" presStyleCnt="12">
        <dgm:presLayoutVars>
          <dgm:bulletEnabled val="1"/>
        </dgm:presLayoutVars>
      </dgm:prSet>
      <dgm:spPr/>
    </dgm:pt>
    <dgm:pt modelId="{50DA83F2-6224-469D-A8AF-96824AD71639}" type="pres">
      <dgm:prSet presAssocID="{14AE594B-48B2-4817-BD50-5FA92190F87F}" presName="sibTrans" presStyleLbl="sibTrans1D1" presStyleIdx="1" presStyleCnt="11"/>
      <dgm:spPr/>
    </dgm:pt>
    <dgm:pt modelId="{BFF25A2B-E41B-48FE-80BB-109A4EA63319}" type="pres">
      <dgm:prSet presAssocID="{14AE594B-48B2-4817-BD50-5FA92190F87F}" presName="connectorText" presStyleLbl="sibTrans1D1" presStyleIdx="1" presStyleCnt="11"/>
      <dgm:spPr/>
    </dgm:pt>
    <dgm:pt modelId="{E01883BA-C218-494D-9C4D-BE780B6DA193}" type="pres">
      <dgm:prSet presAssocID="{67D3D29A-824B-4194-9AF7-090F5B3B1FB4}" presName="node" presStyleLbl="node1" presStyleIdx="2" presStyleCnt="12">
        <dgm:presLayoutVars>
          <dgm:bulletEnabled val="1"/>
        </dgm:presLayoutVars>
      </dgm:prSet>
      <dgm:spPr/>
    </dgm:pt>
    <dgm:pt modelId="{206BDDD7-BE7A-4DAC-8CA7-6D24FC5EA56A}" type="pres">
      <dgm:prSet presAssocID="{DFAA4296-9CF2-4887-BE05-BD64010CA7CC}" presName="sibTrans" presStyleLbl="sibTrans1D1" presStyleIdx="2" presStyleCnt="11"/>
      <dgm:spPr/>
    </dgm:pt>
    <dgm:pt modelId="{143BC8E3-DE3F-4B44-AE42-C9ADB149DC28}" type="pres">
      <dgm:prSet presAssocID="{DFAA4296-9CF2-4887-BE05-BD64010CA7CC}" presName="connectorText" presStyleLbl="sibTrans1D1" presStyleIdx="2" presStyleCnt="11"/>
      <dgm:spPr/>
    </dgm:pt>
    <dgm:pt modelId="{C908370D-D2F7-48C3-8E94-2F8F0D9E764E}" type="pres">
      <dgm:prSet presAssocID="{28601620-7DEC-4AC3-8345-E88BF4A5F05D}" presName="node" presStyleLbl="node1" presStyleIdx="3" presStyleCnt="12">
        <dgm:presLayoutVars>
          <dgm:bulletEnabled val="1"/>
        </dgm:presLayoutVars>
      </dgm:prSet>
      <dgm:spPr/>
    </dgm:pt>
    <dgm:pt modelId="{7725CDFF-76FD-478C-83BF-7628144B1290}" type="pres">
      <dgm:prSet presAssocID="{0D2F109B-ACE9-4471-8715-A96431D5EF0D}" presName="sibTrans" presStyleLbl="sibTrans1D1" presStyleIdx="3" presStyleCnt="11"/>
      <dgm:spPr/>
    </dgm:pt>
    <dgm:pt modelId="{4A806B2E-66EC-4D57-BEAC-0543D88B4253}" type="pres">
      <dgm:prSet presAssocID="{0D2F109B-ACE9-4471-8715-A96431D5EF0D}" presName="connectorText" presStyleLbl="sibTrans1D1" presStyleIdx="3" presStyleCnt="11"/>
      <dgm:spPr/>
    </dgm:pt>
    <dgm:pt modelId="{7DD4FDA6-4438-42E1-9052-E7C214C18A8D}" type="pres">
      <dgm:prSet presAssocID="{3F37FFC4-2EAD-4E22-95FA-6757E4696DD9}" presName="node" presStyleLbl="node1" presStyleIdx="4" presStyleCnt="12">
        <dgm:presLayoutVars>
          <dgm:bulletEnabled val="1"/>
        </dgm:presLayoutVars>
      </dgm:prSet>
      <dgm:spPr/>
    </dgm:pt>
    <dgm:pt modelId="{25333F27-0D2F-4DF5-8F14-DB9861386F49}" type="pres">
      <dgm:prSet presAssocID="{1E25F774-2112-4692-B284-138FB92BE1B2}" presName="sibTrans" presStyleLbl="sibTrans1D1" presStyleIdx="4" presStyleCnt="11"/>
      <dgm:spPr/>
    </dgm:pt>
    <dgm:pt modelId="{CE61A3EE-E6AC-4F91-B833-BCEFB3D52397}" type="pres">
      <dgm:prSet presAssocID="{1E25F774-2112-4692-B284-138FB92BE1B2}" presName="connectorText" presStyleLbl="sibTrans1D1" presStyleIdx="4" presStyleCnt="11"/>
      <dgm:spPr/>
    </dgm:pt>
    <dgm:pt modelId="{390E8B25-C982-4A36-B093-29FD9DE1961F}" type="pres">
      <dgm:prSet presAssocID="{F61417A8-6794-4A47-A521-9983235426F9}" presName="node" presStyleLbl="node1" presStyleIdx="5" presStyleCnt="12">
        <dgm:presLayoutVars>
          <dgm:bulletEnabled val="1"/>
        </dgm:presLayoutVars>
      </dgm:prSet>
      <dgm:spPr/>
    </dgm:pt>
    <dgm:pt modelId="{50B729C8-E255-4DD6-A92B-F063B332C86F}" type="pres">
      <dgm:prSet presAssocID="{17C67AC0-68DA-4DAC-9239-B710448AD64D}" presName="sibTrans" presStyleLbl="sibTrans1D1" presStyleIdx="5" presStyleCnt="11"/>
      <dgm:spPr/>
    </dgm:pt>
    <dgm:pt modelId="{01AA168C-C281-4AF3-B4BB-9AAB9B95259E}" type="pres">
      <dgm:prSet presAssocID="{17C67AC0-68DA-4DAC-9239-B710448AD64D}" presName="connectorText" presStyleLbl="sibTrans1D1" presStyleIdx="5" presStyleCnt="11"/>
      <dgm:spPr/>
    </dgm:pt>
    <dgm:pt modelId="{6061D566-E52A-443E-8F25-F7AF6191BB61}" type="pres">
      <dgm:prSet presAssocID="{35964CE2-2A8C-41CF-812B-DD34DAE3EF0A}" presName="node" presStyleLbl="node1" presStyleIdx="6" presStyleCnt="12">
        <dgm:presLayoutVars>
          <dgm:bulletEnabled val="1"/>
        </dgm:presLayoutVars>
      </dgm:prSet>
      <dgm:spPr/>
    </dgm:pt>
    <dgm:pt modelId="{2A24AD66-D4DC-40E4-B835-D2B427A4A02E}" type="pres">
      <dgm:prSet presAssocID="{0FC3520C-A1CA-492D-966A-98356EE0045D}" presName="sibTrans" presStyleLbl="sibTrans1D1" presStyleIdx="6" presStyleCnt="11"/>
      <dgm:spPr/>
    </dgm:pt>
    <dgm:pt modelId="{6D354C00-E1D7-4005-984C-591A372D0661}" type="pres">
      <dgm:prSet presAssocID="{0FC3520C-A1CA-492D-966A-98356EE0045D}" presName="connectorText" presStyleLbl="sibTrans1D1" presStyleIdx="6" presStyleCnt="11"/>
      <dgm:spPr/>
    </dgm:pt>
    <dgm:pt modelId="{F8DAF58E-9BFE-425B-AD77-D190581EE6B7}" type="pres">
      <dgm:prSet presAssocID="{E2B8DCED-AC1D-41F8-8A9F-F2CF6DA1CF9D}" presName="node" presStyleLbl="node1" presStyleIdx="7" presStyleCnt="12">
        <dgm:presLayoutVars>
          <dgm:bulletEnabled val="1"/>
        </dgm:presLayoutVars>
      </dgm:prSet>
      <dgm:spPr/>
    </dgm:pt>
    <dgm:pt modelId="{053253E1-0D8C-4B6A-A021-769ECBEA26C6}" type="pres">
      <dgm:prSet presAssocID="{DB3945B8-4D20-44C9-889B-5CED4B5FA211}" presName="sibTrans" presStyleLbl="sibTrans1D1" presStyleIdx="7" presStyleCnt="11"/>
      <dgm:spPr/>
    </dgm:pt>
    <dgm:pt modelId="{25DA026C-FE2D-4264-8A74-97798E200F9B}" type="pres">
      <dgm:prSet presAssocID="{DB3945B8-4D20-44C9-889B-5CED4B5FA211}" presName="connectorText" presStyleLbl="sibTrans1D1" presStyleIdx="7" presStyleCnt="11"/>
      <dgm:spPr/>
    </dgm:pt>
    <dgm:pt modelId="{55A8A253-08F6-45D7-B9BE-AD72C219E91C}" type="pres">
      <dgm:prSet presAssocID="{96795C67-0980-498C-9D60-63E3D4E0F2C3}" presName="node" presStyleLbl="node1" presStyleIdx="8" presStyleCnt="12">
        <dgm:presLayoutVars>
          <dgm:bulletEnabled val="1"/>
        </dgm:presLayoutVars>
      </dgm:prSet>
      <dgm:spPr/>
    </dgm:pt>
    <dgm:pt modelId="{6549D209-3122-4549-B513-10419E6C21FC}" type="pres">
      <dgm:prSet presAssocID="{7D8AE627-2972-4EFB-911F-DC416CB36C0A}" presName="sibTrans" presStyleLbl="sibTrans1D1" presStyleIdx="8" presStyleCnt="11"/>
      <dgm:spPr/>
    </dgm:pt>
    <dgm:pt modelId="{6F8E9E0A-9EA6-4924-8F8A-88B0C55416A5}" type="pres">
      <dgm:prSet presAssocID="{7D8AE627-2972-4EFB-911F-DC416CB36C0A}" presName="connectorText" presStyleLbl="sibTrans1D1" presStyleIdx="8" presStyleCnt="11"/>
      <dgm:spPr/>
    </dgm:pt>
    <dgm:pt modelId="{7F922BE2-22B8-4731-899A-9C63BD510E75}" type="pres">
      <dgm:prSet presAssocID="{E03C89CC-FEF6-40E7-ADBB-C2ED62D5B409}" presName="node" presStyleLbl="node1" presStyleIdx="9" presStyleCnt="12">
        <dgm:presLayoutVars>
          <dgm:bulletEnabled val="1"/>
        </dgm:presLayoutVars>
      </dgm:prSet>
      <dgm:spPr/>
    </dgm:pt>
    <dgm:pt modelId="{CCE1C73F-AB4C-44A8-87DA-8226F7CC4888}" type="pres">
      <dgm:prSet presAssocID="{023A01F5-41D0-48A2-9E8E-57C437BD6973}" presName="sibTrans" presStyleLbl="sibTrans1D1" presStyleIdx="9" presStyleCnt="11"/>
      <dgm:spPr/>
    </dgm:pt>
    <dgm:pt modelId="{8ED9F866-6493-441A-8720-C0C9CB65D2F5}" type="pres">
      <dgm:prSet presAssocID="{023A01F5-41D0-48A2-9E8E-57C437BD6973}" presName="connectorText" presStyleLbl="sibTrans1D1" presStyleIdx="9" presStyleCnt="11"/>
      <dgm:spPr/>
    </dgm:pt>
    <dgm:pt modelId="{3DDFE905-CD8E-4846-9FCC-E7E2EF8B9258}" type="pres">
      <dgm:prSet presAssocID="{794B71B9-4E9D-4D29-B34C-9A0F23C4DA06}" presName="node" presStyleLbl="node1" presStyleIdx="10" presStyleCnt="12">
        <dgm:presLayoutVars>
          <dgm:bulletEnabled val="1"/>
        </dgm:presLayoutVars>
      </dgm:prSet>
      <dgm:spPr/>
    </dgm:pt>
    <dgm:pt modelId="{A439F0EE-03D6-481E-94B3-0703BC145E9B}" type="pres">
      <dgm:prSet presAssocID="{101F52B4-4B81-4667-88D0-07418ECC9BE7}" presName="sibTrans" presStyleLbl="sibTrans1D1" presStyleIdx="10" presStyleCnt="11"/>
      <dgm:spPr/>
    </dgm:pt>
    <dgm:pt modelId="{205C4219-F299-4D9D-A375-3919D66BAEC7}" type="pres">
      <dgm:prSet presAssocID="{101F52B4-4B81-4667-88D0-07418ECC9BE7}" presName="connectorText" presStyleLbl="sibTrans1D1" presStyleIdx="10" presStyleCnt="11"/>
      <dgm:spPr/>
    </dgm:pt>
    <dgm:pt modelId="{AE8E4F38-5F3F-487A-A13B-BEE196E2CF6D}" type="pres">
      <dgm:prSet presAssocID="{AF003D9C-F6C9-45BC-9C4C-FCFC6FA21242}" presName="node" presStyleLbl="node1" presStyleIdx="11" presStyleCnt="12">
        <dgm:presLayoutVars>
          <dgm:bulletEnabled val="1"/>
        </dgm:presLayoutVars>
      </dgm:prSet>
      <dgm:spPr/>
    </dgm:pt>
  </dgm:ptLst>
  <dgm:cxnLst>
    <dgm:cxn modelId="{BCB01D00-36E4-4805-B861-A81E1263BB19}" type="presOf" srcId="{7D8AE627-2972-4EFB-911F-DC416CB36C0A}" destId="{6549D209-3122-4549-B513-10419E6C21FC}" srcOrd="0" destOrd="0" presId="urn:microsoft.com/office/officeart/2005/8/layout/bProcess3"/>
    <dgm:cxn modelId="{A41C4507-0369-4EDE-89CE-5F0FDEE27E78}" srcId="{6656A50F-C22C-4412-BE89-26B6487372C8}" destId="{3F37FFC4-2EAD-4E22-95FA-6757E4696DD9}" srcOrd="4" destOrd="0" parTransId="{9D757516-B081-444C-AF48-124FE39ADE2B}" sibTransId="{1E25F774-2112-4692-B284-138FB92BE1B2}"/>
    <dgm:cxn modelId="{40FC320A-8DDD-4B1E-AF18-002D73B0DDF7}" type="presOf" srcId="{17C67AC0-68DA-4DAC-9239-B710448AD64D}" destId="{01AA168C-C281-4AF3-B4BB-9AAB9B95259E}" srcOrd="1" destOrd="0" presId="urn:microsoft.com/office/officeart/2005/8/layout/bProcess3"/>
    <dgm:cxn modelId="{F8BDA90F-90C4-46AB-8D7C-B7CEF1B36E3C}" type="presOf" srcId="{36396348-FA04-4D8A-B481-54DAA90AB67C}" destId="{24E946A9-F635-441E-A445-81A37FBAE6F1}" srcOrd="0" destOrd="0" presId="urn:microsoft.com/office/officeart/2005/8/layout/bProcess3"/>
    <dgm:cxn modelId="{90AAC213-88B1-4AE5-A31C-B5BB371C9061}" type="presOf" srcId="{0FC3520C-A1CA-492D-966A-98356EE0045D}" destId="{2A24AD66-D4DC-40E4-B835-D2B427A4A02E}" srcOrd="0" destOrd="0" presId="urn:microsoft.com/office/officeart/2005/8/layout/bProcess3"/>
    <dgm:cxn modelId="{A8D7AD14-E655-420A-BDBC-C996148E388A}" type="presOf" srcId="{0D2F109B-ACE9-4471-8715-A96431D5EF0D}" destId="{7725CDFF-76FD-478C-83BF-7628144B1290}" srcOrd="0" destOrd="0" presId="urn:microsoft.com/office/officeart/2005/8/layout/bProcess3"/>
    <dgm:cxn modelId="{685A312B-7889-40C9-AC47-68EBF78764EE}" type="presOf" srcId="{14AE594B-48B2-4817-BD50-5FA92190F87F}" destId="{BFF25A2B-E41B-48FE-80BB-109A4EA63319}" srcOrd="1" destOrd="0" presId="urn:microsoft.com/office/officeart/2005/8/layout/bProcess3"/>
    <dgm:cxn modelId="{3F3B8931-7A95-4016-BD01-ACE57FFA0526}" type="presOf" srcId="{7D8AE627-2972-4EFB-911F-DC416CB36C0A}" destId="{6F8E9E0A-9EA6-4924-8F8A-88B0C55416A5}" srcOrd="1" destOrd="0" presId="urn:microsoft.com/office/officeart/2005/8/layout/bProcess3"/>
    <dgm:cxn modelId="{92E5ED31-029F-4E46-8857-6AD3DA7251E7}" srcId="{6656A50F-C22C-4412-BE89-26B6487372C8}" destId="{E03C89CC-FEF6-40E7-ADBB-C2ED62D5B409}" srcOrd="9" destOrd="0" parTransId="{F7518B7E-F26D-4427-A9C9-E6597A007D5B}" sibTransId="{023A01F5-41D0-48A2-9E8E-57C437BD6973}"/>
    <dgm:cxn modelId="{996FC036-B32A-4965-A3F7-137608BF7F39}" type="presOf" srcId="{6656A50F-C22C-4412-BE89-26B6487372C8}" destId="{548FE94A-CBAA-437E-AFAC-531C541CC9AB}" srcOrd="0" destOrd="0" presId="urn:microsoft.com/office/officeart/2005/8/layout/bProcess3"/>
    <dgm:cxn modelId="{D5E42A5C-7786-46DA-994D-A5446FD1315A}" type="presOf" srcId="{0D2F109B-ACE9-4471-8715-A96431D5EF0D}" destId="{4A806B2E-66EC-4D57-BEAC-0543D88B4253}" srcOrd="1" destOrd="0" presId="urn:microsoft.com/office/officeart/2005/8/layout/bProcess3"/>
    <dgm:cxn modelId="{590DCD5D-8E0B-4DC7-8B62-28EC692E4152}" type="presOf" srcId="{DB3945B8-4D20-44C9-889B-5CED4B5FA211}" destId="{053253E1-0D8C-4B6A-A021-769ECBEA26C6}" srcOrd="0" destOrd="0" presId="urn:microsoft.com/office/officeart/2005/8/layout/bProcess3"/>
    <dgm:cxn modelId="{8305445E-2C3A-4B6E-8431-819E317259C0}" type="presOf" srcId="{28601620-7DEC-4AC3-8345-E88BF4A5F05D}" destId="{C908370D-D2F7-48C3-8E94-2F8F0D9E764E}" srcOrd="0" destOrd="0" presId="urn:microsoft.com/office/officeart/2005/8/layout/bProcess3"/>
    <dgm:cxn modelId="{8A85C35F-1C46-4CFA-B588-1738B0F89AFA}" srcId="{6656A50F-C22C-4412-BE89-26B6487372C8}" destId="{35964CE2-2A8C-41CF-812B-DD34DAE3EF0A}" srcOrd="6" destOrd="0" parTransId="{A7461105-8B7C-40D2-A436-17C5429775C7}" sibTransId="{0FC3520C-A1CA-492D-966A-98356EE0045D}"/>
    <dgm:cxn modelId="{96DAC162-2C11-4A0C-8A5B-9CA8DD655E16}" type="presOf" srcId="{7A1BAD77-160C-4A37-919C-769F66BA46C2}" destId="{981097A8-57D3-4B7E-BC00-16A115004E6A}" srcOrd="0" destOrd="0" presId="urn:microsoft.com/office/officeart/2005/8/layout/bProcess3"/>
    <dgm:cxn modelId="{60799E45-ABD3-4A67-A894-D54FB699CF70}" type="presOf" srcId="{14AE594B-48B2-4817-BD50-5FA92190F87F}" destId="{50DA83F2-6224-469D-A8AF-96824AD71639}" srcOrd="0" destOrd="0" presId="urn:microsoft.com/office/officeart/2005/8/layout/bProcess3"/>
    <dgm:cxn modelId="{936FFC46-E53C-49D5-AFDC-191F8F51982F}" type="presOf" srcId="{67D3D29A-824B-4194-9AF7-090F5B3B1FB4}" destId="{E01883BA-C218-494D-9C4D-BE780B6DA193}" srcOrd="0" destOrd="0" presId="urn:microsoft.com/office/officeart/2005/8/layout/bProcess3"/>
    <dgm:cxn modelId="{763CE749-0CBA-4E22-92C2-10B5FD543E5E}" type="presOf" srcId="{1E25F774-2112-4692-B284-138FB92BE1B2}" destId="{CE61A3EE-E6AC-4F91-B833-BCEFB3D52397}" srcOrd="1" destOrd="0" presId="urn:microsoft.com/office/officeart/2005/8/layout/bProcess3"/>
    <dgm:cxn modelId="{415E796E-E6CF-46B9-8C38-C76EC5CE62D0}" srcId="{6656A50F-C22C-4412-BE89-26B6487372C8}" destId="{26E87DF5-80B6-42D5-9D60-2870D9CB97C5}" srcOrd="0" destOrd="0" parTransId="{CB31266E-1DE0-48F0-ABF2-FE585B0B8C51}" sibTransId="{36396348-FA04-4D8A-B481-54DAA90AB67C}"/>
    <dgm:cxn modelId="{66B7DE74-253A-4365-A777-F3183BDCDC98}" srcId="{6656A50F-C22C-4412-BE89-26B6487372C8}" destId="{AF003D9C-F6C9-45BC-9C4C-FCFC6FA21242}" srcOrd="11" destOrd="0" parTransId="{D552221C-83C8-420D-B79C-DA7B2E618C2F}" sibTransId="{7377DB01-C5F5-4141-8956-07DA3289EFA3}"/>
    <dgm:cxn modelId="{43ABE475-58B6-4760-A388-0A9049B821DB}" type="presOf" srcId="{DFAA4296-9CF2-4887-BE05-BD64010CA7CC}" destId="{143BC8E3-DE3F-4B44-AE42-C9ADB149DC28}" srcOrd="1" destOrd="0" presId="urn:microsoft.com/office/officeart/2005/8/layout/bProcess3"/>
    <dgm:cxn modelId="{6152A67B-B445-484A-ACAA-D333CB08B655}" srcId="{6656A50F-C22C-4412-BE89-26B6487372C8}" destId="{28601620-7DEC-4AC3-8345-E88BF4A5F05D}" srcOrd="3" destOrd="0" parTransId="{56BFB85A-B803-443F-B8EC-9AB2F26F6AD0}" sibTransId="{0D2F109B-ACE9-4471-8715-A96431D5EF0D}"/>
    <dgm:cxn modelId="{2B366387-F032-45D1-B039-4CBFDE30AF14}" type="presOf" srcId="{17C67AC0-68DA-4DAC-9239-B710448AD64D}" destId="{50B729C8-E255-4DD6-A92B-F063B332C86F}" srcOrd="0" destOrd="0" presId="urn:microsoft.com/office/officeart/2005/8/layout/bProcess3"/>
    <dgm:cxn modelId="{1F2F679B-A748-4769-9A1B-149778CD506C}" srcId="{6656A50F-C22C-4412-BE89-26B6487372C8}" destId="{67D3D29A-824B-4194-9AF7-090F5B3B1FB4}" srcOrd="2" destOrd="0" parTransId="{ECC1A051-D355-43F8-AC24-BB714A0B9253}" sibTransId="{DFAA4296-9CF2-4887-BE05-BD64010CA7CC}"/>
    <dgm:cxn modelId="{47E2D09F-0BFA-43B1-BEF0-6D1EAE7AFC34}" srcId="{6656A50F-C22C-4412-BE89-26B6487372C8}" destId="{7A1BAD77-160C-4A37-919C-769F66BA46C2}" srcOrd="1" destOrd="0" parTransId="{8C907251-0E96-463D-A948-4DDDD586581C}" sibTransId="{14AE594B-48B2-4817-BD50-5FA92190F87F}"/>
    <dgm:cxn modelId="{1E11B2A2-A3EC-43AE-A779-8142C9719653}" type="presOf" srcId="{023A01F5-41D0-48A2-9E8E-57C437BD6973}" destId="{8ED9F866-6493-441A-8720-C0C9CB65D2F5}" srcOrd="1" destOrd="0" presId="urn:microsoft.com/office/officeart/2005/8/layout/bProcess3"/>
    <dgm:cxn modelId="{EDB4C6A2-6576-4915-8C63-BAAC8B3FE2B3}" type="presOf" srcId="{AF003D9C-F6C9-45BC-9C4C-FCFC6FA21242}" destId="{AE8E4F38-5F3F-487A-A13B-BEE196E2CF6D}" srcOrd="0" destOrd="0" presId="urn:microsoft.com/office/officeart/2005/8/layout/bProcess3"/>
    <dgm:cxn modelId="{53A4CCA4-26DB-49C3-8F0D-E854A25D0701}" type="presOf" srcId="{96795C67-0980-498C-9D60-63E3D4E0F2C3}" destId="{55A8A253-08F6-45D7-B9BE-AD72C219E91C}" srcOrd="0" destOrd="0" presId="urn:microsoft.com/office/officeart/2005/8/layout/bProcess3"/>
    <dgm:cxn modelId="{8331C6A9-33BF-4875-9200-C25F48FD7198}" type="presOf" srcId="{3F37FFC4-2EAD-4E22-95FA-6757E4696DD9}" destId="{7DD4FDA6-4438-42E1-9052-E7C214C18A8D}" srcOrd="0" destOrd="0" presId="urn:microsoft.com/office/officeart/2005/8/layout/bProcess3"/>
    <dgm:cxn modelId="{F0D21DAA-33B6-4C9C-9569-3223A8DA1D25}" srcId="{6656A50F-C22C-4412-BE89-26B6487372C8}" destId="{794B71B9-4E9D-4D29-B34C-9A0F23C4DA06}" srcOrd="10" destOrd="0" parTransId="{21DCEE94-755C-40C5-95F6-F7DD5A5107C4}" sibTransId="{101F52B4-4B81-4667-88D0-07418ECC9BE7}"/>
    <dgm:cxn modelId="{FE4D3EAE-2332-441F-84F0-3A0ACF9DDBD0}" type="presOf" srcId="{0FC3520C-A1CA-492D-966A-98356EE0045D}" destId="{6D354C00-E1D7-4005-984C-591A372D0661}" srcOrd="1" destOrd="0" presId="urn:microsoft.com/office/officeart/2005/8/layout/bProcess3"/>
    <dgm:cxn modelId="{3F2A8BAE-F893-434C-A079-82115FC9422F}" srcId="{6656A50F-C22C-4412-BE89-26B6487372C8}" destId="{E2B8DCED-AC1D-41F8-8A9F-F2CF6DA1CF9D}" srcOrd="7" destOrd="0" parTransId="{FD5BB6D8-45BE-49D1-9CBA-E9C6C6A64FF0}" sibTransId="{DB3945B8-4D20-44C9-889B-5CED4B5FA211}"/>
    <dgm:cxn modelId="{ECDE6BBB-2425-496F-86C2-B4377B79A438}" type="presOf" srcId="{F61417A8-6794-4A47-A521-9983235426F9}" destId="{390E8B25-C982-4A36-B093-29FD9DE1961F}" srcOrd="0" destOrd="0" presId="urn:microsoft.com/office/officeart/2005/8/layout/bProcess3"/>
    <dgm:cxn modelId="{1F3C0CBC-1D59-44C4-933E-41868383B288}" type="presOf" srcId="{023A01F5-41D0-48A2-9E8E-57C437BD6973}" destId="{CCE1C73F-AB4C-44A8-87DA-8226F7CC4888}" srcOrd="0" destOrd="0" presId="urn:microsoft.com/office/officeart/2005/8/layout/bProcess3"/>
    <dgm:cxn modelId="{1BA1E4C8-9ED7-4A88-BB6A-66BCCDC5E600}" type="presOf" srcId="{DB3945B8-4D20-44C9-889B-5CED4B5FA211}" destId="{25DA026C-FE2D-4264-8A74-97798E200F9B}" srcOrd="1" destOrd="0" presId="urn:microsoft.com/office/officeart/2005/8/layout/bProcess3"/>
    <dgm:cxn modelId="{4EF0A9CC-7EBB-44B9-A77B-0EB76F92C4E6}" type="presOf" srcId="{E03C89CC-FEF6-40E7-ADBB-C2ED62D5B409}" destId="{7F922BE2-22B8-4731-899A-9C63BD510E75}" srcOrd="0" destOrd="0" presId="urn:microsoft.com/office/officeart/2005/8/layout/bProcess3"/>
    <dgm:cxn modelId="{230C31D0-40B9-4C37-88AF-8D7BDF1BA952}" type="presOf" srcId="{36396348-FA04-4D8A-B481-54DAA90AB67C}" destId="{562BF8D0-9188-448F-81C3-0BED4CC003EE}" srcOrd="1" destOrd="0" presId="urn:microsoft.com/office/officeart/2005/8/layout/bProcess3"/>
    <dgm:cxn modelId="{85DC5FD5-0D00-4AA8-B4B3-16597495B5E6}" srcId="{6656A50F-C22C-4412-BE89-26B6487372C8}" destId="{96795C67-0980-498C-9D60-63E3D4E0F2C3}" srcOrd="8" destOrd="0" parTransId="{CD59AED8-E3F2-4A39-9B78-1C546834C3BD}" sibTransId="{7D8AE627-2972-4EFB-911F-DC416CB36C0A}"/>
    <dgm:cxn modelId="{616849D8-6904-452A-B112-CE4DA82ED5E5}" type="presOf" srcId="{26E87DF5-80B6-42D5-9D60-2870D9CB97C5}" destId="{CF546AB1-062A-40F6-8A00-3BD6C4F23BFF}" srcOrd="0" destOrd="0" presId="urn:microsoft.com/office/officeart/2005/8/layout/bProcess3"/>
    <dgm:cxn modelId="{20602FDB-0D4C-461F-A0DB-015C6CB86CBF}" type="presOf" srcId="{E2B8DCED-AC1D-41F8-8A9F-F2CF6DA1CF9D}" destId="{F8DAF58E-9BFE-425B-AD77-D190581EE6B7}" srcOrd="0" destOrd="0" presId="urn:microsoft.com/office/officeart/2005/8/layout/bProcess3"/>
    <dgm:cxn modelId="{3B5EE8E0-B6BE-4E36-A636-914482E58EA1}" srcId="{6656A50F-C22C-4412-BE89-26B6487372C8}" destId="{F61417A8-6794-4A47-A521-9983235426F9}" srcOrd="5" destOrd="0" parTransId="{2850C6C0-3FFC-452C-AC73-4BB586F5B028}" sibTransId="{17C67AC0-68DA-4DAC-9239-B710448AD64D}"/>
    <dgm:cxn modelId="{18501BE2-01ED-41A8-988E-D7FA0689DFE6}" type="presOf" srcId="{101F52B4-4B81-4667-88D0-07418ECC9BE7}" destId="{A439F0EE-03D6-481E-94B3-0703BC145E9B}" srcOrd="0" destOrd="0" presId="urn:microsoft.com/office/officeart/2005/8/layout/bProcess3"/>
    <dgm:cxn modelId="{F473A0E4-6B95-4BA8-B311-A07F348E7769}" type="presOf" srcId="{DFAA4296-9CF2-4887-BE05-BD64010CA7CC}" destId="{206BDDD7-BE7A-4DAC-8CA7-6D24FC5EA56A}" srcOrd="0" destOrd="0" presId="urn:microsoft.com/office/officeart/2005/8/layout/bProcess3"/>
    <dgm:cxn modelId="{0E76B4F2-4B1F-4A39-AB16-EA44850F8BA8}" type="presOf" srcId="{35964CE2-2A8C-41CF-812B-DD34DAE3EF0A}" destId="{6061D566-E52A-443E-8F25-F7AF6191BB61}" srcOrd="0" destOrd="0" presId="urn:microsoft.com/office/officeart/2005/8/layout/bProcess3"/>
    <dgm:cxn modelId="{8D41BAF4-1568-4B71-8644-C80618FB86D1}" type="presOf" srcId="{1E25F774-2112-4692-B284-138FB92BE1B2}" destId="{25333F27-0D2F-4DF5-8F14-DB9861386F49}" srcOrd="0" destOrd="0" presId="urn:microsoft.com/office/officeart/2005/8/layout/bProcess3"/>
    <dgm:cxn modelId="{34CBEBFE-C783-4D5E-BC4F-E69B06EB285A}" type="presOf" srcId="{101F52B4-4B81-4667-88D0-07418ECC9BE7}" destId="{205C4219-F299-4D9D-A375-3919D66BAEC7}" srcOrd="1" destOrd="0" presId="urn:microsoft.com/office/officeart/2005/8/layout/bProcess3"/>
    <dgm:cxn modelId="{83C169FF-12FC-42F3-B241-20683161B1A3}" type="presOf" srcId="{794B71B9-4E9D-4D29-B34C-9A0F23C4DA06}" destId="{3DDFE905-CD8E-4846-9FCC-E7E2EF8B9258}" srcOrd="0" destOrd="0" presId="urn:microsoft.com/office/officeart/2005/8/layout/bProcess3"/>
    <dgm:cxn modelId="{26DB0AD1-7BB0-43D4-AA9D-C9F273BCA363}" type="presParOf" srcId="{548FE94A-CBAA-437E-AFAC-531C541CC9AB}" destId="{CF546AB1-062A-40F6-8A00-3BD6C4F23BFF}" srcOrd="0" destOrd="0" presId="urn:microsoft.com/office/officeart/2005/8/layout/bProcess3"/>
    <dgm:cxn modelId="{A3C3209F-1BEC-420B-B662-18C66C8307CC}" type="presParOf" srcId="{548FE94A-CBAA-437E-AFAC-531C541CC9AB}" destId="{24E946A9-F635-441E-A445-81A37FBAE6F1}" srcOrd="1" destOrd="0" presId="urn:microsoft.com/office/officeart/2005/8/layout/bProcess3"/>
    <dgm:cxn modelId="{FD970D10-FB71-4ABE-B5E9-8E9F7DF54AA3}" type="presParOf" srcId="{24E946A9-F635-441E-A445-81A37FBAE6F1}" destId="{562BF8D0-9188-448F-81C3-0BED4CC003EE}" srcOrd="0" destOrd="0" presId="urn:microsoft.com/office/officeart/2005/8/layout/bProcess3"/>
    <dgm:cxn modelId="{3E554D8E-CF73-4513-BE8A-7F54049A71C2}" type="presParOf" srcId="{548FE94A-CBAA-437E-AFAC-531C541CC9AB}" destId="{981097A8-57D3-4B7E-BC00-16A115004E6A}" srcOrd="2" destOrd="0" presId="urn:microsoft.com/office/officeart/2005/8/layout/bProcess3"/>
    <dgm:cxn modelId="{A4F918AE-6E84-419E-9525-710717D144F1}" type="presParOf" srcId="{548FE94A-CBAA-437E-AFAC-531C541CC9AB}" destId="{50DA83F2-6224-469D-A8AF-96824AD71639}" srcOrd="3" destOrd="0" presId="urn:microsoft.com/office/officeart/2005/8/layout/bProcess3"/>
    <dgm:cxn modelId="{FDDFADF1-F462-4528-8EDF-0EEFE82D20C3}" type="presParOf" srcId="{50DA83F2-6224-469D-A8AF-96824AD71639}" destId="{BFF25A2B-E41B-48FE-80BB-109A4EA63319}" srcOrd="0" destOrd="0" presId="urn:microsoft.com/office/officeart/2005/8/layout/bProcess3"/>
    <dgm:cxn modelId="{3FFD2B59-2149-498A-8F95-D33715507B5B}" type="presParOf" srcId="{548FE94A-CBAA-437E-AFAC-531C541CC9AB}" destId="{E01883BA-C218-494D-9C4D-BE780B6DA193}" srcOrd="4" destOrd="0" presId="urn:microsoft.com/office/officeart/2005/8/layout/bProcess3"/>
    <dgm:cxn modelId="{9F26009A-410D-4D4B-AABF-AFB1D20912A5}" type="presParOf" srcId="{548FE94A-CBAA-437E-AFAC-531C541CC9AB}" destId="{206BDDD7-BE7A-4DAC-8CA7-6D24FC5EA56A}" srcOrd="5" destOrd="0" presId="urn:microsoft.com/office/officeart/2005/8/layout/bProcess3"/>
    <dgm:cxn modelId="{7FE67D15-7914-4DF0-9FC6-9BA5C8B6634D}" type="presParOf" srcId="{206BDDD7-BE7A-4DAC-8CA7-6D24FC5EA56A}" destId="{143BC8E3-DE3F-4B44-AE42-C9ADB149DC28}" srcOrd="0" destOrd="0" presId="urn:microsoft.com/office/officeart/2005/8/layout/bProcess3"/>
    <dgm:cxn modelId="{3DEE29D1-0CA9-42AF-B8D8-EB304BDF80AC}" type="presParOf" srcId="{548FE94A-CBAA-437E-AFAC-531C541CC9AB}" destId="{C908370D-D2F7-48C3-8E94-2F8F0D9E764E}" srcOrd="6" destOrd="0" presId="urn:microsoft.com/office/officeart/2005/8/layout/bProcess3"/>
    <dgm:cxn modelId="{E224CD56-BD1B-43D9-A361-FAF1CDCBE34C}" type="presParOf" srcId="{548FE94A-CBAA-437E-AFAC-531C541CC9AB}" destId="{7725CDFF-76FD-478C-83BF-7628144B1290}" srcOrd="7" destOrd="0" presId="urn:microsoft.com/office/officeart/2005/8/layout/bProcess3"/>
    <dgm:cxn modelId="{618BC0D5-5285-4F14-89E5-4F629793CDB6}" type="presParOf" srcId="{7725CDFF-76FD-478C-83BF-7628144B1290}" destId="{4A806B2E-66EC-4D57-BEAC-0543D88B4253}" srcOrd="0" destOrd="0" presId="urn:microsoft.com/office/officeart/2005/8/layout/bProcess3"/>
    <dgm:cxn modelId="{95E910DD-DE8F-45D2-A482-127FF714A0D4}" type="presParOf" srcId="{548FE94A-CBAA-437E-AFAC-531C541CC9AB}" destId="{7DD4FDA6-4438-42E1-9052-E7C214C18A8D}" srcOrd="8" destOrd="0" presId="urn:microsoft.com/office/officeart/2005/8/layout/bProcess3"/>
    <dgm:cxn modelId="{ECD0B302-FC9D-4EFE-9577-E9BF957861CF}" type="presParOf" srcId="{548FE94A-CBAA-437E-AFAC-531C541CC9AB}" destId="{25333F27-0D2F-4DF5-8F14-DB9861386F49}" srcOrd="9" destOrd="0" presId="urn:microsoft.com/office/officeart/2005/8/layout/bProcess3"/>
    <dgm:cxn modelId="{CCC44398-919C-482D-8249-3023D04AA71C}" type="presParOf" srcId="{25333F27-0D2F-4DF5-8F14-DB9861386F49}" destId="{CE61A3EE-E6AC-4F91-B833-BCEFB3D52397}" srcOrd="0" destOrd="0" presId="urn:microsoft.com/office/officeart/2005/8/layout/bProcess3"/>
    <dgm:cxn modelId="{10F76BF5-A7E5-44DE-8B4E-5A749B332BC4}" type="presParOf" srcId="{548FE94A-CBAA-437E-AFAC-531C541CC9AB}" destId="{390E8B25-C982-4A36-B093-29FD9DE1961F}" srcOrd="10" destOrd="0" presId="urn:microsoft.com/office/officeart/2005/8/layout/bProcess3"/>
    <dgm:cxn modelId="{60079EB5-5DDF-4D74-8B6A-29A5CC9798E8}" type="presParOf" srcId="{548FE94A-CBAA-437E-AFAC-531C541CC9AB}" destId="{50B729C8-E255-4DD6-A92B-F063B332C86F}" srcOrd="11" destOrd="0" presId="urn:microsoft.com/office/officeart/2005/8/layout/bProcess3"/>
    <dgm:cxn modelId="{C0A3F915-4CE3-4E25-97A8-986C43E93070}" type="presParOf" srcId="{50B729C8-E255-4DD6-A92B-F063B332C86F}" destId="{01AA168C-C281-4AF3-B4BB-9AAB9B95259E}" srcOrd="0" destOrd="0" presId="urn:microsoft.com/office/officeart/2005/8/layout/bProcess3"/>
    <dgm:cxn modelId="{EB0D27A1-D4D4-498B-8133-762F8541D709}" type="presParOf" srcId="{548FE94A-CBAA-437E-AFAC-531C541CC9AB}" destId="{6061D566-E52A-443E-8F25-F7AF6191BB61}" srcOrd="12" destOrd="0" presId="urn:microsoft.com/office/officeart/2005/8/layout/bProcess3"/>
    <dgm:cxn modelId="{28E7916B-754F-400A-A3FD-443E6D792836}" type="presParOf" srcId="{548FE94A-CBAA-437E-AFAC-531C541CC9AB}" destId="{2A24AD66-D4DC-40E4-B835-D2B427A4A02E}" srcOrd="13" destOrd="0" presId="urn:microsoft.com/office/officeart/2005/8/layout/bProcess3"/>
    <dgm:cxn modelId="{25FE1F96-5796-4C1C-A454-424FC1335309}" type="presParOf" srcId="{2A24AD66-D4DC-40E4-B835-D2B427A4A02E}" destId="{6D354C00-E1D7-4005-984C-591A372D0661}" srcOrd="0" destOrd="0" presId="urn:microsoft.com/office/officeart/2005/8/layout/bProcess3"/>
    <dgm:cxn modelId="{911D33C3-CB88-4673-B280-E3968E590BD0}" type="presParOf" srcId="{548FE94A-CBAA-437E-AFAC-531C541CC9AB}" destId="{F8DAF58E-9BFE-425B-AD77-D190581EE6B7}" srcOrd="14" destOrd="0" presId="urn:microsoft.com/office/officeart/2005/8/layout/bProcess3"/>
    <dgm:cxn modelId="{7E5B7CD4-76D2-46A4-80F2-A11AB2586BE4}" type="presParOf" srcId="{548FE94A-CBAA-437E-AFAC-531C541CC9AB}" destId="{053253E1-0D8C-4B6A-A021-769ECBEA26C6}" srcOrd="15" destOrd="0" presId="urn:microsoft.com/office/officeart/2005/8/layout/bProcess3"/>
    <dgm:cxn modelId="{C8886320-9A80-4277-91AB-B33F27B0D00D}" type="presParOf" srcId="{053253E1-0D8C-4B6A-A021-769ECBEA26C6}" destId="{25DA026C-FE2D-4264-8A74-97798E200F9B}" srcOrd="0" destOrd="0" presId="urn:microsoft.com/office/officeart/2005/8/layout/bProcess3"/>
    <dgm:cxn modelId="{3E1561D0-E86C-42DE-8E15-B2BC2E78ACB5}" type="presParOf" srcId="{548FE94A-CBAA-437E-AFAC-531C541CC9AB}" destId="{55A8A253-08F6-45D7-B9BE-AD72C219E91C}" srcOrd="16" destOrd="0" presId="urn:microsoft.com/office/officeart/2005/8/layout/bProcess3"/>
    <dgm:cxn modelId="{AE01E957-3061-4B94-904C-470865F62767}" type="presParOf" srcId="{548FE94A-CBAA-437E-AFAC-531C541CC9AB}" destId="{6549D209-3122-4549-B513-10419E6C21FC}" srcOrd="17" destOrd="0" presId="urn:microsoft.com/office/officeart/2005/8/layout/bProcess3"/>
    <dgm:cxn modelId="{4BDC5FBC-15BA-40EB-A7BF-72996839A7CA}" type="presParOf" srcId="{6549D209-3122-4549-B513-10419E6C21FC}" destId="{6F8E9E0A-9EA6-4924-8F8A-88B0C55416A5}" srcOrd="0" destOrd="0" presId="urn:microsoft.com/office/officeart/2005/8/layout/bProcess3"/>
    <dgm:cxn modelId="{18D8BCC1-D297-4A90-81AE-53357D3072DC}" type="presParOf" srcId="{548FE94A-CBAA-437E-AFAC-531C541CC9AB}" destId="{7F922BE2-22B8-4731-899A-9C63BD510E75}" srcOrd="18" destOrd="0" presId="urn:microsoft.com/office/officeart/2005/8/layout/bProcess3"/>
    <dgm:cxn modelId="{BA8672A3-E6B5-4EC1-ADE6-3108E7F86CB8}" type="presParOf" srcId="{548FE94A-CBAA-437E-AFAC-531C541CC9AB}" destId="{CCE1C73F-AB4C-44A8-87DA-8226F7CC4888}" srcOrd="19" destOrd="0" presId="urn:microsoft.com/office/officeart/2005/8/layout/bProcess3"/>
    <dgm:cxn modelId="{EF6CEF4A-C6C6-42A6-AC54-9BD588DB4D77}" type="presParOf" srcId="{CCE1C73F-AB4C-44A8-87DA-8226F7CC4888}" destId="{8ED9F866-6493-441A-8720-C0C9CB65D2F5}" srcOrd="0" destOrd="0" presId="urn:microsoft.com/office/officeart/2005/8/layout/bProcess3"/>
    <dgm:cxn modelId="{785913D0-F927-447F-90DF-73D32AD77906}" type="presParOf" srcId="{548FE94A-CBAA-437E-AFAC-531C541CC9AB}" destId="{3DDFE905-CD8E-4846-9FCC-E7E2EF8B9258}" srcOrd="20" destOrd="0" presId="urn:microsoft.com/office/officeart/2005/8/layout/bProcess3"/>
    <dgm:cxn modelId="{13696357-3017-444E-AA75-65CAECD95AC5}" type="presParOf" srcId="{548FE94A-CBAA-437E-AFAC-531C541CC9AB}" destId="{A439F0EE-03D6-481E-94B3-0703BC145E9B}" srcOrd="21" destOrd="0" presId="urn:microsoft.com/office/officeart/2005/8/layout/bProcess3"/>
    <dgm:cxn modelId="{66A2DB03-8C4A-4B5A-AF17-E643D6ED4AA6}" type="presParOf" srcId="{A439F0EE-03D6-481E-94B3-0703BC145E9B}" destId="{205C4219-F299-4D9D-A375-3919D66BAEC7}" srcOrd="0" destOrd="0" presId="urn:microsoft.com/office/officeart/2005/8/layout/bProcess3"/>
    <dgm:cxn modelId="{10E24D48-709E-4110-93A7-2FEA16E44476}" type="presParOf" srcId="{548FE94A-CBAA-437E-AFAC-531C541CC9AB}" destId="{AE8E4F38-5F3F-487A-A13B-BEE196E2CF6D}" srcOrd="22"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5E0C78-E761-4224-B3EA-8F4BCD17207F}">
      <dsp:nvSpPr>
        <dsp:cNvPr id="0" name=""/>
        <dsp:cNvSpPr/>
      </dsp:nvSpPr>
      <dsp:spPr>
        <a:xfrm>
          <a:off x="0" y="362197"/>
          <a:ext cx="2985060" cy="1895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BC7ED0-5758-4D17-ABC6-311A00B6DD0D}">
      <dsp:nvSpPr>
        <dsp:cNvPr id="0" name=""/>
        <dsp:cNvSpPr/>
      </dsp:nvSpPr>
      <dsp:spPr>
        <a:xfrm>
          <a:off x="331673" y="677287"/>
          <a:ext cx="2985060" cy="18955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n-US" sz="2100" kern="1200" dirty="0"/>
            <a:t>The business plan should give clear and concise information on all the important aspects of the proposed venture.</a:t>
          </a:r>
        </a:p>
      </dsp:txBody>
      <dsp:txXfrm>
        <a:off x="387191" y="732805"/>
        <a:ext cx="2874024" cy="1784477"/>
      </dsp:txXfrm>
    </dsp:sp>
    <dsp:sp modelId="{0E2605CA-8504-4324-8565-C5D58103F1F0}">
      <dsp:nvSpPr>
        <dsp:cNvPr id="0" name=""/>
        <dsp:cNvSpPr/>
      </dsp:nvSpPr>
      <dsp:spPr>
        <a:xfrm>
          <a:off x="3648407" y="362197"/>
          <a:ext cx="2985060" cy="1895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467E21-F4C9-4E1F-AE7D-DF798271307F}">
      <dsp:nvSpPr>
        <dsp:cNvPr id="0" name=""/>
        <dsp:cNvSpPr/>
      </dsp:nvSpPr>
      <dsp:spPr>
        <a:xfrm>
          <a:off x="3980080" y="677287"/>
          <a:ext cx="2985060" cy="18955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n-US" sz="2100" kern="1200" dirty="0"/>
            <a:t>It must be long enough to provide sufficient information yet short enough to maintain reader interest.</a:t>
          </a:r>
        </a:p>
      </dsp:txBody>
      <dsp:txXfrm>
        <a:off x="4035598" y="732805"/>
        <a:ext cx="2874024" cy="1784477"/>
      </dsp:txXfrm>
    </dsp:sp>
    <dsp:sp modelId="{79CCD725-62E7-479F-8FCC-44C66B2D0AC0}">
      <dsp:nvSpPr>
        <dsp:cNvPr id="0" name=""/>
        <dsp:cNvSpPr/>
      </dsp:nvSpPr>
      <dsp:spPr>
        <a:xfrm>
          <a:off x="7296814" y="362197"/>
          <a:ext cx="2985060" cy="18955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9400D0-182A-49BA-812D-DC3BCF2DAE0F}">
      <dsp:nvSpPr>
        <dsp:cNvPr id="0" name=""/>
        <dsp:cNvSpPr/>
      </dsp:nvSpPr>
      <dsp:spPr>
        <a:xfrm>
          <a:off x="7628487" y="677287"/>
          <a:ext cx="2985060" cy="18955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just" defTabSz="933450">
            <a:lnSpc>
              <a:spcPct val="90000"/>
            </a:lnSpc>
            <a:spcBef>
              <a:spcPct val="0"/>
            </a:spcBef>
            <a:spcAft>
              <a:spcPct val="35000"/>
            </a:spcAft>
            <a:buNone/>
          </a:pPr>
          <a:r>
            <a:rPr lang="en-US" sz="2100" kern="1200" dirty="0"/>
            <a:t>For most plans, 25 to 35 pages is sufficient.</a:t>
          </a:r>
        </a:p>
      </dsp:txBody>
      <dsp:txXfrm>
        <a:off x="7684005" y="732805"/>
        <a:ext cx="2874024" cy="17844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946A9-F635-441E-A445-81A37FBAE6F1}">
      <dsp:nvSpPr>
        <dsp:cNvPr id="0" name=""/>
        <dsp:cNvSpPr/>
      </dsp:nvSpPr>
      <dsp:spPr>
        <a:xfrm>
          <a:off x="2170176" y="484521"/>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47114" y="528218"/>
        <a:ext cx="20235" cy="4047"/>
      </dsp:txXfrm>
    </dsp:sp>
    <dsp:sp modelId="{CF546AB1-062A-40F6-8A00-3BD6C4F23BFF}">
      <dsp:nvSpPr>
        <dsp:cNvPr id="0" name=""/>
        <dsp:cNvSpPr/>
      </dsp:nvSpPr>
      <dsp:spPr>
        <a:xfrm>
          <a:off x="412357" y="2356"/>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Title Slide</a:t>
          </a:r>
        </a:p>
      </dsp:txBody>
      <dsp:txXfrm>
        <a:off x="412357" y="2356"/>
        <a:ext cx="1759618" cy="1055770"/>
      </dsp:txXfrm>
    </dsp:sp>
    <dsp:sp modelId="{50DA83F2-6224-469D-A8AF-96824AD71639}">
      <dsp:nvSpPr>
        <dsp:cNvPr id="0" name=""/>
        <dsp:cNvSpPr/>
      </dsp:nvSpPr>
      <dsp:spPr>
        <a:xfrm>
          <a:off x="4334506" y="484521"/>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1444" y="528218"/>
        <a:ext cx="20235" cy="4047"/>
      </dsp:txXfrm>
    </dsp:sp>
    <dsp:sp modelId="{981097A8-57D3-4B7E-BC00-16A115004E6A}">
      <dsp:nvSpPr>
        <dsp:cNvPr id="0" name=""/>
        <dsp:cNvSpPr/>
      </dsp:nvSpPr>
      <dsp:spPr>
        <a:xfrm>
          <a:off x="2576688" y="2356"/>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Problem</a:t>
          </a:r>
        </a:p>
      </dsp:txBody>
      <dsp:txXfrm>
        <a:off x="2576688" y="2356"/>
        <a:ext cx="1759618" cy="1055770"/>
      </dsp:txXfrm>
    </dsp:sp>
    <dsp:sp modelId="{206BDDD7-BE7A-4DAC-8CA7-6D24FC5EA56A}">
      <dsp:nvSpPr>
        <dsp:cNvPr id="0" name=""/>
        <dsp:cNvSpPr/>
      </dsp:nvSpPr>
      <dsp:spPr>
        <a:xfrm>
          <a:off x="6498836" y="484521"/>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75775" y="528218"/>
        <a:ext cx="20235" cy="4047"/>
      </dsp:txXfrm>
    </dsp:sp>
    <dsp:sp modelId="{E01883BA-C218-494D-9C4D-BE780B6DA193}">
      <dsp:nvSpPr>
        <dsp:cNvPr id="0" name=""/>
        <dsp:cNvSpPr/>
      </dsp:nvSpPr>
      <dsp:spPr>
        <a:xfrm>
          <a:off x="4741018" y="2356"/>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Solution</a:t>
          </a:r>
        </a:p>
      </dsp:txBody>
      <dsp:txXfrm>
        <a:off x="4741018" y="2356"/>
        <a:ext cx="1759618" cy="1055770"/>
      </dsp:txXfrm>
    </dsp:sp>
    <dsp:sp modelId="{7725CDFF-76FD-478C-83BF-7628144B1290}">
      <dsp:nvSpPr>
        <dsp:cNvPr id="0" name=""/>
        <dsp:cNvSpPr/>
      </dsp:nvSpPr>
      <dsp:spPr>
        <a:xfrm>
          <a:off x="1292166" y="1056327"/>
          <a:ext cx="6492991" cy="374112"/>
        </a:xfrm>
        <a:custGeom>
          <a:avLst/>
          <a:gdLst/>
          <a:ahLst/>
          <a:cxnLst/>
          <a:rect l="0" t="0" r="0" b="0"/>
          <a:pathLst>
            <a:path>
              <a:moveTo>
                <a:pt x="6492991" y="0"/>
              </a:moveTo>
              <a:lnTo>
                <a:pt x="6492991" y="204156"/>
              </a:lnTo>
              <a:lnTo>
                <a:pt x="0" y="204156"/>
              </a:lnTo>
              <a:lnTo>
                <a:pt x="0" y="37411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76022" y="1241359"/>
        <a:ext cx="325279" cy="4047"/>
      </dsp:txXfrm>
    </dsp:sp>
    <dsp:sp modelId="{C908370D-D2F7-48C3-8E94-2F8F0D9E764E}">
      <dsp:nvSpPr>
        <dsp:cNvPr id="0" name=""/>
        <dsp:cNvSpPr/>
      </dsp:nvSpPr>
      <dsp:spPr>
        <a:xfrm>
          <a:off x="6905348" y="2356"/>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Opportunity and target market</a:t>
          </a:r>
        </a:p>
      </dsp:txBody>
      <dsp:txXfrm>
        <a:off x="6905348" y="2356"/>
        <a:ext cx="1759618" cy="1055770"/>
      </dsp:txXfrm>
    </dsp:sp>
    <dsp:sp modelId="{25333F27-0D2F-4DF5-8F14-DB9861386F49}">
      <dsp:nvSpPr>
        <dsp:cNvPr id="0" name=""/>
        <dsp:cNvSpPr/>
      </dsp:nvSpPr>
      <dsp:spPr>
        <a:xfrm>
          <a:off x="2170176" y="1945005"/>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47114" y="1988701"/>
        <a:ext cx="20235" cy="4047"/>
      </dsp:txXfrm>
    </dsp:sp>
    <dsp:sp modelId="{7DD4FDA6-4438-42E1-9052-E7C214C18A8D}">
      <dsp:nvSpPr>
        <dsp:cNvPr id="0" name=""/>
        <dsp:cNvSpPr/>
      </dsp:nvSpPr>
      <dsp:spPr>
        <a:xfrm>
          <a:off x="412357" y="1462839"/>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Technology</a:t>
          </a:r>
        </a:p>
      </dsp:txBody>
      <dsp:txXfrm>
        <a:off x="412357" y="1462839"/>
        <a:ext cx="1759618" cy="1055770"/>
      </dsp:txXfrm>
    </dsp:sp>
    <dsp:sp modelId="{50B729C8-E255-4DD6-A92B-F063B332C86F}">
      <dsp:nvSpPr>
        <dsp:cNvPr id="0" name=""/>
        <dsp:cNvSpPr/>
      </dsp:nvSpPr>
      <dsp:spPr>
        <a:xfrm>
          <a:off x="4334506" y="1945005"/>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1444" y="1988701"/>
        <a:ext cx="20235" cy="4047"/>
      </dsp:txXfrm>
    </dsp:sp>
    <dsp:sp modelId="{390E8B25-C982-4A36-B093-29FD9DE1961F}">
      <dsp:nvSpPr>
        <dsp:cNvPr id="0" name=""/>
        <dsp:cNvSpPr/>
      </dsp:nvSpPr>
      <dsp:spPr>
        <a:xfrm>
          <a:off x="2576688" y="1462839"/>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Competition</a:t>
          </a:r>
        </a:p>
      </dsp:txBody>
      <dsp:txXfrm>
        <a:off x="2576688" y="1462839"/>
        <a:ext cx="1759618" cy="1055770"/>
      </dsp:txXfrm>
    </dsp:sp>
    <dsp:sp modelId="{2A24AD66-D4DC-40E4-B835-D2B427A4A02E}">
      <dsp:nvSpPr>
        <dsp:cNvPr id="0" name=""/>
        <dsp:cNvSpPr/>
      </dsp:nvSpPr>
      <dsp:spPr>
        <a:xfrm>
          <a:off x="6498836" y="1945005"/>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75775" y="1988701"/>
        <a:ext cx="20235" cy="4047"/>
      </dsp:txXfrm>
    </dsp:sp>
    <dsp:sp modelId="{6061D566-E52A-443E-8F25-F7AF6191BB61}">
      <dsp:nvSpPr>
        <dsp:cNvPr id="0" name=""/>
        <dsp:cNvSpPr/>
      </dsp:nvSpPr>
      <dsp:spPr>
        <a:xfrm>
          <a:off x="4741018" y="1462839"/>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Marketing and sales</a:t>
          </a:r>
        </a:p>
      </dsp:txBody>
      <dsp:txXfrm>
        <a:off x="4741018" y="1462839"/>
        <a:ext cx="1759618" cy="1055770"/>
      </dsp:txXfrm>
    </dsp:sp>
    <dsp:sp modelId="{053253E1-0D8C-4B6A-A021-769ECBEA26C6}">
      <dsp:nvSpPr>
        <dsp:cNvPr id="0" name=""/>
        <dsp:cNvSpPr/>
      </dsp:nvSpPr>
      <dsp:spPr>
        <a:xfrm>
          <a:off x="1292166" y="2516810"/>
          <a:ext cx="6492991" cy="374112"/>
        </a:xfrm>
        <a:custGeom>
          <a:avLst/>
          <a:gdLst/>
          <a:ahLst/>
          <a:cxnLst/>
          <a:rect l="0" t="0" r="0" b="0"/>
          <a:pathLst>
            <a:path>
              <a:moveTo>
                <a:pt x="6492991" y="0"/>
              </a:moveTo>
              <a:lnTo>
                <a:pt x="6492991" y="204156"/>
              </a:lnTo>
              <a:lnTo>
                <a:pt x="0" y="204156"/>
              </a:lnTo>
              <a:lnTo>
                <a:pt x="0" y="37411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76022" y="2701842"/>
        <a:ext cx="325279" cy="4047"/>
      </dsp:txXfrm>
    </dsp:sp>
    <dsp:sp modelId="{F8DAF58E-9BFE-425B-AD77-D190581EE6B7}">
      <dsp:nvSpPr>
        <dsp:cNvPr id="0" name=""/>
        <dsp:cNvSpPr/>
      </dsp:nvSpPr>
      <dsp:spPr>
        <a:xfrm>
          <a:off x="6905348" y="1462839"/>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Management team</a:t>
          </a:r>
        </a:p>
      </dsp:txBody>
      <dsp:txXfrm>
        <a:off x="6905348" y="1462839"/>
        <a:ext cx="1759618" cy="1055770"/>
      </dsp:txXfrm>
    </dsp:sp>
    <dsp:sp modelId="{6549D209-3122-4549-B513-10419E6C21FC}">
      <dsp:nvSpPr>
        <dsp:cNvPr id="0" name=""/>
        <dsp:cNvSpPr/>
      </dsp:nvSpPr>
      <dsp:spPr>
        <a:xfrm>
          <a:off x="2170176" y="3405488"/>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47114" y="3449184"/>
        <a:ext cx="20235" cy="4047"/>
      </dsp:txXfrm>
    </dsp:sp>
    <dsp:sp modelId="{55A8A253-08F6-45D7-B9BE-AD72C219E91C}">
      <dsp:nvSpPr>
        <dsp:cNvPr id="0" name=""/>
        <dsp:cNvSpPr/>
      </dsp:nvSpPr>
      <dsp:spPr>
        <a:xfrm>
          <a:off x="412357" y="2923322"/>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Financial projections</a:t>
          </a:r>
        </a:p>
      </dsp:txBody>
      <dsp:txXfrm>
        <a:off x="412357" y="2923322"/>
        <a:ext cx="1759618" cy="1055770"/>
      </dsp:txXfrm>
    </dsp:sp>
    <dsp:sp modelId="{CCE1C73F-AB4C-44A8-87DA-8226F7CC4888}">
      <dsp:nvSpPr>
        <dsp:cNvPr id="0" name=""/>
        <dsp:cNvSpPr/>
      </dsp:nvSpPr>
      <dsp:spPr>
        <a:xfrm>
          <a:off x="4334506" y="3405488"/>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11444" y="3449184"/>
        <a:ext cx="20235" cy="4047"/>
      </dsp:txXfrm>
    </dsp:sp>
    <dsp:sp modelId="{7F922BE2-22B8-4731-899A-9C63BD510E75}">
      <dsp:nvSpPr>
        <dsp:cNvPr id="0" name=""/>
        <dsp:cNvSpPr/>
      </dsp:nvSpPr>
      <dsp:spPr>
        <a:xfrm>
          <a:off x="2576688" y="2923322"/>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Current status</a:t>
          </a:r>
        </a:p>
      </dsp:txBody>
      <dsp:txXfrm>
        <a:off x="2576688" y="2923322"/>
        <a:ext cx="1759618" cy="1055770"/>
      </dsp:txXfrm>
    </dsp:sp>
    <dsp:sp modelId="{A439F0EE-03D6-481E-94B3-0703BC145E9B}">
      <dsp:nvSpPr>
        <dsp:cNvPr id="0" name=""/>
        <dsp:cNvSpPr/>
      </dsp:nvSpPr>
      <dsp:spPr>
        <a:xfrm>
          <a:off x="6498836" y="3405488"/>
          <a:ext cx="374112" cy="91440"/>
        </a:xfrm>
        <a:custGeom>
          <a:avLst/>
          <a:gdLst/>
          <a:ahLst/>
          <a:cxnLst/>
          <a:rect l="0" t="0" r="0" b="0"/>
          <a:pathLst>
            <a:path>
              <a:moveTo>
                <a:pt x="0" y="45720"/>
              </a:moveTo>
              <a:lnTo>
                <a:pt x="37411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75775" y="3449184"/>
        <a:ext cx="20235" cy="4047"/>
      </dsp:txXfrm>
    </dsp:sp>
    <dsp:sp modelId="{3DDFE905-CD8E-4846-9FCC-E7E2EF8B9258}">
      <dsp:nvSpPr>
        <dsp:cNvPr id="0" name=""/>
        <dsp:cNvSpPr/>
      </dsp:nvSpPr>
      <dsp:spPr>
        <a:xfrm>
          <a:off x="4741018" y="2923322"/>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Financing sought</a:t>
          </a:r>
        </a:p>
      </dsp:txBody>
      <dsp:txXfrm>
        <a:off x="4741018" y="2923322"/>
        <a:ext cx="1759618" cy="1055770"/>
      </dsp:txXfrm>
    </dsp:sp>
    <dsp:sp modelId="{AE8E4F38-5F3F-487A-A13B-BEE196E2CF6D}">
      <dsp:nvSpPr>
        <dsp:cNvPr id="0" name=""/>
        <dsp:cNvSpPr/>
      </dsp:nvSpPr>
      <dsp:spPr>
        <a:xfrm>
          <a:off x="6905348" y="2923322"/>
          <a:ext cx="1759618" cy="10557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Summary</a:t>
          </a:r>
        </a:p>
      </dsp:txBody>
      <dsp:txXfrm>
        <a:off x="6905348" y="2923322"/>
        <a:ext cx="1759618" cy="10557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10/18/2024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10/18/2024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2E4D7-2125-FDEF-3A62-EFC4E842B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A406D-A33D-0AA3-3EB0-1B47B29E89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0176F-82AC-D147-DA05-C6748D283ED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0BBF22-61C2-C194-1DAD-8308ED0E40DA}"/>
              </a:ext>
            </a:extLst>
          </p:cNvPr>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832231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a:t>
            </a:fld>
            <a:endParaRPr lang="en-GB"/>
          </a:p>
        </p:txBody>
      </p:sp>
    </p:spTree>
    <p:extLst>
      <p:ext uri="{BB962C8B-B14F-4D97-AF65-F5344CB8AC3E}">
        <p14:creationId xmlns:p14="http://schemas.microsoft.com/office/powerpoint/2010/main" val="282951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4</a:t>
            </a:fld>
            <a:endParaRPr lang="en-US" dirty="0"/>
          </a:p>
        </p:txBody>
      </p:sp>
    </p:spTree>
    <p:extLst>
      <p:ext uri="{BB962C8B-B14F-4D97-AF65-F5344CB8AC3E}">
        <p14:creationId xmlns:p14="http://schemas.microsoft.com/office/powerpoint/2010/main" val="356945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5</a:t>
            </a:fld>
            <a:endParaRPr lang="en-US" dirty="0"/>
          </a:p>
        </p:txBody>
      </p:sp>
    </p:spTree>
    <p:extLst>
      <p:ext uri="{BB962C8B-B14F-4D97-AF65-F5344CB8AC3E}">
        <p14:creationId xmlns:p14="http://schemas.microsoft.com/office/powerpoint/2010/main" val="3448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6</a:t>
            </a:fld>
            <a:endParaRPr lang="en-GB"/>
          </a:p>
        </p:txBody>
      </p:sp>
    </p:spTree>
    <p:extLst>
      <p:ext uri="{BB962C8B-B14F-4D97-AF65-F5344CB8AC3E}">
        <p14:creationId xmlns:p14="http://schemas.microsoft.com/office/powerpoint/2010/main" val="2649285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7</a:t>
            </a:fld>
            <a:endParaRPr lang="en-US" dirty="0"/>
          </a:p>
        </p:txBody>
      </p:sp>
    </p:spTree>
    <p:extLst>
      <p:ext uri="{BB962C8B-B14F-4D97-AF65-F5344CB8AC3E}">
        <p14:creationId xmlns:p14="http://schemas.microsoft.com/office/powerpoint/2010/main" val="1178182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8</a:t>
            </a:fld>
            <a:endParaRPr lang="en-US" dirty="0"/>
          </a:p>
        </p:txBody>
      </p:sp>
    </p:spTree>
    <p:extLst>
      <p:ext uri="{BB962C8B-B14F-4D97-AF65-F5344CB8AC3E}">
        <p14:creationId xmlns:p14="http://schemas.microsoft.com/office/powerpoint/2010/main" val="1904639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8E5D6-E240-4AB4-B03F-F45C58F87E64}" type="slidenum">
              <a:rPr lang="en-US" smtClean="0"/>
              <a:t>20</a:t>
            </a:fld>
            <a:endParaRPr lang="en-US" dirty="0"/>
          </a:p>
        </p:txBody>
      </p:sp>
    </p:spTree>
    <p:extLst>
      <p:ext uri="{BB962C8B-B14F-4D97-AF65-F5344CB8AC3E}">
        <p14:creationId xmlns:p14="http://schemas.microsoft.com/office/powerpoint/2010/main" val="809584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10/18/2024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10/18/2024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10/18/2024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905648"/>
            <a:ext cx="5194769" cy="557784"/>
          </a:xfrm>
        </p:spPr>
        <p:txBody>
          <a:bodyPr anchor="ctr">
            <a:noAutofit/>
          </a:bodyP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3580809"/>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905649"/>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3580809"/>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10/18/2024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114917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Content with Caption">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4232275" cy="6858000"/>
          </a:xfrm>
        </p:spPr>
        <p:txBody>
          <a:bodyPr/>
          <a:lstStyle/>
          <a:p>
            <a:r>
              <a:rPr lang="en-US"/>
              <a:t>Click icon to add picture</a:t>
            </a:r>
            <a:endParaRPr lang="en-US" dirty="0"/>
          </a:p>
        </p:txBody>
      </p:sp>
      <p:sp>
        <p:nvSpPr>
          <p:cNvPr id="2" name="Title 1"/>
          <p:cNvSpPr>
            <a:spLocks noGrp="1"/>
          </p:cNvSpPr>
          <p:nvPr>
            <p:ph type="title"/>
          </p:nvPr>
        </p:nvSpPr>
        <p:spPr>
          <a:xfrm>
            <a:off x="4900927" y="709565"/>
            <a:ext cx="6650991" cy="699407"/>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632857"/>
            <a:ext cx="6650991" cy="4205188"/>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10/18/2024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95352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Rectangle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2"/>
                </a:solidFill>
              </a:defRPr>
            </a:lvl1pPr>
          </a:lstStyle>
          <a:p>
            <a:fld id="{5DB4ED54-5B5E-4A04-93D3-5772E3CE3818}" type="datetime1">
              <a:rPr lang="en-US" smtClean="0"/>
              <a:pPr/>
              <a:t>10/18/2024</a:t>
            </a:fld>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3A98EE3D-8CD1-4C3F-BD1C-C98C9596463C}" type="slidenum">
              <a:rPr lang="en-US" smtClean="0"/>
              <a:pPr/>
              <a:t>‹#›</a:t>
            </a:fld>
            <a:endParaRPr lang="en-US" dirty="0"/>
          </a:p>
        </p:txBody>
      </p:sp>
      <p:sp>
        <p:nvSpPr>
          <p:cNvPr id="9" name="Picture Placeholder 5"/>
          <p:cNvSpPr>
            <a:spLocks noGrp="1"/>
          </p:cNvSpPr>
          <p:nvPr>
            <p:ph type="pic" sz="quarter" idx="13"/>
          </p:nvPr>
        </p:nvSpPr>
        <p:spPr>
          <a:xfrm>
            <a:off x="0" y="5245130"/>
            <a:ext cx="12192000" cy="1612870"/>
          </a:xfrm>
        </p:spPr>
        <p:txBody>
          <a:bodyPr/>
          <a:lstStyle/>
          <a:p>
            <a:r>
              <a:rPr lang="en-US"/>
              <a:t>Click icon to add picture</a:t>
            </a:r>
            <a:endParaRPr lang="en-US" dirty="0"/>
          </a:p>
        </p:txBody>
      </p:sp>
      <p:sp>
        <p:nvSpPr>
          <p:cNvPr id="10" name="Rectangle 9"/>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0921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10/18/2024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10/18/2024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 id="2147483736" r:id="rId21"/>
    <p:sldLayoutId id="2147483738" r:id="rId22"/>
    <p:sldLayoutId id="2147483739" r:id="rId23"/>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8.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82515-59B7-C190-F66C-406549E2E01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871B3C9-732C-3B42-78B1-D015EDFE6B20}"/>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C3D8D389-1595-924D-8C31-1CDFD57B7B22}"/>
              </a:ext>
            </a:extLst>
          </p:cNvPr>
          <p:cNvSpPr>
            <a:spLocks noGrp="1"/>
          </p:cNvSpPr>
          <p:nvPr>
            <p:ph type="ctrTitle"/>
          </p:nvPr>
        </p:nvSpPr>
        <p:spPr>
          <a:xfrm>
            <a:off x="418011" y="762000"/>
            <a:ext cx="11181806" cy="5788933"/>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r>
              <a:rPr lang="en-US" sz="4400" b="0" dirty="0">
                <a:solidFill>
                  <a:srgbClr val="FFC000"/>
                </a:solidFill>
                <a:latin typeface="Antonio" charset="0"/>
                <a:cs typeface="Calibri Light" panose="020F0302020204030204" pitchFamily="34" charset="0"/>
              </a:rPr>
              <a:t>PART 2 </a:t>
            </a:r>
            <a:br>
              <a:rPr lang="en-US" sz="4400" b="0" dirty="0">
                <a:solidFill>
                  <a:srgbClr val="FFC000"/>
                </a:solidFill>
                <a:latin typeface="Antonio" charset="0"/>
                <a:cs typeface="Calibri Light" panose="020F0302020204030204" pitchFamily="34" charset="0"/>
              </a:rPr>
            </a:br>
            <a:br>
              <a:rPr lang="en-US" sz="4400" b="0" dirty="0">
                <a:solidFill>
                  <a:srgbClr val="FFC000"/>
                </a:solidFill>
                <a:latin typeface="Antonio" charset="0"/>
                <a:cs typeface="Calibri Light" panose="020F0302020204030204" pitchFamily="34" charset="0"/>
              </a:rPr>
            </a:br>
            <a:r>
              <a:rPr lang="en-US" sz="4400" b="0" dirty="0">
                <a:solidFill>
                  <a:srgbClr val="FFC000"/>
                </a:solidFill>
                <a:latin typeface="Antonio" charset="0"/>
                <a:cs typeface="Calibri Light" panose="020F0302020204030204" pitchFamily="34" charset="0"/>
              </a:rPr>
              <a:t>WRITING A BUSINESS PLAN </a:t>
            </a:r>
            <a:br>
              <a:rPr lang="en-US" sz="4400" b="0" dirty="0">
                <a:solidFill>
                  <a:srgbClr val="FFC000"/>
                </a:solidFill>
                <a:latin typeface="Antonio" charset="0"/>
                <a:ea typeface="Antonio" charset="0"/>
                <a:cs typeface="Antonio" charset="0"/>
              </a:rPr>
            </a:br>
            <a:endParaRPr lang="en-US" sz="44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60F2D2A7-DE3A-738A-AF29-6AE2D21C55AF}"/>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3123698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518845"/>
            <a:ext cx="10878854" cy="1032554"/>
          </a:xfrm>
        </p:spPr>
        <p:txBody>
          <a:bodyPr>
            <a:normAutofit fontScale="90000"/>
          </a:bodyPr>
          <a:lstStyle/>
          <a:p>
            <a:pPr algn="ctr"/>
            <a:r>
              <a:rPr lang="en-GB" b="1" dirty="0">
                <a:solidFill>
                  <a:srgbClr val="FFC000"/>
                </a:solidFill>
                <a:latin typeface="+mj-lt"/>
                <a:ea typeface="Antonio" charset="0"/>
                <a:cs typeface="Antonio" charset="0"/>
              </a:rPr>
              <a:t>Learning </a:t>
            </a:r>
            <a:r>
              <a:rPr lang="en-GB" dirty="0">
                <a:solidFill>
                  <a:srgbClr val="FFC000"/>
                </a:solidFill>
                <a:latin typeface="+mj-lt"/>
                <a:ea typeface="Antonio" charset="0"/>
                <a:cs typeface="Antonio" charset="0"/>
              </a:rPr>
              <a:t>O</a:t>
            </a:r>
            <a:r>
              <a:rPr lang="en-GB" b="1" dirty="0">
                <a:solidFill>
                  <a:srgbClr val="FFC000"/>
                </a:solidFill>
                <a:latin typeface="+mj-lt"/>
                <a:ea typeface="Antonio" charset="0"/>
                <a:cs typeface="Antonio" charset="0"/>
              </a:rPr>
              <a:t>utcomes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181493" y="1663338"/>
            <a:ext cx="10226735" cy="4675818"/>
          </a:xfrm>
        </p:spPr>
        <p:txBody>
          <a:bodyPr>
            <a:normAutofit/>
          </a:bodyPr>
          <a:lstStyle/>
          <a:p>
            <a:pPr marL="457200" indent="-457200" algn="just">
              <a:lnSpc>
                <a:spcPct val="150000"/>
              </a:lnSpc>
              <a:buFont typeface="Wingdings" panose="05000000000000000000" pitchFamily="2" charset="2"/>
              <a:buChar char="§"/>
            </a:pPr>
            <a:r>
              <a:rPr lang="en-US" sz="3200" dirty="0"/>
              <a:t>Understand what a business plan is </a:t>
            </a:r>
          </a:p>
          <a:p>
            <a:pPr marL="457200" indent="-457200" algn="just">
              <a:lnSpc>
                <a:spcPct val="150000"/>
              </a:lnSpc>
              <a:buFont typeface="Wingdings" panose="05000000000000000000" pitchFamily="2" charset="2"/>
              <a:buChar char="§"/>
            </a:pPr>
            <a:r>
              <a:rPr lang="en-US" sz="3200" dirty="0"/>
              <a:t>Understand who a business plan is for and its importance</a:t>
            </a:r>
          </a:p>
          <a:p>
            <a:pPr marL="457200" indent="-457200" algn="just">
              <a:lnSpc>
                <a:spcPct val="150000"/>
              </a:lnSpc>
              <a:buFont typeface="Wingdings" panose="05000000000000000000" pitchFamily="2" charset="2"/>
              <a:buChar char="§"/>
            </a:pPr>
            <a:r>
              <a:rPr lang="en-US" sz="3200" dirty="0"/>
              <a:t>Understand the outline of a business plan</a:t>
            </a:r>
          </a:p>
          <a:p>
            <a:endParaRPr lang="en-US" sz="3200" dirty="0"/>
          </a:p>
        </p:txBody>
      </p:sp>
    </p:spTree>
    <p:extLst>
      <p:ext uri="{BB962C8B-B14F-4D97-AF65-F5344CB8AC3E}">
        <p14:creationId xmlns:p14="http://schemas.microsoft.com/office/powerpoint/2010/main" val="104659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174661" y="954627"/>
            <a:ext cx="3760342" cy="4948746"/>
          </a:xfrm>
        </p:spPr>
        <p:txBody>
          <a:bodyPr>
            <a:normAutofit/>
          </a:bodyPr>
          <a:lstStyle/>
          <a:p>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r>
              <a:rPr lang="en-GB" sz="3600" dirty="0">
                <a:solidFill>
                  <a:srgbClr val="FFC000"/>
                </a:solidFill>
                <a:latin typeface="Calibri Light" panose="020F0302020204030204" pitchFamily="34" charset="0"/>
                <a:cs typeface="Calibri Light" panose="020F0302020204030204" pitchFamily="34" charset="0"/>
              </a:rPr>
              <a:t>What is a Business Plan?</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43227" y="1053737"/>
            <a:ext cx="7633699" cy="4103889"/>
          </a:xfrm>
        </p:spPr>
        <p:txBody>
          <a:bodyPr>
            <a:normAutofit fontScale="92500" lnSpcReduction="10000"/>
          </a:bodyPr>
          <a:lstStyle/>
          <a:p>
            <a:pPr marL="256032" indent="-256032" algn="just">
              <a:lnSpc>
                <a:spcPct val="150000"/>
              </a:lnSpc>
              <a:buSzPct val="100000"/>
            </a:pPr>
            <a:r>
              <a:rPr lang="en-US" sz="2400" dirty="0"/>
              <a:t>Business Plan</a:t>
            </a:r>
          </a:p>
          <a:p>
            <a:pPr lvl="1" algn="just">
              <a:lnSpc>
                <a:spcPct val="150000"/>
              </a:lnSpc>
              <a:buFont typeface="Arial" panose="020B0604020202020204" pitchFamily="34" charset="0"/>
              <a:buChar char="‒"/>
            </a:pPr>
            <a:r>
              <a:rPr lang="en-US" sz="2400" dirty="0"/>
              <a:t>A business plan is a written narrative, typically 25 to 35 pages long, that describes what a new business intends to accomplish and how it intends to accomplish it.</a:t>
            </a:r>
          </a:p>
          <a:p>
            <a:pPr marL="256032" indent="-256032" algn="just">
              <a:lnSpc>
                <a:spcPct val="150000"/>
              </a:lnSpc>
              <a:buSzPct val="100000"/>
            </a:pPr>
            <a:r>
              <a:rPr lang="en-US" sz="2400" dirty="0"/>
              <a:t>Dual-Use Document</a:t>
            </a:r>
          </a:p>
          <a:p>
            <a:pPr marL="740664" lvl="1" indent="-283464" algn="just">
              <a:lnSpc>
                <a:spcPct val="150000"/>
              </a:lnSpc>
              <a:buFont typeface="Arial" panose="020B0604020202020204" pitchFamily="34" charset="0"/>
              <a:buChar char="‒"/>
            </a:pPr>
            <a:r>
              <a:rPr lang="en-US" sz="2400" dirty="0"/>
              <a:t>For most new ventures, the business plan is a dual-purpose document that is used both inside and outside the firm.</a:t>
            </a:r>
          </a:p>
          <a:p>
            <a:endParaRPr lang="en-GB" dirty="0"/>
          </a:p>
        </p:txBody>
      </p:sp>
    </p:spTree>
    <p:extLst>
      <p:ext uri="{BB962C8B-B14F-4D97-AF65-F5344CB8AC3E}">
        <p14:creationId xmlns:p14="http://schemas.microsoft.com/office/powerpoint/2010/main" val="1132912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Who Reads the Business Plan—and What Are They Looking For?</a:t>
            </a:r>
            <a:endParaRPr lang="en-US" dirty="0"/>
          </a:p>
        </p:txBody>
      </p:sp>
      <p:sp>
        <p:nvSpPr>
          <p:cNvPr id="2" name="Text Placeholder 1">
            <a:extLst>
              <a:ext uri="{FF2B5EF4-FFF2-40B4-BE49-F238E27FC236}">
                <a16:creationId xmlns:a16="http://schemas.microsoft.com/office/drawing/2014/main" id="{A464C181-D9D7-4227-8C23-096A9B419D63}"/>
              </a:ext>
            </a:extLst>
          </p:cNvPr>
          <p:cNvSpPr>
            <a:spLocks noGrp="1"/>
          </p:cNvSpPr>
          <p:nvPr>
            <p:ph type="body" idx="1"/>
          </p:nvPr>
        </p:nvSpPr>
        <p:spPr>
          <a:xfrm>
            <a:off x="581191" y="2259107"/>
            <a:ext cx="5194769" cy="1204325"/>
          </a:xfrm>
        </p:spPr>
        <p:txBody>
          <a:bodyPr/>
          <a:lstStyle/>
          <a:p>
            <a:r>
              <a:rPr lang="en-US" sz="2400" dirty="0">
                <a:solidFill>
                  <a:schemeClr val="accent2">
                    <a:lumMod val="50000"/>
                  </a:schemeClr>
                </a:solidFill>
              </a:rPr>
              <a:t>A Firm</a:t>
            </a:r>
            <a:r>
              <a:rPr lang="en-US" altLang="en-US" sz="2400" dirty="0">
                <a:solidFill>
                  <a:schemeClr val="accent2">
                    <a:lumMod val="50000"/>
                  </a:schemeClr>
                </a:solidFill>
              </a:rPr>
              <a:t>’</a:t>
            </a:r>
            <a:r>
              <a:rPr lang="en-US" sz="2400" dirty="0">
                <a:solidFill>
                  <a:schemeClr val="accent2">
                    <a:lumMod val="50000"/>
                  </a:schemeClr>
                </a:solidFill>
              </a:rPr>
              <a:t>s Employees</a:t>
            </a:r>
          </a:p>
          <a:p>
            <a:endParaRPr lang="en-US" dirty="0"/>
          </a:p>
        </p:txBody>
      </p:sp>
      <p:sp>
        <p:nvSpPr>
          <p:cNvPr id="5" name="Content Placeholder 4"/>
          <p:cNvSpPr>
            <a:spLocks noGrp="1"/>
          </p:cNvSpPr>
          <p:nvPr>
            <p:ph sz="half" idx="2"/>
          </p:nvPr>
        </p:nvSpPr>
        <p:spPr/>
        <p:txBody>
          <a:bodyPr>
            <a:normAutofit/>
          </a:bodyPr>
          <a:lstStyle/>
          <a:p>
            <a:pPr algn="just" defTabSz="914400">
              <a:lnSpc>
                <a:spcPct val="150000"/>
              </a:lnSpc>
              <a:spcBef>
                <a:spcPts val="0"/>
              </a:spcBef>
              <a:spcAft>
                <a:spcPts val="0"/>
              </a:spcAft>
              <a:buClrTx/>
              <a:buSzTx/>
              <a:defRPr/>
            </a:pPr>
            <a:r>
              <a:rPr lang="en-US" sz="1800" dirty="0"/>
              <a:t>A clearly written business plan helps the employees of a firm operate in sync and move forward in a consistent and purposeful manner.</a:t>
            </a:r>
          </a:p>
          <a:p>
            <a:endParaRPr lang="en-US" dirty="0"/>
          </a:p>
        </p:txBody>
      </p:sp>
      <p:sp>
        <p:nvSpPr>
          <p:cNvPr id="3" name="Text Placeholder 2">
            <a:extLst>
              <a:ext uri="{FF2B5EF4-FFF2-40B4-BE49-F238E27FC236}">
                <a16:creationId xmlns:a16="http://schemas.microsoft.com/office/drawing/2014/main" id="{DC2ED622-3B84-4F35-B38D-0B79A6C00C62}"/>
              </a:ext>
            </a:extLst>
          </p:cNvPr>
          <p:cNvSpPr>
            <a:spLocks noGrp="1"/>
          </p:cNvSpPr>
          <p:nvPr>
            <p:ph type="body" sz="quarter" idx="3"/>
          </p:nvPr>
        </p:nvSpPr>
        <p:spPr>
          <a:xfrm>
            <a:off x="6416039" y="2259107"/>
            <a:ext cx="5194770" cy="1199916"/>
          </a:xfrm>
        </p:spPr>
        <p:txBody>
          <a:bodyPr/>
          <a:lstStyle/>
          <a:p>
            <a:r>
              <a:rPr lang="en-US" sz="2400" dirty="0">
                <a:solidFill>
                  <a:schemeClr val="accent2">
                    <a:lumMod val="50000"/>
                  </a:schemeClr>
                </a:solidFill>
              </a:rPr>
              <a:t>Investors and other external stakeholders</a:t>
            </a:r>
          </a:p>
          <a:p>
            <a:endParaRPr lang="en-US" dirty="0"/>
          </a:p>
        </p:txBody>
      </p:sp>
      <p:sp>
        <p:nvSpPr>
          <p:cNvPr id="8" name="Content Placeholder 7">
            <a:extLst>
              <a:ext uri="{FF2B5EF4-FFF2-40B4-BE49-F238E27FC236}">
                <a16:creationId xmlns:a16="http://schemas.microsoft.com/office/drawing/2014/main" id="{DC2471AD-E6D0-4847-A5AE-C9C23826DD1A}"/>
              </a:ext>
            </a:extLst>
          </p:cNvPr>
          <p:cNvSpPr>
            <a:spLocks noGrp="1"/>
          </p:cNvSpPr>
          <p:nvPr>
            <p:ph sz="quarter" idx="4"/>
          </p:nvPr>
        </p:nvSpPr>
        <p:spPr/>
        <p:txBody>
          <a:bodyPr/>
          <a:lstStyle/>
          <a:p>
            <a:pPr algn="just">
              <a:lnSpc>
                <a:spcPct val="150000"/>
              </a:lnSpc>
            </a:pPr>
            <a:r>
              <a:rPr lang="en-US" sz="1800" dirty="0"/>
              <a:t>A firm</a:t>
            </a:r>
            <a:r>
              <a:rPr lang="en-US" altLang="en-US" sz="1800" dirty="0"/>
              <a:t>’</a:t>
            </a:r>
            <a:r>
              <a:rPr lang="en-US" sz="1800" dirty="0"/>
              <a:t>s business plan must make the case that the firm is a good use of an investor</a:t>
            </a:r>
            <a:r>
              <a:rPr lang="en-US" altLang="en-US" sz="1800" dirty="0"/>
              <a:t>’</a:t>
            </a:r>
            <a:r>
              <a:rPr lang="en-US" sz="1800" dirty="0"/>
              <a:t>s funds or the attention of others.</a:t>
            </a:r>
          </a:p>
          <a:p>
            <a:endParaRPr lang="en-US" dirty="0"/>
          </a:p>
        </p:txBody>
      </p:sp>
      <p:pic>
        <p:nvPicPr>
          <p:cNvPr id="6" name="Picture 6" descr="Small business word cloud Stock Photos ...">
            <a:extLst>
              <a:ext uri="{FF2B5EF4-FFF2-40B4-BE49-F238E27FC236}">
                <a16:creationId xmlns:a16="http://schemas.microsoft.com/office/drawing/2014/main" id="{0C65BD9E-7140-800C-F2CD-C3683D2928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2632" y="5065059"/>
            <a:ext cx="2218174" cy="145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17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Contents of a Business plan</a:t>
            </a:r>
          </a:p>
        </p:txBody>
      </p:sp>
      <p:graphicFrame>
        <p:nvGraphicFramePr>
          <p:cNvPr id="25" name="Content Placeholder 4">
            <a:extLst>
              <a:ext uri="{FF2B5EF4-FFF2-40B4-BE49-F238E27FC236}">
                <a16:creationId xmlns:a16="http://schemas.microsoft.com/office/drawing/2014/main" id="{99DBBA9B-58FD-A097-CE5C-5D6D2640C4FA}"/>
              </a:ext>
            </a:extLst>
          </p:cNvPr>
          <p:cNvGraphicFramePr>
            <a:graphicFrameLocks noGrp="1"/>
          </p:cNvGraphicFramePr>
          <p:nvPr>
            <p:ph sz="half" idx="2"/>
            <p:extLst>
              <p:ext uri="{D42A27DB-BD31-4B8C-83A1-F6EECF244321}">
                <p14:modId xmlns:p14="http://schemas.microsoft.com/office/powerpoint/2010/main" val="739271102"/>
              </p:ext>
            </p:extLst>
          </p:nvPr>
        </p:nvGraphicFramePr>
        <p:xfrm>
          <a:off x="1113854" y="2153445"/>
          <a:ext cx="10613548" cy="2934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9" name="Group 18" descr="science symbol icon"/>
          <p:cNvGrpSpPr/>
          <p:nvPr/>
        </p:nvGrpSpPr>
        <p:grpSpPr>
          <a:xfrm>
            <a:off x="654887" y="2153445"/>
            <a:ext cx="581643" cy="651698"/>
            <a:chOff x="8388351" y="-2647950"/>
            <a:chExt cx="566738" cy="635000"/>
          </a:xfrm>
          <a:solidFill>
            <a:schemeClr val="accent3"/>
          </a:solidFill>
        </p:grpSpPr>
        <p:sp>
          <p:nvSpPr>
            <p:cNvPr id="20" name="Freeform 14"/>
            <p:cNvSpPr>
              <a:spLocks noEditPoints="1"/>
            </p:cNvSpPr>
            <p:nvPr/>
          </p:nvSpPr>
          <p:spPr bwMode="auto">
            <a:xfrm>
              <a:off x="8388351" y="-2647950"/>
              <a:ext cx="566738" cy="635000"/>
            </a:xfrm>
            <a:custGeom>
              <a:avLst/>
              <a:gdLst>
                <a:gd name="T0" fmla="*/ 79 w 86"/>
                <a:gd name="T1" fmla="*/ 41 h 96"/>
                <a:gd name="T2" fmla="*/ 59 w 86"/>
                <a:gd name="T3" fmla="*/ 18 h 96"/>
                <a:gd name="T4" fmla="*/ 27 w 86"/>
                <a:gd name="T5" fmla="*/ 18 h 96"/>
                <a:gd name="T6" fmla="*/ 7 w 86"/>
                <a:gd name="T7" fmla="*/ 41 h 96"/>
                <a:gd name="T8" fmla="*/ 7 w 86"/>
                <a:gd name="T9" fmla="*/ 55 h 96"/>
                <a:gd name="T10" fmla="*/ 15 w 86"/>
                <a:gd name="T11" fmla="*/ 80 h 96"/>
                <a:gd name="T12" fmla="*/ 43 w 86"/>
                <a:gd name="T13" fmla="*/ 96 h 96"/>
                <a:gd name="T14" fmla="*/ 71 w 86"/>
                <a:gd name="T15" fmla="*/ 80 h 96"/>
                <a:gd name="T16" fmla="*/ 79 w 86"/>
                <a:gd name="T17" fmla="*/ 55 h 96"/>
                <a:gd name="T18" fmla="*/ 71 w 86"/>
                <a:gd name="T19" fmla="*/ 20 h 96"/>
                <a:gd name="T20" fmla="*/ 75 w 86"/>
                <a:gd name="T21" fmla="*/ 39 h 96"/>
                <a:gd name="T22" fmla="*/ 63 w 86"/>
                <a:gd name="T23" fmla="*/ 38 h 96"/>
                <a:gd name="T24" fmla="*/ 71 w 86"/>
                <a:gd name="T25" fmla="*/ 20 h 96"/>
                <a:gd name="T26" fmla="*/ 43 w 86"/>
                <a:gd name="T27" fmla="*/ 67 h 96"/>
                <a:gd name="T28" fmla="*/ 27 w 86"/>
                <a:gd name="T29" fmla="*/ 56 h 96"/>
                <a:gd name="T30" fmla="*/ 27 w 86"/>
                <a:gd name="T31" fmla="*/ 40 h 96"/>
                <a:gd name="T32" fmla="*/ 43 w 86"/>
                <a:gd name="T33" fmla="*/ 29 h 96"/>
                <a:gd name="T34" fmla="*/ 59 w 86"/>
                <a:gd name="T35" fmla="*/ 40 h 96"/>
                <a:gd name="T36" fmla="*/ 59 w 86"/>
                <a:gd name="T37" fmla="*/ 56 h 96"/>
                <a:gd name="T38" fmla="*/ 58 w 86"/>
                <a:gd name="T39" fmla="*/ 62 h 96"/>
                <a:gd name="T40" fmla="*/ 47 w 86"/>
                <a:gd name="T41" fmla="*/ 69 h 96"/>
                <a:gd name="T42" fmla="*/ 58 w 86"/>
                <a:gd name="T43" fmla="*/ 62 h 96"/>
                <a:gd name="T44" fmla="*/ 30 w 86"/>
                <a:gd name="T45" fmla="*/ 73 h 96"/>
                <a:gd name="T46" fmla="*/ 32 w 86"/>
                <a:gd name="T47" fmla="*/ 64 h 96"/>
                <a:gd name="T48" fmla="*/ 23 w 86"/>
                <a:gd name="T49" fmla="*/ 53 h 96"/>
                <a:gd name="T50" fmla="*/ 23 w 86"/>
                <a:gd name="T51" fmla="*/ 43 h 96"/>
                <a:gd name="T52" fmla="*/ 23 w 86"/>
                <a:gd name="T53" fmla="*/ 53 h 96"/>
                <a:gd name="T54" fmla="*/ 30 w 86"/>
                <a:gd name="T55" fmla="*/ 23 h 96"/>
                <a:gd name="T56" fmla="*/ 32 w 86"/>
                <a:gd name="T57" fmla="*/ 32 h 96"/>
                <a:gd name="T58" fmla="*/ 47 w 86"/>
                <a:gd name="T59" fmla="*/ 27 h 96"/>
                <a:gd name="T60" fmla="*/ 58 w 86"/>
                <a:gd name="T61" fmla="*/ 34 h 96"/>
                <a:gd name="T62" fmla="*/ 47 w 86"/>
                <a:gd name="T63" fmla="*/ 27 h 96"/>
                <a:gd name="T64" fmla="*/ 68 w 86"/>
                <a:gd name="T65" fmla="*/ 48 h 96"/>
                <a:gd name="T66" fmla="*/ 63 w 86"/>
                <a:gd name="T67" fmla="*/ 48 h 96"/>
                <a:gd name="T68" fmla="*/ 43 w 86"/>
                <a:gd name="T69" fmla="*/ 4 h 96"/>
                <a:gd name="T70" fmla="*/ 43 w 86"/>
                <a:gd name="T71" fmla="*/ 25 h 96"/>
                <a:gd name="T72" fmla="*/ 43 w 86"/>
                <a:gd name="T73" fmla="*/ 4 h 96"/>
                <a:gd name="T74" fmla="*/ 7 w 86"/>
                <a:gd name="T75" fmla="*/ 23 h 96"/>
                <a:gd name="T76" fmla="*/ 23 w 86"/>
                <a:gd name="T77" fmla="*/ 38 h 96"/>
                <a:gd name="T78" fmla="*/ 11 w 86"/>
                <a:gd name="T79" fmla="*/ 39 h 96"/>
                <a:gd name="T80" fmla="*/ 11 w 86"/>
                <a:gd name="T81" fmla="*/ 57 h 96"/>
                <a:gd name="T82" fmla="*/ 23 w 86"/>
                <a:gd name="T83" fmla="*/ 58 h 96"/>
                <a:gd name="T84" fmla="*/ 7 w 86"/>
                <a:gd name="T85" fmla="*/ 73 h 96"/>
                <a:gd name="T86" fmla="*/ 31 w 86"/>
                <a:gd name="T87" fmla="*/ 77 h 96"/>
                <a:gd name="T88" fmla="*/ 55 w 86"/>
                <a:gd name="T89" fmla="*/ 77 h 96"/>
                <a:gd name="T90" fmla="*/ 79 w 86"/>
                <a:gd name="T91" fmla="*/ 73 h 96"/>
                <a:gd name="T92" fmla="*/ 63 w 86"/>
                <a:gd name="T93" fmla="*/ 58 h 96"/>
                <a:gd name="T94" fmla="*/ 75 w 86"/>
                <a:gd name="T95" fmla="*/ 5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 h="96">
                  <a:moveTo>
                    <a:pt x="73" y="48"/>
                  </a:moveTo>
                  <a:cubicBezTo>
                    <a:pt x="75" y="46"/>
                    <a:pt x="77" y="43"/>
                    <a:pt x="79" y="41"/>
                  </a:cubicBezTo>
                  <a:cubicBezTo>
                    <a:pt x="84" y="33"/>
                    <a:pt x="86" y="25"/>
                    <a:pt x="83" y="21"/>
                  </a:cubicBezTo>
                  <a:cubicBezTo>
                    <a:pt x="79" y="15"/>
                    <a:pt x="70" y="15"/>
                    <a:pt x="59" y="18"/>
                  </a:cubicBezTo>
                  <a:cubicBezTo>
                    <a:pt x="55" y="7"/>
                    <a:pt x="49" y="0"/>
                    <a:pt x="43" y="0"/>
                  </a:cubicBezTo>
                  <a:cubicBezTo>
                    <a:pt x="37" y="0"/>
                    <a:pt x="31" y="7"/>
                    <a:pt x="27" y="18"/>
                  </a:cubicBezTo>
                  <a:cubicBezTo>
                    <a:pt x="16" y="15"/>
                    <a:pt x="7" y="15"/>
                    <a:pt x="3" y="21"/>
                  </a:cubicBezTo>
                  <a:cubicBezTo>
                    <a:pt x="0" y="25"/>
                    <a:pt x="2" y="33"/>
                    <a:pt x="7" y="41"/>
                  </a:cubicBezTo>
                  <a:cubicBezTo>
                    <a:pt x="9" y="43"/>
                    <a:pt x="11" y="46"/>
                    <a:pt x="13" y="48"/>
                  </a:cubicBezTo>
                  <a:cubicBezTo>
                    <a:pt x="11" y="50"/>
                    <a:pt x="9" y="53"/>
                    <a:pt x="7" y="55"/>
                  </a:cubicBezTo>
                  <a:cubicBezTo>
                    <a:pt x="2" y="63"/>
                    <a:pt x="0" y="71"/>
                    <a:pt x="3" y="75"/>
                  </a:cubicBezTo>
                  <a:cubicBezTo>
                    <a:pt x="6" y="78"/>
                    <a:pt x="10" y="80"/>
                    <a:pt x="15" y="80"/>
                  </a:cubicBezTo>
                  <a:cubicBezTo>
                    <a:pt x="19" y="80"/>
                    <a:pt x="23" y="79"/>
                    <a:pt x="27" y="78"/>
                  </a:cubicBezTo>
                  <a:cubicBezTo>
                    <a:pt x="31" y="89"/>
                    <a:pt x="37" y="96"/>
                    <a:pt x="43" y="96"/>
                  </a:cubicBezTo>
                  <a:cubicBezTo>
                    <a:pt x="49" y="96"/>
                    <a:pt x="55" y="89"/>
                    <a:pt x="59" y="78"/>
                  </a:cubicBezTo>
                  <a:cubicBezTo>
                    <a:pt x="63" y="79"/>
                    <a:pt x="67" y="80"/>
                    <a:pt x="71" y="80"/>
                  </a:cubicBezTo>
                  <a:cubicBezTo>
                    <a:pt x="76" y="80"/>
                    <a:pt x="80" y="78"/>
                    <a:pt x="83" y="75"/>
                  </a:cubicBezTo>
                  <a:cubicBezTo>
                    <a:pt x="86" y="71"/>
                    <a:pt x="84" y="63"/>
                    <a:pt x="79" y="55"/>
                  </a:cubicBezTo>
                  <a:cubicBezTo>
                    <a:pt x="77" y="53"/>
                    <a:pt x="75" y="50"/>
                    <a:pt x="73" y="48"/>
                  </a:cubicBezTo>
                  <a:close/>
                  <a:moveTo>
                    <a:pt x="71" y="20"/>
                  </a:moveTo>
                  <a:cubicBezTo>
                    <a:pt x="75" y="20"/>
                    <a:pt x="78" y="21"/>
                    <a:pt x="79" y="23"/>
                  </a:cubicBezTo>
                  <a:cubicBezTo>
                    <a:pt x="81" y="26"/>
                    <a:pt x="80" y="32"/>
                    <a:pt x="75" y="39"/>
                  </a:cubicBezTo>
                  <a:cubicBezTo>
                    <a:pt x="74" y="41"/>
                    <a:pt x="72" y="43"/>
                    <a:pt x="71" y="45"/>
                  </a:cubicBezTo>
                  <a:cubicBezTo>
                    <a:pt x="68" y="43"/>
                    <a:pt x="65" y="40"/>
                    <a:pt x="63" y="38"/>
                  </a:cubicBezTo>
                  <a:cubicBezTo>
                    <a:pt x="62" y="32"/>
                    <a:pt x="61" y="27"/>
                    <a:pt x="60" y="22"/>
                  </a:cubicBezTo>
                  <a:cubicBezTo>
                    <a:pt x="64" y="21"/>
                    <a:pt x="68" y="20"/>
                    <a:pt x="71" y="20"/>
                  </a:cubicBezTo>
                  <a:close/>
                  <a:moveTo>
                    <a:pt x="52" y="61"/>
                  </a:moveTo>
                  <a:cubicBezTo>
                    <a:pt x="49" y="63"/>
                    <a:pt x="46" y="65"/>
                    <a:pt x="43" y="67"/>
                  </a:cubicBezTo>
                  <a:cubicBezTo>
                    <a:pt x="40" y="65"/>
                    <a:pt x="37" y="63"/>
                    <a:pt x="34" y="61"/>
                  </a:cubicBezTo>
                  <a:cubicBezTo>
                    <a:pt x="32" y="60"/>
                    <a:pt x="29" y="58"/>
                    <a:pt x="27" y="56"/>
                  </a:cubicBezTo>
                  <a:cubicBezTo>
                    <a:pt x="27" y="54"/>
                    <a:pt x="27" y="51"/>
                    <a:pt x="27" y="48"/>
                  </a:cubicBezTo>
                  <a:cubicBezTo>
                    <a:pt x="27" y="45"/>
                    <a:pt x="27" y="42"/>
                    <a:pt x="27" y="40"/>
                  </a:cubicBezTo>
                  <a:cubicBezTo>
                    <a:pt x="29" y="38"/>
                    <a:pt x="32" y="36"/>
                    <a:pt x="34" y="35"/>
                  </a:cubicBezTo>
                  <a:cubicBezTo>
                    <a:pt x="37" y="33"/>
                    <a:pt x="40" y="31"/>
                    <a:pt x="43" y="29"/>
                  </a:cubicBezTo>
                  <a:cubicBezTo>
                    <a:pt x="46" y="31"/>
                    <a:pt x="49" y="33"/>
                    <a:pt x="52" y="35"/>
                  </a:cubicBezTo>
                  <a:cubicBezTo>
                    <a:pt x="54" y="36"/>
                    <a:pt x="57" y="38"/>
                    <a:pt x="59" y="40"/>
                  </a:cubicBezTo>
                  <a:cubicBezTo>
                    <a:pt x="59" y="42"/>
                    <a:pt x="59" y="45"/>
                    <a:pt x="59" y="48"/>
                  </a:cubicBezTo>
                  <a:cubicBezTo>
                    <a:pt x="59" y="51"/>
                    <a:pt x="59" y="54"/>
                    <a:pt x="59" y="56"/>
                  </a:cubicBezTo>
                  <a:cubicBezTo>
                    <a:pt x="57" y="58"/>
                    <a:pt x="54" y="60"/>
                    <a:pt x="52" y="61"/>
                  </a:cubicBezTo>
                  <a:close/>
                  <a:moveTo>
                    <a:pt x="58" y="62"/>
                  </a:moveTo>
                  <a:cubicBezTo>
                    <a:pt x="58" y="66"/>
                    <a:pt x="57" y="69"/>
                    <a:pt x="56" y="73"/>
                  </a:cubicBezTo>
                  <a:cubicBezTo>
                    <a:pt x="53" y="72"/>
                    <a:pt x="50" y="71"/>
                    <a:pt x="47" y="69"/>
                  </a:cubicBezTo>
                  <a:cubicBezTo>
                    <a:pt x="50" y="68"/>
                    <a:pt x="52" y="66"/>
                    <a:pt x="54" y="64"/>
                  </a:cubicBezTo>
                  <a:cubicBezTo>
                    <a:pt x="56" y="64"/>
                    <a:pt x="57" y="63"/>
                    <a:pt x="58" y="62"/>
                  </a:cubicBezTo>
                  <a:close/>
                  <a:moveTo>
                    <a:pt x="39" y="69"/>
                  </a:moveTo>
                  <a:cubicBezTo>
                    <a:pt x="36" y="71"/>
                    <a:pt x="33" y="72"/>
                    <a:pt x="30" y="73"/>
                  </a:cubicBezTo>
                  <a:cubicBezTo>
                    <a:pt x="29" y="69"/>
                    <a:pt x="28" y="66"/>
                    <a:pt x="28" y="62"/>
                  </a:cubicBezTo>
                  <a:cubicBezTo>
                    <a:pt x="29" y="63"/>
                    <a:pt x="30" y="64"/>
                    <a:pt x="32" y="64"/>
                  </a:cubicBezTo>
                  <a:cubicBezTo>
                    <a:pt x="34" y="66"/>
                    <a:pt x="36" y="68"/>
                    <a:pt x="39" y="69"/>
                  </a:cubicBezTo>
                  <a:close/>
                  <a:moveTo>
                    <a:pt x="23" y="53"/>
                  </a:moveTo>
                  <a:cubicBezTo>
                    <a:pt x="21" y="51"/>
                    <a:pt x="20" y="50"/>
                    <a:pt x="18" y="48"/>
                  </a:cubicBezTo>
                  <a:cubicBezTo>
                    <a:pt x="20" y="46"/>
                    <a:pt x="21" y="45"/>
                    <a:pt x="23" y="43"/>
                  </a:cubicBezTo>
                  <a:cubicBezTo>
                    <a:pt x="23" y="45"/>
                    <a:pt x="23" y="46"/>
                    <a:pt x="23" y="48"/>
                  </a:cubicBezTo>
                  <a:cubicBezTo>
                    <a:pt x="23" y="50"/>
                    <a:pt x="23" y="51"/>
                    <a:pt x="23" y="53"/>
                  </a:cubicBezTo>
                  <a:close/>
                  <a:moveTo>
                    <a:pt x="28" y="34"/>
                  </a:moveTo>
                  <a:cubicBezTo>
                    <a:pt x="28" y="30"/>
                    <a:pt x="29" y="27"/>
                    <a:pt x="30" y="23"/>
                  </a:cubicBezTo>
                  <a:cubicBezTo>
                    <a:pt x="33" y="24"/>
                    <a:pt x="36" y="25"/>
                    <a:pt x="39" y="27"/>
                  </a:cubicBezTo>
                  <a:cubicBezTo>
                    <a:pt x="36" y="28"/>
                    <a:pt x="34" y="30"/>
                    <a:pt x="32" y="32"/>
                  </a:cubicBezTo>
                  <a:cubicBezTo>
                    <a:pt x="30" y="32"/>
                    <a:pt x="29" y="33"/>
                    <a:pt x="28" y="34"/>
                  </a:cubicBezTo>
                  <a:close/>
                  <a:moveTo>
                    <a:pt x="47" y="27"/>
                  </a:moveTo>
                  <a:cubicBezTo>
                    <a:pt x="50" y="25"/>
                    <a:pt x="53" y="24"/>
                    <a:pt x="56" y="23"/>
                  </a:cubicBezTo>
                  <a:cubicBezTo>
                    <a:pt x="57" y="27"/>
                    <a:pt x="58" y="30"/>
                    <a:pt x="58" y="34"/>
                  </a:cubicBezTo>
                  <a:cubicBezTo>
                    <a:pt x="57" y="33"/>
                    <a:pt x="56" y="32"/>
                    <a:pt x="54" y="32"/>
                  </a:cubicBezTo>
                  <a:cubicBezTo>
                    <a:pt x="52" y="30"/>
                    <a:pt x="50" y="28"/>
                    <a:pt x="47" y="27"/>
                  </a:cubicBezTo>
                  <a:close/>
                  <a:moveTo>
                    <a:pt x="63" y="43"/>
                  </a:moveTo>
                  <a:cubicBezTo>
                    <a:pt x="65" y="45"/>
                    <a:pt x="66" y="46"/>
                    <a:pt x="68" y="48"/>
                  </a:cubicBezTo>
                  <a:cubicBezTo>
                    <a:pt x="66" y="50"/>
                    <a:pt x="65" y="51"/>
                    <a:pt x="63" y="53"/>
                  </a:cubicBezTo>
                  <a:cubicBezTo>
                    <a:pt x="63" y="51"/>
                    <a:pt x="63" y="50"/>
                    <a:pt x="63" y="48"/>
                  </a:cubicBezTo>
                  <a:cubicBezTo>
                    <a:pt x="63" y="46"/>
                    <a:pt x="63" y="45"/>
                    <a:pt x="63" y="43"/>
                  </a:cubicBezTo>
                  <a:close/>
                  <a:moveTo>
                    <a:pt x="43" y="4"/>
                  </a:moveTo>
                  <a:cubicBezTo>
                    <a:pt x="47" y="4"/>
                    <a:pt x="52" y="10"/>
                    <a:pt x="55" y="19"/>
                  </a:cubicBezTo>
                  <a:cubicBezTo>
                    <a:pt x="51" y="21"/>
                    <a:pt x="47" y="22"/>
                    <a:pt x="43" y="25"/>
                  </a:cubicBezTo>
                  <a:cubicBezTo>
                    <a:pt x="39" y="22"/>
                    <a:pt x="35" y="21"/>
                    <a:pt x="31" y="19"/>
                  </a:cubicBezTo>
                  <a:cubicBezTo>
                    <a:pt x="34" y="10"/>
                    <a:pt x="39" y="4"/>
                    <a:pt x="43" y="4"/>
                  </a:cubicBezTo>
                  <a:close/>
                  <a:moveTo>
                    <a:pt x="11" y="39"/>
                  </a:moveTo>
                  <a:cubicBezTo>
                    <a:pt x="6" y="32"/>
                    <a:pt x="5" y="26"/>
                    <a:pt x="7" y="23"/>
                  </a:cubicBezTo>
                  <a:cubicBezTo>
                    <a:pt x="9" y="20"/>
                    <a:pt x="16" y="19"/>
                    <a:pt x="26" y="22"/>
                  </a:cubicBezTo>
                  <a:cubicBezTo>
                    <a:pt x="25" y="27"/>
                    <a:pt x="24" y="32"/>
                    <a:pt x="23" y="38"/>
                  </a:cubicBezTo>
                  <a:cubicBezTo>
                    <a:pt x="21" y="40"/>
                    <a:pt x="18" y="43"/>
                    <a:pt x="15" y="45"/>
                  </a:cubicBezTo>
                  <a:cubicBezTo>
                    <a:pt x="14" y="43"/>
                    <a:pt x="12" y="41"/>
                    <a:pt x="11" y="39"/>
                  </a:cubicBezTo>
                  <a:close/>
                  <a:moveTo>
                    <a:pt x="7" y="73"/>
                  </a:moveTo>
                  <a:cubicBezTo>
                    <a:pt x="5" y="70"/>
                    <a:pt x="6" y="64"/>
                    <a:pt x="11" y="57"/>
                  </a:cubicBezTo>
                  <a:cubicBezTo>
                    <a:pt x="12" y="55"/>
                    <a:pt x="14" y="53"/>
                    <a:pt x="15" y="51"/>
                  </a:cubicBezTo>
                  <a:cubicBezTo>
                    <a:pt x="18" y="53"/>
                    <a:pt x="21" y="56"/>
                    <a:pt x="23" y="58"/>
                  </a:cubicBezTo>
                  <a:cubicBezTo>
                    <a:pt x="24" y="64"/>
                    <a:pt x="25" y="69"/>
                    <a:pt x="26" y="74"/>
                  </a:cubicBezTo>
                  <a:cubicBezTo>
                    <a:pt x="16" y="77"/>
                    <a:pt x="9" y="76"/>
                    <a:pt x="7" y="73"/>
                  </a:cubicBezTo>
                  <a:close/>
                  <a:moveTo>
                    <a:pt x="43" y="92"/>
                  </a:moveTo>
                  <a:cubicBezTo>
                    <a:pt x="39" y="92"/>
                    <a:pt x="34" y="86"/>
                    <a:pt x="31" y="77"/>
                  </a:cubicBezTo>
                  <a:cubicBezTo>
                    <a:pt x="35" y="75"/>
                    <a:pt x="39" y="74"/>
                    <a:pt x="43" y="71"/>
                  </a:cubicBezTo>
                  <a:cubicBezTo>
                    <a:pt x="47" y="74"/>
                    <a:pt x="51" y="75"/>
                    <a:pt x="55" y="77"/>
                  </a:cubicBezTo>
                  <a:cubicBezTo>
                    <a:pt x="52" y="86"/>
                    <a:pt x="47" y="92"/>
                    <a:pt x="43" y="92"/>
                  </a:cubicBezTo>
                  <a:close/>
                  <a:moveTo>
                    <a:pt x="79" y="73"/>
                  </a:moveTo>
                  <a:cubicBezTo>
                    <a:pt x="77" y="76"/>
                    <a:pt x="70" y="77"/>
                    <a:pt x="60" y="74"/>
                  </a:cubicBezTo>
                  <a:cubicBezTo>
                    <a:pt x="61" y="69"/>
                    <a:pt x="62" y="64"/>
                    <a:pt x="63" y="58"/>
                  </a:cubicBezTo>
                  <a:cubicBezTo>
                    <a:pt x="65" y="56"/>
                    <a:pt x="68" y="53"/>
                    <a:pt x="71" y="51"/>
                  </a:cubicBezTo>
                  <a:cubicBezTo>
                    <a:pt x="72" y="53"/>
                    <a:pt x="74" y="55"/>
                    <a:pt x="75" y="57"/>
                  </a:cubicBezTo>
                  <a:cubicBezTo>
                    <a:pt x="80" y="64"/>
                    <a:pt x="81" y="70"/>
                    <a:pt x="79"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sz="900" dirty="0"/>
            </a:p>
          </p:txBody>
        </p:sp>
        <p:sp>
          <p:nvSpPr>
            <p:cNvPr id="21" name="Freeform 15"/>
            <p:cNvSpPr>
              <a:spLocks noEditPoints="1"/>
            </p:cNvSpPr>
            <p:nvPr/>
          </p:nvSpPr>
          <p:spPr bwMode="auto">
            <a:xfrm>
              <a:off x="8605838" y="-2397125"/>
              <a:ext cx="131763" cy="13335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en-US" sz="900" dirty="0"/>
            </a:p>
          </p:txBody>
        </p:sp>
      </p:grpSp>
      <p:pic>
        <p:nvPicPr>
          <p:cNvPr id="2" name="Picture 6" descr="Small business word cloud Stock Photos ...">
            <a:extLst>
              <a:ext uri="{FF2B5EF4-FFF2-40B4-BE49-F238E27FC236}">
                <a16:creationId xmlns:a16="http://schemas.microsoft.com/office/drawing/2014/main" id="{05F6F5B6-5590-8E5B-A0BD-B933338D55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79717" y="4922873"/>
            <a:ext cx="2747686" cy="1839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603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191589"/>
            <a:ext cx="10878854" cy="913213"/>
          </a:xfrm>
        </p:spPr>
        <p:txBody>
          <a:bodyPr>
            <a:noAutofit/>
          </a:bodyPr>
          <a:lstStyle/>
          <a:p>
            <a:pPr algn="ctr"/>
            <a:br>
              <a:rPr lang="en-US" sz="2200" b="1" dirty="0">
                <a:solidFill>
                  <a:srgbClr val="FFC000"/>
                </a:solidFill>
                <a:latin typeface="Antonio" charset="0"/>
                <a:ea typeface="Antonio" charset="0"/>
                <a:cs typeface="Antonio" charset="0"/>
              </a:rPr>
            </a:br>
            <a:r>
              <a:rPr lang="en-US" sz="4000" b="1" dirty="0">
                <a:solidFill>
                  <a:srgbClr val="FFC000"/>
                </a:solidFill>
                <a:latin typeface="Antonio" charset="0"/>
                <a:ea typeface="Antonio" charset="0"/>
                <a:cs typeface="Antonio" charset="0"/>
              </a:rPr>
              <a:t>TYPES OF BUSINESS PLANS</a:t>
            </a:r>
          </a:p>
        </p:txBody>
      </p:sp>
      <p:sp>
        <p:nvSpPr>
          <p:cNvPr id="3" name="Subtitle 2"/>
          <p:cNvSpPr>
            <a:spLocks noGrp="1"/>
          </p:cNvSpPr>
          <p:nvPr>
            <p:ph type="subTitle" idx="1"/>
          </p:nvPr>
        </p:nvSpPr>
        <p:spPr>
          <a:xfrm>
            <a:off x="920538" y="1296750"/>
            <a:ext cx="10786351" cy="3441840"/>
          </a:xfrm>
        </p:spPr>
        <p:txBody>
          <a:bodyPr>
            <a:normAutofit/>
          </a:bodyPr>
          <a:lstStyle/>
          <a:p>
            <a:endParaRPr lang="en-US" sz="3200" dirty="0"/>
          </a:p>
        </p:txBody>
      </p:sp>
      <p:pic>
        <p:nvPicPr>
          <p:cNvPr id="5" name="Content Placeholder 8" descr="Three types of business plans are summary, full, and operational. The summary business plans are 10 to 15 pages and works best for new ventures in the early stages of development that want to test the waters to see if investors are interested in their idea. The full business plans are 25 to 35 pages and work best for new ventures who are at the point where they need funding or financing; serves as a blueprint for the company’s operations. The operational business plans are 40 to 100 pages and are meant primarily for an internal audience they also work best as a tool for creating a blueprint for a new venture’s operations and providing guidance to operational managers.">
            <a:extLst>
              <a:ext uri="{FF2B5EF4-FFF2-40B4-BE49-F238E27FC236}">
                <a16:creationId xmlns:a16="http://schemas.microsoft.com/office/drawing/2014/main" id="{AEF6076F-18B7-CDD2-B73A-D390823E2F8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20539" y="1264018"/>
            <a:ext cx="10786350" cy="3633787"/>
          </a:xfrm>
          <a:prstGeom prst="rect">
            <a:avLst/>
          </a:prstGeom>
        </p:spPr>
      </p:pic>
    </p:spTree>
    <p:extLst>
      <p:ext uri="{BB962C8B-B14F-4D97-AF65-F5344CB8AC3E}">
        <p14:creationId xmlns:p14="http://schemas.microsoft.com/office/powerpoint/2010/main" val="969683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1225" y="534257"/>
            <a:ext cx="10440988" cy="873304"/>
          </a:xfrm>
        </p:spPr>
        <p:txBody>
          <a:bodyPr anchor="t">
            <a:normAutofit/>
          </a:bodyPr>
          <a:lstStyle/>
          <a:p>
            <a:pPr algn="ctr"/>
            <a:r>
              <a:rPr lang="en-US" dirty="0">
                <a:solidFill>
                  <a:srgbClr val="FFC000"/>
                </a:solidFill>
              </a:rPr>
              <a:t>THINGS TO CONSIDER</a:t>
            </a:r>
          </a:p>
        </p:txBody>
      </p:sp>
      <p:sp>
        <p:nvSpPr>
          <p:cNvPr id="5" name="Content Placeholder 4"/>
          <p:cNvSpPr>
            <a:spLocks noGrp="1"/>
          </p:cNvSpPr>
          <p:nvPr>
            <p:ph sz="half" idx="2"/>
          </p:nvPr>
        </p:nvSpPr>
        <p:spPr>
          <a:xfrm>
            <a:off x="6195318" y="1825625"/>
            <a:ext cx="5256454" cy="3321728"/>
          </a:xfrm>
        </p:spPr>
        <p:txBody>
          <a:bodyPr>
            <a:normAutofit fontScale="70000" lnSpcReduction="20000"/>
          </a:bodyPr>
          <a:lstStyle/>
          <a:p>
            <a:pPr marL="256032" indent="-256032" algn="just">
              <a:lnSpc>
                <a:spcPct val="160000"/>
              </a:lnSpc>
              <a:buSzPct val="100000"/>
            </a:pPr>
            <a:r>
              <a:rPr lang="en-US" sz="2400" dirty="0"/>
              <a:t>Recognizing the Elements of the Plan May Change</a:t>
            </a:r>
          </a:p>
          <a:p>
            <a:pPr marL="740664" lvl="1" algn="just">
              <a:lnSpc>
                <a:spcPct val="160000"/>
              </a:lnSpc>
            </a:pPr>
            <a:r>
              <a:rPr lang="en-US" sz="2400" dirty="0"/>
              <a:t>It</a:t>
            </a:r>
            <a:r>
              <a:rPr lang="en-US" altLang="en-US" sz="2400" dirty="0"/>
              <a:t>’</a:t>
            </a:r>
            <a:r>
              <a:rPr lang="en-US" sz="2400" dirty="0"/>
              <a:t>s important to recognize that the plan will usually change while written.</a:t>
            </a:r>
          </a:p>
          <a:p>
            <a:pPr marL="740664" lvl="1" algn="just">
              <a:lnSpc>
                <a:spcPct val="160000"/>
              </a:lnSpc>
            </a:pPr>
            <a:r>
              <a:rPr lang="en-US" sz="2400" dirty="0"/>
              <a:t>New insights invariably emerge when an entrepreneur or a team of entrepreneurs immerse themselves in writing the plan and start getting feedback from others.</a:t>
            </a:r>
          </a:p>
          <a:p>
            <a:pPr marL="457200" indent="-457200" algn="just">
              <a:lnSpc>
                <a:spcPct val="160000"/>
              </a:lnSpc>
              <a:buFont typeface="+mj-lt"/>
              <a:buAutoNum type="arabicPeriod"/>
            </a:pPr>
            <a:endParaRPr lang="en-US" dirty="0"/>
          </a:p>
          <a:p>
            <a:endParaRPr lang="en-US" dirty="0"/>
          </a:p>
        </p:txBody>
      </p:sp>
      <p:pic>
        <p:nvPicPr>
          <p:cNvPr id="6" name="Picture Placeholder 6" descr="two people collaborating at computer screen">
            <a:extLst>
              <a:ext uri="{FF2B5EF4-FFF2-40B4-BE49-F238E27FC236}">
                <a16:creationId xmlns:a16="http://schemas.microsoft.com/office/drawing/2014/main" id="{351D0481-9BE3-B53A-9745-B49B1B92F9E4}"/>
              </a:ext>
            </a:extLst>
          </p:cNvPr>
          <p:cNvPicPr>
            <a:picLocks noGrp="1" noChangeAspect="1"/>
          </p:cNvPicPr>
          <p:nvPr>
            <p:ph sz="half" idx="1"/>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a:xfrm>
            <a:off x="1053737" y="1825625"/>
            <a:ext cx="4632360" cy="4303713"/>
          </a:xfrm>
        </p:spPr>
      </p:pic>
    </p:spTree>
    <p:extLst>
      <p:ext uri="{BB962C8B-B14F-4D97-AF65-F5344CB8AC3E}">
        <p14:creationId xmlns:p14="http://schemas.microsoft.com/office/powerpoint/2010/main" val="612318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F12472B-424B-4347-93C8-53C70B592A83}"/>
              </a:ext>
            </a:extLst>
          </p:cNvPr>
          <p:cNvSpPr>
            <a:spLocks noGrp="1"/>
          </p:cNvSpPr>
          <p:nvPr>
            <p:ph sz="half" idx="2"/>
          </p:nvPr>
        </p:nvSpPr>
        <p:spPr>
          <a:xfrm>
            <a:off x="6328897" y="1719506"/>
            <a:ext cx="5712431" cy="4429046"/>
          </a:xfrm>
        </p:spPr>
        <p:txBody>
          <a:bodyPr>
            <a:normAutofit/>
          </a:bodyPr>
          <a:lstStyle/>
          <a:p>
            <a:pPr algn="just">
              <a:lnSpc>
                <a:spcPct val="150000"/>
              </a:lnSpc>
              <a:spcBef>
                <a:spcPts val="600"/>
              </a:spcBef>
              <a:buSzPct val="100000"/>
            </a:pPr>
            <a:r>
              <a:rPr lang="en-US" sz="1400" dirty="0"/>
              <a:t>Executive Summary</a:t>
            </a:r>
          </a:p>
          <a:p>
            <a:pPr algn="just">
              <a:lnSpc>
                <a:spcPct val="150000"/>
              </a:lnSpc>
              <a:spcBef>
                <a:spcPts val="600"/>
              </a:spcBef>
              <a:buSzPct val="100000"/>
            </a:pPr>
            <a:r>
              <a:rPr lang="en-US" sz="1400" dirty="0"/>
              <a:t>Industry Analysis</a:t>
            </a:r>
          </a:p>
          <a:p>
            <a:pPr algn="just">
              <a:lnSpc>
                <a:spcPct val="150000"/>
              </a:lnSpc>
              <a:spcBef>
                <a:spcPts val="600"/>
              </a:spcBef>
              <a:buSzPct val="100000"/>
            </a:pPr>
            <a:r>
              <a:rPr lang="en-US" sz="1400" dirty="0"/>
              <a:t>.Company Description</a:t>
            </a:r>
          </a:p>
          <a:p>
            <a:pPr algn="just">
              <a:lnSpc>
                <a:spcPct val="150000"/>
              </a:lnSpc>
              <a:spcBef>
                <a:spcPts val="600"/>
              </a:spcBef>
              <a:buSzPct val="100000"/>
            </a:pPr>
            <a:r>
              <a:rPr lang="en-US" sz="1400" dirty="0"/>
              <a:t>Market Analysis</a:t>
            </a:r>
          </a:p>
          <a:p>
            <a:pPr algn="just">
              <a:lnSpc>
                <a:spcPct val="150000"/>
              </a:lnSpc>
              <a:spcBef>
                <a:spcPts val="600"/>
              </a:spcBef>
              <a:buSzPct val="100000"/>
            </a:pPr>
            <a:r>
              <a:rPr lang="en-US" sz="1400" dirty="0"/>
              <a:t>The Economics of the Business</a:t>
            </a:r>
          </a:p>
          <a:p>
            <a:pPr algn="just">
              <a:lnSpc>
                <a:spcPct val="150000"/>
              </a:lnSpc>
              <a:spcBef>
                <a:spcPts val="600"/>
              </a:spcBef>
              <a:buSzPct val="100000"/>
            </a:pPr>
            <a:r>
              <a:rPr lang="en-US" sz="1400" dirty="0"/>
              <a:t>Marketing Plan</a:t>
            </a:r>
          </a:p>
          <a:p>
            <a:pPr algn="just">
              <a:lnSpc>
                <a:spcPct val="150000"/>
              </a:lnSpc>
              <a:spcBef>
                <a:spcPts val="600"/>
              </a:spcBef>
              <a:buSzPct val="100000"/>
            </a:pPr>
            <a:r>
              <a:rPr lang="en-US" sz="1400" dirty="0"/>
              <a:t>Product (or Service) Design and Development Plan</a:t>
            </a:r>
          </a:p>
          <a:p>
            <a:pPr algn="just">
              <a:lnSpc>
                <a:spcPct val="150000"/>
              </a:lnSpc>
              <a:spcBef>
                <a:spcPts val="600"/>
              </a:spcBef>
              <a:buSzPct val="100000"/>
            </a:pPr>
            <a:r>
              <a:rPr lang="en-US" sz="1400" dirty="0"/>
              <a:t>Operations Plan</a:t>
            </a:r>
          </a:p>
          <a:p>
            <a:pPr algn="just">
              <a:lnSpc>
                <a:spcPct val="150000"/>
              </a:lnSpc>
              <a:spcBef>
                <a:spcPts val="600"/>
              </a:spcBef>
              <a:buSzPct val="100000"/>
            </a:pPr>
            <a:r>
              <a:rPr lang="en-US" sz="1400" dirty="0"/>
              <a:t>Management Team and Company Structure</a:t>
            </a:r>
          </a:p>
          <a:p>
            <a:pPr algn="just">
              <a:lnSpc>
                <a:spcPct val="150000"/>
              </a:lnSpc>
              <a:spcBef>
                <a:spcPts val="600"/>
              </a:spcBef>
              <a:buSzPct val="100000"/>
            </a:pPr>
            <a:r>
              <a:rPr lang="en-US" sz="1400" dirty="0"/>
              <a:t>Overall Schedule</a:t>
            </a:r>
          </a:p>
          <a:p>
            <a:pPr algn="just">
              <a:lnSpc>
                <a:spcPct val="150000"/>
              </a:lnSpc>
              <a:spcBef>
                <a:spcPts val="600"/>
              </a:spcBef>
              <a:buSzPct val="100000"/>
            </a:pPr>
            <a:r>
              <a:rPr lang="en-US" sz="1400" dirty="0"/>
              <a:t>Financial Projection</a:t>
            </a:r>
          </a:p>
          <a:p>
            <a:pPr algn="just">
              <a:lnSpc>
                <a:spcPct val="150000"/>
              </a:lnSpc>
              <a:spcBef>
                <a:spcPts val="600"/>
              </a:spcBef>
              <a:buSzPct val="100000"/>
            </a:pPr>
            <a:endParaRPr lang="en-US" sz="1400" dirty="0"/>
          </a:p>
          <a:p>
            <a:pPr algn="just">
              <a:lnSpc>
                <a:spcPct val="150000"/>
              </a:lnSpc>
              <a:spcBef>
                <a:spcPts val="600"/>
              </a:spcBef>
              <a:buSzPct val="100000"/>
            </a:pPr>
            <a:endParaRPr lang="en-US" sz="1400" dirty="0"/>
          </a:p>
          <a:p>
            <a:pPr algn="just">
              <a:lnSpc>
                <a:spcPct val="150000"/>
              </a:lnSpc>
              <a:spcBef>
                <a:spcPts val="600"/>
              </a:spcBef>
              <a:buSzPct val="100000"/>
            </a:pPr>
            <a:endParaRPr lang="en-US" sz="1400" dirty="0"/>
          </a:p>
          <a:p>
            <a:pPr algn="just">
              <a:lnSpc>
                <a:spcPct val="150000"/>
              </a:lnSpc>
              <a:spcBef>
                <a:spcPts val="600"/>
              </a:spcBef>
              <a:buSzPct val="100000"/>
            </a:pPr>
            <a:endParaRPr lang="en-US" sz="1400" dirty="0"/>
          </a:p>
        </p:txBody>
      </p:sp>
      <p:sp>
        <p:nvSpPr>
          <p:cNvPr id="5" name="Title 4">
            <a:extLst>
              <a:ext uri="{FF2B5EF4-FFF2-40B4-BE49-F238E27FC236}">
                <a16:creationId xmlns:a16="http://schemas.microsoft.com/office/drawing/2014/main" id="{4CB626C1-DC7A-E456-1399-7E8BA20E3D37}"/>
              </a:ext>
            </a:extLst>
          </p:cNvPr>
          <p:cNvSpPr>
            <a:spLocks noGrp="1"/>
          </p:cNvSpPr>
          <p:nvPr>
            <p:ph type="title"/>
          </p:nvPr>
        </p:nvSpPr>
        <p:spPr>
          <a:xfrm>
            <a:off x="911225" y="439272"/>
            <a:ext cx="10440988" cy="797857"/>
          </a:xfrm>
        </p:spPr>
        <p:txBody>
          <a:bodyPr/>
          <a:lstStyle/>
          <a:p>
            <a:pPr algn="ctr"/>
            <a:r>
              <a:rPr lang="en-GB" dirty="0">
                <a:solidFill>
                  <a:schemeClr val="tx1"/>
                </a:solidFill>
              </a:rPr>
              <a:t>BUSINESS PLAN OUTLINE</a:t>
            </a:r>
          </a:p>
        </p:txBody>
      </p:sp>
      <p:pic>
        <p:nvPicPr>
          <p:cNvPr id="1030" name="Picture 6" descr="Small business word cloud Stock Photos ...">
            <a:extLst>
              <a:ext uri="{FF2B5EF4-FFF2-40B4-BE49-F238E27FC236}">
                <a16:creationId xmlns:a16="http://schemas.microsoft.com/office/drawing/2014/main" id="{0416D70E-C20C-5232-699B-5241D67E29F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20110" y="1719506"/>
            <a:ext cx="5242994" cy="4429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629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B8184-329A-26A8-13AA-2B980F147C72}"/>
              </a:ext>
            </a:extLst>
          </p:cNvPr>
          <p:cNvSpPr>
            <a:spLocks noGrp="1"/>
          </p:cNvSpPr>
          <p:nvPr>
            <p:ph type="title"/>
          </p:nvPr>
        </p:nvSpPr>
        <p:spPr>
          <a:xfrm>
            <a:off x="197223" y="696705"/>
            <a:ext cx="3756211" cy="5838565"/>
          </a:xfrm>
        </p:spPr>
        <p:txBody>
          <a:bodyPr/>
          <a:lstStyle/>
          <a:p>
            <a:br>
              <a:rPr lang="en-GB" sz="2900" dirty="0"/>
            </a:br>
            <a:br>
              <a:rPr lang="en-GB" sz="2900" dirty="0"/>
            </a:br>
            <a:br>
              <a:rPr lang="en-GB" sz="2900" dirty="0"/>
            </a:br>
            <a:br>
              <a:rPr lang="en-GB" sz="2900" dirty="0"/>
            </a:br>
            <a:br>
              <a:rPr lang="en-GB" sz="2900" dirty="0"/>
            </a:br>
            <a:r>
              <a:rPr lang="en-GB" sz="2600" b="1" dirty="0"/>
              <a:t>EXECUTIVE SUMMARY</a:t>
            </a:r>
            <a:br>
              <a:rPr lang="en-GB" sz="2400" b="1" dirty="0"/>
            </a:br>
            <a:br>
              <a:rPr lang="en-GB" sz="2400" dirty="0"/>
            </a:br>
            <a:endParaRPr lang="en-GB" sz="2400" dirty="0"/>
          </a:p>
        </p:txBody>
      </p:sp>
      <p:sp>
        <p:nvSpPr>
          <p:cNvPr id="3" name="Content Placeholder 2">
            <a:extLst>
              <a:ext uri="{FF2B5EF4-FFF2-40B4-BE49-F238E27FC236}">
                <a16:creationId xmlns:a16="http://schemas.microsoft.com/office/drawing/2014/main" id="{F031B5FC-A239-CE27-1475-FC5AC7CE5D3A}"/>
              </a:ext>
            </a:extLst>
          </p:cNvPr>
          <p:cNvSpPr>
            <a:spLocks noGrp="1"/>
          </p:cNvSpPr>
          <p:nvPr>
            <p:ph idx="1"/>
          </p:nvPr>
        </p:nvSpPr>
        <p:spPr>
          <a:xfrm>
            <a:off x="4168589" y="950259"/>
            <a:ext cx="7664824" cy="5513294"/>
          </a:xfrm>
        </p:spPr>
        <p:txBody>
          <a:bodyPr>
            <a:normAutofit/>
          </a:bodyPr>
          <a:lstStyle/>
          <a:p>
            <a:pPr marL="740664" lvl="1" algn="just">
              <a:lnSpc>
                <a:spcPct val="160000"/>
              </a:lnSpc>
            </a:pPr>
            <a:r>
              <a:rPr lang="en-US" sz="1800" dirty="0"/>
              <a:t>The executive summary is a short overview of the entire business plan.</a:t>
            </a:r>
          </a:p>
          <a:p>
            <a:pPr marL="740664" lvl="1" algn="just">
              <a:lnSpc>
                <a:spcPct val="160000"/>
              </a:lnSpc>
            </a:pPr>
            <a:r>
              <a:rPr lang="en-US" sz="1800" dirty="0"/>
              <a:t>It provides a busy reader with everything that needs to be known about the new venture</a:t>
            </a:r>
            <a:r>
              <a:rPr lang="en-US" altLang="en-US" sz="1800" dirty="0"/>
              <a:t>’</a:t>
            </a:r>
            <a:r>
              <a:rPr lang="en-US" sz="1800" dirty="0"/>
              <a:t>s distinctive nature.</a:t>
            </a:r>
          </a:p>
          <a:p>
            <a:pPr marL="740664" lvl="1" algn="just">
              <a:lnSpc>
                <a:spcPct val="160000"/>
              </a:lnSpc>
            </a:pPr>
            <a:r>
              <a:rPr lang="en-US" sz="1800" dirty="0"/>
              <a:t>An executive summary shouldn</a:t>
            </a:r>
            <a:r>
              <a:rPr lang="en-US" altLang="en-US" sz="1800" dirty="0"/>
              <a:t>’</a:t>
            </a:r>
            <a:r>
              <a:rPr lang="en-US" sz="1800" dirty="0"/>
              <a:t>t exceed two single-spaced pages.</a:t>
            </a:r>
          </a:p>
          <a:p>
            <a:pPr marL="740664" lvl="1" algn="just">
              <a:lnSpc>
                <a:spcPct val="160000"/>
              </a:lnSpc>
            </a:pPr>
            <a:r>
              <a:rPr lang="en-US" sz="1800" dirty="0"/>
              <a:t>Even though the executive summary appears at the beginning of the business plan, it should be written last.</a:t>
            </a:r>
          </a:p>
          <a:p>
            <a:pPr marL="740664" lvl="1" algn="just">
              <a:lnSpc>
                <a:spcPct val="160000"/>
              </a:lnSpc>
            </a:pPr>
            <a:r>
              <a:rPr lang="en-US" sz="1800" dirty="0"/>
              <a:t>The plan itself will evolve as it</a:t>
            </a:r>
            <a:r>
              <a:rPr lang="en-US" altLang="en-US" sz="1800" dirty="0"/>
              <a:t>’</a:t>
            </a:r>
            <a:r>
              <a:rPr lang="en-US" sz="1800" dirty="0"/>
              <a:t>s written, so not everything is known at the outset.</a:t>
            </a:r>
          </a:p>
          <a:p>
            <a:pPr algn="just">
              <a:lnSpc>
                <a:spcPct val="160000"/>
              </a:lnSpc>
              <a:spcBef>
                <a:spcPts val="600"/>
              </a:spcBef>
              <a:buSzPct val="100000"/>
            </a:pPr>
            <a:endParaRPr lang="en-US" sz="1800" dirty="0"/>
          </a:p>
          <a:p>
            <a:pPr algn="just">
              <a:lnSpc>
                <a:spcPct val="150000"/>
              </a:lnSpc>
              <a:spcBef>
                <a:spcPts val="600"/>
              </a:spcBef>
              <a:buSzPct val="100000"/>
            </a:pPr>
            <a:endParaRPr lang="en-US" sz="1400" dirty="0"/>
          </a:p>
          <a:p>
            <a:endParaRPr lang="en-GB" dirty="0"/>
          </a:p>
        </p:txBody>
      </p:sp>
      <p:pic>
        <p:nvPicPr>
          <p:cNvPr id="4" name="Picture 6" descr="Small business word cloud Stock Photos ...">
            <a:extLst>
              <a:ext uri="{FF2B5EF4-FFF2-40B4-BE49-F238E27FC236}">
                <a16:creationId xmlns:a16="http://schemas.microsoft.com/office/drawing/2014/main" id="{4CC352DA-5DA1-670F-E15D-8516339B3E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289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5A591-25F9-99DA-C74C-37894E240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29C96-70EF-3413-8954-EB0B9A94E4A4}"/>
              </a:ext>
            </a:extLst>
          </p:cNvPr>
          <p:cNvSpPr>
            <a:spLocks noGrp="1"/>
          </p:cNvSpPr>
          <p:nvPr>
            <p:ph type="title"/>
          </p:nvPr>
        </p:nvSpPr>
        <p:spPr>
          <a:xfrm>
            <a:off x="197223" y="696706"/>
            <a:ext cx="3756211" cy="5423294"/>
          </a:xfrm>
        </p:spPr>
        <p:txBody>
          <a:bodyPr/>
          <a:lstStyle/>
          <a:p>
            <a:br>
              <a:rPr lang="en-GB" sz="2900" dirty="0"/>
            </a:br>
            <a:br>
              <a:rPr lang="en-GB" sz="2900" dirty="0"/>
            </a:br>
            <a:br>
              <a:rPr lang="en-GB" sz="2900" dirty="0"/>
            </a:br>
            <a:br>
              <a:rPr lang="en-GB" sz="2900" dirty="0"/>
            </a:br>
            <a:br>
              <a:rPr lang="en-GB" sz="2900" dirty="0"/>
            </a:br>
            <a:r>
              <a:rPr lang="en-GB" sz="2800" dirty="0"/>
              <a:t>INDUSTRY ANALYSIS</a:t>
            </a:r>
            <a:br>
              <a:rPr lang="en-GB" sz="2400" dirty="0"/>
            </a:br>
            <a:br>
              <a:rPr lang="en-GB" sz="2400" dirty="0"/>
            </a:br>
            <a:endParaRPr lang="en-GB" sz="2400" dirty="0"/>
          </a:p>
        </p:txBody>
      </p:sp>
      <p:sp>
        <p:nvSpPr>
          <p:cNvPr id="3" name="Content Placeholder 2">
            <a:extLst>
              <a:ext uri="{FF2B5EF4-FFF2-40B4-BE49-F238E27FC236}">
                <a16:creationId xmlns:a16="http://schemas.microsoft.com/office/drawing/2014/main" id="{D559D76A-7A90-49C5-3A3C-A272089DB81A}"/>
              </a:ext>
            </a:extLst>
          </p:cNvPr>
          <p:cNvSpPr>
            <a:spLocks noGrp="1"/>
          </p:cNvSpPr>
          <p:nvPr>
            <p:ph idx="1"/>
          </p:nvPr>
        </p:nvSpPr>
        <p:spPr>
          <a:xfrm>
            <a:off x="4168588" y="1030940"/>
            <a:ext cx="7826188" cy="5656731"/>
          </a:xfrm>
        </p:spPr>
        <p:txBody>
          <a:bodyPr>
            <a:normAutofit/>
          </a:bodyPr>
          <a:lstStyle/>
          <a:p>
            <a:pPr marL="854964" lvl="1" indent="-342900">
              <a:lnSpc>
                <a:spcPct val="160000"/>
              </a:lnSpc>
            </a:pPr>
            <a:r>
              <a:rPr lang="en-US" sz="1800" dirty="0"/>
              <a:t>This section should begin by describing the industry the business will enter in terms of its size, growth rate, and sales projections.</a:t>
            </a:r>
          </a:p>
          <a:p>
            <a:pPr marL="740664" lvl="1">
              <a:lnSpc>
                <a:spcPct val="160000"/>
              </a:lnSpc>
            </a:pPr>
            <a:r>
              <a:rPr lang="en-US" sz="1800" dirty="0"/>
              <a:t>Items to include in this section:</a:t>
            </a:r>
          </a:p>
          <a:p>
            <a:pPr marL="740664" lvl="1">
              <a:lnSpc>
                <a:spcPct val="160000"/>
              </a:lnSpc>
            </a:pPr>
            <a:r>
              <a:rPr lang="en-US" sz="1800" dirty="0"/>
              <a:t>Industry size, growth rate, and sales projections.</a:t>
            </a:r>
          </a:p>
          <a:p>
            <a:pPr marL="740664" lvl="1">
              <a:lnSpc>
                <a:spcPct val="160000"/>
              </a:lnSpc>
            </a:pPr>
            <a:r>
              <a:rPr lang="en-US" sz="1800" dirty="0"/>
              <a:t>Industry structure.</a:t>
            </a:r>
          </a:p>
          <a:p>
            <a:pPr marL="740664" lvl="1">
              <a:lnSpc>
                <a:spcPct val="160000"/>
              </a:lnSpc>
            </a:pPr>
            <a:r>
              <a:rPr lang="en-US" sz="1800" dirty="0"/>
              <a:t>Nature of participants.</a:t>
            </a:r>
          </a:p>
          <a:p>
            <a:pPr marL="740664" lvl="1">
              <a:lnSpc>
                <a:spcPct val="160000"/>
              </a:lnSpc>
            </a:pPr>
            <a:r>
              <a:rPr lang="en-US" sz="1800" dirty="0"/>
              <a:t>Key success factors.</a:t>
            </a:r>
          </a:p>
          <a:p>
            <a:pPr marL="740664" lvl="1">
              <a:lnSpc>
                <a:spcPct val="160000"/>
              </a:lnSpc>
            </a:pPr>
            <a:r>
              <a:rPr lang="en-US" sz="1800" dirty="0"/>
              <a:t>Industry trends.</a:t>
            </a:r>
          </a:p>
          <a:p>
            <a:pPr marL="740664" lvl="1">
              <a:lnSpc>
                <a:spcPct val="160000"/>
              </a:lnSpc>
            </a:pPr>
            <a:r>
              <a:rPr lang="en-US" sz="1800" dirty="0"/>
              <a:t>Long-term prospects.</a:t>
            </a:r>
          </a:p>
          <a:p>
            <a:pPr algn="just">
              <a:lnSpc>
                <a:spcPct val="160000"/>
              </a:lnSpc>
              <a:spcBef>
                <a:spcPts val="600"/>
              </a:spcBef>
              <a:buSzPct val="100000"/>
            </a:pPr>
            <a:endParaRPr lang="en-US" sz="1400" dirty="0"/>
          </a:p>
          <a:p>
            <a:pPr algn="just">
              <a:lnSpc>
                <a:spcPct val="150000"/>
              </a:lnSpc>
              <a:spcBef>
                <a:spcPts val="600"/>
              </a:spcBef>
              <a:buSzPct val="100000"/>
            </a:pPr>
            <a:endParaRPr lang="en-US" sz="1400" dirty="0"/>
          </a:p>
          <a:p>
            <a:endParaRPr lang="en-GB" dirty="0"/>
          </a:p>
        </p:txBody>
      </p:sp>
      <p:pic>
        <p:nvPicPr>
          <p:cNvPr id="4" name="Picture 6" descr="Small business word cloud Stock Photos ...">
            <a:extLst>
              <a:ext uri="{FF2B5EF4-FFF2-40B4-BE49-F238E27FC236}">
                <a16:creationId xmlns:a16="http://schemas.microsoft.com/office/drawing/2014/main" id="{73C6E3BD-9223-A857-0C69-788056A1F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527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5FB01-5848-D623-2D85-AC1D0028F6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0ECAE-D10E-BFB5-99AD-0D5139B32FA4}"/>
              </a:ext>
            </a:extLst>
          </p:cNvPr>
          <p:cNvSpPr>
            <a:spLocks noGrp="1"/>
          </p:cNvSpPr>
          <p:nvPr>
            <p:ph type="title"/>
          </p:nvPr>
        </p:nvSpPr>
        <p:spPr>
          <a:xfrm>
            <a:off x="98613" y="696706"/>
            <a:ext cx="3854822" cy="5423294"/>
          </a:xfrm>
        </p:spPr>
        <p:txBody>
          <a:bodyPr/>
          <a:lstStyle/>
          <a:p>
            <a:br>
              <a:rPr lang="en-GB" sz="2900" dirty="0"/>
            </a:br>
            <a:br>
              <a:rPr lang="en-GB" sz="2900" dirty="0"/>
            </a:br>
            <a:br>
              <a:rPr lang="en-GB" sz="2900" dirty="0"/>
            </a:br>
            <a:br>
              <a:rPr lang="en-GB" sz="2900" dirty="0"/>
            </a:br>
            <a:r>
              <a:rPr lang="en-GB" sz="2400" dirty="0"/>
              <a:t>COMPANY DESCRIPTION</a:t>
            </a:r>
            <a:br>
              <a:rPr lang="en-GB" sz="2400" dirty="0"/>
            </a:br>
            <a:endParaRPr lang="en-GB" sz="2400" dirty="0"/>
          </a:p>
        </p:txBody>
      </p:sp>
      <p:sp>
        <p:nvSpPr>
          <p:cNvPr id="3" name="Content Placeholder 2">
            <a:extLst>
              <a:ext uri="{FF2B5EF4-FFF2-40B4-BE49-F238E27FC236}">
                <a16:creationId xmlns:a16="http://schemas.microsoft.com/office/drawing/2014/main" id="{EC262270-8EF6-2B28-90E8-071D050B9DEA}"/>
              </a:ext>
            </a:extLst>
          </p:cNvPr>
          <p:cNvSpPr>
            <a:spLocks noGrp="1"/>
          </p:cNvSpPr>
          <p:nvPr>
            <p:ph idx="1"/>
          </p:nvPr>
        </p:nvSpPr>
        <p:spPr>
          <a:xfrm>
            <a:off x="4168588" y="696706"/>
            <a:ext cx="7826188" cy="5220000"/>
          </a:xfrm>
        </p:spPr>
        <p:txBody>
          <a:bodyPr>
            <a:normAutofit fontScale="77500" lnSpcReduction="20000"/>
          </a:bodyPr>
          <a:lstStyle/>
          <a:p>
            <a:pPr marL="740664" lvl="1">
              <a:lnSpc>
                <a:spcPct val="150000"/>
              </a:lnSpc>
            </a:pPr>
            <a:r>
              <a:rPr lang="en-US" sz="2800" dirty="0"/>
              <a:t>This section begins with a general description of the company.</a:t>
            </a:r>
          </a:p>
          <a:p>
            <a:pPr marL="740664" lvl="1">
              <a:lnSpc>
                <a:spcPct val="150000"/>
              </a:lnSpc>
            </a:pPr>
            <a:r>
              <a:rPr lang="en-US" sz="2800" dirty="0"/>
              <a:t>Items to include in this section:</a:t>
            </a:r>
          </a:p>
          <a:p>
            <a:pPr marL="740664" lvl="1">
              <a:lnSpc>
                <a:spcPct val="150000"/>
              </a:lnSpc>
            </a:pPr>
            <a:r>
              <a:rPr lang="en-US" sz="2800" dirty="0"/>
              <a:t>Company description.</a:t>
            </a:r>
          </a:p>
          <a:p>
            <a:pPr marL="740664" lvl="1">
              <a:lnSpc>
                <a:spcPct val="150000"/>
              </a:lnSpc>
            </a:pPr>
            <a:r>
              <a:rPr lang="en-US" sz="2800" dirty="0"/>
              <a:t>Company history.</a:t>
            </a:r>
          </a:p>
          <a:p>
            <a:pPr marL="740664" lvl="1">
              <a:lnSpc>
                <a:spcPct val="150000"/>
              </a:lnSpc>
            </a:pPr>
            <a:r>
              <a:rPr lang="en-US" sz="2800" dirty="0"/>
              <a:t>Mission statement.</a:t>
            </a:r>
          </a:p>
          <a:p>
            <a:pPr marL="740664" lvl="1">
              <a:lnSpc>
                <a:spcPct val="150000"/>
              </a:lnSpc>
            </a:pPr>
            <a:r>
              <a:rPr lang="en-US" sz="2800" dirty="0"/>
              <a:t>Products and services.</a:t>
            </a:r>
          </a:p>
          <a:p>
            <a:pPr marL="740664" lvl="1">
              <a:lnSpc>
                <a:spcPct val="150000"/>
              </a:lnSpc>
            </a:pPr>
            <a:r>
              <a:rPr lang="en-US" sz="2800" dirty="0"/>
              <a:t>Current status.</a:t>
            </a:r>
          </a:p>
          <a:p>
            <a:pPr marL="740664" lvl="1">
              <a:lnSpc>
                <a:spcPct val="150000"/>
              </a:lnSpc>
            </a:pPr>
            <a:r>
              <a:rPr lang="en-US" sz="2800" dirty="0"/>
              <a:t>Legal status and ownership.</a:t>
            </a:r>
          </a:p>
          <a:p>
            <a:pPr marL="740664" lvl="1">
              <a:lnSpc>
                <a:spcPct val="150000"/>
              </a:lnSpc>
            </a:pPr>
            <a:r>
              <a:rPr lang="en-US" sz="2800" dirty="0"/>
              <a:t>Key partnerships (if any).</a:t>
            </a:r>
          </a:p>
          <a:p>
            <a:endParaRPr lang="en-GB" dirty="0"/>
          </a:p>
        </p:txBody>
      </p:sp>
      <p:pic>
        <p:nvPicPr>
          <p:cNvPr id="4" name="Picture 6" descr="Small business word cloud Stock Photos ...">
            <a:extLst>
              <a:ext uri="{FF2B5EF4-FFF2-40B4-BE49-F238E27FC236}">
                <a16:creationId xmlns:a16="http://schemas.microsoft.com/office/drawing/2014/main" id="{88E77D43-F92A-F6EA-7EB5-ECE0C752F5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4" y="4090016"/>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5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7FB66-A515-BF35-6A16-C004053FD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041CA-FABB-76B7-0B48-3A13C2B5E6FB}"/>
              </a:ext>
            </a:extLst>
          </p:cNvPr>
          <p:cNvSpPr>
            <a:spLocks noGrp="1"/>
          </p:cNvSpPr>
          <p:nvPr>
            <p:ph type="title"/>
          </p:nvPr>
        </p:nvSpPr>
        <p:spPr>
          <a:xfrm>
            <a:off x="197223" y="696706"/>
            <a:ext cx="3756211" cy="5423294"/>
          </a:xfrm>
        </p:spPr>
        <p:txBody>
          <a:bodyPr/>
          <a:lstStyle/>
          <a:p>
            <a:br>
              <a:rPr lang="en-GB" sz="2900" dirty="0"/>
            </a:br>
            <a:br>
              <a:rPr lang="en-GB" sz="2900" dirty="0"/>
            </a:br>
            <a:br>
              <a:rPr lang="en-GB" sz="2900" dirty="0"/>
            </a:br>
            <a:br>
              <a:rPr lang="en-GB" sz="2900" dirty="0"/>
            </a:br>
            <a:r>
              <a:rPr lang="en-GB" sz="2900" dirty="0"/>
              <a:t>MARKET ANALYSIS</a:t>
            </a:r>
          </a:p>
        </p:txBody>
      </p:sp>
      <p:sp>
        <p:nvSpPr>
          <p:cNvPr id="3" name="Content Placeholder 2">
            <a:extLst>
              <a:ext uri="{FF2B5EF4-FFF2-40B4-BE49-F238E27FC236}">
                <a16:creationId xmlns:a16="http://schemas.microsoft.com/office/drawing/2014/main" id="{51CE304D-D0BF-B285-DFE9-511010A72981}"/>
              </a:ext>
            </a:extLst>
          </p:cNvPr>
          <p:cNvSpPr>
            <a:spLocks noGrp="1"/>
          </p:cNvSpPr>
          <p:nvPr>
            <p:ph idx="1"/>
          </p:nvPr>
        </p:nvSpPr>
        <p:spPr>
          <a:xfrm>
            <a:off x="4168588" y="696706"/>
            <a:ext cx="7826188" cy="5423294"/>
          </a:xfrm>
        </p:spPr>
        <p:txBody>
          <a:bodyPr>
            <a:normAutofit fontScale="92500"/>
          </a:bodyPr>
          <a:lstStyle/>
          <a:p>
            <a:pPr lvl="1" algn="just">
              <a:lnSpc>
                <a:spcPct val="150000"/>
              </a:lnSpc>
            </a:pPr>
            <a:r>
              <a:rPr lang="en-US" sz="2400" dirty="0"/>
              <a:t>The market analysis breaks the industry into segments and zeroes in on the specific segment (or target market) to which the firm will try to appeal.</a:t>
            </a:r>
          </a:p>
          <a:p>
            <a:pPr lvl="1" algn="just">
              <a:lnSpc>
                <a:spcPct val="150000"/>
              </a:lnSpc>
            </a:pPr>
            <a:r>
              <a:rPr lang="en-US" sz="2400" dirty="0"/>
              <a:t>Items to include in this section:</a:t>
            </a:r>
          </a:p>
          <a:p>
            <a:pPr lvl="2" algn="just">
              <a:lnSpc>
                <a:spcPct val="150000"/>
              </a:lnSpc>
            </a:pPr>
            <a:r>
              <a:rPr lang="en-US" sz="2400" dirty="0"/>
              <a:t>Market segmentation and target market selection.</a:t>
            </a:r>
          </a:p>
          <a:p>
            <a:pPr lvl="2" algn="just">
              <a:lnSpc>
                <a:spcPct val="150000"/>
              </a:lnSpc>
            </a:pPr>
            <a:r>
              <a:rPr lang="en-US" sz="2400" dirty="0"/>
              <a:t>Buyer behavior.</a:t>
            </a:r>
          </a:p>
          <a:p>
            <a:pPr lvl="2" algn="just">
              <a:lnSpc>
                <a:spcPct val="150000"/>
              </a:lnSpc>
            </a:pPr>
            <a:r>
              <a:rPr lang="en-US" sz="2400" dirty="0"/>
              <a:t>Competitor analysis.</a:t>
            </a:r>
          </a:p>
          <a:p>
            <a:pPr lvl="2" algn="just">
              <a:lnSpc>
                <a:spcPct val="150000"/>
              </a:lnSpc>
            </a:pPr>
            <a:r>
              <a:rPr lang="en-US" sz="2400" dirty="0"/>
              <a:t>Estimate of the firm’s annual sales and market share.</a:t>
            </a:r>
          </a:p>
          <a:p>
            <a:endParaRPr lang="en-GB" dirty="0"/>
          </a:p>
        </p:txBody>
      </p:sp>
      <p:pic>
        <p:nvPicPr>
          <p:cNvPr id="4" name="Picture 6" descr="Small business word cloud Stock Photos ...">
            <a:extLst>
              <a:ext uri="{FF2B5EF4-FFF2-40B4-BE49-F238E27FC236}">
                <a16:creationId xmlns:a16="http://schemas.microsoft.com/office/drawing/2014/main" id="{CE1A09C1-C004-1F11-182F-7A4C9AB8E1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941" y="4090016"/>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082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7251C-0737-8BAE-2F98-48746BFBDD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F4AAE-24AE-6F00-D1AE-18162DAD8F4C}"/>
              </a:ext>
            </a:extLst>
          </p:cNvPr>
          <p:cNvSpPr>
            <a:spLocks noGrp="1"/>
          </p:cNvSpPr>
          <p:nvPr>
            <p:ph type="title"/>
          </p:nvPr>
        </p:nvSpPr>
        <p:spPr>
          <a:xfrm>
            <a:off x="206188" y="696706"/>
            <a:ext cx="3684496" cy="5423294"/>
          </a:xfrm>
        </p:spPr>
        <p:txBody>
          <a:bodyPr/>
          <a:lstStyle/>
          <a:p>
            <a:br>
              <a:rPr lang="en-GB" sz="2900" dirty="0"/>
            </a:br>
            <a:br>
              <a:rPr lang="en-GB" sz="2900" dirty="0"/>
            </a:br>
            <a:br>
              <a:rPr lang="en-GB" sz="2900" dirty="0"/>
            </a:br>
            <a:br>
              <a:rPr lang="en-GB" sz="2900" dirty="0"/>
            </a:br>
            <a:br>
              <a:rPr lang="en-GB" sz="2900" dirty="0"/>
            </a:br>
            <a:r>
              <a:rPr lang="en-GB" sz="2900" dirty="0"/>
              <a:t>ECONOMICS OF THE BUSINESS</a:t>
            </a:r>
          </a:p>
        </p:txBody>
      </p:sp>
      <p:sp>
        <p:nvSpPr>
          <p:cNvPr id="3" name="Content Placeholder 2">
            <a:extLst>
              <a:ext uri="{FF2B5EF4-FFF2-40B4-BE49-F238E27FC236}">
                <a16:creationId xmlns:a16="http://schemas.microsoft.com/office/drawing/2014/main" id="{31520F89-C0EC-AB4A-4A47-0F6396450CF6}"/>
              </a:ext>
            </a:extLst>
          </p:cNvPr>
          <p:cNvSpPr>
            <a:spLocks noGrp="1"/>
          </p:cNvSpPr>
          <p:nvPr>
            <p:ph idx="1"/>
          </p:nvPr>
        </p:nvSpPr>
        <p:spPr>
          <a:xfrm>
            <a:off x="4168588" y="986118"/>
            <a:ext cx="7817224" cy="5486399"/>
          </a:xfrm>
        </p:spPr>
        <p:txBody>
          <a:bodyPr>
            <a:normAutofit fontScale="92500"/>
          </a:bodyPr>
          <a:lstStyle/>
          <a:p>
            <a:pPr marL="740664" lvl="1" algn="just">
              <a:lnSpc>
                <a:spcPct val="150000"/>
              </a:lnSpc>
            </a:pPr>
            <a:r>
              <a:rPr lang="en-US" sz="2400" dirty="0"/>
              <a:t>This section addresses the basic logic of how profits are earned in the business and how many units of a business</a:t>
            </a:r>
            <a:r>
              <a:rPr lang="en-US" altLang="en-US" sz="2400" dirty="0"/>
              <a:t>’</a:t>
            </a:r>
            <a:r>
              <a:rPr lang="en-US" sz="2400" dirty="0"/>
              <a:t>s profits must be sold for the business to </a:t>
            </a:r>
            <a:r>
              <a:rPr lang="en-US" altLang="en-US" sz="2400" dirty="0"/>
              <a:t>“</a:t>
            </a:r>
            <a:r>
              <a:rPr lang="en-US" sz="2400" dirty="0"/>
              <a:t>break even</a:t>
            </a:r>
            <a:r>
              <a:rPr lang="en-US" altLang="en-US" sz="2400" dirty="0"/>
              <a:t>”</a:t>
            </a:r>
            <a:r>
              <a:rPr lang="en-US" sz="2400" dirty="0"/>
              <a:t> and then start earning a profit.</a:t>
            </a:r>
          </a:p>
          <a:p>
            <a:pPr marL="740664" lvl="1" algn="just">
              <a:lnSpc>
                <a:spcPct val="150000"/>
              </a:lnSpc>
            </a:pPr>
            <a:r>
              <a:rPr lang="en-US" sz="2400" dirty="0"/>
              <a:t>Items to include in this section:</a:t>
            </a:r>
          </a:p>
          <a:p>
            <a:pPr lvl="2" algn="just">
              <a:lnSpc>
                <a:spcPct val="150000"/>
              </a:lnSpc>
            </a:pPr>
            <a:r>
              <a:rPr lang="en-US" sz="2400" dirty="0"/>
              <a:t>Revenue drivers and profit margins.</a:t>
            </a:r>
          </a:p>
          <a:p>
            <a:pPr lvl="2" algn="just">
              <a:lnSpc>
                <a:spcPct val="150000"/>
              </a:lnSpc>
            </a:pPr>
            <a:r>
              <a:rPr lang="en-US" sz="2400" dirty="0"/>
              <a:t>Fixed and variable costs.</a:t>
            </a:r>
          </a:p>
          <a:p>
            <a:pPr lvl="2" algn="just">
              <a:lnSpc>
                <a:spcPct val="150000"/>
              </a:lnSpc>
            </a:pPr>
            <a:r>
              <a:rPr lang="en-US" sz="2400" dirty="0"/>
              <a:t>Operating leverage and its implications.</a:t>
            </a:r>
          </a:p>
          <a:p>
            <a:pPr lvl="2" algn="just">
              <a:lnSpc>
                <a:spcPct val="150000"/>
              </a:lnSpc>
            </a:pPr>
            <a:r>
              <a:rPr lang="en-US" sz="2400" dirty="0"/>
              <a:t>Start-up costs.</a:t>
            </a:r>
          </a:p>
          <a:p>
            <a:pPr lvl="2">
              <a:lnSpc>
                <a:spcPct val="150000"/>
              </a:lnSpc>
            </a:pPr>
            <a:r>
              <a:rPr lang="en-US" sz="2400" dirty="0"/>
              <a:t>Break-even chart and calculations.</a:t>
            </a:r>
          </a:p>
          <a:p>
            <a:endParaRPr lang="en-GB" dirty="0"/>
          </a:p>
        </p:txBody>
      </p:sp>
      <p:pic>
        <p:nvPicPr>
          <p:cNvPr id="4" name="Picture 3">
            <a:extLst>
              <a:ext uri="{FF2B5EF4-FFF2-40B4-BE49-F238E27FC236}">
                <a16:creationId xmlns:a16="http://schemas.microsoft.com/office/drawing/2014/main" id="{605DA335-B349-6E74-5986-EAB5FBA6BD37}"/>
              </a:ext>
            </a:extLst>
          </p:cNvPr>
          <p:cNvPicPr>
            <a:picLocks noChangeAspect="1"/>
          </p:cNvPicPr>
          <p:nvPr/>
        </p:nvPicPr>
        <p:blipFill>
          <a:blip r:embed="rId2"/>
          <a:stretch>
            <a:fillRect/>
          </a:stretch>
        </p:blipFill>
        <p:spPr>
          <a:xfrm>
            <a:off x="9332258" y="4966447"/>
            <a:ext cx="2653554" cy="1039906"/>
          </a:xfrm>
          <a:prstGeom prst="rect">
            <a:avLst/>
          </a:prstGeom>
        </p:spPr>
      </p:pic>
      <p:pic>
        <p:nvPicPr>
          <p:cNvPr id="5" name="Picture 4">
            <a:extLst>
              <a:ext uri="{FF2B5EF4-FFF2-40B4-BE49-F238E27FC236}">
                <a16:creationId xmlns:a16="http://schemas.microsoft.com/office/drawing/2014/main" id="{9D54823F-CDCB-FD1C-9684-B5569CC2B082}"/>
              </a:ext>
            </a:extLst>
          </p:cNvPr>
          <p:cNvPicPr>
            <a:picLocks noChangeAspect="1"/>
          </p:cNvPicPr>
          <p:nvPr/>
        </p:nvPicPr>
        <p:blipFill>
          <a:blip r:embed="rId3"/>
          <a:stretch>
            <a:fillRect/>
          </a:stretch>
        </p:blipFill>
        <p:spPr>
          <a:xfrm>
            <a:off x="206188" y="4333594"/>
            <a:ext cx="3442448" cy="1538288"/>
          </a:xfrm>
          <a:prstGeom prst="rect">
            <a:avLst/>
          </a:prstGeom>
        </p:spPr>
      </p:pic>
      <p:pic>
        <p:nvPicPr>
          <p:cNvPr id="6" name="Picture 6" descr="Small business word cloud Stock Photos ...">
            <a:extLst>
              <a:ext uri="{FF2B5EF4-FFF2-40B4-BE49-F238E27FC236}">
                <a16:creationId xmlns:a16="http://schemas.microsoft.com/office/drawing/2014/main" id="{B3A67493-57EA-F8D8-EA99-8522A2973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188" y="696705"/>
            <a:ext cx="1792941" cy="142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317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CA55-47C7-A338-C75E-7E22C3104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FA3CC-03E2-ADA7-229C-EE27C6AFF952}"/>
              </a:ext>
            </a:extLst>
          </p:cNvPr>
          <p:cNvSpPr>
            <a:spLocks noGrp="1"/>
          </p:cNvSpPr>
          <p:nvPr>
            <p:ph type="title"/>
          </p:nvPr>
        </p:nvSpPr>
        <p:spPr>
          <a:xfrm>
            <a:off x="206188" y="696706"/>
            <a:ext cx="3810000" cy="5423294"/>
          </a:xfrm>
        </p:spPr>
        <p:txBody>
          <a:bodyPr/>
          <a:lstStyle/>
          <a:p>
            <a:br>
              <a:rPr lang="en-GB" sz="2900" dirty="0"/>
            </a:br>
            <a:br>
              <a:rPr lang="en-GB" sz="2900" dirty="0"/>
            </a:br>
            <a:br>
              <a:rPr lang="en-GB" sz="2900" dirty="0"/>
            </a:br>
            <a:br>
              <a:rPr lang="en-GB" sz="2900" dirty="0"/>
            </a:br>
            <a:r>
              <a:rPr lang="en-GB" sz="2900" dirty="0"/>
              <a:t>MARKETING PLAN OF THE BUSINESS</a:t>
            </a:r>
          </a:p>
        </p:txBody>
      </p:sp>
      <p:sp>
        <p:nvSpPr>
          <p:cNvPr id="3" name="Content Placeholder 2">
            <a:extLst>
              <a:ext uri="{FF2B5EF4-FFF2-40B4-BE49-F238E27FC236}">
                <a16:creationId xmlns:a16="http://schemas.microsoft.com/office/drawing/2014/main" id="{168B33CA-6B98-52B9-54D1-AC0BF2E69585}"/>
              </a:ext>
            </a:extLst>
          </p:cNvPr>
          <p:cNvSpPr>
            <a:spLocks noGrp="1"/>
          </p:cNvSpPr>
          <p:nvPr>
            <p:ph idx="1"/>
          </p:nvPr>
        </p:nvSpPr>
        <p:spPr>
          <a:xfrm>
            <a:off x="4168588" y="986118"/>
            <a:ext cx="7817224" cy="5486399"/>
          </a:xfrm>
        </p:spPr>
        <p:txBody>
          <a:bodyPr>
            <a:normAutofit/>
          </a:bodyPr>
          <a:lstStyle/>
          <a:p>
            <a:pPr marL="740664" lvl="1" indent="-283464">
              <a:lnSpc>
                <a:spcPct val="150000"/>
              </a:lnSpc>
              <a:buFont typeface="Arial" panose="020B0604020202020204" pitchFamily="34" charset="0"/>
              <a:buChar char="‒"/>
            </a:pPr>
            <a:r>
              <a:rPr lang="en-US" sz="2400" dirty="0"/>
              <a:t>The marketing plan focuses on how the business will market and sell its product or service.</a:t>
            </a:r>
          </a:p>
          <a:p>
            <a:pPr marL="740664" lvl="1" indent="-283464">
              <a:lnSpc>
                <a:spcPct val="150000"/>
              </a:lnSpc>
              <a:buFont typeface="Arial" panose="020B0604020202020204" pitchFamily="34" charset="0"/>
              <a:buChar char="‒"/>
            </a:pPr>
            <a:r>
              <a:rPr lang="en-US" sz="2400" dirty="0"/>
              <a:t>Items to include in this section:</a:t>
            </a:r>
          </a:p>
          <a:p>
            <a:pPr lvl="2">
              <a:lnSpc>
                <a:spcPct val="150000"/>
              </a:lnSpc>
            </a:pPr>
            <a:r>
              <a:rPr lang="en-US" sz="2400" dirty="0"/>
              <a:t>Overall marketing strategy.</a:t>
            </a:r>
          </a:p>
          <a:p>
            <a:pPr lvl="2">
              <a:lnSpc>
                <a:spcPct val="150000"/>
              </a:lnSpc>
            </a:pPr>
            <a:r>
              <a:rPr lang="en-US" sz="2400" dirty="0"/>
              <a:t>Product, price, promotions, and distribution.</a:t>
            </a:r>
          </a:p>
          <a:p>
            <a:pPr lvl="2">
              <a:lnSpc>
                <a:spcPct val="150000"/>
              </a:lnSpc>
            </a:pPr>
            <a:r>
              <a:rPr lang="en-US" sz="2400" dirty="0"/>
              <a:t>Sales process (or cycle).</a:t>
            </a:r>
          </a:p>
          <a:p>
            <a:pPr lvl="2">
              <a:lnSpc>
                <a:spcPct val="150000"/>
              </a:lnSpc>
            </a:pPr>
            <a:r>
              <a:rPr lang="en-US" sz="2400" dirty="0"/>
              <a:t>Sales tactics.</a:t>
            </a:r>
          </a:p>
          <a:p>
            <a:endParaRPr lang="en-GB" dirty="0"/>
          </a:p>
        </p:txBody>
      </p:sp>
      <p:pic>
        <p:nvPicPr>
          <p:cNvPr id="6" name="Picture 6" descr="Small business word cloud Stock Photos ...">
            <a:extLst>
              <a:ext uri="{FF2B5EF4-FFF2-40B4-BE49-F238E27FC236}">
                <a16:creationId xmlns:a16="http://schemas.microsoft.com/office/drawing/2014/main" id="{36571934-0E00-14AD-E331-703F582D26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948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600F2-54B0-7619-D872-070DE2C5A9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D4F62-D315-3BE6-B8BE-2ED7EB0D2710}"/>
              </a:ext>
            </a:extLst>
          </p:cNvPr>
          <p:cNvSpPr>
            <a:spLocks noGrp="1"/>
          </p:cNvSpPr>
          <p:nvPr>
            <p:ph type="title"/>
          </p:nvPr>
        </p:nvSpPr>
        <p:spPr>
          <a:xfrm>
            <a:off x="206188" y="696706"/>
            <a:ext cx="3810000" cy="5423294"/>
          </a:xfrm>
        </p:spPr>
        <p:txBody>
          <a:bodyPr/>
          <a:lstStyle/>
          <a:p>
            <a:br>
              <a:rPr lang="en-GB" sz="2900" dirty="0"/>
            </a:br>
            <a:br>
              <a:rPr lang="en-GB" sz="2900" dirty="0"/>
            </a:br>
            <a:br>
              <a:rPr lang="en-GB" sz="2900" dirty="0"/>
            </a:br>
            <a:br>
              <a:rPr lang="en-GB" sz="2900" dirty="0"/>
            </a:br>
            <a:r>
              <a:rPr lang="en-GB" sz="2400" dirty="0"/>
              <a:t>PRODUCT OR SERVICE DESIGN AND DEVELOPMENT PLAN</a:t>
            </a:r>
          </a:p>
        </p:txBody>
      </p:sp>
      <p:sp>
        <p:nvSpPr>
          <p:cNvPr id="3" name="Content Placeholder 2">
            <a:extLst>
              <a:ext uri="{FF2B5EF4-FFF2-40B4-BE49-F238E27FC236}">
                <a16:creationId xmlns:a16="http://schemas.microsoft.com/office/drawing/2014/main" id="{E3B167E9-3FAF-02BA-7C67-E0638F2E52E0}"/>
              </a:ext>
            </a:extLst>
          </p:cNvPr>
          <p:cNvSpPr>
            <a:spLocks noGrp="1"/>
          </p:cNvSpPr>
          <p:nvPr>
            <p:ph idx="1"/>
          </p:nvPr>
        </p:nvSpPr>
        <p:spPr>
          <a:xfrm>
            <a:off x="4168588" y="860612"/>
            <a:ext cx="7817224" cy="5611906"/>
          </a:xfrm>
        </p:spPr>
        <p:txBody>
          <a:bodyPr>
            <a:normAutofit lnSpcReduction="10000"/>
          </a:bodyPr>
          <a:lstStyle/>
          <a:p>
            <a:pPr marL="740664" lvl="1" indent="-283464" algn="just">
              <a:lnSpc>
                <a:spcPct val="150000"/>
              </a:lnSpc>
              <a:buFont typeface="Arial" panose="020B0604020202020204" pitchFamily="34" charset="0"/>
              <a:buChar char="‒"/>
            </a:pPr>
            <a:r>
              <a:rPr lang="en-US" sz="2400" dirty="0"/>
              <a:t>If you</a:t>
            </a:r>
            <a:r>
              <a:rPr lang="en-US" altLang="en-US" sz="2400" dirty="0"/>
              <a:t>’</a:t>
            </a:r>
            <a:r>
              <a:rPr lang="en-US" sz="2400" dirty="0"/>
              <a:t>re developing a completely new product or service, you need to include a section in your business plan that focuses on the status of your development efforts.</a:t>
            </a:r>
          </a:p>
          <a:p>
            <a:pPr marL="740664" lvl="1" indent="-283464" algn="just">
              <a:lnSpc>
                <a:spcPct val="150000"/>
              </a:lnSpc>
              <a:buFont typeface="Arial" panose="020B0604020202020204" pitchFamily="34" charset="0"/>
              <a:buChar char="‒"/>
            </a:pPr>
            <a:r>
              <a:rPr lang="en-US" sz="2400" dirty="0"/>
              <a:t>Items to include in this section:</a:t>
            </a:r>
          </a:p>
          <a:p>
            <a:pPr lvl="2" algn="just">
              <a:lnSpc>
                <a:spcPct val="150000"/>
              </a:lnSpc>
            </a:pPr>
            <a:r>
              <a:rPr lang="en-US" sz="2400" dirty="0"/>
              <a:t>Development status and tasks.</a:t>
            </a:r>
          </a:p>
          <a:p>
            <a:pPr lvl="2" algn="just">
              <a:lnSpc>
                <a:spcPct val="150000"/>
              </a:lnSpc>
            </a:pPr>
            <a:r>
              <a:rPr lang="en-US" sz="2400" dirty="0"/>
              <a:t>Challenges and risks.</a:t>
            </a:r>
          </a:p>
          <a:p>
            <a:pPr lvl="2" algn="just">
              <a:lnSpc>
                <a:spcPct val="150000"/>
              </a:lnSpc>
            </a:pPr>
            <a:r>
              <a:rPr lang="en-US" sz="2400" dirty="0"/>
              <a:t>Projected development costs.</a:t>
            </a:r>
          </a:p>
          <a:p>
            <a:pPr lvl="2" algn="just">
              <a:lnSpc>
                <a:spcPct val="150000"/>
              </a:lnSpc>
            </a:pPr>
            <a:r>
              <a:rPr lang="en-US" sz="2400" dirty="0"/>
              <a:t>Proprietary issues (patents, trademarks, copyrights, licenses, brand names).</a:t>
            </a:r>
          </a:p>
          <a:p>
            <a:endParaRPr lang="en-GB" dirty="0"/>
          </a:p>
        </p:txBody>
      </p:sp>
      <p:pic>
        <p:nvPicPr>
          <p:cNvPr id="4" name="Picture 6" descr="Small business word cloud Stock Photos ...">
            <a:extLst>
              <a:ext uri="{FF2B5EF4-FFF2-40B4-BE49-F238E27FC236}">
                <a16:creationId xmlns:a16="http://schemas.microsoft.com/office/drawing/2014/main" id="{AAA76AD9-4E21-6299-BF0D-DD8D859CC4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65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5FE31-FE62-C70F-C3FF-B42EE71F4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5F1BF-28B3-856F-04F5-7AB32C77DC26}"/>
              </a:ext>
            </a:extLst>
          </p:cNvPr>
          <p:cNvSpPr>
            <a:spLocks noGrp="1"/>
          </p:cNvSpPr>
          <p:nvPr>
            <p:ph type="title"/>
          </p:nvPr>
        </p:nvSpPr>
        <p:spPr>
          <a:xfrm>
            <a:off x="206188" y="696706"/>
            <a:ext cx="3810000" cy="5423294"/>
          </a:xfrm>
        </p:spPr>
        <p:txBody>
          <a:bodyPr/>
          <a:lstStyle/>
          <a:p>
            <a:br>
              <a:rPr lang="en-GB" sz="2900" dirty="0"/>
            </a:br>
            <a:br>
              <a:rPr lang="en-GB" sz="2900" dirty="0"/>
            </a:br>
            <a:br>
              <a:rPr lang="en-GB" sz="2900" dirty="0"/>
            </a:br>
            <a:br>
              <a:rPr lang="en-GB" sz="2900" dirty="0"/>
            </a:br>
            <a:br>
              <a:rPr lang="en-GB" sz="2900" dirty="0"/>
            </a:br>
            <a:r>
              <a:rPr lang="en-GB" sz="2400" dirty="0"/>
              <a:t>OPERATIONS PLAN</a:t>
            </a:r>
          </a:p>
        </p:txBody>
      </p:sp>
      <p:sp>
        <p:nvSpPr>
          <p:cNvPr id="3" name="Content Placeholder 2">
            <a:extLst>
              <a:ext uri="{FF2B5EF4-FFF2-40B4-BE49-F238E27FC236}">
                <a16:creationId xmlns:a16="http://schemas.microsoft.com/office/drawing/2014/main" id="{E03C0B37-5686-9CB0-BB43-117701D7A603}"/>
              </a:ext>
            </a:extLst>
          </p:cNvPr>
          <p:cNvSpPr>
            <a:spLocks noGrp="1"/>
          </p:cNvSpPr>
          <p:nvPr>
            <p:ph idx="1"/>
          </p:nvPr>
        </p:nvSpPr>
        <p:spPr>
          <a:xfrm>
            <a:off x="4168588" y="860612"/>
            <a:ext cx="7817224" cy="5611906"/>
          </a:xfrm>
        </p:spPr>
        <p:txBody>
          <a:bodyPr>
            <a:normAutofit lnSpcReduction="10000"/>
          </a:bodyPr>
          <a:lstStyle/>
          <a:p>
            <a:pPr marL="740664" lvl="1" indent="-283464">
              <a:lnSpc>
                <a:spcPct val="150000"/>
              </a:lnSpc>
              <a:buFont typeface="Arial" panose="020B0604020202020204" pitchFamily="34" charset="0"/>
              <a:buChar char="‒"/>
            </a:pPr>
            <a:r>
              <a:rPr lang="en-US" sz="2400" dirty="0"/>
              <a:t>Outlines how your business will be run and how your product or service will be produced.</a:t>
            </a:r>
          </a:p>
          <a:p>
            <a:pPr marL="740664" lvl="1" indent="-283464">
              <a:lnSpc>
                <a:spcPct val="150000"/>
              </a:lnSpc>
              <a:buFont typeface="Arial" panose="020B0604020202020204" pitchFamily="34" charset="0"/>
              <a:buChar char="‒"/>
            </a:pPr>
            <a:r>
              <a:rPr lang="en-US" sz="2400" dirty="0"/>
              <a:t>A useful way to illustrate how your business will be run is to describe it in terms of </a:t>
            </a:r>
            <a:r>
              <a:rPr lang="en-US" altLang="en-US" sz="2400" dirty="0"/>
              <a:t>“</a:t>
            </a:r>
            <a:r>
              <a:rPr lang="en-US" sz="2400" dirty="0"/>
              <a:t>backstage</a:t>
            </a:r>
            <a:r>
              <a:rPr lang="en-US" altLang="en-US" sz="2400" dirty="0"/>
              <a:t>”</a:t>
            </a:r>
            <a:r>
              <a:rPr lang="en-US" sz="2400" dirty="0"/>
              <a:t> (unseen to the customer) and </a:t>
            </a:r>
            <a:r>
              <a:rPr lang="en-US" altLang="en-US" sz="2400" dirty="0"/>
              <a:t>“</a:t>
            </a:r>
            <a:r>
              <a:rPr lang="en-US" sz="2400" dirty="0"/>
              <a:t>front stage</a:t>
            </a:r>
            <a:r>
              <a:rPr lang="en-US" altLang="en-US" sz="2400" dirty="0"/>
              <a:t>”</a:t>
            </a:r>
            <a:r>
              <a:rPr lang="en-US" sz="2400" dirty="0"/>
              <a:t> (seen by the customer) activities.</a:t>
            </a:r>
          </a:p>
          <a:p>
            <a:pPr marL="740664" lvl="1" indent="-283464">
              <a:lnSpc>
                <a:spcPct val="150000"/>
              </a:lnSpc>
              <a:buFont typeface="Arial" panose="020B0604020202020204" pitchFamily="34" charset="0"/>
              <a:buChar char="‒"/>
            </a:pPr>
            <a:r>
              <a:rPr lang="en-US" sz="2400" dirty="0"/>
              <a:t>Items to include in this section:</a:t>
            </a:r>
          </a:p>
          <a:p>
            <a:pPr lvl="2">
              <a:lnSpc>
                <a:spcPct val="150000"/>
              </a:lnSpc>
            </a:pPr>
            <a:r>
              <a:rPr lang="en-US" sz="2400" dirty="0"/>
              <a:t>General approach to operations.</a:t>
            </a:r>
          </a:p>
          <a:p>
            <a:pPr lvl="2">
              <a:lnSpc>
                <a:spcPct val="150000"/>
              </a:lnSpc>
            </a:pPr>
            <a:r>
              <a:rPr lang="en-US" sz="2400" dirty="0"/>
              <a:t>Business location.</a:t>
            </a:r>
          </a:p>
          <a:p>
            <a:pPr lvl="2">
              <a:lnSpc>
                <a:spcPct val="150000"/>
              </a:lnSpc>
            </a:pPr>
            <a:r>
              <a:rPr lang="en-US" sz="2400" dirty="0"/>
              <a:t>Facilities and equipment.</a:t>
            </a:r>
            <a:endParaRPr lang="en-GB" dirty="0"/>
          </a:p>
        </p:txBody>
      </p:sp>
      <p:pic>
        <p:nvPicPr>
          <p:cNvPr id="4" name="Picture 6" descr="Small business word cloud Stock Photos ...">
            <a:extLst>
              <a:ext uri="{FF2B5EF4-FFF2-40B4-BE49-F238E27FC236}">
                <a16:creationId xmlns:a16="http://schemas.microsoft.com/office/drawing/2014/main" id="{0326C89D-DC12-3B50-40D3-03DBBF9401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117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C98FD-1DCC-AA9A-2C12-18D84B899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EA719-A8C7-55FF-E1A3-59900CF1A864}"/>
              </a:ext>
            </a:extLst>
          </p:cNvPr>
          <p:cNvSpPr>
            <a:spLocks noGrp="1"/>
          </p:cNvSpPr>
          <p:nvPr>
            <p:ph type="title"/>
          </p:nvPr>
        </p:nvSpPr>
        <p:spPr>
          <a:xfrm>
            <a:off x="206188" y="696706"/>
            <a:ext cx="3810000" cy="5423294"/>
          </a:xfrm>
        </p:spPr>
        <p:txBody>
          <a:bodyPr/>
          <a:lstStyle/>
          <a:p>
            <a:br>
              <a:rPr lang="en-GB" sz="2900" dirty="0"/>
            </a:br>
            <a:br>
              <a:rPr lang="en-GB" sz="2900" dirty="0"/>
            </a:br>
            <a:br>
              <a:rPr lang="en-GB" sz="2900" dirty="0"/>
            </a:br>
            <a:br>
              <a:rPr lang="en-GB" sz="2900" dirty="0"/>
            </a:br>
            <a:br>
              <a:rPr lang="en-GB" sz="2900" dirty="0"/>
            </a:br>
            <a:r>
              <a:rPr lang="en-GB" sz="2600" dirty="0"/>
              <a:t>MANAGEMENT TEAM &amp;</a:t>
            </a:r>
            <a:br>
              <a:rPr lang="en-GB" sz="2600" dirty="0"/>
            </a:br>
            <a:r>
              <a:rPr lang="en-GB" sz="2600" dirty="0"/>
              <a:t>COMPANY STRUCTURE </a:t>
            </a:r>
          </a:p>
        </p:txBody>
      </p:sp>
      <p:sp>
        <p:nvSpPr>
          <p:cNvPr id="3" name="Content Placeholder 2">
            <a:extLst>
              <a:ext uri="{FF2B5EF4-FFF2-40B4-BE49-F238E27FC236}">
                <a16:creationId xmlns:a16="http://schemas.microsoft.com/office/drawing/2014/main" id="{FE4A7561-07E7-491B-7505-C97D8E765BCF}"/>
              </a:ext>
            </a:extLst>
          </p:cNvPr>
          <p:cNvSpPr>
            <a:spLocks noGrp="1"/>
          </p:cNvSpPr>
          <p:nvPr>
            <p:ph idx="1"/>
          </p:nvPr>
        </p:nvSpPr>
        <p:spPr>
          <a:xfrm>
            <a:off x="4168588" y="860612"/>
            <a:ext cx="7817224" cy="5611906"/>
          </a:xfrm>
        </p:spPr>
        <p:txBody>
          <a:bodyPr>
            <a:normAutofit/>
          </a:bodyPr>
          <a:lstStyle/>
          <a:p>
            <a:pPr marL="740664" lvl="1" indent="-283464">
              <a:lnSpc>
                <a:spcPct val="150000"/>
              </a:lnSpc>
              <a:buFont typeface="Arial" panose="020B0604020202020204" pitchFamily="34" charset="0"/>
              <a:buChar char="‒"/>
            </a:pPr>
            <a:r>
              <a:rPr lang="en-US" sz="2400" dirty="0"/>
              <a:t>The management team of a new venture typically consists of the founder or founders and a handful of key management personnel.</a:t>
            </a:r>
          </a:p>
          <a:p>
            <a:pPr marL="740664" lvl="1" indent="-283464">
              <a:lnSpc>
                <a:spcPct val="150000"/>
              </a:lnSpc>
              <a:buFont typeface="Arial" panose="020B0604020202020204" pitchFamily="34" charset="0"/>
              <a:buChar char="‒"/>
            </a:pPr>
            <a:r>
              <a:rPr lang="en-US" sz="2400" dirty="0"/>
              <a:t>Items to include in this section:</a:t>
            </a:r>
          </a:p>
          <a:p>
            <a:pPr lvl="2">
              <a:lnSpc>
                <a:spcPct val="150000"/>
              </a:lnSpc>
            </a:pPr>
            <a:r>
              <a:rPr lang="en-US" sz="2400" dirty="0"/>
              <a:t>Management team.</a:t>
            </a:r>
          </a:p>
          <a:p>
            <a:pPr lvl="2">
              <a:lnSpc>
                <a:spcPct val="150000"/>
              </a:lnSpc>
            </a:pPr>
            <a:r>
              <a:rPr lang="en-US" sz="2400" dirty="0"/>
              <a:t>Board of directors (if you have one).</a:t>
            </a:r>
          </a:p>
          <a:p>
            <a:pPr lvl="2">
              <a:lnSpc>
                <a:spcPct val="150000"/>
              </a:lnSpc>
            </a:pPr>
            <a:r>
              <a:rPr lang="en-US" sz="2400" dirty="0"/>
              <a:t>Board of advisors (if you have one).</a:t>
            </a:r>
          </a:p>
          <a:p>
            <a:pPr lvl="2">
              <a:lnSpc>
                <a:spcPct val="150000"/>
              </a:lnSpc>
            </a:pPr>
            <a:r>
              <a:rPr lang="en-US" sz="2400" dirty="0"/>
              <a:t>Company structure.</a:t>
            </a:r>
          </a:p>
          <a:p>
            <a:pPr marL="457200" lvl="1" indent="0">
              <a:lnSpc>
                <a:spcPct val="150000"/>
              </a:lnSpc>
              <a:buNone/>
            </a:pPr>
            <a:r>
              <a:rPr lang="en-US" sz="2400" dirty="0"/>
              <a:t>.</a:t>
            </a:r>
            <a:endParaRPr lang="en-GB" dirty="0"/>
          </a:p>
        </p:txBody>
      </p:sp>
      <p:pic>
        <p:nvPicPr>
          <p:cNvPr id="4" name="Picture 6" descr="Small business word cloud Stock Photos ...">
            <a:extLst>
              <a:ext uri="{FF2B5EF4-FFF2-40B4-BE49-F238E27FC236}">
                <a16:creationId xmlns:a16="http://schemas.microsoft.com/office/drawing/2014/main" id="{1D9F1E62-A15C-24CE-9C89-7DB128C71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361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157B7-6BF1-414F-3565-B3B262583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052FD-2E22-708A-ACA9-5BB7EA0CDCEA}"/>
              </a:ext>
            </a:extLst>
          </p:cNvPr>
          <p:cNvSpPr>
            <a:spLocks noGrp="1"/>
          </p:cNvSpPr>
          <p:nvPr>
            <p:ph type="title"/>
          </p:nvPr>
        </p:nvSpPr>
        <p:spPr>
          <a:xfrm>
            <a:off x="206188" y="696706"/>
            <a:ext cx="3810000" cy="5423294"/>
          </a:xfrm>
        </p:spPr>
        <p:txBody>
          <a:bodyPr/>
          <a:lstStyle/>
          <a:p>
            <a:br>
              <a:rPr lang="en-GB" sz="2900" dirty="0"/>
            </a:br>
            <a:br>
              <a:rPr lang="en-GB" sz="2900" dirty="0"/>
            </a:br>
            <a:br>
              <a:rPr lang="en-GB" sz="2900" dirty="0"/>
            </a:br>
            <a:br>
              <a:rPr lang="en-GB" sz="2900" dirty="0"/>
            </a:br>
            <a:br>
              <a:rPr lang="en-GB" sz="2900" dirty="0"/>
            </a:br>
            <a:r>
              <a:rPr lang="en-GB" sz="2600" dirty="0"/>
              <a:t>OVERALL SCHEDULE </a:t>
            </a:r>
          </a:p>
        </p:txBody>
      </p:sp>
      <p:sp>
        <p:nvSpPr>
          <p:cNvPr id="3" name="Content Placeholder 2">
            <a:extLst>
              <a:ext uri="{FF2B5EF4-FFF2-40B4-BE49-F238E27FC236}">
                <a16:creationId xmlns:a16="http://schemas.microsoft.com/office/drawing/2014/main" id="{65E859A1-8A1B-3E85-E2B8-79CEC5F17DEF}"/>
              </a:ext>
            </a:extLst>
          </p:cNvPr>
          <p:cNvSpPr>
            <a:spLocks noGrp="1"/>
          </p:cNvSpPr>
          <p:nvPr>
            <p:ph idx="1"/>
          </p:nvPr>
        </p:nvSpPr>
        <p:spPr>
          <a:xfrm>
            <a:off x="4168588" y="860612"/>
            <a:ext cx="7817224" cy="5342964"/>
          </a:xfrm>
        </p:spPr>
        <p:txBody>
          <a:bodyPr>
            <a:normAutofit fontScale="92500" lnSpcReduction="10000"/>
          </a:bodyPr>
          <a:lstStyle/>
          <a:p>
            <a:pPr marL="740664" lvl="1" indent="-283464" algn="just">
              <a:lnSpc>
                <a:spcPct val="150000"/>
              </a:lnSpc>
              <a:buFont typeface="Arial" panose="020B0604020202020204" pitchFamily="34" charset="0"/>
              <a:buChar char="‒"/>
            </a:pPr>
            <a:r>
              <a:rPr lang="en-US" sz="2200" dirty="0"/>
              <a:t>A schedule should be prepared that shows the major events required to launch the business.</a:t>
            </a:r>
          </a:p>
          <a:p>
            <a:pPr marL="740664" lvl="1" indent="-283464" algn="just">
              <a:lnSpc>
                <a:spcPct val="150000"/>
              </a:lnSpc>
              <a:buFont typeface="Arial" panose="020B0604020202020204" pitchFamily="34" charset="0"/>
              <a:buChar char="‒"/>
            </a:pPr>
            <a:r>
              <a:rPr lang="en-US" sz="2200" dirty="0"/>
              <a:t>The schedule should be in the format of milestones critical to the business</a:t>
            </a:r>
            <a:r>
              <a:rPr lang="en-US" altLang="en-US" sz="2200" dirty="0"/>
              <a:t>’</a:t>
            </a:r>
            <a:r>
              <a:rPr lang="en-US" sz="2200" dirty="0"/>
              <a:t>s success.</a:t>
            </a:r>
          </a:p>
          <a:p>
            <a:pPr marL="740664" lvl="1" indent="-283464" algn="just">
              <a:lnSpc>
                <a:spcPct val="150000"/>
              </a:lnSpc>
              <a:buFont typeface="Arial" panose="020B0604020202020204" pitchFamily="34" charset="0"/>
              <a:buChar char="‒"/>
            </a:pPr>
            <a:r>
              <a:rPr lang="en-US" sz="2200" dirty="0"/>
              <a:t>Examples of milestones:</a:t>
            </a:r>
          </a:p>
          <a:p>
            <a:pPr lvl="2" algn="just">
              <a:lnSpc>
                <a:spcPct val="150000"/>
              </a:lnSpc>
            </a:pPr>
            <a:r>
              <a:rPr lang="en-US" sz="2200" dirty="0"/>
              <a:t>Incorporating the venture.</a:t>
            </a:r>
          </a:p>
          <a:p>
            <a:pPr lvl="2" algn="just">
              <a:lnSpc>
                <a:spcPct val="150000"/>
              </a:lnSpc>
            </a:pPr>
            <a:r>
              <a:rPr lang="en-US" sz="2200" dirty="0"/>
              <a:t>Completion of prototypes.</a:t>
            </a:r>
          </a:p>
          <a:p>
            <a:pPr lvl="2" algn="just">
              <a:lnSpc>
                <a:spcPct val="150000"/>
              </a:lnSpc>
            </a:pPr>
            <a:r>
              <a:rPr lang="en-US" sz="2200" dirty="0"/>
              <a:t>Rental of facilities.</a:t>
            </a:r>
          </a:p>
          <a:p>
            <a:pPr lvl="2" algn="just">
              <a:lnSpc>
                <a:spcPct val="150000"/>
              </a:lnSpc>
            </a:pPr>
            <a:r>
              <a:rPr lang="en-US" sz="2200" dirty="0"/>
              <a:t>Obtaining critical financing.</a:t>
            </a:r>
          </a:p>
          <a:p>
            <a:pPr lvl="2" algn="just">
              <a:lnSpc>
                <a:spcPct val="150000"/>
              </a:lnSpc>
            </a:pPr>
            <a:r>
              <a:rPr lang="en-US" sz="2200" dirty="0"/>
              <a:t>Starting production.</a:t>
            </a:r>
          </a:p>
          <a:p>
            <a:pPr lvl="2" algn="just">
              <a:lnSpc>
                <a:spcPct val="150000"/>
              </a:lnSpc>
            </a:pPr>
            <a:r>
              <a:rPr lang="en-US" sz="2200" dirty="0"/>
              <a:t>Obtaining the first sale.</a:t>
            </a:r>
            <a:endParaRPr lang="en-GB" dirty="0"/>
          </a:p>
        </p:txBody>
      </p:sp>
      <p:pic>
        <p:nvPicPr>
          <p:cNvPr id="4" name="Picture 6" descr="Small business word cloud Stock Photos ...">
            <a:extLst>
              <a:ext uri="{FF2B5EF4-FFF2-40B4-BE49-F238E27FC236}">
                <a16:creationId xmlns:a16="http://schemas.microsoft.com/office/drawing/2014/main" id="{F645EF11-17CB-347C-0D0E-81EA9FE02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401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31274-578F-7E6E-B1F5-96E17AC49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61744-F581-D2C4-DED3-087ED2BF7F57}"/>
              </a:ext>
            </a:extLst>
          </p:cNvPr>
          <p:cNvSpPr>
            <a:spLocks noGrp="1"/>
          </p:cNvSpPr>
          <p:nvPr>
            <p:ph type="title"/>
          </p:nvPr>
        </p:nvSpPr>
        <p:spPr>
          <a:xfrm>
            <a:off x="206188" y="696706"/>
            <a:ext cx="3872752" cy="5423294"/>
          </a:xfrm>
        </p:spPr>
        <p:txBody>
          <a:bodyPr/>
          <a:lstStyle/>
          <a:p>
            <a:br>
              <a:rPr lang="en-GB" sz="2900" dirty="0"/>
            </a:br>
            <a:br>
              <a:rPr lang="en-GB" sz="2900" dirty="0"/>
            </a:br>
            <a:br>
              <a:rPr lang="en-GB" sz="2900" dirty="0"/>
            </a:br>
            <a:br>
              <a:rPr lang="en-GB" sz="2900" dirty="0"/>
            </a:br>
            <a:br>
              <a:rPr lang="en-GB" sz="2900" dirty="0"/>
            </a:br>
            <a:r>
              <a:rPr lang="en-GB" sz="2300" dirty="0"/>
              <a:t>FINANCIAL PROJECTIONS </a:t>
            </a:r>
          </a:p>
        </p:txBody>
      </p:sp>
      <p:sp>
        <p:nvSpPr>
          <p:cNvPr id="3" name="Content Placeholder 2">
            <a:extLst>
              <a:ext uri="{FF2B5EF4-FFF2-40B4-BE49-F238E27FC236}">
                <a16:creationId xmlns:a16="http://schemas.microsoft.com/office/drawing/2014/main" id="{27DB8BF4-1BAC-DDA8-A863-2B6A5E4C13D9}"/>
              </a:ext>
            </a:extLst>
          </p:cNvPr>
          <p:cNvSpPr>
            <a:spLocks noGrp="1"/>
          </p:cNvSpPr>
          <p:nvPr>
            <p:ph idx="1"/>
          </p:nvPr>
        </p:nvSpPr>
        <p:spPr>
          <a:xfrm>
            <a:off x="4168588" y="860612"/>
            <a:ext cx="7817224" cy="5342964"/>
          </a:xfrm>
        </p:spPr>
        <p:txBody>
          <a:bodyPr>
            <a:normAutofit lnSpcReduction="10000"/>
          </a:bodyPr>
          <a:lstStyle/>
          <a:p>
            <a:pPr marL="740664" lvl="1" algn="just">
              <a:lnSpc>
                <a:spcPct val="150000"/>
              </a:lnSpc>
            </a:pPr>
            <a:r>
              <a:rPr lang="en-US" sz="2400" dirty="0"/>
              <a:t>The final section of a business plan presents a firm</a:t>
            </a:r>
            <a:r>
              <a:rPr lang="en-US" altLang="en-US" sz="2400" dirty="0"/>
              <a:t>’</a:t>
            </a:r>
            <a:r>
              <a:rPr lang="en-US" sz="2400" dirty="0"/>
              <a:t>s pro forma (or projected) financial projections.</a:t>
            </a:r>
          </a:p>
          <a:p>
            <a:pPr marL="740664" lvl="1" algn="just">
              <a:lnSpc>
                <a:spcPct val="150000"/>
              </a:lnSpc>
            </a:pPr>
            <a:r>
              <a:rPr lang="en-US" sz="2400" dirty="0"/>
              <a:t>Items to include in this section:</a:t>
            </a:r>
          </a:p>
          <a:p>
            <a:pPr lvl="2" algn="just">
              <a:lnSpc>
                <a:spcPct val="150000"/>
              </a:lnSpc>
            </a:pPr>
            <a:r>
              <a:rPr lang="en-US" sz="2400" dirty="0"/>
              <a:t>Sources and uses of funds statement.</a:t>
            </a:r>
          </a:p>
          <a:p>
            <a:pPr lvl="2" algn="just">
              <a:lnSpc>
                <a:spcPct val="150000"/>
              </a:lnSpc>
            </a:pPr>
            <a:r>
              <a:rPr lang="en-US" sz="2400" dirty="0"/>
              <a:t>Assumptions sheet.</a:t>
            </a:r>
          </a:p>
          <a:p>
            <a:pPr lvl="2" algn="just">
              <a:lnSpc>
                <a:spcPct val="150000"/>
              </a:lnSpc>
            </a:pPr>
            <a:r>
              <a:rPr lang="en-US" sz="2400" dirty="0"/>
              <a:t>Pro forma income statements.</a:t>
            </a:r>
          </a:p>
          <a:p>
            <a:pPr lvl="2" algn="just">
              <a:lnSpc>
                <a:spcPct val="150000"/>
              </a:lnSpc>
            </a:pPr>
            <a:r>
              <a:rPr lang="en-US" sz="2400" dirty="0"/>
              <a:t>Pro forma balance sheets.</a:t>
            </a:r>
          </a:p>
          <a:p>
            <a:pPr lvl="2" algn="just">
              <a:lnSpc>
                <a:spcPct val="150000"/>
              </a:lnSpc>
            </a:pPr>
            <a:r>
              <a:rPr lang="en-US" sz="2400" dirty="0"/>
              <a:t>Pro forma cash flows.</a:t>
            </a:r>
          </a:p>
          <a:p>
            <a:pPr lvl="2" algn="just">
              <a:lnSpc>
                <a:spcPct val="150000"/>
              </a:lnSpc>
            </a:pPr>
            <a:r>
              <a:rPr lang="en-US" sz="2400" dirty="0"/>
              <a:t>Ratio analysis.</a:t>
            </a:r>
          </a:p>
          <a:p>
            <a:pPr marL="457200" lvl="1" indent="0" algn="just">
              <a:lnSpc>
                <a:spcPct val="150000"/>
              </a:lnSpc>
              <a:buNone/>
            </a:pPr>
            <a:endParaRPr lang="en-GB" dirty="0"/>
          </a:p>
        </p:txBody>
      </p:sp>
      <p:pic>
        <p:nvPicPr>
          <p:cNvPr id="4" name="Picture 6" descr="Small business word cloud Stock Photos ...">
            <a:extLst>
              <a:ext uri="{FF2B5EF4-FFF2-40B4-BE49-F238E27FC236}">
                <a16:creationId xmlns:a16="http://schemas.microsoft.com/office/drawing/2014/main" id="{54AFF835-6C6A-FA60-AC07-57132E7029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3" y="4338918"/>
            <a:ext cx="2931459" cy="2029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789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laceholder 27" descr="coworkers collaborating over computer screen"/>
          <p:cNvPicPr>
            <a:picLocks noGrp="1" noChangeAspect="1"/>
          </p:cNvPicPr>
          <p:nvPr>
            <p:ph type="pic" sz="quarter" idx="13"/>
          </p:nvPr>
        </p:nvPicPr>
        <p:blipFill rotWithShape="1">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p:blipFill>
        <p:spPr/>
      </p:pic>
      <p:sp>
        <p:nvSpPr>
          <p:cNvPr id="3" name="Title 2"/>
          <p:cNvSpPr>
            <a:spLocks noGrp="1"/>
          </p:cNvSpPr>
          <p:nvPr>
            <p:ph type="title"/>
          </p:nvPr>
        </p:nvSpPr>
        <p:spPr>
          <a:xfrm>
            <a:off x="4401671" y="268941"/>
            <a:ext cx="7618878" cy="815788"/>
          </a:xfrm>
        </p:spPr>
        <p:txBody>
          <a:bodyPr>
            <a:noAutofit/>
          </a:bodyPr>
          <a:lstStyle/>
          <a:p>
            <a:pPr algn="ctr"/>
            <a:r>
              <a:rPr lang="en-US" sz="2900" b="1" dirty="0">
                <a:solidFill>
                  <a:schemeClr val="tx1"/>
                </a:solidFill>
              </a:rPr>
              <a:t>Presenting the Business Plan to Investors</a:t>
            </a:r>
          </a:p>
        </p:txBody>
      </p:sp>
      <p:sp>
        <p:nvSpPr>
          <p:cNvPr id="29" name="Content Placeholder 6">
            <a:extLst>
              <a:ext uri="{FF2B5EF4-FFF2-40B4-BE49-F238E27FC236}">
                <a16:creationId xmlns:a16="http://schemas.microsoft.com/office/drawing/2014/main" id="{D5B9CF0C-CF6D-44A0-B620-8C5AC9A190A5}"/>
              </a:ext>
            </a:extLst>
          </p:cNvPr>
          <p:cNvSpPr>
            <a:spLocks noGrp="1"/>
          </p:cNvSpPr>
          <p:nvPr>
            <p:ph idx="1"/>
          </p:nvPr>
        </p:nvSpPr>
        <p:spPr>
          <a:xfrm>
            <a:off x="4401672" y="1380565"/>
            <a:ext cx="7618878" cy="4678923"/>
          </a:xfrm>
        </p:spPr>
        <p:txBody>
          <a:bodyPr>
            <a:normAutofit/>
          </a:bodyPr>
          <a:lstStyle/>
          <a:p>
            <a:pPr marL="256032" indent="-256032" algn="just">
              <a:buSzPct val="100000"/>
            </a:pPr>
            <a:r>
              <a:rPr lang="en-US" sz="2400" dirty="0"/>
              <a:t>The Oral Presentation</a:t>
            </a:r>
          </a:p>
          <a:p>
            <a:pPr marL="740664" lvl="1" indent="-283464" algn="just">
              <a:buFont typeface="Arial" panose="020B0604020202020204" pitchFamily="34" charset="0"/>
              <a:buChar char="‒"/>
            </a:pPr>
            <a:r>
              <a:rPr lang="en-US" sz="2400" dirty="0"/>
              <a:t>The first rule in making an oral presentation is to follow directions. If you</a:t>
            </a:r>
            <a:r>
              <a:rPr lang="en-US" altLang="en-US" sz="2400" dirty="0"/>
              <a:t>’</a:t>
            </a:r>
            <a:r>
              <a:rPr lang="en-US" sz="2400" dirty="0"/>
              <a:t>re told you have 20 minutes, don</a:t>
            </a:r>
            <a:r>
              <a:rPr lang="en-US" altLang="en-US" sz="2400" dirty="0"/>
              <a:t>’</a:t>
            </a:r>
            <a:r>
              <a:rPr lang="en-US" sz="2400" dirty="0"/>
              <a:t>t talk for more than the allotted time.</a:t>
            </a:r>
          </a:p>
          <a:p>
            <a:pPr marL="740664" lvl="1" indent="-283464" algn="just">
              <a:buFont typeface="Arial" panose="020B0604020202020204" pitchFamily="34" charset="0"/>
              <a:buChar char="‒"/>
            </a:pPr>
            <a:r>
              <a:rPr lang="en-US" sz="2400" dirty="0"/>
              <a:t>The presentation should be smooth and well-rehearsed.</a:t>
            </a:r>
          </a:p>
          <a:p>
            <a:pPr marL="740664" lvl="1" indent="-283464" algn="just">
              <a:buFont typeface="Arial" panose="020B0604020202020204" pitchFamily="34" charset="0"/>
              <a:buChar char="‒"/>
            </a:pPr>
            <a:r>
              <a:rPr lang="en-US" sz="2400" dirty="0"/>
              <a:t>The slides should be sharp and not cluttered.</a:t>
            </a:r>
          </a:p>
          <a:p>
            <a:pPr marL="256032" indent="-256032" algn="just">
              <a:buSzPct val="100000"/>
            </a:pPr>
            <a:r>
              <a:rPr lang="en-US" sz="2400" dirty="0"/>
              <a:t>Questions and Feedback to Expect from Investors</a:t>
            </a:r>
          </a:p>
          <a:p>
            <a:pPr marL="740664" lvl="1" algn="just"/>
            <a:r>
              <a:rPr lang="en-US" sz="2400" dirty="0"/>
              <a:t>The smart entrepreneur has a good idea of the questions that will be asked, and will be prepared for those queries.</a:t>
            </a:r>
          </a:p>
        </p:txBody>
      </p:sp>
    </p:spTree>
    <p:extLst>
      <p:ext uri="{BB962C8B-B14F-4D97-AF65-F5344CB8AC3E}">
        <p14:creationId xmlns:p14="http://schemas.microsoft.com/office/powerpoint/2010/main" val="3536249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3F1A-8344-4F23-97AB-D17E18AA7886}"/>
              </a:ext>
            </a:extLst>
          </p:cNvPr>
          <p:cNvSpPr>
            <a:spLocks noGrp="1"/>
          </p:cNvSpPr>
          <p:nvPr>
            <p:ph type="title"/>
          </p:nvPr>
        </p:nvSpPr>
        <p:spPr/>
        <p:txBody>
          <a:bodyPr>
            <a:normAutofit fontScale="90000"/>
          </a:bodyPr>
          <a:lstStyle/>
          <a:p>
            <a:r>
              <a:rPr lang="en-US" dirty="0"/>
              <a:t>12</a:t>
            </a:r>
            <a:r>
              <a:rPr lang="en-US" sz="2800" dirty="0"/>
              <a:t> PowerPoint Slides to Include in an Investor Presentation</a:t>
            </a:r>
            <a:br>
              <a:rPr lang="en-US" sz="2800" dirty="0"/>
            </a:br>
            <a:endParaRPr lang="en-US" dirty="0"/>
          </a:p>
        </p:txBody>
      </p:sp>
      <p:graphicFrame>
        <p:nvGraphicFramePr>
          <p:cNvPr id="16" name="Diagram 15">
            <a:extLst>
              <a:ext uri="{FF2B5EF4-FFF2-40B4-BE49-F238E27FC236}">
                <a16:creationId xmlns:a16="http://schemas.microsoft.com/office/drawing/2014/main" id="{339351FA-D0D2-4982-B824-B71D3BFE2BEE}"/>
              </a:ext>
            </a:extLst>
          </p:cNvPr>
          <p:cNvGraphicFramePr/>
          <p:nvPr/>
        </p:nvGraphicFramePr>
        <p:xfrm>
          <a:off x="1476375" y="1943100"/>
          <a:ext cx="9077325" cy="3981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2327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16394</TotalTime>
  <Words>1210</Words>
  <Application>Microsoft Office PowerPoint</Application>
  <PresentationFormat>Widescreen</PresentationFormat>
  <Paragraphs>164</Paragraphs>
  <Slides>23</Slides>
  <Notes>8</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23</vt:i4>
      </vt:variant>
    </vt:vector>
  </HeadingPairs>
  <TitlesOfParts>
    <vt:vector size="38" baseType="lpstr">
      <vt:lpstr>Antonio</vt:lpstr>
      <vt:lpstr>Aptos</vt:lpstr>
      <vt:lpstr>Arial</vt:lpstr>
      <vt:lpstr>Calibri</vt:lpstr>
      <vt:lpstr>Calibri Light</vt:lpstr>
      <vt:lpstr>Cooper Hewitt</vt:lpstr>
      <vt:lpstr>COOPERHEWITT-MEDIUM</vt:lpstr>
      <vt:lpstr>COOPERHEWITT-SEMIBOLD</vt:lpstr>
      <vt:lpstr>ElsevierGulliver</vt:lpstr>
      <vt:lpstr>Public Sans</vt:lpstr>
      <vt:lpstr>Wingdings</vt:lpstr>
      <vt:lpstr>Wingdings 2</vt:lpstr>
      <vt:lpstr>Work Sans</vt:lpstr>
      <vt:lpstr>Office Theme</vt:lpstr>
      <vt:lpstr>Office Theme</vt:lpstr>
      <vt:lpstr>   PART 2   WRITING A BUSINESS PLAN  </vt:lpstr>
      <vt:lpstr>Learning Outcomes </vt:lpstr>
      <vt:lpstr>  What is a Business Plan?</vt:lpstr>
      <vt:lpstr>Who Reads the Business Plan—and What Are They Looking For?</vt:lpstr>
      <vt:lpstr>Contents of a Business plan</vt:lpstr>
      <vt:lpstr> TYPES OF BUSINESS PLANS</vt:lpstr>
      <vt:lpstr>THINGS TO CONSIDER</vt:lpstr>
      <vt:lpstr>BUSINESS PLAN OUTLINE</vt:lpstr>
      <vt:lpstr>     EXECUTIVE SUMMARY  </vt:lpstr>
      <vt:lpstr>     INDUSTRY ANALYSIS  </vt:lpstr>
      <vt:lpstr>    COMPANY DESCRIPTION </vt:lpstr>
      <vt:lpstr>    MARKET ANALYSIS</vt:lpstr>
      <vt:lpstr>     ECONOMICS OF THE BUSINESS</vt:lpstr>
      <vt:lpstr>    MARKETING PLAN OF THE BUSINESS</vt:lpstr>
      <vt:lpstr>    PRODUCT OR SERVICE DESIGN AND DEVELOPMENT PLAN</vt:lpstr>
      <vt:lpstr>     OPERATIONS PLAN</vt:lpstr>
      <vt:lpstr>     MANAGEMENT TEAM &amp; COMPANY STRUCTURE </vt:lpstr>
      <vt:lpstr>     OVERALL SCHEDULE </vt:lpstr>
      <vt:lpstr>     FINANCIAL PROJECTIONS </vt:lpstr>
      <vt:lpstr>Presenting the Business Plan to Investors</vt:lpstr>
      <vt:lpstr>12 PowerPoint Slides to Include in an Investor Presentation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15</cp:revision>
  <dcterms:created xsi:type="dcterms:W3CDTF">2022-03-14T13:44:34Z</dcterms:created>
  <dcterms:modified xsi:type="dcterms:W3CDTF">2024-10-18T10:00:51Z</dcterms:modified>
</cp:coreProperties>
</file>