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27"/>
  </p:notesMasterIdLst>
  <p:handoutMasterIdLst>
    <p:handoutMasterId r:id="rId28"/>
  </p:handoutMasterIdLst>
  <p:sldIdLst>
    <p:sldId id="256" r:id="rId3"/>
    <p:sldId id="315" r:id="rId4"/>
    <p:sldId id="257" r:id="rId5"/>
    <p:sldId id="4123" r:id="rId6"/>
    <p:sldId id="4124" r:id="rId7"/>
    <p:sldId id="4126" r:id="rId8"/>
    <p:sldId id="4125" r:id="rId9"/>
    <p:sldId id="259" r:id="rId10"/>
    <p:sldId id="304" r:id="rId11"/>
    <p:sldId id="302" r:id="rId12"/>
    <p:sldId id="305" r:id="rId13"/>
    <p:sldId id="306" r:id="rId14"/>
    <p:sldId id="299" r:id="rId15"/>
    <p:sldId id="307" r:id="rId16"/>
    <p:sldId id="308" r:id="rId17"/>
    <p:sldId id="309" r:id="rId18"/>
    <p:sldId id="280" r:id="rId19"/>
    <p:sldId id="310" r:id="rId20"/>
    <p:sldId id="311" r:id="rId21"/>
    <p:sldId id="312" r:id="rId22"/>
    <p:sldId id="4127" r:id="rId23"/>
    <p:sldId id="4158" r:id="rId24"/>
    <p:sldId id="264" r:id="rId25"/>
    <p:sldId id="28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0FF60E-5F8D-4B87-91FC-9E988804E6D5}" v="1" dt="2024-10-17T22:19:41.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73" d="100"/>
          <a:sy n="73" d="100"/>
        </p:scale>
        <p:origin x="432"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983AEA-072D-4E1E-962A-45DA5C1B4A38}" type="doc">
      <dgm:prSet loTypeId="urn:microsoft.com/office/officeart/2005/8/layout/matrix3" loCatId="matrix" qsTypeId="urn:microsoft.com/office/officeart/2005/8/quickstyle/simple1" qsCatId="simple" csTypeId="urn:microsoft.com/office/officeart/2005/8/colors/accent6_5" csCatId="accent6"/>
      <dgm:spPr/>
      <dgm:t>
        <a:bodyPr/>
        <a:lstStyle/>
        <a:p>
          <a:endParaRPr lang="en-US"/>
        </a:p>
      </dgm:t>
    </dgm:pt>
    <dgm:pt modelId="{875796E0-C2A3-4130-A2F6-680204809E14}">
      <dgm:prSet/>
      <dgm:spPr/>
      <dgm:t>
        <a:bodyPr/>
        <a:lstStyle/>
        <a:p>
          <a:r>
            <a:rPr lang="en-US"/>
            <a:t>Product/Service Feasibility</a:t>
          </a:r>
        </a:p>
      </dgm:t>
    </dgm:pt>
    <dgm:pt modelId="{789EF3F9-2E58-4B3B-9245-3EBFB50BCFF0}" type="parTrans" cxnId="{EBC999F9-E837-47A2-9A97-D1EC1B5A6D81}">
      <dgm:prSet/>
      <dgm:spPr/>
      <dgm:t>
        <a:bodyPr/>
        <a:lstStyle/>
        <a:p>
          <a:endParaRPr lang="en-US"/>
        </a:p>
      </dgm:t>
    </dgm:pt>
    <dgm:pt modelId="{1357433E-F769-4FA5-A2BE-5DD1A1A31C7C}" type="sibTrans" cxnId="{EBC999F9-E837-47A2-9A97-D1EC1B5A6D81}">
      <dgm:prSet/>
      <dgm:spPr/>
      <dgm:t>
        <a:bodyPr/>
        <a:lstStyle/>
        <a:p>
          <a:endParaRPr lang="en-US"/>
        </a:p>
      </dgm:t>
    </dgm:pt>
    <dgm:pt modelId="{B645324C-E9BC-4982-9EF2-3D20640B4BC2}">
      <dgm:prSet/>
      <dgm:spPr/>
      <dgm:t>
        <a:bodyPr/>
        <a:lstStyle/>
        <a:p>
          <a:r>
            <a:rPr lang="en-US"/>
            <a:t>Industry/Target Market Feasibility</a:t>
          </a:r>
        </a:p>
      </dgm:t>
    </dgm:pt>
    <dgm:pt modelId="{9B94B1B0-9C30-4B69-B80F-1415F47C56D7}" type="parTrans" cxnId="{24469A88-C39E-4F2B-9B85-2E6DD604B5EB}">
      <dgm:prSet/>
      <dgm:spPr/>
      <dgm:t>
        <a:bodyPr/>
        <a:lstStyle/>
        <a:p>
          <a:endParaRPr lang="en-US"/>
        </a:p>
      </dgm:t>
    </dgm:pt>
    <dgm:pt modelId="{3BB35263-7128-4FFD-B884-4E80793BE808}" type="sibTrans" cxnId="{24469A88-C39E-4F2B-9B85-2E6DD604B5EB}">
      <dgm:prSet/>
      <dgm:spPr/>
      <dgm:t>
        <a:bodyPr/>
        <a:lstStyle/>
        <a:p>
          <a:endParaRPr lang="en-US"/>
        </a:p>
      </dgm:t>
    </dgm:pt>
    <dgm:pt modelId="{FAA4C134-A279-40F8-8EE6-40CD65BEDE94}">
      <dgm:prSet/>
      <dgm:spPr/>
      <dgm:t>
        <a:bodyPr/>
        <a:lstStyle/>
        <a:p>
          <a:r>
            <a:rPr lang="en-US"/>
            <a:t>Organizational Feasibility</a:t>
          </a:r>
        </a:p>
      </dgm:t>
    </dgm:pt>
    <dgm:pt modelId="{0A8FD68A-B77C-4DCC-AACD-6D85FDC38C74}" type="parTrans" cxnId="{41057BE7-1725-492F-8574-8EB51D5F819B}">
      <dgm:prSet/>
      <dgm:spPr/>
      <dgm:t>
        <a:bodyPr/>
        <a:lstStyle/>
        <a:p>
          <a:endParaRPr lang="en-US"/>
        </a:p>
      </dgm:t>
    </dgm:pt>
    <dgm:pt modelId="{BC4E8324-9E9E-491C-BE85-DFE980692204}" type="sibTrans" cxnId="{41057BE7-1725-492F-8574-8EB51D5F819B}">
      <dgm:prSet/>
      <dgm:spPr/>
      <dgm:t>
        <a:bodyPr/>
        <a:lstStyle/>
        <a:p>
          <a:endParaRPr lang="en-US"/>
        </a:p>
      </dgm:t>
    </dgm:pt>
    <dgm:pt modelId="{E0C2CBA2-B6B0-43CC-83B0-9B81C9EFDF6F}">
      <dgm:prSet/>
      <dgm:spPr/>
      <dgm:t>
        <a:bodyPr/>
        <a:lstStyle/>
        <a:p>
          <a:r>
            <a:rPr lang="en-US"/>
            <a:t>Financial Feasibility</a:t>
          </a:r>
        </a:p>
      </dgm:t>
    </dgm:pt>
    <dgm:pt modelId="{4F19745F-5D5D-4B02-BF2D-A1CCF83F7273}" type="parTrans" cxnId="{35D1F7DA-49A5-4462-B5FE-C20D51450004}">
      <dgm:prSet/>
      <dgm:spPr/>
      <dgm:t>
        <a:bodyPr/>
        <a:lstStyle/>
        <a:p>
          <a:endParaRPr lang="en-US"/>
        </a:p>
      </dgm:t>
    </dgm:pt>
    <dgm:pt modelId="{84EDC232-E005-4B30-874F-52085D08F948}" type="sibTrans" cxnId="{35D1F7DA-49A5-4462-B5FE-C20D51450004}">
      <dgm:prSet/>
      <dgm:spPr/>
      <dgm:t>
        <a:bodyPr/>
        <a:lstStyle/>
        <a:p>
          <a:endParaRPr lang="en-US"/>
        </a:p>
      </dgm:t>
    </dgm:pt>
    <dgm:pt modelId="{B2387D17-454A-4D69-B0E8-04884F075471}" type="pres">
      <dgm:prSet presAssocID="{BA983AEA-072D-4E1E-962A-45DA5C1B4A38}" presName="matrix" presStyleCnt="0">
        <dgm:presLayoutVars>
          <dgm:chMax val="1"/>
          <dgm:dir/>
          <dgm:resizeHandles val="exact"/>
        </dgm:presLayoutVars>
      </dgm:prSet>
      <dgm:spPr/>
    </dgm:pt>
    <dgm:pt modelId="{3595E3EF-220A-4223-BC63-EE8611B85F56}" type="pres">
      <dgm:prSet presAssocID="{BA983AEA-072D-4E1E-962A-45DA5C1B4A38}" presName="diamond" presStyleLbl="bgShp" presStyleIdx="0" presStyleCnt="1"/>
      <dgm:spPr/>
    </dgm:pt>
    <dgm:pt modelId="{65A2DD96-9480-4F4A-80EA-E1F35B64E528}" type="pres">
      <dgm:prSet presAssocID="{BA983AEA-072D-4E1E-962A-45DA5C1B4A38}" presName="quad1" presStyleLbl="node1" presStyleIdx="0" presStyleCnt="4">
        <dgm:presLayoutVars>
          <dgm:chMax val="0"/>
          <dgm:chPref val="0"/>
          <dgm:bulletEnabled val="1"/>
        </dgm:presLayoutVars>
      </dgm:prSet>
      <dgm:spPr/>
    </dgm:pt>
    <dgm:pt modelId="{CE59BAE2-A319-4FB4-BCBA-1224EC279AEE}" type="pres">
      <dgm:prSet presAssocID="{BA983AEA-072D-4E1E-962A-45DA5C1B4A38}" presName="quad2" presStyleLbl="node1" presStyleIdx="1" presStyleCnt="4">
        <dgm:presLayoutVars>
          <dgm:chMax val="0"/>
          <dgm:chPref val="0"/>
          <dgm:bulletEnabled val="1"/>
        </dgm:presLayoutVars>
      </dgm:prSet>
      <dgm:spPr/>
    </dgm:pt>
    <dgm:pt modelId="{87F33D43-6AB4-4E36-BF37-4E2151365007}" type="pres">
      <dgm:prSet presAssocID="{BA983AEA-072D-4E1E-962A-45DA5C1B4A38}" presName="quad3" presStyleLbl="node1" presStyleIdx="2" presStyleCnt="4">
        <dgm:presLayoutVars>
          <dgm:chMax val="0"/>
          <dgm:chPref val="0"/>
          <dgm:bulletEnabled val="1"/>
        </dgm:presLayoutVars>
      </dgm:prSet>
      <dgm:spPr/>
    </dgm:pt>
    <dgm:pt modelId="{72768201-F89D-4B14-93C5-D4B1C78BFD6C}" type="pres">
      <dgm:prSet presAssocID="{BA983AEA-072D-4E1E-962A-45DA5C1B4A38}" presName="quad4" presStyleLbl="node1" presStyleIdx="3" presStyleCnt="4">
        <dgm:presLayoutVars>
          <dgm:chMax val="0"/>
          <dgm:chPref val="0"/>
          <dgm:bulletEnabled val="1"/>
        </dgm:presLayoutVars>
      </dgm:prSet>
      <dgm:spPr/>
    </dgm:pt>
  </dgm:ptLst>
  <dgm:cxnLst>
    <dgm:cxn modelId="{B2371D10-680B-4C12-89A1-1259CF4673CA}" type="presOf" srcId="{B645324C-E9BC-4982-9EF2-3D20640B4BC2}" destId="{CE59BAE2-A319-4FB4-BCBA-1224EC279AEE}" srcOrd="0" destOrd="0" presId="urn:microsoft.com/office/officeart/2005/8/layout/matrix3"/>
    <dgm:cxn modelId="{24469A88-C39E-4F2B-9B85-2E6DD604B5EB}" srcId="{BA983AEA-072D-4E1E-962A-45DA5C1B4A38}" destId="{B645324C-E9BC-4982-9EF2-3D20640B4BC2}" srcOrd="1" destOrd="0" parTransId="{9B94B1B0-9C30-4B69-B80F-1415F47C56D7}" sibTransId="{3BB35263-7128-4FFD-B884-4E80793BE808}"/>
    <dgm:cxn modelId="{9A8EE6A4-A535-4766-BA7D-84520908EB58}" type="presOf" srcId="{FAA4C134-A279-40F8-8EE6-40CD65BEDE94}" destId="{87F33D43-6AB4-4E36-BF37-4E2151365007}" srcOrd="0" destOrd="0" presId="urn:microsoft.com/office/officeart/2005/8/layout/matrix3"/>
    <dgm:cxn modelId="{5CB019A5-9B06-45D1-9EF3-5FC7EE2B74DC}" type="presOf" srcId="{E0C2CBA2-B6B0-43CC-83B0-9B81C9EFDF6F}" destId="{72768201-F89D-4B14-93C5-D4B1C78BFD6C}" srcOrd="0" destOrd="0" presId="urn:microsoft.com/office/officeart/2005/8/layout/matrix3"/>
    <dgm:cxn modelId="{22C442AD-88BA-4957-AC07-3058ACAC5DFB}" type="presOf" srcId="{875796E0-C2A3-4130-A2F6-680204809E14}" destId="{65A2DD96-9480-4F4A-80EA-E1F35B64E528}" srcOrd="0" destOrd="0" presId="urn:microsoft.com/office/officeart/2005/8/layout/matrix3"/>
    <dgm:cxn modelId="{B01268C8-92CB-470B-82DA-B32E17C85329}" type="presOf" srcId="{BA983AEA-072D-4E1E-962A-45DA5C1B4A38}" destId="{B2387D17-454A-4D69-B0E8-04884F075471}" srcOrd="0" destOrd="0" presId="urn:microsoft.com/office/officeart/2005/8/layout/matrix3"/>
    <dgm:cxn modelId="{35D1F7DA-49A5-4462-B5FE-C20D51450004}" srcId="{BA983AEA-072D-4E1E-962A-45DA5C1B4A38}" destId="{E0C2CBA2-B6B0-43CC-83B0-9B81C9EFDF6F}" srcOrd="3" destOrd="0" parTransId="{4F19745F-5D5D-4B02-BF2D-A1CCF83F7273}" sibTransId="{84EDC232-E005-4B30-874F-52085D08F948}"/>
    <dgm:cxn modelId="{41057BE7-1725-492F-8574-8EB51D5F819B}" srcId="{BA983AEA-072D-4E1E-962A-45DA5C1B4A38}" destId="{FAA4C134-A279-40F8-8EE6-40CD65BEDE94}" srcOrd="2" destOrd="0" parTransId="{0A8FD68A-B77C-4DCC-AACD-6D85FDC38C74}" sibTransId="{BC4E8324-9E9E-491C-BE85-DFE980692204}"/>
    <dgm:cxn modelId="{EBC999F9-E837-47A2-9A97-D1EC1B5A6D81}" srcId="{BA983AEA-072D-4E1E-962A-45DA5C1B4A38}" destId="{875796E0-C2A3-4130-A2F6-680204809E14}" srcOrd="0" destOrd="0" parTransId="{789EF3F9-2E58-4B3B-9245-3EBFB50BCFF0}" sibTransId="{1357433E-F769-4FA5-A2BE-5DD1A1A31C7C}"/>
    <dgm:cxn modelId="{080165EE-7AFE-4A58-980A-63CEFDFBF570}" type="presParOf" srcId="{B2387D17-454A-4D69-B0E8-04884F075471}" destId="{3595E3EF-220A-4223-BC63-EE8611B85F56}" srcOrd="0" destOrd="0" presId="urn:microsoft.com/office/officeart/2005/8/layout/matrix3"/>
    <dgm:cxn modelId="{F2F70AA5-D52B-429E-BCAE-9BA22F5C514A}" type="presParOf" srcId="{B2387D17-454A-4D69-B0E8-04884F075471}" destId="{65A2DD96-9480-4F4A-80EA-E1F35B64E528}" srcOrd="1" destOrd="0" presId="urn:microsoft.com/office/officeart/2005/8/layout/matrix3"/>
    <dgm:cxn modelId="{D0D9F9CC-521D-4A1D-AA93-46686634A4DF}" type="presParOf" srcId="{B2387D17-454A-4D69-B0E8-04884F075471}" destId="{CE59BAE2-A319-4FB4-BCBA-1224EC279AEE}" srcOrd="2" destOrd="0" presId="urn:microsoft.com/office/officeart/2005/8/layout/matrix3"/>
    <dgm:cxn modelId="{12C2F957-CE75-453F-9F9E-E4DD2F50C9B1}" type="presParOf" srcId="{B2387D17-454A-4D69-B0E8-04884F075471}" destId="{87F33D43-6AB4-4E36-BF37-4E2151365007}" srcOrd="3" destOrd="0" presId="urn:microsoft.com/office/officeart/2005/8/layout/matrix3"/>
    <dgm:cxn modelId="{C603A86A-0987-40EC-A329-82410C1C0651}" type="presParOf" srcId="{B2387D17-454A-4D69-B0E8-04884F075471}" destId="{72768201-F89D-4B14-93C5-D4B1C78BFD6C}"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1AB55C-F1AB-4230-A155-F466680BDABA}" type="doc">
      <dgm:prSet loTypeId="urn:microsoft.com/office/officeart/2005/8/layout/hProcess9" loCatId="process" qsTypeId="urn:microsoft.com/office/officeart/2005/8/quickstyle/simple1" qsCatId="simple" csTypeId="urn:microsoft.com/office/officeart/2005/8/colors/accent3_2" csCatId="accent3"/>
      <dgm:spPr/>
      <dgm:t>
        <a:bodyPr/>
        <a:lstStyle/>
        <a:p>
          <a:endParaRPr lang="en-US"/>
        </a:p>
      </dgm:t>
    </dgm:pt>
    <dgm:pt modelId="{C31454BE-A8ED-4F16-AEC7-1C93E9E9F65F}">
      <dgm:prSet/>
      <dgm:spPr/>
      <dgm:t>
        <a:bodyPr/>
        <a:lstStyle/>
        <a:p>
          <a:r>
            <a:rPr lang="en-US" dirty="0">
              <a:solidFill>
                <a:srgbClr val="01033C"/>
              </a:solidFill>
            </a:rPr>
            <a:t>Part 1: Product/Service Feasibility</a:t>
          </a:r>
        </a:p>
      </dgm:t>
    </dgm:pt>
    <dgm:pt modelId="{8812835D-307D-486B-AC4C-2D4DE3DD9770}" type="parTrans" cxnId="{F2AC384F-E8A5-4816-9026-5EF558762ED1}">
      <dgm:prSet/>
      <dgm:spPr/>
      <dgm:t>
        <a:bodyPr/>
        <a:lstStyle/>
        <a:p>
          <a:endParaRPr lang="en-US"/>
        </a:p>
      </dgm:t>
    </dgm:pt>
    <dgm:pt modelId="{F3B5E7A7-6EC8-4478-92E3-E3B2A8209F5F}" type="sibTrans" cxnId="{F2AC384F-E8A5-4816-9026-5EF558762ED1}">
      <dgm:prSet/>
      <dgm:spPr/>
      <dgm:t>
        <a:bodyPr/>
        <a:lstStyle/>
        <a:p>
          <a:endParaRPr lang="en-US"/>
        </a:p>
      </dgm:t>
    </dgm:pt>
    <dgm:pt modelId="{8A989D20-4B8A-4290-8EED-8527B54C8F79}">
      <dgm:prSet/>
      <dgm:spPr/>
      <dgm:t>
        <a:bodyPr/>
        <a:lstStyle/>
        <a:p>
          <a:r>
            <a:rPr lang="en-US" dirty="0">
              <a:solidFill>
                <a:srgbClr val="01033C"/>
              </a:solidFill>
            </a:rPr>
            <a:t>Product/service desirability</a:t>
          </a:r>
        </a:p>
      </dgm:t>
    </dgm:pt>
    <dgm:pt modelId="{8FACB69A-DB4A-422C-87CE-2970DA0CFEE6}" type="parTrans" cxnId="{6212B831-0A1A-4A02-AA15-6973F607A6B0}">
      <dgm:prSet/>
      <dgm:spPr/>
      <dgm:t>
        <a:bodyPr/>
        <a:lstStyle/>
        <a:p>
          <a:endParaRPr lang="en-US"/>
        </a:p>
      </dgm:t>
    </dgm:pt>
    <dgm:pt modelId="{21482C38-08C2-460F-8181-EC8705646EEC}" type="sibTrans" cxnId="{6212B831-0A1A-4A02-AA15-6973F607A6B0}">
      <dgm:prSet/>
      <dgm:spPr/>
      <dgm:t>
        <a:bodyPr/>
        <a:lstStyle/>
        <a:p>
          <a:endParaRPr lang="en-US"/>
        </a:p>
      </dgm:t>
    </dgm:pt>
    <dgm:pt modelId="{3DE31132-A960-4DBB-A1C0-9A5CB7673913}">
      <dgm:prSet/>
      <dgm:spPr/>
      <dgm:t>
        <a:bodyPr/>
        <a:lstStyle/>
        <a:p>
          <a:r>
            <a:rPr lang="en-US" dirty="0">
              <a:solidFill>
                <a:srgbClr val="01033C"/>
              </a:solidFill>
            </a:rPr>
            <a:t>Product/service demand</a:t>
          </a:r>
        </a:p>
      </dgm:t>
    </dgm:pt>
    <dgm:pt modelId="{18DCD803-8591-48D8-8361-2AF6D14E5085}" type="parTrans" cxnId="{2D69BA02-CC95-4A57-95C4-D13A6BD79337}">
      <dgm:prSet/>
      <dgm:spPr/>
      <dgm:t>
        <a:bodyPr/>
        <a:lstStyle/>
        <a:p>
          <a:endParaRPr lang="en-US"/>
        </a:p>
      </dgm:t>
    </dgm:pt>
    <dgm:pt modelId="{A9E29E10-39E6-406B-B75B-2C6532AE723C}" type="sibTrans" cxnId="{2D69BA02-CC95-4A57-95C4-D13A6BD79337}">
      <dgm:prSet/>
      <dgm:spPr/>
      <dgm:t>
        <a:bodyPr/>
        <a:lstStyle/>
        <a:p>
          <a:endParaRPr lang="en-US"/>
        </a:p>
      </dgm:t>
    </dgm:pt>
    <dgm:pt modelId="{F7A60972-ACCC-4DB5-BAE9-1A426D18E1F0}">
      <dgm:prSet/>
      <dgm:spPr/>
      <dgm:t>
        <a:bodyPr/>
        <a:lstStyle/>
        <a:p>
          <a:r>
            <a:rPr lang="en-US" dirty="0">
              <a:solidFill>
                <a:srgbClr val="01033C"/>
              </a:solidFill>
            </a:rPr>
            <a:t>Part 2: Industry/Target Market Feasibility</a:t>
          </a:r>
        </a:p>
      </dgm:t>
    </dgm:pt>
    <dgm:pt modelId="{1861A448-9ADE-4DB9-A812-C96FB5ED0CE3}" type="parTrans" cxnId="{2C186F0E-0263-412B-A25C-6DB1BAB4F301}">
      <dgm:prSet/>
      <dgm:spPr/>
      <dgm:t>
        <a:bodyPr/>
        <a:lstStyle/>
        <a:p>
          <a:endParaRPr lang="en-US"/>
        </a:p>
      </dgm:t>
    </dgm:pt>
    <dgm:pt modelId="{CD3BAECB-E255-4CD1-B1CE-3B0B908A435A}" type="sibTrans" cxnId="{2C186F0E-0263-412B-A25C-6DB1BAB4F301}">
      <dgm:prSet/>
      <dgm:spPr/>
      <dgm:t>
        <a:bodyPr/>
        <a:lstStyle/>
        <a:p>
          <a:endParaRPr lang="en-US"/>
        </a:p>
      </dgm:t>
    </dgm:pt>
    <dgm:pt modelId="{DD364272-8719-402B-BEA6-489C46FA688B}">
      <dgm:prSet/>
      <dgm:spPr/>
      <dgm:t>
        <a:bodyPr/>
        <a:lstStyle/>
        <a:p>
          <a:r>
            <a:rPr lang="en-US">
              <a:solidFill>
                <a:srgbClr val="01033C"/>
              </a:solidFill>
            </a:rPr>
            <a:t>Industry attractiveness</a:t>
          </a:r>
        </a:p>
      </dgm:t>
    </dgm:pt>
    <dgm:pt modelId="{E2C3A390-DD2F-4147-A74E-3ED6E84AB62C}" type="parTrans" cxnId="{AF72E634-CC71-4B68-8BED-8857422A7253}">
      <dgm:prSet/>
      <dgm:spPr/>
      <dgm:t>
        <a:bodyPr/>
        <a:lstStyle/>
        <a:p>
          <a:endParaRPr lang="en-US"/>
        </a:p>
      </dgm:t>
    </dgm:pt>
    <dgm:pt modelId="{7EBE5F24-3B39-40DD-8440-9431F6579D3A}" type="sibTrans" cxnId="{AF72E634-CC71-4B68-8BED-8857422A7253}">
      <dgm:prSet/>
      <dgm:spPr/>
      <dgm:t>
        <a:bodyPr/>
        <a:lstStyle/>
        <a:p>
          <a:endParaRPr lang="en-US"/>
        </a:p>
      </dgm:t>
    </dgm:pt>
    <dgm:pt modelId="{AEB06EDB-563D-4183-B87D-CC6428AB5465}">
      <dgm:prSet/>
      <dgm:spPr/>
      <dgm:t>
        <a:bodyPr/>
        <a:lstStyle/>
        <a:p>
          <a:r>
            <a:rPr lang="en-US" dirty="0">
              <a:solidFill>
                <a:srgbClr val="01033C"/>
              </a:solidFill>
            </a:rPr>
            <a:t>Target market attractiveness</a:t>
          </a:r>
        </a:p>
      </dgm:t>
    </dgm:pt>
    <dgm:pt modelId="{E99CEC5D-B3B5-41EE-8520-C5A79CBA3C48}" type="parTrans" cxnId="{7F56C30E-77B3-4D39-AFC5-ACC4630456C1}">
      <dgm:prSet/>
      <dgm:spPr/>
      <dgm:t>
        <a:bodyPr/>
        <a:lstStyle/>
        <a:p>
          <a:endParaRPr lang="en-US"/>
        </a:p>
      </dgm:t>
    </dgm:pt>
    <dgm:pt modelId="{58F77058-ED26-4C2F-A2C6-DDF6E97A1940}" type="sibTrans" cxnId="{7F56C30E-77B3-4D39-AFC5-ACC4630456C1}">
      <dgm:prSet/>
      <dgm:spPr/>
      <dgm:t>
        <a:bodyPr/>
        <a:lstStyle/>
        <a:p>
          <a:endParaRPr lang="en-US"/>
        </a:p>
      </dgm:t>
    </dgm:pt>
    <dgm:pt modelId="{309C1AFB-C502-4528-9795-15DC0121C40B}">
      <dgm:prSet/>
      <dgm:spPr/>
      <dgm:t>
        <a:bodyPr/>
        <a:lstStyle/>
        <a:p>
          <a:r>
            <a:rPr lang="en-US" dirty="0">
              <a:solidFill>
                <a:srgbClr val="01033C"/>
              </a:solidFill>
            </a:rPr>
            <a:t>Part 3: Organizational Feasibility</a:t>
          </a:r>
        </a:p>
      </dgm:t>
    </dgm:pt>
    <dgm:pt modelId="{2BC5B512-7342-4138-8829-05391F2D3810}" type="parTrans" cxnId="{CEA73C2A-C94F-4D4D-9526-B3DDCA54419F}">
      <dgm:prSet/>
      <dgm:spPr/>
      <dgm:t>
        <a:bodyPr/>
        <a:lstStyle/>
        <a:p>
          <a:endParaRPr lang="en-US"/>
        </a:p>
      </dgm:t>
    </dgm:pt>
    <dgm:pt modelId="{93F1A421-929D-4CE4-80C4-5DC616AC4138}" type="sibTrans" cxnId="{CEA73C2A-C94F-4D4D-9526-B3DDCA54419F}">
      <dgm:prSet/>
      <dgm:spPr/>
      <dgm:t>
        <a:bodyPr/>
        <a:lstStyle/>
        <a:p>
          <a:endParaRPr lang="en-US"/>
        </a:p>
      </dgm:t>
    </dgm:pt>
    <dgm:pt modelId="{9A1F7929-CED5-4371-B612-0D1897666011}">
      <dgm:prSet/>
      <dgm:spPr/>
      <dgm:t>
        <a:bodyPr/>
        <a:lstStyle/>
        <a:p>
          <a:r>
            <a:rPr lang="en-US" dirty="0">
              <a:solidFill>
                <a:srgbClr val="01033C"/>
              </a:solidFill>
            </a:rPr>
            <a:t>Management prowess</a:t>
          </a:r>
        </a:p>
      </dgm:t>
    </dgm:pt>
    <dgm:pt modelId="{E08ABED6-BF5A-42A8-9B2C-B2BB71F15EF8}" type="parTrans" cxnId="{6293E919-2E30-40DA-82C8-743767CA4E49}">
      <dgm:prSet/>
      <dgm:spPr/>
      <dgm:t>
        <a:bodyPr/>
        <a:lstStyle/>
        <a:p>
          <a:endParaRPr lang="en-US"/>
        </a:p>
      </dgm:t>
    </dgm:pt>
    <dgm:pt modelId="{6FB2B095-8754-448E-A687-AE80A1132507}" type="sibTrans" cxnId="{6293E919-2E30-40DA-82C8-743767CA4E49}">
      <dgm:prSet/>
      <dgm:spPr/>
      <dgm:t>
        <a:bodyPr/>
        <a:lstStyle/>
        <a:p>
          <a:endParaRPr lang="en-US"/>
        </a:p>
      </dgm:t>
    </dgm:pt>
    <dgm:pt modelId="{21F7B0DE-8344-4029-83C1-E8EE0C154BF8}">
      <dgm:prSet/>
      <dgm:spPr/>
      <dgm:t>
        <a:bodyPr/>
        <a:lstStyle/>
        <a:p>
          <a:r>
            <a:rPr lang="en-US" dirty="0">
              <a:solidFill>
                <a:srgbClr val="01033C"/>
              </a:solidFill>
            </a:rPr>
            <a:t>Resource sufficiency</a:t>
          </a:r>
        </a:p>
      </dgm:t>
    </dgm:pt>
    <dgm:pt modelId="{ED862ECC-3086-4270-80B3-58A8137AF65D}" type="parTrans" cxnId="{D178A09C-302B-44CC-9AB1-74FA8C349CB4}">
      <dgm:prSet/>
      <dgm:spPr/>
      <dgm:t>
        <a:bodyPr/>
        <a:lstStyle/>
        <a:p>
          <a:endParaRPr lang="en-US"/>
        </a:p>
      </dgm:t>
    </dgm:pt>
    <dgm:pt modelId="{5A22AD94-9D9B-46CB-86BD-45C856D86E92}" type="sibTrans" cxnId="{D178A09C-302B-44CC-9AB1-74FA8C349CB4}">
      <dgm:prSet/>
      <dgm:spPr/>
      <dgm:t>
        <a:bodyPr/>
        <a:lstStyle/>
        <a:p>
          <a:endParaRPr lang="en-US"/>
        </a:p>
      </dgm:t>
    </dgm:pt>
    <dgm:pt modelId="{5328EB1B-AC70-4511-9294-3C9978E22B9C}">
      <dgm:prSet/>
      <dgm:spPr/>
      <dgm:t>
        <a:bodyPr/>
        <a:lstStyle/>
        <a:p>
          <a:r>
            <a:rPr lang="en-US" dirty="0">
              <a:solidFill>
                <a:srgbClr val="01033C"/>
              </a:solidFill>
            </a:rPr>
            <a:t>Part 4: Financial Feasibility</a:t>
          </a:r>
        </a:p>
      </dgm:t>
    </dgm:pt>
    <dgm:pt modelId="{7BEB8F06-ECCA-4C90-909E-F6738D6D9063}" type="parTrans" cxnId="{73318FD3-56D3-49A1-9E95-304F55CC1531}">
      <dgm:prSet/>
      <dgm:spPr/>
      <dgm:t>
        <a:bodyPr/>
        <a:lstStyle/>
        <a:p>
          <a:endParaRPr lang="en-US"/>
        </a:p>
      </dgm:t>
    </dgm:pt>
    <dgm:pt modelId="{8BEF5C43-66A6-469F-B056-F5B28AF441FF}" type="sibTrans" cxnId="{73318FD3-56D3-49A1-9E95-304F55CC1531}">
      <dgm:prSet/>
      <dgm:spPr/>
      <dgm:t>
        <a:bodyPr/>
        <a:lstStyle/>
        <a:p>
          <a:endParaRPr lang="en-US"/>
        </a:p>
      </dgm:t>
    </dgm:pt>
    <dgm:pt modelId="{15FCE96A-3C34-4209-8A85-804C511C689D}">
      <dgm:prSet/>
      <dgm:spPr/>
      <dgm:t>
        <a:bodyPr/>
        <a:lstStyle/>
        <a:p>
          <a:r>
            <a:rPr lang="en-US">
              <a:solidFill>
                <a:srgbClr val="01033C"/>
              </a:solidFill>
            </a:rPr>
            <a:t>Total start-up cash needed</a:t>
          </a:r>
        </a:p>
      </dgm:t>
    </dgm:pt>
    <dgm:pt modelId="{5F1063C4-2F8B-4ABF-8140-DD29FBCBBE8B}" type="parTrans" cxnId="{FA3DD4E5-D3C4-43A2-9398-84E38C9B47CA}">
      <dgm:prSet/>
      <dgm:spPr/>
      <dgm:t>
        <a:bodyPr/>
        <a:lstStyle/>
        <a:p>
          <a:endParaRPr lang="en-US"/>
        </a:p>
      </dgm:t>
    </dgm:pt>
    <dgm:pt modelId="{2E40336E-0244-4FBC-8FFF-0CADD57C7D85}" type="sibTrans" cxnId="{FA3DD4E5-D3C4-43A2-9398-84E38C9B47CA}">
      <dgm:prSet/>
      <dgm:spPr/>
      <dgm:t>
        <a:bodyPr/>
        <a:lstStyle/>
        <a:p>
          <a:endParaRPr lang="en-US"/>
        </a:p>
      </dgm:t>
    </dgm:pt>
    <dgm:pt modelId="{ED990BB4-3429-4BC8-9ACC-96A2E189ED71}">
      <dgm:prSet/>
      <dgm:spPr/>
      <dgm:t>
        <a:bodyPr/>
        <a:lstStyle/>
        <a:p>
          <a:r>
            <a:rPr lang="en-US" dirty="0">
              <a:solidFill>
                <a:srgbClr val="01033C"/>
              </a:solidFill>
            </a:rPr>
            <a:t>Financial performance of similar businesses</a:t>
          </a:r>
        </a:p>
      </dgm:t>
    </dgm:pt>
    <dgm:pt modelId="{EC805F35-F34B-41C5-931A-18F013A6E074}" type="parTrans" cxnId="{13645C82-8770-4C96-91C7-0DA8807EAD97}">
      <dgm:prSet/>
      <dgm:spPr/>
      <dgm:t>
        <a:bodyPr/>
        <a:lstStyle/>
        <a:p>
          <a:endParaRPr lang="en-US"/>
        </a:p>
      </dgm:t>
    </dgm:pt>
    <dgm:pt modelId="{157FE826-E508-47A3-8E4F-96F0532D5C2E}" type="sibTrans" cxnId="{13645C82-8770-4C96-91C7-0DA8807EAD97}">
      <dgm:prSet/>
      <dgm:spPr/>
      <dgm:t>
        <a:bodyPr/>
        <a:lstStyle/>
        <a:p>
          <a:endParaRPr lang="en-US"/>
        </a:p>
      </dgm:t>
    </dgm:pt>
    <dgm:pt modelId="{9747D744-3C28-4347-9585-DE08A5181242}">
      <dgm:prSet/>
      <dgm:spPr/>
      <dgm:t>
        <a:bodyPr/>
        <a:lstStyle/>
        <a:p>
          <a:r>
            <a:rPr lang="en-US" dirty="0">
              <a:solidFill>
                <a:srgbClr val="01033C"/>
              </a:solidFill>
            </a:rPr>
            <a:t>Overall financial attractiveness of the proposed venture</a:t>
          </a:r>
        </a:p>
      </dgm:t>
    </dgm:pt>
    <dgm:pt modelId="{F1ADF127-6D93-4E2D-8D5E-103443F89437}" type="parTrans" cxnId="{BACFE488-D03C-4FAE-91B0-076EBDDAEFF4}">
      <dgm:prSet/>
      <dgm:spPr/>
      <dgm:t>
        <a:bodyPr/>
        <a:lstStyle/>
        <a:p>
          <a:endParaRPr lang="en-US"/>
        </a:p>
      </dgm:t>
    </dgm:pt>
    <dgm:pt modelId="{D1A8C7F0-78C1-4518-A379-D8F61491FEEA}" type="sibTrans" cxnId="{BACFE488-D03C-4FAE-91B0-076EBDDAEFF4}">
      <dgm:prSet/>
      <dgm:spPr/>
      <dgm:t>
        <a:bodyPr/>
        <a:lstStyle/>
        <a:p>
          <a:endParaRPr lang="en-US"/>
        </a:p>
      </dgm:t>
    </dgm:pt>
    <dgm:pt modelId="{6D388DA2-50D2-482B-BFEB-1502B32FF31D}">
      <dgm:prSet/>
      <dgm:spPr/>
      <dgm:t>
        <a:bodyPr/>
        <a:lstStyle/>
        <a:p>
          <a:r>
            <a:rPr lang="en-US" dirty="0">
              <a:solidFill>
                <a:srgbClr val="01033C"/>
              </a:solidFill>
            </a:rPr>
            <a:t>Overall Assessment</a:t>
          </a:r>
        </a:p>
      </dgm:t>
    </dgm:pt>
    <dgm:pt modelId="{F83047B9-B7F1-4302-8536-D2CE332558CF}" type="parTrans" cxnId="{FB2E0048-26BD-41EE-90F1-CA04970B7B8B}">
      <dgm:prSet/>
      <dgm:spPr/>
      <dgm:t>
        <a:bodyPr/>
        <a:lstStyle/>
        <a:p>
          <a:endParaRPr lang="en-US"/>
        </a:p>
      </dgm:t>
    </dgm:pt>
    <dgm:pt modelId="{8CC7B502-FFBF-4C3D-878F-237F0369FCB7}" type="sibTrans" cxnId="{FB2E0048-26BD-41EE-90F1-CA04970B7B8B}">
      <dgm:prSet/>
      <dgm:spPr/>
      <dgm:t>
        <a:bodyPr/>
        <a:lstStyle/>
        <a:p>
          <a:endParaRPr lang="en-US"/>
        </a:p>
      </dgm:t>
    </dgm:pt>
    <dgm:pt modelId="{FF72E8F1-00A6-4A8E-A3DC-FA91263ADBA1}" type="pres">
      <dgm:prSet presAssocID="{D91AB55C-F1AB-4230-A155-F466680BDABA}" presName="CompostProcess" presStyleCnt="0">
        <dgm:presLayoutVars>
          <dgm:dir/>
          <dgm:resizeHandles val="exact"/>
        </dgm:presLayoutVars>
      </dgm:prSet>
      <dgm:spPr/>
    </dgm:pt>
    <dgm:pt modelId="{C9BFBB72-7098-40EC-8FBE-E3A95822D6D9}" type="pres">
      <dgm:prSet presAssocID="{D91AB55C-F1AB-4230-A155-F466680BDABA}" presName="arrow" presStyleLbl="bgShp" presStyleIdx="0" presStyleCnt="1"/>
      <dgm:spPr/>
    </dgm:pt>
    <dgm:pt modelId="{F4F5A51F-AF41-40B8-971F-F47AEEE9AFEB}" type="pres">
      <dgm:prSet presAssocID="{D91AB55C-F1AB-4230-A155-F466680BDABA}" presName="linearProcess" presStyleCnt="0"/>
      <dgm:spPr/>
    </dgm:pt>
    <dgm:pt modelId="{9EA66890-32FC-446C-B097-A898C8DC32C7}" type="pres">
      <dgm:prSet presAssocID="{C31454BE-A8ED-4F16-AEC7-1C93E9E9F65F}" presName="textNode" presStyleLbl="node1" presStyleIdx="0" presStyleCnt="5">
        <dgm:presLayoutVars>
          <dgm:bulletEnabled val="1"/>
        </dgm:presLayoutVars>
      </dgm:prSet>
      <dgm:spPr/>
    </dgm:pt>
    <dgm:pt modelId="{535B35E0-2B6E-41F0-BBCD-276DEE066CD9}" type="pres">
      <dgm:prSet presAssocID="{F3B5E7A7-6EC8-4478-92E3-E3B2A8209F5F}" presName="sibTrans" presStyleCnt="0"/>
      <dgm:spPr/>
    </dgm:pt>
    <dgm:pt modelId="{FD471DE3-A397-43FB-9399-E42A7F23ACE3}" type="pres">
      <dgm:prSet presAssocID="{F7A60972-ACCC-4DB5-BAE9-1A426D18E1F0}" presName="textNode" presStyleLbl="node1" presStyleIdx="1" presStyleCnt="5">
        <dgm:presLayoutVars>
          <dgm:bulletEnabled val="1"/>
        </dgm:presLayoutVars>
      </dgm:prSet>
      <dgm:spPr/>
    </dgm:pt>
    <dgm:pt modelId="{15146908-7E73-49B9-856B-C3D7F1343887}" type="pres">
      <dgm:prSet presAssocID="{CD3BAECB-E255-4CD1-B1CE-3B0B908A435A}" presName="sibTrans" presStyleCnt="0"/>
      <dgm:spPr/>
    </dgm:pt>
    <dgm:pt modelId="{BED22518-3AEC-4636-8763-6BE5CA3CCAFD}" type="pres">
      <dgm:prSet presAssocID="{309C1AFB-C502-4528-9795-15DC0121C40B}" presName="textNode" presStyleLbl="node1" presStyleIdx="2" presStyleCnt="5">
        <dgm:presLayoutVars>
          <dgm:bulletEnabled val="1"/>
        </dgm:presLayoutVars>
      </dgm:prSet>
      <dgm:spPr/>
    </dgm:pt>
    <dgm:pt modelId="{EEAB55D4-4F00-4CE7-A560-8C6AF14239A9}" type="pres">
      <dgm:prSet presAssocID="{93F1A421-929D-4CE4-80C4-5DC616AC4138}" presName="sibTrans" presStyleCnt="0"/>
      <dgm:spPr/>
    </dgm:pt>
    <dgm:pt modelId="{E83D289E-3847-4FA6-9119-7C9F5DF78F4D}" type="pres">
      <dgm:prSet presAssocID="{5328EB1B-AC70-4511-9294-3C9978E22B9C}" presName="textNode" presStyleLbl="node1" presStyleIdx="3" presStyleCnt="5">
        <dgm:presLayoutVars>
          <dgm:bulletEnabled val="1"/>
        </dgm:presLayoutVars>
      </dgm:prSet>
      <dgm:spPr/>
    </dgm:pt>
    <dgm:pt modelId="{5C083806-1E6C-4338-8BFF-CFE025E06D24}" type="pres">
      <dgm:prSet presAssocID="{8BEF5C43-66A6-469F-B056-F5B28AF441FF}" presName="sibTrans" presStyleCnt="0"/>
      <dgm:spPr/>
    </dgm:pt>
    <dgm:pt modelId="{77A58072-2399-4C60-964F-3ED97D2581C6}" type="pres">
      <dgm:prSet presAssocID="{6D388DA2-50D2-482B-BFEB-1502B32FF31D}" presName="textNode" presStyleLbl="node1" presStyleIdx="4" presStyleCnt="5">
        <dgm:presLayoutVars>
          <dgm:bulletEnabled val="1"/>
        </dgm:presLayoutVars>
      </dgm:prSet>
      <dgm:spPr/>
    </dgm:pt>
  </dgm:ptLst>
  <dgm:cxnLst>
    <dgm:cxn modelId="{2D69BA02-CC95-4A57-95C4-D13A6BD79337}" srcId="{C31454BE-A8ED-4F16-AEC7-1C93E9E9F65F}" destId="{3DE31132-A960-4DBB-A1C0-9A5CB7673913}" srcOrd="1" destOrd="0" parTransId="{18DCD803-8591-48D8-8361-2AF6D14E5085}" sibTransId="{A9E29E10-39E6-406B-B75B-2C6532AE723C}"/>
    <dgm:cxn modelId="{6CF5BF02-688C-4869-982B-01F068F633EA}" type="presOf" srcId="{9747D744-3C28-4347-9585-DE08A5181242}" destId="{E83D289E-3847-4FA6-9119-7C9F5DF78F4D}" srcOrd="0" destOrd="3" presId="urn:microsoft.com/office/officeart/2005/8/layout/hProcess9"/>
    <dgm:cxn modelId="{9319DF07-1C15-4C55-A018-9B74FACD73EB}" type="presOf" srcId="{F7A60972-ACCC-4DB5-BAE9-1A426D18E1F0}" destId="{FD471DE3-A397-43FB-9399-E42A7F23ACE3}" srcOrd="0" destOrd="0" presId="urn:microsoft.com/office/officeart/2005/8/layout/hProcess9"/>
    <dgm:cxn modelId="{2C186F0E-0263-412B-A25C-6DB1BAB4F301}" srcId="{D91AB55C-F1AB-4230-A155-F466680BDABA}" destId="{F7A60972-ACCC-4DB5-BAE9-1A426D18E1F0}" srcOrd="1" destOrd="0" parTransId="{1861A448-9ADE-4DB9-A812-C96FB5ED0CE3}" sibTransId="{CD3BAECB-E255-4CD1-B1CE-3B0B908A435A}"/>
    <dgm:cxn modelId="{7F56C30E-77B3-4D39-AFC5-ACC4630456C1}" srcId="{F7A60972-ACCC-4DB5-BAE9-1A426D18E1F0}" destId="{AEB06EDB-563D-4183-B87D-CC6428AB5465}" srcOrd="1" destOrd="0" parTransId="{E99CEC5D-B3B5-41EE-8520-C5A79CBA3C48}" sibTransId="{58F77058-ED26-4C2F-A2C6-DDF6E97A1940}"/>
    <dgm:cxn modelId="{6293E919-2E30-40DA-82C8-743767CA4E49}" srcId="{309C1AFB-C502-4528-9795-15DC0121C40B}" destId="{9A1F7929-CED5-4371-B612-0D1897666011}" srcOrd="0" destOrd="0" parTransId="{E08ABED6-BF5A-42A8-9B2C-B2BB71F15EF8}" sibTransId="{6FB2B095-8754-448E-A687-AE80A1132507}"/>
    <dgm:cxn modelId="{4AEAAD26-EDD7-4448-AF60-43F880708020}" type="presOf" srcId="{8A989D20-4B8A-4290-8EED-8527B54C8F79}" destId="{9EA66890-32FC-446C-B097-A898C8DC32C7}" srcOrd="0" destOrd="1" presId="urn:microsoft.com/office/officeart/2005/8/layout/hProcess9"/>
    <dgm:cxn modelId="{CEA73C2A-C94F-4D4D-9526-B3DDCA54419F}" srcId="{D91AB55C-F1AB-4230-A155-F466680BDABA}" destId="{309C1AFB-C502-4528-9795-15DC0121C40B}" srcOrd="2" destOrd="0" parTransId="{2BC5B512-7342-4138-8829-05391F2D3810}" sibTransId="{93F1A421-929D-4CE4-80C4-5DC616AC4138}"/>
    <dgm:cxn modelId="{8E5B6C2B-27B3-4FA3-B449-63FD3AF72033}" type="presOf" srcId="{15FCE96A-3C34-4209-8A85-804C511C689D}" destId="{E83D289E-3847-4FA6-9119-7C9F5DF78F4D}" srcOrd="0" destOrd="1" presId="urn:microsoft.com/office/officeart/2005/8/layout/hProcess9"/>
    <dgm:cxn modelId="{6212B831-0A1A-4A02-AA15-6973F607A6B0}" srcId="{C31454BE-A8ED-4F16-AEC7-1C93E9E9F65F}" destId="{8A989D20-4B8A-4290-8EED-8527B54C8F79}" srcOrd="0" destOrd="0" parTransId="{8FACB69A-DB4A-422C-87CE-2970DA0CFEE6}" sibTransId="{21482C38-08C2-460F-8181-EC8705646EEC}"/>
    <dgm:cxn modelId="{9A2F3932-189C-4C78-BFE0-1A0F0D9954D4}" type="presOf" srcId="{ED990BB4-3429-4BC8-9ACC-96A2E189ED71}" destId="{E83D289E-3847-4FA6-9119-7C9F5DF78F4D}" srcOrd="0" destOrd="2" presId="urn:microsoft.com/office/officeart/2005/8/layout/hProcess9"/>
    <dgm:cxn modelId="{97168232-D81D-4BDC-9518-EB889DDC02AB}" type="presOf" srcId="{3DE31132-A960-4DBB-A1C0-9A5CB7673913}" destId="{9EA66890-32FC-446C-B097-A898C8DC32C7}" srcOrd="0" destOrd="2" presId="urn:microsoft.com/office/officeart/2005/8/layout/hProcess9"/>
    <dgm:cxn modelId="{AF72E634-CC71-4B68-8BED-8857422A7253}" srcId="{F7A60972-ACCC-4DB5-BAE9-1A426D18E1F0}" destId="{DD364272-8719-402B-BEA6-489C46FA688B}" srcOrd="0" destOrd="0" parTransId="{E2C3A390-DD2F-4147-A74E-3ED6E84AB62C}" sibTransId="{7EBE5F24-3B39-40DD-8440-9431F6579D3A}"/>
    <dgm:cxn modelId="{FE35F544-3280-4C4E-BED8-6C3874CF9D39}" type="presOf" srcId="{AEB06EDB-563D-4183-B87D-CC6428AB5465}" destId="{FD471DE3-A397-43FB-9399-E42A7F23ACE3}" srcOrd="0" destOrd="2" presId="urn:microsoft.com/office/officeart/2005/8/layout/hProcess9"/>
    <dgm:cxn modelId="{FB2E0048-26BD-41EE-90F1-CA04970B7B8B}" srcId="{D91AB55C-F1AB-4230-A155-F466680BDABA}" destId="{6D388DA2-50D2-482B-BFEB-1502B32FF31D}" srcOrd="4" destOrd="0" parTransId="{F83047B9-B7F1-4302-8536-D2CE332558CF}" sibTransId="{8CC7B502-FFBF-4C3D-878F-237F0369FCB7}"/>
    <dgm:cxn modelId="{609B3269-4176-4747-A752-ABEB7A89EE61}" type="presOf" srcId="{309C1AFB-C502-4528-9795-15DC0121C40B}" destId="{BED22518-3AEC-4636-8763-6BE5CA3CCAFD}" srcOrd="0" destOrd="0" presId="urn:microsoft.com/office/officeart/2005/8/layout/hProcess9"/>
    <dgm:cxn modelId="{F2AC384F-E8A5-4816-9026-5EF558762ED1}" srcId="{D91AB55C-F1AB-4230-A155-F466680BDABA}" destId="{C31454BE-A8ED-4F16-AEC7-1C93E9E9F65F}" srcOrd="0" destOrd="0" parTransId="{8812835D-307D-486B-AC4C-2D4DE3DD9770}" sibTransId="{F3B5E7A7-6EC8-4478-92E3-E3B2A8209F5F}"/>
    <dgm:cxn modelId="{B4AE6381-3706-4242-B987-7D4FFE5997D3}" type="presOf" srcId="{5328EB1B-AC70-4511-9294-3C9978E22B9C}" destId="{E83D289E-3847-4FA6-9119-7C9F5DF78F4D}" srcOrd="0" destOrd="0" presId="urn:microsoft.com/office/officeart/2005/8/layout/hProcess9"/>
    <dgm:cxn modelId="{13645C82-8770-4C96-91C7-0DA8807EAD97}" srcId="{5328EB1B-AC70-4511-9294-3C9978E22B9C}" destId="{ED990BB4-3429-4BC8-9ACC-96A2E189ED71}" srcOrd="1" destOrd="0" parTransId="{EC805F35-F34B-41C5-931A-18F013A6E074}" sibTransId="{157FE826-E508-47A3-8E4F-96F0532D5C2E}"/>
    <dgm:cxn modelId="{BACFE488-D03C-4FAE-91B0-076EBDDAEFF4}" srcId="{5328EB1B-AC70-4511-9294-3C9978E22B9C}" destId="{9747D744-3C28-4347-9585-DE08A5181242}" srcOrd="2" destOrd="0" parTransId="{F1ADF127-6D93-4E2D-8D5E-103443F89437}" sibTransId="{D1A8C7F0-78C1-4518-A379-D8F61491FEEA}"/>
    <dgm:cxn modelId="{2B6C629C-3B80-4431-A442-BCA8345F8DFA}" type="presOf" srcId="{6D388DA2-50D2-482B-BFEB-1502B32FF31D}" destId="{77A58072-2399-4C60-964F-3ED97D2581C6}" srcOrd="0" destOrd="0" presId="urn:microsoft.com/office/officeart/2005/8/layout/hProcess9"/>
    <dgm:cxn modelId="{D178A09C-302B-44CC-9AB1-74FA8C349CB4}" srcId="{309C1AFB-C502-4528-9795-15DC0121C40B}" destId="{21F7B0DE-8344-4029-83C1-E8EE0C154BF8}" srcOrd="1" destOrd="0" parTransId="{ED862ECC-3086-4270-80B3-58A8137AF65D}" sibTransId="{5A22AD94-9D9B-46CB-86BD-45C856D86E92}"/>
    <dgm:cxn modelId="{451DEEA0-B852-4EAB-8D63-202035918A93}" type="presOf" srcId="{DD364272-8719-402B-BEA6-489C46FA688B}" destId="{FD471DE3-A397-43FB-9399-E42A7F23ACE3}" srcOrd="0" destOrd="1" presId="urn:microsoft.com/office/officeart/2005/8/layout/hProcess9"/>
    <dgm:cxn modelId="{D878BBA4-0AFB-41A8-9F1B-9185BBD8E835}" type="presOf" srcId="{C31454BE-A8ED-4F16-AEC7-1C93E9E9F65F}" destId="{9EA66890-32FC-446C-B097-A898C8DC32C7}" srcOrd="0" destOrd="0" presId="urn:microsoft.com/office/officeart/2005/8/layout/hProcess9"/>
    <dgm:cxn modelId="{73318FD3-56D3-49A1-9E95-304F55CC1531}" srcId="{D91AB55C-F1AB-4230-A155-F466680BDABA}" destId="{5328EB1B-AC70-4511-9294-3C9978E22B9C}" srcOrd="3" destOrd="0" parTransId="{7BEB8F06-ECCA-4C90-909E-F6738D6D9063}" sibTransId="{8BEF5C43-66A6-469F-B056-F5B28AF441FF}"/>
    <dgm:cxn modelId="{12C1D7DC-B1C0-4100-8ADE-93A98CC718AA}" type="presOf" srcId="{D91AB55C-F1AB-4230-A155-F466680BDABA}" destId="{FF72E8F1-00A6-4A8E-A3DC-FA91263ADBA1}" srcOrd="0" destOrd="0" presId="urn:microsoft.com/office/officeart/2005/8/layout/hProcess9"/>
    <dgm:cxn modelId="{D120F4DF-DE9A-4388-A7F8-46939CC88ED0}" type="presOf" srcId="{9A1F7929-CED5-4371-B612-0D1897666011}" destId="{BED22518-3AEC-4636-8763-6BE5CA3CCAFD}" srcOrd="0" destOrd="1" presId="urn:microsoft.com/office/officeart/2005/8/layout/hProcess9"/>
    <dgm:cxn modelId="{FA3DD4E5-D3C4-43A2-9398-84E38C9B47CA}" srcId="{5328EB1B-AC70-4511-9294-3C9978E22B9C}" destId="{15FCE96A-3C34-4209-8A85-804C511C689D}" srcOrd="0" destOrd="0" parTransId="{5F1063C4-2F8B-4ABF-8140-DD29FBCBBE8B}" sibTransId="{2E40336E-0244-4FBC-8FFF-0CADD57C7D85}"/>
    <dgm:cxn modelId="{DE50CEF1-C9C8-430E-931F-25D3F075AF72}" type="presOf" srcId="{21F7B0DE-8344-4029-83C1-E8EE0C154BF8}" destId="{BED22518-3AEC-4636-8763-6BE5CA3CCAFD}" srcOrd="0" destOrd="2" presId="urn:microsoft.com/office/officeart/2005/8/layout/hProcess9"/>
    <dgm:cxn modelId="{3EFC5B5B-FEBF-43A4-BBFC-7488A089A91A}" type="presParOf" srcId="{FF72E8F1-00A6-4A8E-A3DC-FA91263ADBA1}" destId="{C9BFBB72-7098-40EC-8FBE-E3A95822D6D9}" srcOrd="0" destOrd="0" presId="urn:microsoft.com/office/officeart/2005/8/layout/hProcess9"/>
    <dgm:cxn modelId="{7B246704-E664-4025-8CA2-055F75B04734}" type="presParOf" srcId="{FF72E8F1-00A6-4A8E-A3DC-FA91263ADBA1}" destId="{F4F5A51F-AF41-40B8-971F-F47AEEE9AFEB}" srcOrd="1" destOrd="0" presId="urn:microsoft.com/office/officeart/2005/8/layout/hProcess9"/>
    <dgm:cxn modelId="{47138DF0-8FEA-4008-9DE3-49E38BB6D263}" type="presParOf" srcId="{F4F5A51F-AF41-40B8-971F-F47AEEE9AFEB}" destId="{9EA66890-32FC-446C-B097-A898C8DC32C7}" srcOrd="0" destOrd="0" presId="urn:microsoft.com/office/officeart/2005/8/layout/hProcess9"/>
    <dgm:cxn modelId="{ED083B9A-DA44-4767-8621-139660F246F0}" type="presParOf" srcId="{F4F5A51F-AF41-40B8-971F-F47AEEE9AFEB}" destId="{535B35E0-2B6E-41F0-BBCD-276DEE066CD9}" srcOrd="1" destOrd="0" presId="urn:microsoft.com/office/officeart/2005/8/layout/hProcess9"/>
    <dgm:cxn modelId="{BD2C6604-FCB6-4896-AECB-EB13CF0A36C0}" type="presParOf" srcId="{F4F5A51F-AF41-40B8-971F-F47AEEE9AFEB}" destId="{FD471DE3-A397-43FB-9399-E42A7F23ACE3}" srcOrd="2" destOrd="0" presId="urn:microsoft.com/office/officeart/2005/8/layout/hProcess9"/>
    <dgm:cxn modelId="{1AD53DF8-468A-4CA4-842E-0196072BE290}" type="presParOf" srcId="{F4F5A51F-AF41-40B8-971F-F47AEEE9AFEB}" destId="{15146908-7E73-49B9-856B-C3D7F1343887}" srcOrd="3" destOrd="0" presId="urn:microsoft.com/office/officeart/2005/8/layout/hProcess9"/>
    <dgm:cxn modelId="{CD82971D-23EA-4BC9-A7BA-081981C0426E}" type="presParOf" srcId="{F4F5A51F-AF41-40B8-971F-F47AEEE9AFEB}" destId="{BED22518-3AEC-4636-8763-6BE5CA3CCAFD}" srcOrd="4" destOrd="0" presId="urn:microsoft.com/office/officeart/2005/8/layout/hProcess9"/>
    <dgm:cxn modelId="{3C548AFC-BA4E-481D-BC15-D313C0F22537}" type="presParOf" srcId="{F4F5A51F-AF41-40B8-971F-F47AEEE9AFEB}" destId="{EEAB55D4-4F00-4CE7-A560-8C6AF14239A9}" srcOrd="5" destOrd="0" presId="urn:microsoft.com/office/officeart/2005/8/layout/hProcess9"/>
    <dgm:cxn modelId="{C2D82417-AE98-4013-8E26-DC9281F5AA66}" type="presParOf" srcId="{F4F5A51F-AF41-40B8-971F-F47AEEE9AFEB}" destId="{E83D289E-3847-4FA6-9119-7C9F5DF78F4D}" srcOrd="6" destOrd="0" presId="urn:microsoft.com/office/officeart/2005/8/layout/hProcess9"/>
    <dgm:cxn modelId="{14D04303-3BE8-4430-AF72-17F004052E60}" type="presParOf" srcId="{F4F5A51F-AF41-40B8-971F-F47AEEE9AFEB}" destId="{5C083806-1E6C-4338-8BFF-CFE025E06D24}" srcOrd="7" destOrd="0" presId="urn:microsoft.com/office/officeart/2005/8/layout/hProcess9"/>
    <dgm:cxn modelId="{3DD3DA8B-29A1-44AB-BE6C-744D364BC3D9}" type="presParOf" srcId="{F4F5A51F-AF41-40B8-971F-F47AEEE9AFEB}" destId="{77A58072-2399-4C60-964F-3ED97D2581C6}"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5E3EF-220A-4223-BC63-EE8611B85F56}">
      <dsp:nvSpPr>
        <dsp:cNvPr id="0" name=""/>
        <dsp:cNvSpPr/>
      </dsp:nvSpPr>
      <dsp:spPr>
        <a:xfrm>
          <a:off x="1260390" y="0"/>
          <a:ext cx="4130211" cy="4130211"/>
        </a:xfrm>
        <a:prstGeom prst="diamond">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A2DD96-9480-4F4A-80EA-E1F35B64E528}">
      <dsp:nvSpPr>
        <dsp:cNvPr id="0" name=""/>
        <dsp:cNvSpPr/>
      </dsp:nvSpPr>
      <dsp:spPr>
        <a:xfrm>
          <a:off x="1652760" y="392370"/>
          <a:ext cx="1610782" cy="1610782"/>
        </a:xfrm>
        <a:prstGeom prst="round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Product/Service Feasibility</a:t>
          </a:r>
        </a:p>
      </dsp:txBody>
      <dsp:txXfrm>
        <a:off x="1731392" y="471002"/>
        <a:ext cx="1453518" cy="1453518"/>
      </dsp:txXfrm>
    </dsp:sp>
    <dsp:sp modelId="{CE59BAE2-A319-4FB4-BCBA-1224EC279AEE}">
      <dsp:nvSpPr>
        <dsp:cNvPr id="0" name=""/>
        <dsp:cNvSpPr/>
      </dsp:nvSpPr>
      <dsp:spPr>
        <a:xfrm>
          <a:off x="3387448" y="392370"/>
          <a:ext cx="1610782" cy="1610782"/>
        </a:xfrm>
        <a:prstGeom prst="roundRect">
          <a:avLst/>
        </a:prstGeom>
        <a:solidFill>
          <a:schemeClr val="accent6">
            <a:alpha val="90000"/>
            <a:hueOff val="0"/>
            <a:satOff val="0"/>
            <a:lumOff val="0"/>
            <a:alphaOff val="-1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Industry/Target Market Feasibility</a:t>
          </a:r>
        </a:p>
      </dsp:txBody>
      <dsp:txXfrm>
        <a:off x="3466080" y="471002"/>
        <a:ext cx="1453518" cy="1453518"/>
      </dsp:txXfrm>
    </dsp:sp>
    <dsp:sp modelId="{87F33D43-6AB4-4E36-BF37-4E2151365007}">
      <dsp:nvSpPr>
        <dsp:cNvPr id="0" name=""/>
        <dsp:cNvSpPr/>
      </dsp:nvSpPr>
      <dsp:spPr>
        <a:xfrm>
          <a:off x="1652760" y="2127058"/>
          <a:ext cx="1610782" cy="1610782"/>
        </a:xfrm>
        <a:prstGeom prst="roundRect">
          <a:avLst/>
        </a:prstGeom>
        <a:solidFill>
          <a:schemeClr val="accent6">
            <a:alpha val="90000"/>
            <a:hueOff val="0"/>
            <a:satOff val="0"/>
            <a:lumOff val="0"/>
            <a:alphaOff val="-2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Organizational Feasibility</a:t>
          </a:r>
        </a:p>
      </dsp:txBody>
      <dsp:txXfrm>
        <a:off x="1731392" y="2205690"/>
        <a:ext cx="1453518" cy="1453518"/>
      </dsp:txXfrm>
    </dsp:sp>
    <dsp:sp modelId="{72768201-F89D-4B14-93C5-D4B1C78BFD6C}">
      <dsp:nvSpPr>
        <dsp:cNvPr id="0" name=""/>
        <dsp:cNvSpPr/>
      </dsp:nvSpPr>
      <dsp:spPr>
        <a:xfrm>
          <a:off x="3387448" y="2127058"/>
          <a:ext cx="1610782" cy="1610782"/>
        </a:xfrm>
        <a:prstGeom prst="round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Financial Feasibility</a:t>
          </a:r>
        </a:p>
      </dsp:txBody>
      <dsp:txXfrm>
        <a:off x="3466080" y="2205690"/>
        <a:ext cx="1453518" cy="14535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BFBB72-7098-40EC-8FBE-E3A95822D6D9}">
      <dsp:nvSpPr>
        <dsp:cNvPr id="0" name=""/>
        <dsp:cNvSpPr/>
      </dsp:nvSpPr>
      <dsp:spPr>
        <a:xfrm>
          <a:off x="807551" y="0"/>
          <a:ext cx="9152249" cy="3708969"/>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A66890-32FC-446C-B097-A898C8DC32C7}">
      <dsp:nvSpPr>
        <dsp:cNvPr id="0" name=""/>
        <dsp:cNvSpPr/>
      </dsp:nvSpPr>
      <dsp:spPr>
        <a:xfrm>
          <a:off x="4731" y="1112690"/>
          <a:ext cx="2068824" cy="148358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solidFill>
                <a:srgbClr val="01033C"/>
              </a:solidFill>
            </a:rPr>
            <a:t>Part 1: Product/Service Feasibility</a:t>
          </a:r>
        </a:p>
        <a:p>
          <a:pPr marL="57150" lvl="1" indent="-57150" algn="l" defTabSz="444500">
            <a:lnSpc>
              <a:spcPct val="90000"/>
            </a:lnSpc>
            <a:spcBef>
              <a:spcPct val="0"/>
            </a:spcBef>
            <a:spcAft>
              <a:spcPct val="15000"/>
            </a:spcAft>
            <a:buChar char="•"/>
          </a:pPr>
          <a:r>
            <a:rPr lang="en-US" sz="1000" kern="1200" dirty="0">
              <a:solidFill>
                <a:srgbClr val="01033C"/>
              </a:solidFill>
            </a:rPr>
            <a:t>Product/service desirability</a:t>
          </a:r>
        </a:p>
        <a:p>
          <a:pPr marL="57150" lvl="1" indent="-57150" algn="l" defTabSz="444500">
            <a:lnSpc>
              <a:spcPct val="90000"/>
            </a:lnSpc>
            <a:spcBef>
              <a:spcPct val="0"/>
            </a:spcBef>
            <a:spcAft>
              <a:spcPct val="15000"/>
            </a:spcAft>
            <a:buChar char="•"/>
          </a:pPr>
          <a:r>
            <a:rPr lang="en-US" sz="1000" kern="1200" dirty="0">
              <a:solidFill>
                <a:srgbClr val="01033C"/>
              </a:solidFill>
            </a:rPr>
            <a:t>Product/service demand</a:t>
          </a:r>
        </a:p>
      </dsp:txBody>
      <dsp:txXfrm>
        <a:off x="77154" y="1185113"/>
        <a:ext cx="1923978" cy="1338741"/>
      </dsp:txXfrm>
    </dsp:sp>
    <dsp:sp modelId="{FD471DE3-A397-43FB-9399-E42A7F23ACE3}">
      <dsp:nvSpPr>
        <dsp:cNvPr id="0" name=""/>
        <dsp:cNvSpPr/>
      </dsp:nvSpPr>
      <dsp:spPr>
        <a:xfrm>
          <a:off x="2176997" y="1112690"/>
          <a:ext cx="2068824" cy="148358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solidFill>
                <a:srgbClr val="01033C"/>
              </a:solidFill>
            </a:rPr>
            <a:t>Part 2: Industry/Target Market Feasibility</a:t>
          </a:r>
        </a:p>
        <a:p>
          <a:pPr marL="57150" lvl="1" indent="-57150" algn="l" defTabSz="444500">
            <a:lnSpc>
              <a:spcPct val="90000"/>
            </a:lnSpc>
            <a:spcBef>
              <a:spcPct val="0"/>
            </a:spcBef>
            <a:spcAft>
              <a:spcPct val="15000"/>
            </a:spcAft>
            <a:buChar char="•"/>
          </a:pPr>
          <a:r>
            <a:rPr lang="en-US" sz="1000" kern="1200">
              <a:solidFill>
                <a:srgbClr val="01033C"/>
              </a:solidFill>
            </a:rPr>
            <a:t>Industry attractiveness</a:t>
          </a:r>
        </a:p>
        <a:p>
          <a:pPr marL="57150" lvl="1" indent="-57150" algn="l" defTabSz="444500">
            <a:lnSpc>
              <a:spcPct val="90000"/>
            </a:lnSpc>
            <a:spcBef>
              <a:spcPct val="0"/>
            </a:spcBef>
            <a:spcAft>
              <a:spcPct val="15000"/>
            </a:spcAft>
            <a:buChar char="•"/>
          </a:pPr>
          <a:r>
            <a:rPr lang="en-US" sz="1000" kern="1200" dirty="0">
              <a:solidFill>
                <a:srgbClr val="01033C"/>
              </a:solidFill>
            </a:rPr>
            <a:t>Target market attractiveness</a:t>
          </a:r>
        </a:p>
      </dsp:txBody>
      <dsp:txXfrm>
        <a:off x="2249420" y="1185113"/>
        <a:ext cx="1923978" cy="1338741"/>
      </dsp:txXfrm>
    </dsp:sp>
    <dsp:sp modelId="{BED22518-3AEC-4636-8763-6BE5CA3CCAFD}">
      <dsp:nvSpPr>
        <dsp:cNvPr id="0" name=""/>
        <dsp:cNvSpPr/>
      </dsp:nvSpPr>
      <dsp:spPr>
        <a:xfrm>
          <a:off x="4349263" y="1112690"/>
          <a:ext cx="2068824" cy="148358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solidFill>
                <a:srgbClr val="01033C"/>
              </a:solidFill>
            </a:rPr>
            <a:t>Part 3: Organizational Feasibility</a:t>
          </a:r>
        </a:p>
        <a:p>
          <a:pPr marL="57150" lvl="1" indent="-57150" algn="l" defTabSz="444500">
            <a:lnSpc>
              <a:spcPct val="90000"/>
            </a:lnSpc>
            <a:spcBef>
              <a:spcPct val="0"/>
            </a:spcBef>
            <a:spcAft>
              <a:spcPct val="15000"/>
            </a:spcAft>
            <a:buChar char="•"/>
          </a:pPr>
          <a:r>
            <a:rPr lang="en-US" sz="1000" kern="1200" dirty="0">
              <a:solidFill>
                <a:srgbClr val="01033C"/>
              </a:solidFill>
            </a:rPr>
            <a:t>Management prowess</a:t>
          </a:r>
        </a:p>
        <a:p>
          <a:pPr marL="57150" lvl="1" indent="-57150" algn="l" defTabSz="444500">
            <a:lnSpc>
              <a:spcPct val="90000"/>
            </a:lnSpc>
            <a:spcBef>
              <a:spcPct val="0"/>
            </a:spcBef>
            <a:spcAft>
              <a:spcPct val="15000"/>
            </a:spcAft>
            <a:buChar char="•"/>
          </a:pPr>
          <a:r>
            <a:rPr lang="en-US" sz="1000" kern="1200" dirty="0">
              <a:solidFill>
                <a:srgbClr val="01033C"/>
              </a:solidFill>
            </a:rPr>
            <a:t>Resource sufficiency</a:t>
          </a:r>
        </a:p>
      </dsp:txBody>
      <dsp:txXfrm>
        <a:off x="4421686" y="1185113"/>
        <a:ext cx="1923978" cy="1338741"/>
      </dsp:txXfrm>
    </dsp:sp>
    <dsp:sp modelId="{E83D289E-3847-4FA6-9119-7C9F5DF78F4D}">
      <dsp:nvSpPr>
        <dsp:cNvPr id="0" name=""/>
        <dsp:cNvSpPr/>
      </dsp:nvSpPr>
      <dsp:spPr>
        <a:xfrm>
          <a:off x="6521529" y="1112690"/>
          <a:ext cx="2068824" cy="148358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solidFill>
                <a:srgbClr val="01033C"/>
              </a:solidFill>
            </a:rPr>
            <a:t>Part 4: Financial Feasibility</a:t>
          </a:r>
        </a:p>
        <a:p>
          <a:pPr marL="57150" lvl="1" indent="-57150" algn="l" defTabSz="444500">
            <a:lnSpc>
              <a:spcPct val="90000"/>
            </a:lnSpc>
            <a:spcBef>
              <a:spcPct val="0"/>
            </a:spcBef>
            <a:spcAft>
              <a:spcPct val="15000"/>
            </a:spcAft>
            <a:buChar char="•"/>
          </a:pPr>
          <a:r>
            <a:rPr lang="en-US" sz="1000" kern="1200">
              <a:solidFill>
                <a:srgbClr val="01033C"/>
              </a:solidFill>
            </a:rPr>
            <a:t>Total start-up cash needed</a:t>
          </a:r>
        </a:p>
        <a:p>
          <a:pPr marL="57150" lvl="1" indent="-57150" algn="l" defTabSz="444500">
            <a:lnSpc>
              <a:spcPct val="90000"/>
            </a:lnSpc>
            <a:spcBef>
              <a:spcPct val="0"/>
            </a:spcBef>
            <a:spcAft>
              <a:spcPct val="15000"/>
            </a:spcAft>
            <a:buChar char="•"/>
          </a:pPr>
          <a:r>
            <a:rPr lang="en-US" sz="1000" kern="1200" dirty="0">
              <a:solidFill>
                <a:srgbClr val="01033C"/>
              </a:solidFill>
            </a:rPr>
            <a:t>Financial performance of similar businesses</a:t>
          </a:r>
        </a:p>
        <a:p>
          <a:pPr marL="57150" lvl="1" indent="-57150" algn="l" defTabSz="444500">
            <a:lnSpc>
              <a:spcPct val="90000"/>
            </a:lnSpc>
            <a:spcBef>
              <a:spcPct val="0"/>
            </a:spcBef>
            <a:spcAft>
              <a:spcPct val="15000"/>
            </a:spcAft>
            <a:buChar char="•"/>
          </a:pPr>
          <a:r>
            <a:rPr lang="en-US" sz="1000" kern="1200" dirty="0">
              <a:solidFill>
                <a:srgbClr val="01033C"/>
              </a:solidFill>
            </a:rPr>
            <a:t>Overall financial attractiveness of the proposed venture</a:t>
          </a:r>
        </a:p>
      </dsp:txBody>
      <dsp:txXfrm>
        <a:off x="6593952" y="1185113"/>
        <a:ext cx="1923978" cy="1338741"/>
      </dsp:txXfrm>
    </dsp:sp>
    <dsp:sp modelId="{77A58072-2399-4C60-964F-3ED97D2581C6}">
      <dsp:nvSpPr>
        <dsp:cNvPr id="0" name=""/>
        <dsp:cNvSpPr/>
      </dsp:nvSpPr>
      <dsp:spPr>
        <a:xfrm>
          <a:off x="8693795" y="1112690"/>
          <a:ext cx="2068824" cy="148358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rgbClr val="01033C"/>
              </a:solidFill>
            </a:rPr>
            <a:t>Overall Assessment</a:t>
          </a:r>
        </a:p>
      </dsp:txBody>
      <dsp:txXfrm>
        <a:off x="8766218" y="1185113"/>
        <a:ext cx="1923978" cy="1338741"/>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10/19/2024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10/19/2024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a:t>
            </a:fld>
            <a:endParaRPr lang="en-GB"/>
          </a:p>
        </p:txBody>
      </p:sp>
    </p:spTree>
    <p:extLst>
      <p:ext uri="{BB962C8B-B14F-4D97-AF65-F5344CB8AC3E}">
        <p14:creationId xmlns:p14="http://schemas.microsoft.com/office/powerpoint/2010/main" val="123833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5</a:t>
            </a:fld>
            <a:endParaRPr lang="en-GB"/>
          </a:p>
        </p:txBody>
      </p:sp>
    </p:spTree>
    <p:extLst>
      <p:ext uri="{BB962C8B-B14F-4D97-AF65-F5344CB8AC3E}">
        <p14:creationId xmlns:p14="http://schemas.microsoft.com/office/powerpoint/2010/main" val="1666606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6</a:t>
            </a:fld>
            <a:endParaRPr lang="en-GB"/>
          </a:p>
        </p:txBody>
      </p:sp>
    </p:spTree>
    <p:extLst>
      <p:ext uri="{BB962C8B-B14F-4D97-AF65-F5344CB8AC3E}">
        <p14:creationId xmlns:p14="http://schemas.microsoft.com/office/powerpoint/2010/main" val="1204216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7</a:t>
            </a:fld>
            <a:endParaRPr lang="en-GB"/>
          </a:p>
        </p:txBody>
      </p:sp>
    </p:spTree>
    <p:extLst>
      <p:ext uri="{BB962C8B-B14F-4D97-AF65-F5344CB8AC3E}">
        <p14:creationId xmlns:p14="http://schemas.microsoft.com/office/powerpoint/2010/main" val="120926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8</a:t>
            </a:fld>
            <a:endParaRPr lang="en-US" dirty="0"/>
          </a:p>
        </p:txBody>
      </p:sp>
    </p:spTree>
    <p:extLst>
      <p:ext uri="{BB962C8B-B14F-4D97-AF65-F5344CB8AC3E}">
        <p14:creationId xmlns:p14="http://schemas.microsoft.com/office/powerpoint/2010/main" val="356945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444444"/>
                </a:solidFill>
                <a:effectLst/>
                <a:latin typeface="Open Sans" panose="020B0606030504020204" pitchFamily="34" charset="0"/>
              </a:rPr>
              <a:t>Gumshoe Research is a method of </a:t>
            </a:r>
            <a:r>
              <a:rPr lang="en-GB" b="0" i="0" dirty="0" err="1">
                <a:solidFill>
                  <a:srgbClr val="444444"/>
                </a:solidFill>
                <a:effectLst/>
                <a:latin typeface="Open Sans" panose="020B0606030504020204" pitchFamily="34" charset="0"/>
              </a:rPr>
              <a:t>analyzing</a:t>
            </a:r>
            <a:r>
              <a:rPr lang="en-GB" b="0" i="0" dirty="0">
                <a:solidFill>
                  <a:srgbClr val="444444"/>
                </a:solidFill>
                <a:effectLst/>
                <a:latin typeface="Open Sans" panose="020B0606030504020204" pitchFamily="34" charset="0"/>
              </a:rPr>
              <a:t> the likely demand of a proposed product or service. Gumshoe is an investigator or detective that looks around for the information or clues wherever they can be found. They use their interaction with people, observation for </a:t>
            </a:r>
            <a:r>
              <a:rPr lang="en-GB" b="0" i="0" dirty="0" err="1">
                <a:solidFill>
                  <a:srgbClr val="444444"/>
                </a:solidFill>
                <a:effectLst/>
                <a:latin typeface="Open Sans" panose="020B0606030504020204" pitchFamily="34" charset="0"/>
              </a:rPr>
              <a:t>analyzing</a:t>
            </a:r>
            <a:r>
              <a:rPr lang="en-GB" b="0" i="0" dirty="0">
                <a:solidFill>
                  <a:srgbClr val="444444"/>
                </a:solidFill>
                <a:effectLst/>
                <a:latin typeface="Open Sans" panose="020B0606030504020204" pitchFamily="34" charset="0"/>
              </a:rPr>
              <a:t> the demand of the product.</a:t>
            </a:r>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9</a:t>
            </a:fld>
            <a:endParaRPr lang="en-US" dirty="0"/>
          </a:p>
        </p:txBody>
      </p:sp>
    </p:spTree>
    <p:extLst>
      <p:ext uri="{BB962C8B-B14F-4D97-AF65-F5344CB8AC3E}">
        <p14:creationId xmlns:p14="http://schemas.microsoft.com/office/powerpoint/2010/main" val="18870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13</a:t>
            </a:fld>
            <a:endParaRPr lang="en-US" dirty="0"/>
          </a:p>
        </p:txBody>
      </p:sp>
    </p:spTree>
    <p:extLst>
      <p:ext uri="{BB962C8B-B14F-4D97-AF65-F5344CB8AC3E}">
        <p14:creationId xmlns:p14="http://schemas.microsoft.com/office/powerpoint/2010/main" val="205081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14</a:t>
            </a:fld>
            <a:endParaRPr lang="en-US" dirty="0"/>
          </a:p>
        </p:txBody>
      </p:sp>
    </p:spTree>
    <p:extLst>
      <p:ext uri="{BB962C8B-B14F-4D97-AF65-F5344CB8AC3E}">
        <p14:creationId xmlns:p14="http://schemas.microsoft.com/office/powerpoint/2010/main" val="4119283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15</a:t>
            </a:fld>
            <a:endParaRPr lang="en-US" dirty="0"/>
          </a:p>
        </p:txBody>
      </p:sp>
    </p:spTree>
    <p:extLst>
      <p:ext uri="{BB962C8B-B14F-4D97-AF65-F5344CB8AC3E}">
        <p14:creationId xmlns:p14="http://schemas.microsoft.com/office/powerpoint/2010/main" val="3175115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16</a:t>
            </a:fld>
            <a:endParaRPr lang="en-US" dirty="0"/>
          </a:p>
        </p:txBody>
      </p:sp>
    </p:spTree>
    <p:extLst>
      <p:ext uri="{BB962C8B-B14F-4D97-AF65-F5344CB8AC3E}">
        <p14:creationId xmlns:p14="http://schemas.microsoft.com/office/powerpoint/2010/main" val="3894146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17</a:t>
            </a:fld>
            <a:endParaRPr lang="en-US" dirty="0"/>
          </a:p>
        </p:txBody>
      </p:sp>
    </p:spTree>
    <p:extLst>
      <p:ext uri="{BB962C8B-B14F-4D97-AF65-F5344CB8AC3E}">
        <p14:creationId xmlns:p14="http://schemas.microsoft.com/office/powerpoint/2010/main" val="139340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18</a:t>
            </a:fld>
            <a:endParaRPr lang="en-US" dirty="0"/>
          </a:p>
        </p:txBody>
      </p:sp>
    </p:spTree>
    <p:extLst>
      <p:ext uri="{BB962C8B-B14F-4D97-AF65-F5344CB8AC3E}">
        <p14:creationId xmlns:p14="http://schemas.microsoft.com/office/powerpoint/2010/main" val="2857208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19</a:t>
            </a:fld>
            <a:endParaRPr lang="en-US" dirty="0"/>
          </a:p>
        </p:txBody>
      </p:sp>
    </p:spTree>
    <p:extLst>
      <p:ext uri="{BB962C8B-B14F-4D97-AF65-F5344CB8AC3E}">
        <p14:creationId xmlns:p14="http://schemas.microsoft.com/office/powerpoint/2010/main" val="2812115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20</a:t>
            </a:fld>
            <a:endParaRPr lang="en-US" dirty="0"/>
          </a:p>
        </p:txBody>
      </p:sp>
    </p:spTree>
    <p:extLst>
      <p:ext uri="{BB962C8B-B14F-4D97-AF65-F5344CB8AC3E}">
        <p14:creationId xmlns:p14="http://schemas.microsoft.com/office/powerpoint/2010/main" val="2462160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21</a:t>
            </a:fld>
            <a:endParaRPr lang="en-GB"/>
          </a:p>
        </p:txBody>
      </p:sp>
    </p:spTree>
    <p:extLst>
      <p:ext uri="{BB962C8B-B14F-4D97-AF65-F5344CB8AC3E}">
        <p14:creationId xmlns:p14="http://schemas.microsoft.com/office/powerpoint/2010/main" val="2880877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22</a:t>
            </a:fld>
            <a:endParaRPr lang="en-US"/>
          </a:p>
        </p:txBody>
      </p:sp>
    </p:spTree>
    <p:extLst>
      <p:ext uri="{BB962C8B-B14F-4D97-AF65-F5344CB8AC3E}">
        <p14:creationId xmlns:p14="http://schemas.microsoft.com/office/powerpoint/2010/main" val="15136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10/19/2024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10/19/2024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10/19/2024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theme" Target="../theme/theme2.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10/19/2024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10/19/2024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0926" y="2508070"/>
            <a:ext cx="5495108" cy="3840480"/>
          </a:xfrm>
        </p:spPr>
        <p:txBody>
          <a:bodyPr lIns="0" tIns="0" rIns="0" bIns="0">
            <a:normAutofit/>
          </a:bodyPr>
          <a:lstStyle/>
          <a:p>
            <a:pPr>
              <a:lnSpc>
                <a:spcPct val="100000"/>
              </a:lnSpc>
            </a:pPr>
            <a:r>
              <a:rPr lang="en-US" dirty="0"/>
              <a:t>BUSI 1764</a:t>
            </a:r>
          </a:p>
          <a:p>
            <a:pPr>
              <a:lnSpc>
                <a:spcPct val="100000"/>
              </a:lnSpc>
            </a:pPr>
            <a:r>
              <a:rPr lang="en-US" dirty="0"/>
              <a:t>Global Entrepreneurship and Innovation</a:t>
            </a:r>
          </a:p>
          <a:p>
            <a:endParaRPr lang="en-GB" b="1" dirty="0"/>
          </a:p>
          <a:p>
            <a:r>
              <a:rPr lang="en-GB" b="1" dirty="0"/>
              <a:t>Department: Executive Business Centre</a:t>
            </a:r>
            <a:endParaRPr lang="en-GB" dirty="0"/>
          </a:p>
          <a:p>
            <a:endParaRPr lang="en-GB" dirty="0"/>
          </a:p>
        </p:txBody>
      </p:sp>
      <p:sp>
        <p:nvSpPr>
          <p:cNvPr id="2" name="Title 1"/>
          <p:cNvSpPr>
            <a:spLocks noGrp="1"/>
          </p:cNvSpPr>
          <p:nvPr>
            <p:ph type="ctrTitle"/>
          </p:nvPr>
        </p:nvSpPr>
        <p:spPr>
          <a:xfrm>
            <a:off x="261258" y="1224000"/>
            <a:ext cx="5564776" cy="1081687"/>
          </a:xfrm>
        </p:spPr>
        <p:txBody>
          <a:bodyPr lIns="0" tIns="0" rIns="0" bIns="0" anchor="t" anchorCtr="0">
            <a:normAutofit/>
          </a:bodyPr>
          <a:lstStyle/>
          <a:p>
            <a:r>
              <a:rPr lang="en-US" sz="4000" b="1" dirty="0">
                <a:solidFill>
                  <a:srgbClr val="FFC000"/>
                </a:solidFill>
                <a:latin typeface="Antonio" charset="0"/>
                <a:ea typeface="Antonio" charset="0"/>
                <a:cs typeface="Antonio" charset="0"/>
              </a:rPr>
              <a:t>Feasibility Analysis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5702" y="-6317"/>
            <a:ext cx="6296297"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mc:AlternateContent xmlns:mc="http://schemas.openxmlformats.org/markup-compatibility/2006" xmlns:p14="http://schemas.microsoft.com/office/powerpoint/2010/main">
    <mc:Choice Requires="p14">
      <p:transition spd="slow" p14:dur="2000" advTm="254"/>
    </mc:Choice>
    <mc:Fallback xmlns="">
      <p:transition spd="slow" advTm="25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518845"/>
            <a:ext cx="10878854" cy="1032554"/>
          </a:xfrm>
        </p:spPr>
        <p:txBody>
          <a:bodyPr>
            <a:normAutofit fontScale="90000"/>
          </a:bodyPr>
          <a:lstStyle/>
          <a:p>
            <a:pPr algn="ctr"/>
            <a:r>
              <a:rPr lang="en-GB" b="1" dirty="0">
                <a:solidFill>
                  <a:srgbClr val="FFC000"/>
                </a:solidFill>
                <a:latin typeface="+mj-lt"/>
                <a:ea typeface="Antonio" charset="0"/>
                <a:cs typeface="Antonio" charset="0"/>
              </a:rPr>
              <a:t>Learning </a:t>
            </a:r>
            <a:r>
              <a:rPr lang="en-GB" dirty="0">
                <a:solidFill>
                  <a:srgbClr val="FFC000"/>
                </a:solidFill>
                <a:latin typeface="+mj-lt"/>
                <a:ea typeface="Antonio" charset="0"/>
                <a:cs typeface="Antonio" charset="0"/>
              </a:rPr>
              <a:t>O</a:t>
            </a:r>
            <a:r>
              <a:rPr lang="en-GB" b="1" dirty="0">
                <a:solidFill>
                  <a:srgbClr val="FFC000"/>
                </a:solidFill>
                <a:latin typeface="+mj-lt"/>
                <a:ea typeface="Antonio" charset="0"/>
                <a:cs typeface="Antonio" charset="0"/>
              </a:rPr>
              <a:t>utcomes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181493" y="1849348"/>
            <a:ext cx="10878853" cy="4489807"/>
          </a:xfrm>
        </p:spPr>
        <p:txBody>
          <a:bodyPr>
            <a:normAutofit/>
          </a:bodyPr>
          <a:lstStyle/>
          <a:p>
            <a:r>
              <a:rPr lang="en-US" sz="3200" dirty="0"/>
              <a:t>To understand the importance of a feasibility analysis</a:t>
            </a:r>
          </a:p>
          <a:p>
            <a:pPr marL="457200" indent="-457200">
              <a:buFont typeface="Wingdings" panose="05000000000000000000" pitchFamily="2" charset="2"/>
              <a:buChar char="q"/>
            </a:pPr>
            <a:endParaRPr lang="en-US" sz="3200" dirty="0"/>
          </a:p>
          <a:p>
            <a:r>
              <a:rPr lang="en-US" sz="3200" dirty="0"/>
              <a:t>Identify stages of a feasibility analysis</a:t>
            </a:r>
          </a:p>
          <a:p>
            <a:pPr marL="457200" indent="-457200">
              <a:buFont typeface="Wingdings" panose="05000000000000000000" pitchFamily="2" charset="2"/>
              <a:buChar char="q"/>
            </a:pPr>
            <a:endParaRPr lang="en-US" sz="3200" dirty="0"/>
          </a:p>
          <a:p>
            <a:r>
              <a:rPr lang="en-US" sz="3200" dirty="0"/>
              <a:t>To understand stages of a feasibility analysis</a:t>
            </a:r>
          </a:p>
        </p:txBody>
      </p:sp>
    </p:spTree>
    <p:extLst>
      <p:ext uri="{BB962C8B-B14F-4D97-AF65-F5344CB8AC3E}">
        <p14:creationId xmlns:p14="http://schemas.microsoft.com/office/powerpoint/2010/main" val="151056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174661" y="954627"/>
            <a:ext cx="3760342" cy="4948746"/>
          </a:xfrm>
        </p:spPr>
        <p:txBody>
          <a:bodyPr>
            <a:normAutofit/>
          </a:bodyPr>
          <a:lstStyle/>
          <a:p>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r>
              <a:rPr lang="en-GB" sz="3600" dirty="0">
                <a:solidFill>
                  <a:srgbClr val="FFC000"/>
                </a:solidFill>
                <a:latin typeface="Calibri Light" panose="020F0302020204030204" pitchFamily="34" charset="0"/>
                <a:cs typeface="Calibri Light" panose="020F0302020204030204" pitchFamily="34" charset="0"/>
              </a:rPr>
              <a:t>What is Feasibility Analysis?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43227" y="1294544"/>
            <a:ext cx="7633699" cy="3863082"/>
          </a:xfrm>
        </p:spPr>
        <p:txBody>
          <a:bodyPr>
            <a:normAutofit lnSpcReduction="10000"/>
          </a:bodyPr>
          <a:lstStyle/>
          <a:p>
            <a:pPr marL="256032" indent="-256032" algn="just">
              <a:lnSpc>
                <a:spcPct val="160000"/>
              </a:lnSpc>
              <a:buSzPct val="100000"/>
              <a:buFontTx/>
              <a:buChar char="•"/>
            </a:pPr>
            <a:r>
              <a:rPr lang="en-US" sz="2000" dirty="0"/>
              <a:t>Feasibility analysis is the process of determining whether a business idea is viable.</a:t>
            </a:r>
          </a:p>
          <a:p>
            <a:pPr marL="256032" indent="-256032" algn="just">
              <a:lnSpc>
                <a:spcPct val="160000"/>
              </a:lnSpc>
              <a:buSzPct val="100000"/>
              <a:buFontTx/>
              <a:buChar char="•"/>
            </a:pPr>
            <a:endParaRPr lang="en-US" sz="2000" dirty="0"/>
          </a:p>
          <a:p>
            <a:pPr marL="256032" indent="-256032" algn="just">
              <a:lnSpc>
                <a:spcPct val="160000"/>
              </a:lnSpc>
              <a:buSzPct val="100000"/>
              <a:buFontTx/>
              <a:buChar char="•"/>
            </a:pPr>
            <a:r>
              <a:rPr lang="en-US" sz="2000" dirty="0"/>
              <a:t>Preliminary evaluation of a business idea,</a:t>
            </a:r>
            <a:r>
              <a:rPr lang="en-US" sz="2000" baseline="0" dirty="0"/>
              <a:t> </a:t>
            </a:r>
            <a:r>
              <a:rPr lang="en-US" sz="2000" dirty="0"/>
              <a:t>conducted for the purpose of determining whether the idea is worth pursuing.</a:t>
            </a:r>
          </a:p>
          <a:p>
            <a:pPr marL="0" indent="0" algn="just">
              <a:lnSpc>
                <a:spcPct val="160000"/>
              </a:lnSpc>
              <a:buSzPct val="100000"/>
              <a:buNone/>
            </a:pPr>
            <a:endParaRPr lang="en-US" sz="2000" dirty="0"/>
          </a:p>
          <a:p>
            <a:pPr marL="0" indent="0" algn="just">
              <a:lnSpc>
                <a:spcPct val="160000"/>
              </a:lnSpc>
              <a:buNone/>
            </a:pPr>
            <a:r>
              <a:rPr lang="en-US" sz="2000" dirty="0"/>
              <a:t>    NOT A BUSINESS PLAN</a:t>
            </a:r>
          </a:p>
          <a:p>
            <a:endParaRPr lang="en-GB" dirty="0"/>
          </a:p>
        </p:txBody>
      </p:sp>
    </p:spTree>
    <p:extLst>
      <p:ext uri="{BB962C8B-B14F-4D97-AF65-F5344CB8AC3E}">
        <p14:creationId xmlns:p14="http://schemas.microsoft.com/office/powerpoint/2010/main" val="1983856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174661" y="954627"/>
            <a:ext cx="3760342" cy="4948746"/>
          </a:xfrm>
        </p:spPr>
        <p:txBody>
          <a:bodyPr>
            <a:normAutofit/>
          </a:bodyPr>
          <a:lstStyle/>
          <a:p>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r>
              <a:rPr lang="en-GB" sz="3600" dirty="0">
                <a:solidFill>
                  <a:srgbClr val="FFC000"/>
                </a:solidFill>
                <a:latin typeface="Calibri Light" panose="020F0302020204030204" pitchFamily="34" charset="0"/>
                <a:cs typeface="Calibri Light" panose="020F0302020204030204" pitchFamily="34" charset="0"/>
              </a:rPr>
              <a:t>When to Conduct a Feasibility Analysis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43228" y="801190"/>
            <a:ext cx="7161088" cy="5625736"/>
          </a:xfrm>
        </p:spPr>
        <p:txBody>
          <a:bodyPr>
            <a:normAutofit/>
          </a:bodyPr>
          <a:lstStyle/>
          <a:p>
            <a:pPr marL="740664" lvl="1" algn="just">
              <a:lnSpc>
                <a:spcPct val="150000"/>
              </a:lnSpc>
            </a:pPr>
            <a:r>
              <a:rPr lang="en-US" sz="2800" dirty="0"/>
              <a:t>Early on in thinking through the prospects for a new business.</a:t>
            </a:r>
          </a:p>
          <a:p>
            <a:pPr marL="434664" lvl="1" indent="0" algn="just">
              <a:lnSpc>
                <a:spcPct val="150000"/>
              </a:lnSpc>
              <a:buNone/>
            </a:pPr>
            <a:endParaRPr lang="en-US" sz="2800" dirty="0"/>
          </a:p>
          <a:p>
            <a:pPr marL="740664" lvl="1" algn="just">
              <a:lnSpc>
                <a:spcPct val="150000"/>
              </a:lnSpc>
            </a:pPr>
            <a:r>
              <a:rPr lang="en-US" sz="2800" dirty="0"/>
              <a:t>The thought is to screen ideas before  you begin to commit resources to them </a:t>
            </a:r>
          </a:p>
          <a:p>
            <a:pPr marL="434664" lvl="1" indent="0" algn="just">
              <a:lnSpc>
                <a:spcPct val="150000"/>
              </a:lnSpc>
              <a:buNone/>
            </a:pPr>
            <a:endParaRPr lang="en-US" sz="2800" dirty="0"/>
          </a:p>
          <a:p>
            <a:endParaRPr lang="en-GB" dirty="0"/>
          </a:p>
        </p:txBody>
      </p:sp>
    </p:spTree>
    <p:extLst>
      <p:ext uri="{BB962C8B-B14F-4D97-AF65-F5344CB8AC3E}">
        <p14:creationId xmlns:p14="http://schemas.microsoft.com/office/powerpoint/2010/main" val="678729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90418"/>
            <a:ext cx="10878854" cy="965771"/>
          </a:xfrm>
        </p:spPr>
        <p:txBody>
          <a:bodyPr>
            <a:normAutofit fontScale="90000"/>
          </a:bodyPr>
          <a:lstStyle/>
          <a:p>
            <a:r>
              <a:rPr lang="en-GB" sz="5300" dirty="0">
                <a:solidFill>
                  <a:srgbClr val="FFC000"/>
                </a:solidFill>
                <a:latin typeface="+mj-lt"/>
                <a:ea typeface="Antonio" charset="0"/>
                <a:cs typeface="Antonio" charset="0"/>
              </a:rPr>
              <a:t>Importance of a Feasibility Analysis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181493" y="1551400"/>
            <a:ext cx="10878853" cy="3708969"/>
          </a:xfrm>
        </p:spPr>
        <p:txBody>
          <a:bodyPr>
            <a:normAutofit lnSpcReduction="10000"/>
          </a:bodyPr>
          <a:lstStyle/>
          <a:p>
            <a:r>
              <a:rPr lang="en-US" sz="3200" dirty="0"/>
              <a:t>Determine viability</a:t>
            </a:r>
          </a:p>
          <a:p>
            <a:pPr marL="457200" indent="-457200">
              <a:buFont typeface="Wingdings" panose="05000000000000000000" pitchFamily="2" charset="2"/>
              <a:buChar char="q"/>
            </a:pPr>
            <a:endParaRPr lang="en-US" sz="3200" dirty="0"/>
          </a:p>
          <a:p>
            <a:r>
              <a:rPr lang="en-US" sz="3200" dirty="0"/>
              <a:t>Avoid substantial waste of resources and time</a:t>
            </a:r>
          </a:p>
          <a:p>
            <a:pPr marL="457200" indent="-457200">
              <a:buFont typeface="Wingdings" panose="05000000000000000000" pitchFamily="2" charset="2"/>
              <a:buChar char="q"/>
            </a:pPr>
            <a:endParaRPr lang="en-US" sz="3200" dirty="0"/>
          </a:p>
          <a:p>
            <a:r>
              <a:rPr lang="en-US" sz="3200" dirty="0"/>
              <a:t>The big picture – ask important questions</a:t>
            </a:r>
          </a:p>
          <a:p>
            <a:pPr marL="457200" indent="-457200">
              <a:buFont typeface="Wingdings" panose="05000000000000000000" pitchFamily="2" charset="2"/>
              <a:buChar char="q"/>
            </a:pPr>
            <a:endParaRPr lang="en-US" sz="3200" dirty="0"/>
          </a:p>
          <a:p>
            <a:r>
              <a:rPr lang="en-US" sz="3200" dirty="0"/>
              <a:t>May offer new opportunities/alternatives</a:t>
            </a:r>
          </a:p>
          <a:p>
            <a:endParaRPr lang="en-US" sz="3200" dirty="0"/>
          </a:p>
        </p:txBody>
      </p:sp>
    </p:spTree>
    <p:extLst>
      <p:ext uri="{BB962C8B-B14F-4D97-AF65-F5344CB8AC3E}">
        <p14:creationId xmlns:p14="http://schemas.microsoft.com/office/powerpoint/2010/main" val="2108375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90418"/>
            <a:ext cx="10878854" cy="965771"/>
          </a:xfrm>
        </p:spPr>
        <p:txBody>
          <a:bodyPr>
            <a:normAutofit fontScale="90000"/>
          </a:bodyPr>
          <a:lstStyle/>
          <a:p>
            <a:pPr algn="ctr"/>
            <a:r>
              <a:rPr lang="en-GB" sz="5300" b="1" dirty="0">
                <a:solidFill>
                  <a:srgbClr val="FFC000"/>
                </a:solidFill>
                <a:latin typeface="+mj-lt"/>
                <a:ea typeface="Antonio" charset="0"/>
                <a:cs typeface="Antonio" charset="0"/>
              </a:rPr>
              <a:t>Stages of</a:t>
            </a:r>
            <a:r>
              <a:rPr lang="en-GB" sz="5300" dirty="0">
                <a:solidFill>
                  <a:srgbClr val="FFC000"/>
                </a:solidFill>
                <a:latin typeface="+mj-lt"/>
                <a:ea typeface="Antonio" charset="0"/>
                <a:cs typeface="Antonio" charset="0"/>
              </a:rPr>
              <a:t> a</a:t>
            </a:r>
            <a:r>
              <a:rPr lang="en-GB" sz="5300" b="1" dirty="0">
                <a:solidFill>
                  <a:srgbClr val="FFC000"/>
                </a:solidFill>
                <a:latin typeface="+mj-lt"/>
                <a:ea typeface="Antonio" charset="0"/>
                <a:cs typeface="Antonio" charset="0"/>
              </a:rPr>
              <a:t> Feasibility Analysis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181493" y="1551400"/>
            <a:ext cx="10878853" cy="3708969"/>
          </a:xfrm>
        </p:spPr>
        <p:txBody>
          <a:bodyPr>
            <a:normAutofit/>
          </a:bodyPr>
          <a:lstStyle/>
          <a:p>
            <a:endParaRPr lang="en-US" sz="3200" dirty="0"/>
          </a:p>
        </p:txBody>
      </p:sp>
      <p:graphicFrame>
        <p:nvGraphicFramePr>
          <p:cNvPr id="4" name="Content Placeholder 5">
            <a:extLst>
              <a:ext uri="{FF2B5EF4-FFF2-40B4-BE49-F238E27FC236}">
                <a16:creationId xmlns:a16="http://schemas.microsoft.com/office/drawing/2014/main" id="{70F2813F-6C8A-467C-A208-CA90BA00448F}"/>
              </a:ext>
            </a:extLst>
          </p:cNvPr>
          <p:cNvGraphicFramePr>
            <a:graphicFrameLocks noGrp="1"/>
          </p:cNvGraphicFramePr>
          <p:nvPr>
            <p:extLst>
              <p:ext uri="{D42A27DB-BD31-4B8C-83A1-F6EECF244321}">
                <p14:modId xmlns:p14="http://schemas.microsoft.com/office/powerpoint/2010/main" val="1382906797"/>
              </p:ext>
            </p:extLst>
          </p:nvPr>
        </p:nvGraphicFramePr>
        <p:xfrm>
          <a:off x="2770505" y="1284270"/>
          <a:ext cx="6650991" cy="4130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1430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90418"/>
            <a:ext cx="10878854" cy="965771"/>
          </a:xfrm>
        </p:spPr>
        <p:txBody>
          <a:bodyPr>
            <a:normAutofit fontScale="90000"/>
          </a:bodyPr>
          <a:lstStyle/>
          <a:p>
            <a:pPr algn="ctr"/>
            <a:r>
              <a:rPr lang="en-GB" sz="5300" b="1" dirty="0">
                <a:solidFill>
                  <a:srgbClr val="FFC000"/>
                </a:solidFill>
                <a:latin typeface="+mj-lt"/>
                <a:ea typeface="Antonio" charset="0"/>
                <a:cs typeface="Antonio" charset="0"/>
              </a:rPr>
              <a:t>Outline of a Feasibility Analysis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181493" y="1551400"/>
            <a:ext cx="10878853" cy="3708969"/>
          </a:xfrm>
        </p:spPr>
        <p:txBody>
          <a:bodyPr>
            <a:normAutofit/>
          </a:bodyPr>
          <a:lstStyle/>
          <a:p>
            <a:endParaRPr lang="en-US" sz="3200" dirty="0"/>
          </a:p>
        </p:txBody>
      </p:sp>
      <p:graphicFrame>
        <p:nvGraphicFramePr>
          <p:cNvPr id="4" name="Content Placeholder 17">
            <a:extLst>
              <a:ext uri="{FF2B5EF4-FFF2-40B4-BE49-F238E27FC236}">
                <a16:creationId xmlns:a16="http://schemas.microsoft.com/office/drawing/2014/main" id="{E9A85D2A-7B6B-4952-BA53-D6AEF0D52345}"/>
              </a:ext>
            </a:extLst>
          </p:cNvPr>
          <p:cNvGraphicFramePr>
            <a:graphicFrameLocks noGrp="1"/>
          </p:cNvGraphicFramePr>
          <p:nvPr>
            <p:extLst>
              <p:ext uri="{D42A27DB-BD31-4B8C-83A1-F6EECF244321}">
                <p14:modId xmlns:p14="http://schemas.microsoft.com/office/powerpoint/2010/main" val="392319287"/>
              </p:ext>
            </p:extLst>
          </p:nvPr>
        </p:nvGraphicFramePr>
        <p:xfrm>
          <a:off x="1181493" y="1356189"/>
          <a:ext cx="10767352" cy="37089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1554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1225" y="534257"/>
            <a:ext cx="10440988" cy="873304"/>
          </a:xfrm>
        </p:spPr>
        <p:txBody>
          <a:bodyPr anchor="t">
            <a:normAutofit/>
          </a:bodyPr>
          <a:lstStyle/>
          <a:p>
            <a:pPr algn="ctr"/>
            <a:r>
              <a:rPr lang="en-US" dirty="0">
                <a:solidFill>
                  <a:srgbClr val="FFC000"/>
                </a:solidFill>
              </a:rPr>
              <a:t>1. Product/Service Desirability </a:t>
            </a:r>
          </a:p>
        </p:txBody>
      </p:sp>
      <p:pic>
        <p:nvPicPr>
          <p:cNvPr id="7" name="Picture Placeholder 6" descr="woman looking at tablet"/>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8666" r="-1" b="37666"/>
          <a:stretch/>
        </p:blipFill>
        <p:spPr>
          <a:xfrm>
            <a:off x="911224" y="1825624"/>
            <a:ext cx="4951881" cy="4303713"/>
          </a:xfrm>
          <a:noFill/>
        </p:spPr>
      </p:pic>
      <p:sp>
        <p:nvSpPr>
          <p:cNvPr id="5" name="Content Placeholder 4"/>
          <p:cNvSpPr>
            <a:spLocks noGrp="1"/>
          </p:cNvSpPr>
          <p:nvPr>
            <p:ph sz="half" idx="2"/>
          </p:nvPr>
        </p:nvSpPr>
        <p:spPr>
          <a:xfrm>
            <a:off x="6195317" y="1825625"/>
            <a:ext cx="5619963" cy="3321728"/>
          </a:xfrm>
        </p:spPr>
        <p:txBody>
          <a:bodyPr>
            <a:normAutofit/>
          </a:bodyPr>
          <a:lstStyle/>
          <a:p>
            <a:pPr>
              <a:lnSpc>
                <a:spcPct val="150000"/>
              </a:lnSpc>
            </a:pPr>
            <a:r>
              <a:rPr lang="en-US" sz="3600" dirty="0"/>
              <a:t>Product desirability</a:t>
            </a:r>
          </a:p>
          <a:p>
            <a:pPr>
              <a:lnSpc>
                <a:spcPct val="150000"/>
              </a:lnSpc>
            </a:pPr>
            <a:r>
              <a:rPr lang="en-US" sz="3600" dirty="0"/>
              <a:t>Product demand</a:t>
            </a:r>
          </a:p>
        </p:txBody>
      </p:sp>
    </p:spTree>
    <p:extLst>
      <p:ext uri="{BB962C8B-B14F-4D97-AF65-F5344CB8AC3E}">
        <p14:creationId xmlns:p14="http://schemas.microsoft.com/office/powerpoint/2010/main" val="195228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1225" y="544530"/>
            <a:ext cx="10440988" cy="904127"/>
          </a:xfrm>
        </p:spPr>
        <p:txBody>
          <a:bodyPr anchor="t">
            <a:normAutofit/>
          </a:bodyPr>
          <a:lstStyle/>
          <a:p>
            <a:pPr algn="ctr"/>
            <a:r>
              <a:rPr lang="en-US" dirty="0">
                <a:solidFill>
                  <a:srgbClr val="FFC000"/>
                </a:solidFill>
              </a:rPr>
              <a:t>1.2 Product/Service Desirability </a:t>
            </a:r>
          </a:p>
        </p:txBody>
      </p:sp>
      <p:pic>
        <p:nvPicPr>
          <p:cNvPr id="7" name="Picture Placeholder 6" descr="woman looking at tablet"/>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8666" r="-1" b="37666"/>
          <a:stretch/>
        </p:blipFill>
        <p:spPr>
          <a:xfrm>
            <a:off x="911224" y="1825624"/>
            <a:ext cx="4951881" cy="4303713"/>
          </a:xfrm>
          <a:noFill/>
        </p:spPr>
      </p:pic>
      <p:sp>
        <p:nvSpPr>
          <p:cNvPr id="5" name="Content Placeholder 4"/>
          <p:cNvSpPr>
            <a:spLocks noGrp="1"/>
          </p:cNvSpPr>
          <p:nvPr>
            <p:ph sz="half" idx="2"/>
          </p:nvPr>
        </p:nvSpPr>
        <p:spPr>
          <a:xfrm>
            <a:off x="6328880" y="1825624"/>
            <a:ext cx="5023333" cy="3965575"/>
          </a:xfrm>
        </p:spPr>
        <p:txBody>
          <a:bodyPr>
            <a:normAutofit/>
          </a:bodyPr>
          <a:lstStyle/>
          <a:p>
            <a:pPr marL="256032" lvl="1" indent="-256032">
              <a:lnSpc>
                <a:spcPct val="150000"/>
              </a:lnSpc>
              <a:spcBef>
                <a:spcPts val="1500"/>
              </a:spcBef>
              <a:buFont typeface="Arial" panose="020B0604020202020204" pitchFamily="34" charset="0"/>
              <a:buChar char="•"/>
            </a:pPr>
            <a:r>
              <a:rPr lang="en-US" sz="1600" dirty="0"/>
              <a:t>There are three steps to assessing product/service demand.</a:t>
            </a:r>
          </a:p>
          <a:p>
            <a:pPr marL="256032" lvl="1" indent="-256032">
              <a:lnSpc>
                <a:spcPct val="150000"/>
              </a:lnSpc>
              <a:spcBef>
                <a:spcPts val="1500"/>
              </a:spcBef>
              <a:buFont typeface="Arial" panose="020B0604020202020204" pitchFamily="34" charset="0"/>
              <a:buChar char="•"/>
            </a:pPr>
            <a:r>
              <a:rPr lang="en-US" sz="1600" b="1" dirty="0"/>
              <a:t>Step 1: </a:t>
            </a:r>
            <a:r>
              <a:rPr lang="en-US" sz="1600" dirty="0"/>
              <a:t>Talking Face-to-Face with Potential Customers</a:t>
            </a:r>
          </a:p>
          <a:p>
            <a:pPr marL="256032" lvl="1" indent="-256032">
              <a:lnSpc>
                <a:spcPct val="150000"/>
              </a:lnSpc>
              <a:spcBef>
                <a:spcPts val="1500"/>
              </a:spcBef>
              <a:buFont typeface="Arial" panose="020B0604020202020204" pitchFamily="34" charset="0"/>
              <a:buChar char="•"/>
            </a:pPr>
            <a:r>
              <a:rPr lang="en-US" sz="1600" b="1" dirty="0"/>
              <a:t>Step 2: </a:t>
            </a:r>
            <a:r>
              <a:rPr lang="en-US" sz="1600" dirty="0"/>
              <a:t>Conducting a survey</a:t>
            </a:r>
          </a:p>
          <a:p>
            <a:pPr marL="256032" lvl="1" indent="-256032">
              <a:lnSpc>
                <a:spcPct val="150000"/>
              </a:lnSpc>
              <a:spcBef>
                <a:spcPts val="1500"/>
              </a:spcBef>
              <a:buFont typeface="Arial" panose="020B0604020202020204" pitchFamily="34" charset="0"/>
              <a:buChar char="•"/>
            </a:pPr>
            <a:r>
              <a:rPr lang="en-US" sz="1600" b="1" dirty="0"/>
              <a:t>Step 3: </a:t>
            </a:r>
            <a:r>
              <a:rPr lang="en-US" sz="1600" dirty="0"/>
              <a:t>Carrying out </a:t>
            </a:r>
            <a:r>
              <a:rPr lang="en-US" sz="1600" b="1" dirty="0"/>
              <a:t>a </a:t>
            </a:r>
            <a:r>
              <a:rPr lang="en-US" sz="1600" dirty="0"/>
              <a:t>Gumshoe Research </a:t>
            </a:r>
          </a:p>
          <a:p>
            <a:endParaRPr lang="en-US" dirty="0"/>
          </a:p>
        </p:txBody>
      </p:sp>
    </p:spTree>
    <p:extLst>
      <p:ext uri="{BB962C8B-B14F-4D97-AF65-F5344CB8AC3E}">
        <p14:creationId xmlns:p14="http://schemas.microsoft.com/office/powerpoint/2010/main" val="405832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7E0DCB-B564-433D-A94F-08347B098473}"/>
              </a:ext>
            </a:extLst>
          </p:cNvPr>
          <p:cNvSpPr>
            <a:spLocks noGrp="1"/>
          </p:cNvSpPr>
          <p:nvPr>
            <p:ph type="title"/>
          </p:nvPr>
        </p:nvSpPr>
        <p:spPr>
          <a:xfrm>
            <a:off x="911225" y="482886"/>
            <a:ext cx="10440988" cy="945222"/>
          </a:xfrm>
        </p:spPr>
        <p:txBody>
          <a:bodyPr anchor="t">
            <a:normAutofit/>
          </a:bodyPr>
          <a:lstStyle/>
          <a:p>
            <a:pPr algn="ctr"/>
            <a:r>
              <a:rPr lang="en-US" sz="3700" dirty="0">
                <a:solidFill>
                  <a:srgbClr val="FFC000"/>
                </a:solidFill>
              </a:rPr>
              <a:t>2. Industry/Target Market Feasibility Analysis </a:t>
            </a:r>
          </a:p>
        </p:txBody>
      </p:sp>
      <p:sp>
        <p:nvSpPr>
          <p:cNvPr id="4" name="Content Placeholder 3">
            <a:extLst>
              <a:ext uri="{FF2B5EF4-FFF2-40B4-BE49-F238E27FC236}">
                <a16:creationId xmlns:a16="http://schemas.microsoft.com/office/drawing/2014/main" id="{2E4F0C0A-14E7-4078-89B4-4E84C614A8BC}"/>
              </a:ext>
            </a:extLst>
          </p:cNvPr>
          <p:cNvSpPr>
            <a:spLocks noGrp="1"/>
          </p:cNvSpPr>
          <p:nvPr>
            <p:ph sz="half" idx="1"/>
          </p:nvPr>
        </p:nvSpPr>
        <p:spPr>
          <a:xfrm>
            <a:off x="357050" y="1825624"/>
            <a:ext cx="5738949" cy="4303713"/>
          </a:xfrm>
        </p:spPr>
        <p:txBody>
          <a:bodyPr>
            <a:normAutofit/>
          </a:bodyPr>
          <a:lstStyle/>
          <a:p>
            <a:pPr marL="0" indent="0">
              <a:lnSpc>
                <a:spcPct val="150000"/>
              </a:lnSpc>
              <a:buSzPct val="100000"/>
              <a:buNone/>
            </a:pPr>
            <a:r>
              <a:rPr lang="en-US" b="1" dirty="0">
                <a:solidFill>
                  <a:srgbClr val="FFC000"/>
                </a:solidFill>
              </a:rPr>
              <a:t>Components of industry/target market feasibility analysis</a:t>
            </a:r>
          </a:p>
          <a:p>
            <a:pPr marL="256032" indent="-256032">
              <a:lnSpc>
                <a:spcPct val="150000"/>
              </a:lnSpc>
              <a:buSzPct val="100000"/>
            </a:pPr>
            <a:r>
              <a:rPr lang="en-US" dirty="0"/>
              <a:t>Industry Attractiveness</a:t>
            </a:r>
          </a:p>
          <a:p>
            <a:pPr marL="256032" indent="-256032">
              <a:lnSpc>
                <a:spcPct val="150000"/>
              </a:lnSpc>
              <a:buSzPct val="100000"/>
            </a:pPr>
            <a:r>
              <a:rPr lang="en-US" dirty="0"/>
              <a:t>Target Market Attractiveness</a:t>
            </a:r>
          </a:p>
          <a:p>
            <a:pPr marL="256032" indent="-256032">
              <a:buSzPct val="100000"/>
              <a:buFontTx/>
              <a:buChar char="•"/>
            </a:pPr>
            <a:endParaRPr lang="en-US" dirty="0"/>
          </a:p>
          <a:p>
            <a:endParaRPr lang="en-US" dirty="0"/>
          </a:p>
        </p:txBody>
      </p:sp>
      <p:pic>
        <p:nvPicPr>
          <p:cNvPr id="10" name="Picture Placeholder 9" descr="A person sitting at a table with two laptops&#10;&#10;Description automatically generated">
            <a:extLst>
              <a:ext uri="{FF2B5EF4-FFF2-40B4-BE49-F238E27FC236}">
                <a16:creationId xmlns:a16="http://schemas.microsoft.com/office/drawing/2014/main" id="{595F4436-EF8E-4BB3-8189-BB96DDC218E1}"/>
              </a:ext>
            </a:extLst>
          </p:cNvPr>
          <p:cNvPicPr>
            <a:picLocks noGrp="1" noChangeAspect="1"/>
          </p:cNvPicPr>
          <p:nvPr>
            <p:ph sz="half" idx="2"/>
          </p:nvPr>
        </p:nvPicPr>
        <p:blipFill>
          <a:blip r:embed="rId2"/>
          <a:stretch>
            <a:fillRect/>
          </a:stretch>
        </p:blipFill>
        <p:spPr>
          <a:xfrm>
            <a:off x="6932024" y="1825625"/>
            <a:ext cx="4093028" cy="3364684"/>
          </a:xfrm>
          <a:noFill/>
        </p:spPr>
      </p:pic>
    </p:spTree>
    <p:extLst>
      <p:ext uri="{BB962C8B-B14F-4D97-AF65-F5344CB8AC3E}">
        <p14:creationId xmlns:p14="http://schemas.microsoft.com/office/powerpoint/2010/main" val="1806762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7E0DCB-B564-433D-A94F-08347B098473}"/>
              </a:ext>
            </a:extLst>
          </p:cNvPr>
          <p:cNvSpPr>
            <a:spLocks noGrp="1"/>
          </p:cNvSpPr>
          <p:nvPr>
            <p:ph type="title"/>
          </p:nvPr>
        </p:nvSpPr>
        <p:spPr>
          <a:xfrm>
            <a:off x="911225" y="400693"/>
            <a:ext cx="10440988" cy="893852"/>
          </a:xfrm>
        </p:spPr>
        <p:txBody>
          <a:bodyPr anchor="t">
            <a:normAutofit/>
          </a:bodyPr>
          <a:lstStyle/>
          <a:p>
            <a:pPr algn="ctr"/>
            <a:r>
              <a:rPr lang="en-US" dirty="0"/>
              <a:t>2.1 Industry Attractiveness</a:t>
            </a:r>
          </a:p>
        </p:txBody>
      </p:sp>
      <p:sp>
        <p:nvSpPr>
          <p:cNvPr id="4" name="Content Placeholder 3">
            <a:extLst>
              <a:ext uri="{FF2B5EF4-FFF2-40B4-BE49-F238E27FC236}">
                <a16:creationId xmlns:a16="http://schemas.microsoft.com/office/drawing/2014/main" id="{2E4F0C0A-14E7-4078-89B4-4E84C614A8BC}"/>
              </a:ext>
            </a:extLst>
          </p:cNvPr>
          <p:cNvSpPr>
            <a:spLocks noGrp="1"/>
          </p:cNvSpPr>
          <p:nvPr>
            <p:ph sz="half" idx="1"/>
          </p:nvPr>
        </p:nvSpPr>
        <p:spPr>
          <a:xfrm>
            <a:off x="318500" y="1071155"/>
            <a:ext cx="5544606" cy="5495108"/>
          </a:xfrm>
        </p:spPr>
        <p:txBody>
          <a:bodyPr>
            <a:normAutofit/>
          </a:bodyPr>
          <a:lstStyle/>
          <a:p>
            <a:pPr marL="256032" indent="-256032">
              <a:lnSpc>
                <a:spcPct val="150000"/>
              </a:lnSpc>
              <a:spcBef>
                <a:spcPts val="1000"/>
              </a:spcBef>
              <a:buSzPct val="100000"/>
              <a:buNone/>
            </a:pPr>
            <a:r>
              <a:rPr lang="en-US" dirty="0"/>
              <a:t>Characteristics of Attractive Industries</a:t>
            </a:r>
          </a:p>
          <a:p>
            <a:pPr marL="256032" indent="-256032">
              <a:lnSpc>
                <a:spcPct val="150000"/>
              </a:lnSpc>
              <a:spcBef>
                <a:spcPts val="1000"/>
              </a:spcBef>
              <a:buSzPct val="100000"/>
              <a:buFontTx/>
              <a:buChar char="•"/>
            </a:pPr>
            <a:r>
              <a:rPr lang="en-US" dirty="0"/>
              <a:t>Are young rather than old.</a:t>
            </a:r>
          </a:p>
          <a:p>
            <a:pPr marL="256032" indent="-256032">
              <a:lnSpc>
                <a:spcPct val="150000"/>
              </a:lnSpc>
              <a:spcBef>
                <a:spcPts val="1000"/>
              </a:spcBef>
              <a:buSzPct val="100000"/>
              <a:buFontTx/>
              <a:buChar char="•"/>
            </a:pPr>
            <a:r>
              <a:rPr lang="en-US" dirty="0"/>
              <a:t>Are early rather than late in their life cycle.</a:t>
            </a:r>
          </a:p>
          <a:p>
            <a:pPr marL="256032" indent="-256032">
              <a:lnSpc>
                <a:spcPct val="150000"/>
              </a:lnSpc>
              <a:spcBef>
                <a:spcPts val="1000"/>
              </a:spcBef>
              <a:buSzPct val="100000"/>
              <a:buFontTx/>
              <a:buChar char="•"/>
            </a:pPr>
            <a:r>
              <a:rPr lang="en-US" dirty="0"/>
              <a:t>Are fragmented rather than concentrated.</a:t>
            </a:r>
          </a:p>
          <a:p>
            <a:pPr marL="256032" indent="-256032">
              <a:lnSpc>
                <a:spcPct val="150000"/>
              </a:lnSpc>
              <a:spcBef>
                <a:spcPts val="1000"/>
              </a:spcBef>
              <a:buSzPct val="100000"/>
              <a:buFontTx/>
              <a:buChar char="•"/>
            </a:pPr>
            <a:r>
              <a:rPr lang="en-US" dirty="0"/>
              <a:t>Are growing rather than shrinking.</a:t>
            </a:r>
          </a:p>
          <a:p>
            <a:pPr marL="256032" indent="-256032">
              <a:lnSpc>
                <a:spcPct val="150000"/>
              </a:lnSpc>
              <a:spcBef>
                <a:spcPts val="1000"/>
              </a:spcBef>
              <a:buSzPct val="100000"/>
              <a:buFontTx/>
              <a:buChar char="•"/>
            </a:pPr>
            <a:r>
              <a:rPr lang="en-US" dirty="0"/>
              <a:t>Are selling products and services that customers </a:t>
            </a:r>
            <a:r>
              <a:rPr lang="en-US" altLang="en-US" dirty="0"/>
              <a:t>“</a:t>
            </a:r>
            <a:r>
              <a:rPr lang="en-US" dirty="0"/>
              <a:t>must have</a:t>
            </a:r>
            <a:r>
              <a:rPr lang="en-US" altLang="en-US" dirty="0"/>
              <a:t>”</a:t>
            </a:r>
            <a:r>
              <a:rPr lang="en-US" dirty="0"/>
              <a:t> rather than </a:t>
            </a:r>
            <a:r>
              <a:rPr lang="en-US" altLang="en-US" dirty="0"/>
              <a:t>“</a:t>
            </a:r>
            <a:r>
              <a:rPr lang="en-US" dirty="0"/>
              <a:t>want to have.</a:t>
            </a:r>
            <a:r>
              <a:rPr lang="en-US" altLang="en-US" dirty="0"/>
              <a:t>” (FMCG)</a:t>
            </a:r>
            <a:endParaRPr lang="en-US" dirty="0"/>
          </a:p>
          <a:p>
            <a:pPr marL="256032" indent="-256032">
              <a:lnSpc>
                <a:spcPct val="150000"/>
              </a:lnSpc>
              <a:spcBef>
                <a:spcPts val="1000"/>
              </a:spcBef>
              <a:buSzPct val="100000"/>
              <a:buFontTx/>
              <a:buChar char="•"/>
            </a:pPr>
            <a:r>
              <a:rPr lang="en-US" dirty="0"/>
              <a:t>Are not crowded.</a:t>
            </a:r>
          </a:p>
          <a:p>
            <a:pPr marL="256032" indent="-256032">
              <a:lnSpc>
                <a:spcPct val="150000"/>
              </a:lnSpc>
              <a:spcBef>
                <a:spcPts val="1000"/>
              </a:spcBef>
              <a:buSzPct val="100000"/>
              <a:buFontTx/>
              <a:buChar char="•"/>
            </a:pPr>
            <a:r>
              <a:rPr lang="en-US" dirty="0"/>
              <a:t>Have high rather than low operating margins.</a:t>
            </a:r>
          </a:p>
          <a:p>
            <a:pPr marL="256032" indent="-256032">
              <a:lnSpc>
                <a:spcPct val="150000"/>
              </a:lnSpc>
              <a:spcBef>
                <a:spcPts val="1000"/>
              </a:spcBef>
              <a:buSzPct val="100000"/>
              <a:buFontTx/>
              <a:buChar char="•"/>
            </a:pPr>
            <a:r>
              <a:rPr lang="en-US" dirty="0"/>
              <a:t>Are not highly dependent on the historically low price of a key raw material, like gasoline or flour, to remain profitable</a:t>
            </a:r>
          </a:p>
          <a:p>
            <a:endParaRPr lang="en-US" dirty="0"/>
          </a:p>
        </p:txBody>
      </p:sp>
      <p:pic>
        <p:nvPicPr>
          <p:cNvPr id="10" name="Picture Placeholder 9" descr="A person sitting at a table with two laptops&#10;&#10;Description automatically generated">
            <a:extLst>
              <a:ext uri="{FF2B5EF4-FFF2-40B4-BE49-F238E27FC236}">
                <a16:creationId xmlns:a16="http://schemas.microsoft.com/office/drawing/2014/main" id="{595F4436-EF8E-4BB3-8189-BB96DDC218E1}"/>
              </a:ext>
            </a:extLst>
          </p:cNvPr>
          <p:cNvPicPr>
            <a:picLocks noGrp="1" noChangeAspect="1"/>
          </p:cNvPicPr>
          <p:nvPr>
            <p:ph sz="half" idx="2"/>
          </p:nvPr>
        </p:nvPicPr>
        <p:blipFill>
          <a:blip r:embed="rId2"/>
          <a:stretch>
            <a:fillRect/>
          </a:stretch>
        </p:blipFill>
        <p:spPr>
          <a:xfrm>
            <a:off x="7824866" y="1825625"/>
            <a:ext cx="2031361" cy="3043238"/>
          </a:xfrm>
          <a:noFill/>
        </p:spPr>
      </p:pic>
    </p:spTree>
    <p:extLst>
      <p:ext uri="{BB962C8B-B14F-4D97-AF65-F5344CB8AC3E}">
        <p14:creationId xmlns:p14="http://schemas.microsoft.com/office/powerpoint/2010/main" val="1223970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7E0DCB-B564-433D-A94F-08347B098473}"/>
              </a:ext>
            </a:extLst>
          </p:cNvPr>
          <p:cNvSpPr>
            <a:spLocks noGrp="1"/>
          </p:cNvSpPr>
          <p:nvPr>
            <p:ph type="title"/>
          </p:nvPr>
        </p:nvSpPr>
        <p:spPr>
          <a:xfrm>
            <a:off x="133564" y="482885"/>
            <a:ext cx="11415810" cy="934949"/>
          </a:xfrm>
        </p:spPr>
        <p:txBody>
          <a:bodyPr anchor="t">
            <a:normAutofit/>
          </a:bodyPr>
          <a:lstStyle/>
          <a:p>
            <a:pPr algn="ctr"/>
            <a:r>
              <a:rPr lang="en-US" dirty="0"/>
              <a:t>2.2  Target Market Attractiveness</a:t>
            </a:r>
          </a:p>
        </p:txBody>
      </p:sp>
      <p:sp>
        <p:nvSpPr>
          <p:cNvPr id="4" name="Content Placeholder 3">
            <a:extLst>
              <a:ext uri="{FF2B5EF4-FFF2-40B4-BE49-F238E27FC236}">
                <a16:creationId xmlns:a16="http://schemas.microsoft.com/office/drawing/2014/main" id="{2E4F0C0A-14E7-4078-89B4-4E84C614A8BC}"/>
              </a:ext>
            </a:extLst>
          </p:cNvPr>
          <p:cNvSpPr>
            <a:spLocks noGrp="1"/>
          </p:cNvSpPr>
          <p:nvPr>
            <p:ph sz="half" idx="1"/>
          </p:nvPr>
        </p:nvSpPr>
        <p:spPr>
          <a:xfrm>
            <a:off x="133564" y="1825624"/>
            <a:ext cx="5856270" cy="4303713"/>
          </a:xfrm>
        </p:spPr>
        <p:txBody>
          <a:bodyPr>
            <a:normAutofit/>
          </a:bodyPr>
          <a:lstStyle/>
          <a:p>
            <a:pPr marL="256032" lvl="1" indent="-256032" algn="just">
              <a:lnSpc>
                <a:spcPct val="150000"/>
              </a:lnSpc>
              <a:spcBef>
                <a:spcPts val="1500"/>
              </a:spcBef>
              <a:buFont typeface="Arial" panose="020B0604020202020204" pitchFamily="34" charset="0"/>
              <a:buChar char="•"/>
            </a:pPr>
            <a:r>
              <a:rPr lang="en-US" sz="1600" dirty="0"/>
              <a:t>Must be large enough for the proposed venture but too small to attract larger competitors.</a:t>
            </a:r>
          </a:p>
          <a:p>
            <a:pPr marL="256032" lvl="1" indent="-256032" algn="just">
              <a:lnSpc>
                <a:spcPct val="150000"/>
              </a:lnSpc>
              <a:spcBef>
                <a:spcPts val="1500"/>
              </a:spcBef>
              <a:buFont typeface="Arial" panose="020B0604020202020204" pitchFamily="34" charset="0"/>
              <a:buChar char="•"/>
            </a:pPr>
            <a:r>
              <a:rPr lang="en-US" sz="1600" dirty="0"/>
              <a:t>Assessing the attractiveness of a target market is tougher than assessing the attractiveness of an entire industry.</a:t>
            </a:r>
          </a:p>
          <a:p>
            <a:pPr marL="256032" lvl="1" indent="-256032" algn="just">
              <a:lnSpc>
                <a:spcPct val="150000"/>
              </a:lnSpc>
              <a:spcBef>
                <a:spcPts val="1500"/>
              </a:spcBef>
              <a:buFont typeface="Arial" panose="020B0604020202020204" pitchFamily="34" charset="0"/>
              <a:buChar char="•"/>
            </a:pPr>
            <a:r>
              <a:rPr lang="en-US" sz="1600" dirty="0"/>
              <a:t>Ingenuity must be employed to find information to assess the attractiveness of a specific target market.</a:t>
            </a:r>
          </a:p>
          <a:p>
            <a:endParaRPr lang="en-US" dirty="0"/>
          </a:p>
        </p:txBody>
      </p:sp>
      <p:pic>
        <p:nvPicPr>
          <p:cNvPr id="10" name="Picture Placeholder 9" descr="A person sitting at a table with two laptops&#10;&#10;Description automatically generated">
            <a:extLst>
              <a:ext uri="{FF2B5EF4-FFF2-40B4-BE49-F238E27FC236}">
                <a16:creationId xmlns:a16="http://schemas.microsoft.com/office/drawing/2014/main" id="{595F4436-EF8E-4BB3-8189-BB96DDC218E1}"/>
              </a:ext>
            </a:extLst>
          </p:cNvPr>
          <p:cNvPicPr>
            <a:picLocks noGrp="1" noChangeAspect="1"/>
          </p:cNvPicPr>
          <p:nvPr>
            <p:ph sz="half" idx="2"/>
          </p:nvPr>
        </p:nvPicPr>
        <p:blipFill rotWithShape="1">
          <a:blip r:embed="rId2"/>
          <a:srcRect t="31282" b="28280"/>
          <a:stretch/>
        </p:blipFill>
        <p:spPr>
          <a:xfrm>
            <a:off x="6328880" y="1825625"/>
            <a:ext cx="5023333" cy="3043238"/>
          </a:xfrm>
          <a:noFill/>
        </p:spPr>
      </p:pic>
    </p:spTree>
    <p:extLst>
      <p:ext uri="{BB962C8B-B14F-4D97-AF65-F5344CB8AC3E}">
        <p14:creationId xmlns:p14="http://schemas.microsoft.com/office/powerpoint/2010/main" val="3927666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225" y="595901"/>
            <a:ext cx="10440988" cy="832208"/>
          </a:xfrm>
        </p:spPr>
        <p:txBody>
          <a:bodyPr anchor="t">
            <a:normAutofit/>
          </a:bodyPr>
          <a:lstStyle/>
          <a:p>
            <a:pPr algn="ctr"/>
            <a:r>
              <a:rPr lang="en-US" dirty="0">
                <a:solidFill>
                  <a:srgbClr val="FFC000"/>
                </a:solidFill>
              </a:rPr>
              <a:t>3. Organizational Feasibility Analysis</a:t>
            </a:r>
          </a:p>
        </p:txBody>
      </p:sp>
      <p:pic>
        <p:nvPicPr>
          <p:cNvPr id="7" name="Picture Placeholder 6" descr="two people collaborating at computer screen"/>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2041" r="-1" b="34291"/>
          <a:stretch/>
        </p:blipFill>
        <p:spPr>
          <a:xfrm>
            <a:off x="911224" y="1825624"/>
            <a:ext cx="4951881" cy="4303713"/>
          </a:xfrm>
          <a:noFill/>
        </p:spPr>
      </p:pic>
      <p:sp>
        <p:nvSpPr>
          <p:cNvPr id="6" name="Content Placeholder 5"/>
          <p:cNvSpPr>
            <a:spLocks noGrp="1"/>
          </p:cNvSpPr>
          <p:nvPr>
            <p:ph sz="half" idx="2"/>
          </p:nvPr>
        </p:nvSpPr>
        <p:spPr>
          <a:xfrm>
            <a:off x="6328880" y="1825625"/>
            <a:ext cx="5578868" cy="3043238"/>
          </a:xfrm>
        </p:spPr>
        <p:txBody>
          <a:bodyPr>
            <a:normAutofit/>
          </a:bodyPr>
          <a:lstStyle/>
          <a:p>
            <a:pPr marL="256032" indent="-256032">
              <a:lnSpc>
                <a:spcPct val="200000"/>
              </a:lnSpc>
              <a:buSzPct val="100000"/>
              <a:buNone/>
            </a:pPr>
            <a:r>
              <a:rPr lang="en-US" sz="1800" b="1" dirty="0"/>
              <a:t>Components of organizational feasibility analysis</a:t>
            </a:r>
          </a:p>
          <a:p>
            <a:pPr marL="256032" indent="-256032">
              <a:lnSpc>
                <a:spcPct val="200000"/>
              </a:lnSpc>
              <a:buSzPct val="100000"/>
            </a:pPr>
            <a:r>
              <a:rPr lang="en-US" sz="1800" dirty="0"/>
              <a:t>Management Prowess</a:t>
            </a:r>
          </a:p>
          <a:p>
            <a:pPr marL="256032" indent="-256032">
              <a:lnSpc>
                <a:spcPct val="200000"/>
              </a:lnSpc>
              <a:buSzPct val="100000"/>
            </a:pPr>
            <a:r>
              <a:rPr lang="en-US" sz="1800" dirty="0"/>
              <a:t>Resource Sufficiency</a:t>
            </a:r>
          </a:p>
          <a:p>
            <a:pPr marL="457200" indent="-457200">
              <a:lnSpc>
                <a:spcPct val="200000"/>
              </a:lnSpc>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4258606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225" y="523983"/>
            <a:ext cx="10440988" cy="750014"/>
          </a:xfrm>
        </p:spPr>
        <p:txBody>
          <a:bodyPr anchor="t">
            <a:normAutofit/>
          </a:bodyPr>
          <a:lstStyle/>
          <a:p>
            <a:pPr algn="ctr"/>
            <a:r>
              <a:rPr lang="en-US" dirty="0"/>
              <a:t>3.1 Management Prowess</a:t>
            </a:r>
          </a:p>
        </p:txBody>
      </p:sp>
      <p:pic>
        <p:nvPicPr>
          <p:cNvPr id="7" name="Picture Placeholder 6" descr="two people collaborating at computer screen"/>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2041" r="-1" b="34291"/>
          <a:stretch/>
        </p:blipFill>
        <p:spPr>
          <a:xfrm>
            <a:off x="911224" y="1825624"/>
            <a:ext cx="4951881" cy="4303713"/>
          </a:xfrm>
          <a:noFill/>
        </p:spPr>
      </p:pic>
      <p:sp>
        <p:nvSpPr>
          <p:cNvPr id="6" name="Content Placeholder 5"/>
          <p:cNvSpPr>
            <a:spLocks noGrp="1"/>
          </p:cNvSpPr>
          <p:nvPr>
            <p:ph sz="half" idx="2"/>
          </p:nvPr>
        </p:nvSpPr>
        <p:spPr>
          <a:xfrm>
            <a:off x="6174769" y="1825624"/>
            <a:ext cx="5661059" cy="4303713"/>
          </a:xfrm>
        </p:spPr>
        <p:txBody>
          <a:bodyPr>
            <a:normAutofit/>
          </a:bodyPr>
          <a:lstStyle/>
          <a:p>
            <a:pPr marL="0" lvl="1" indent="0" algn="just">
              <a:lnSpc>
                <a:spcPct val="150000"/>
              </a:lnSpc>
              <a:spcBef>
                <a:spcPts val="1500"/>
              </a:spcBef>
              <a:buNone/>
            </a:pPr>
            <a:r>
              <a:rPr lang="en-US" sz="1600" dirty="0"/>
              <a:t>Two of the most important factors in this area are:</a:t>
            </a:r>
          </a:p>
          <a:p>
            <a:pPr marL="740664" lvl="2" indent="-283464" algn="just">
              <a:lnSpc>
                <a:spcPct val="150000"/>
              </a:lnSpc>
              <a:buFont typeface="Arial" panose="020B0604020202020204" pitchFamily="34" charset="0"/>
              <a:buChar char="‒"/>
            </a:pPr>
            <a:r>
              <a:rPr lang="en-US" sz="1600" dirty="0"/>
              <a:t>The passion that the sole entrepreneur or the founding members have for the business idea.</a:t>
            </a:r>
          </a:p>
          <a:p>
            <a:pPr marL="740664" lvl="2" indent="-283464" algn="just">
              <a:lnSpc>
                <a:spcPct val="150000"/>
              </a:lnSpc>
              <a:buFont typeface="Arial" panose="020B0604020202020204" pitchFamily="34" charset="0"/>
              <a:buChar char="‒"/>
            </a:pPr>
            <a:r>
              <a:rPr lang="en-US" sz="1600" dirty="0"/>
              <a:t>The extent to which the sole entrepreneur or the founding team understands the markets in which the firm will participate.</a:t>
            </a:r>
          </a:p>
          <a:p>
            <a:pPr marL="457200" indent="-457200" algn="just">
              <a:lnSpc>
                <a:spcPct val="150000"/>
              </a:lnSpc>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214444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225" y="359596"/>
            <a:ext cx="10440988" cy="852755"/>
          </a:xfrm>
        </p:spPr>
        <p:txBody>
          <a:bodyPr anchor="t">
            <a:normAutofit/>
          </a:bodyPr>
          <a:lstStyle/>
          <a:p>
            <a:pPr algn="ctr"/>
            <a:r>
              <a:rPr lang="en-US" dirty="0"/>
              <a:t>3.2 Resource Sufficiency 1.1</a:t>
            </a:r>
          </a:p>
        </p:txBody>
      </p:sp>
      <p:pic>
        <p:nvPicPr>
          <p:cNvPr id="7" name="Picture Placeholder 6" descr="two people collaborating at computer screen"/>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2041" r="-1" b="34291"/>
          <a:stretch/>
        </p:blipFill>
        <p:spPr>
          <a:xfrm>
            <a:off x="911224" y="1825624"/>
            <a:ext cx="4945045" cy="4303713"/>
          </a:xfrm>
          <a:noFill/>
        </p:spPr>
      </p:pic>
      <p:sp>
        <p:nvSpPr>
          <p:cNvPr id="6" name="Content Placeholder 5"/>
          <p:cNvSpPr>
            <a:spLocks noGrp="1"/>
          </p:cNvSpPr>
          <p:nvPr>
            <p:ph sz="half" idx="2"/>
          </p:nvPr>
        </p:nvSpPr>
        <p:spPr>
          <a:xfrm>
            <a:off x="6096001" y="1825625"/>
            <a:ext cx="5801473" cy="3332002"/>
          </a:xfrm>
        </p:spPr>
        <p:txBody>
          <a:bodyPr>
            <a:normAutofit/>
          </a:bodyPr>
          <a:lstStyle/>
          <a:p>
            <a:pPr marL="0" lvl="1" indent="0" algn="just">
              <a:lnSpc>
                <a:spcPct val="150000"/>
              </a:lnSpc>
              <a:spcBef>
                <a:spcPts val="1500"/>
              </a:spcBef>
              <a:buNone/>
            </a:pPr>
            <a:r>
              <a:rPr lang="en-US" sz="1600" b="1" dirty="0"/>
              <a:t>Test of resource sufficiency:</a:t>
            </a:r>
          </a:p>
          <a:p>
            <a:pPr marL="0" lvl="1" indent="0" algn="just">
              <a:lnSpc>
                <a:spcPct val="150000"/>
              </a:lnSpc>
              <a:spcBef>
                <a:spcPts val="1500"/>
              </a:spcBef>
              <a:buNone/>
            </a:pPr>
            <a:r>
              <a:rPr lang="en-US" sz="1600" dirty="0"/>
              <a:t>A firm should list the 6 to 12 most critical nonfinancial resources that will be needed to move the business idea forward successfully.</a:t>
            </a:r>
          </a:p>
          <a:p>
            <a:pPr marL="740664" lvl="2" indent="-283464" algn="just">
              <a:lnSpc>
                <a:spcPct val="150000"/>
              </a:lnSpc>
              <a:buFont typeface="Arial" panose="020B0604020202020204" pitchFamily="34" charset="0"/>
              <a:buChar char="‒"/>
            </a:pPr>
            <a:r>
              <a:rPr lang="en-US" sz="1600" dirty="0"/>
              <a:t>If critical resources are not available in certain areas, it may be impractical to proceed with the business idea.</a:t>
            </a:r>
          </a:p>
          <a:p>
            <a:pPr marL="457200" indent="-457200" algn="just">
              <a:lnSpc>
                <a:spcPct val="150000"/>
              </a:lnSpc>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3032211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225" y="431516"/>
            <a:ext cx="10440988" cy="914399"/>
          </a:xfrm>
        </p:spPr>
        <p:txBody>
          <a:bodyPr anchor="t">
            <a:normAutofit/>
          </a:bodyPr>
          <a:lstStyle/>
          <a:p>
            <a:pPr algn="ctr"/>
            <a:r>
              <a:rPr lang="en-US" dirty="0"/>
              <a:t>3.3 Resource Sufficiency 1.2</a:t>
            </a:r>
          </a:p>
        </p:txBody>
      </p:sp>
      <p:pic>
        <p:nvPicPr>
          <p:cNvPr id="7" name="Picture Placeholder 6" descr="two people collaborating at computer screen"/>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2041" r="-1" b="34291"/>
          <a:stretch/>
        </p:blipFill>
        <p:spPr>
          <a:xfrm>
            <a:off x="911224" y="1825624"/>
            <a:ext cx="4951881" cy="4303713"/>
          </a:xfrm>
          <a:noFill/>
        </p:spPr>
      </p:pic>
      <p:sp>
        <p:nvSpPr>
          <p:cNvPr id="6" name="Content Placeholder 5"/>
          <p:cNvSpPr>
            <a:spLocks noGrp="1"/>
          </p:cNvSpPr>
          <p:nvPr>
            <p:ph sz="half" idx="2"/>
          </p:nvPr>
        </p:nvSpPr>
        <p:spPr>
          <a:xfrm>
            <a:off x="6205592" y="1825624"/>
            <a:ext cx="5578866" cy="4488090"/>
          </a:xfrm>
        </p:spPr>
        <p:txBody>
          <a:bodyPr>
            <a:normAutofit/>
          </a:bodyPr>
          <a:lstStyle/>
          <a:p>
            <a:pPr marL="0" indent="0" algn="just">
              <a:buSzPct val="100000"/>
              <a:buNone/>
            </a:pPr>
            <a:r>
              <a:rPr lang="en-US" sz="1400" dirty="0"/>
              <a:t>Examples of nonfinancial resources that may be critical to the successful launch of a new business</a:t>
            </a:r>
          </a:p>
          <a:p>
            <a:pPr marL="256032" indent="-256032" algn="just">
              <a:spcBef>
                <a:spcPts val="1200"/>
              </a:spcBef>
              <a:buSzPct val="100000"/>
              <a:buFontTx/>
              <a:buChar char="•"/>
            </a:pPr>
            <a:r>
              <a:rPr lang="en-US" sz="1400" dirty="0"/>
              <a:t>Affordable office space.</a:t>
            </a:r>
          </a:p>
          <a:p>
            <a:pPr marL="256032" indent="-256032" algn="just">
              <a:spcBef>
                <a:spcPts val="1200"/>
              </a:spcBef>
              <a:buSzPct val="100000"/>
              <a:buFontTx/>
              <a:buChar char="•"/>
            </a:pPr>
            <a:r>
              <a:rPr lang="en-US" sz="1400" dirty="0"/>
              <a:t>Lab space, manufacturing space, or space to launch a service business.</a:t>
            </a:r>
          </a:p>
          <a:p>
            <a:pPr marL="256032" indent="-256032" algn="just">
              <a:spcBef>
                <a:spcPts val="1200"/>
              </a:spcBef>
              <a:buSzPct val="100000"/>
              <a:buFontTx/>
              <a:buChar char="•"/>
            </a:pPr>
            <a:r>
              <a:rPr lang="en-US" sz="1400" dirty="0"/>
              <a:t>Availability of contract manufacturers or service providers.</a:t>
            </a:r>
          </a:p>
          <a:p>
            <a:pPr marL="256032" indent="-256032" algn="just">
              <a:spcBef>
                <a:spcPts val="1200"/>
              </a:spcBef>
              <a:buSzPct val="100000"/>
              <a:buFontTx/>
              <a:buChar char="•"/>
            </a:pPr>
            <a:r>
              <a:rPr lang="en-US" sz="1400" dirty="0"/>
              <a:t>Key management employees (now and in the future).</a:t>
            </a:r>
          </a:p>
          <a:p>
            <a:pPr marL="256032" indent="-256032" algn="just">
              <a:spcBef>
                <a:spcPts val="1200"/>
              </a:spcBef>
              <a:buSzPct val="100000"/>
              <a:buFontTx/>
              <a:buChar char="•"/>
            </a:pPr>
            <a:r>
              <a:rPr lang="en-US" sz="1400" dirty="0"/>
              <a:t>Key support personnel (now and in the future).</a:t>
            </a:r>
          </a:p>
          <a:p>
            <a:pPr marL="256032" indent="-256032" algn="just">
              <a:spcBef>
                <a:spcPts val="1200"/>
              </a:spcBef>
              <a:buSzPct val="100000"/>
              <a:buFontTx/>
              <a:buChar char="•"/>
            </a:pPr>
            <a:r>
              <a:rPr lang="en-US" sz="1400" dirty="0"/>
              <a:t>Ability to obtain intellectual property protection.</a:t>
            </a:r>
          </a:p>
          <a:p>
            <a:pPr marL="256032" indent="-256032" algn="just">
              <a:spcBef>
                <a:spcPts val="1200"/>
              </a:spcBef>
              <a:buSzPct val="100000"/>
              <a:buFontTx/>
              <a:buChar char="•"/>
            </a:pPr>
            <a:r>
              <a:rPr lang="en-US" sz="1400" dirty="0"/>
              <a:t>Ability to form favorable business partnerships.</a:t>
            </a:r>
          </a:p>
          <a:p>
            <a:pPr marL="457200" indent="-457200" algn="just">
              <a:buFont typeface="+mj-lt"/>
              <a:buAutoNum type="arabicPeriod"/>
            </a:pPr>
            <a:endParaRPr lang="en-US" sz="1400" dirty="0"/>
          </a:p>
          <a:p>
            <a:pPr marL="457200" indent="-457200">
              <a:buFont typeface="+mj-lt"/>
              <a:buAutoNum type="arabicPeriod"/>
            </a:pPr>
            <a:endParaRPr lang="en-US" sz="1400" dirty="0"/>
          </a:p>
        </p:txBody>
      </p:sp>
    </p:spTree>
    <p:extLst>
      <p:ext uri="{BB962C8B-B14F-4D97-AF65-F5344CB8AC3E}">
        <p14:creationId xmlns:p14="http://schemas.microsoft.com/office/powerpoint/2010/main" val="1138657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225" y="278675"/>
            <a:ext cx="10440988" cy="853440"/>
          </a:xfrm>
        </p:spPr>
        <p:txBody>
          <a:bodyPr anchor="t">
            <a:normAutofit/>
          </a:bodyPr>
          <a:lstStyle/>
          <a:p>
            <a:pPr algn="ctr"/>
            <a:r>
              <a:rPr lang="en-US" dirty="0">
                <a:solidFill>
                  <a:srgbClr val="FFC000"/>
                </a:solidFill>
              </a:rPr>
              <a:t>4 Financial Feasibility Analysis</a:t>
            </a:r>
          </a:p>
        </p:txBody>
      </p:sp>
      <p:pic>
        <p:nvPicPr>
          <p:cNvPr id="18" name="Picture Placeholder 17" descr="man and woman sitting at office table"/>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0150" r="2" b="36401"/>
          <a:stretch/>
        </p:blipFill>
        <p:spPr>
          <a:xfrm>
            <a:off x="911224" y="1825624"/>
            <a:ext cx="4951881" cy="4303713"/>
          </a:xfrm>
          <a:noFill/>
        </p:spPr>
      </p:pic>
      <p:sp>
        <p:nvSpPr>
          <p:cNvPr id="4" name="Content Placeholder 3">
            <a:extLst>
              <a:ext uri="{FF2B5EF4-FFF2-40B4-BE49-F238E27FC236}">
                <a16:creationId xmlns:a16="http://schemas.microsoft.com/office/drawing/2014/main" id="{2F12472B-424B-4347-93C8-53C70B592A83}"/>
              </a:ext>
            </a:extLst>
          </p:cNvPr>
          <p:cNvSpPr>
            <a:spLocks noGrp="1"/>
          </p:cNvSpPr>
          <p:nvPr>
            <p:ph sz="half" idx="2"/>
          </p:nvPr>
        </p:nvSpPr>
        <p:spPr>
          <a:xfrm>
            <a:off x="6328880" y="1825625"/>
            <a:ext cx="5671336" cy="4461964"/>
          </a:xfrm>
        </p:spPr>
        <p:txBody>
          <a:bodyPr>
            <a:normAutofit/>
          </a:bodyPr>
          <a:lstStyle/>
          <a:p>
            <a:pPr marL="256032" indent="-256032" algn="just">
              <a:lnSpc>
                <a:spcPct val="150000"/>
              </a:lnSpc>
              <a:buNone/>
            </a:pPr>
            <a:r>
              <a:rPr lang="en-US" dirty="0"/>
              <a:t>.</a:t>
            </a:r>
            <a:r>
              <a:rPr lang="en-US" b="1" dirty="0"/>
              <a:t>Components of financial feasibility analysis</a:t>
            </a:r>
          </a:p>
          <a:p>
            <a:pPr marL="256032" indent="-256032" algn="just">
              <a:lnSpc>
                <a:spcPct val="150000"/>
              </a:lnSpc>
              <a:buSzPct val="100000"/>
            </a:pPr>
            <a:r>
              <a:rPr lang="en-US" dirty="0"/>
              <a:t>Total Start-Up Cash Needed</a:t>
            </a:r>
          </a:p>
          <a:p>
            <a:pPr marL="256032" indent="-256032" algn="just">
              <a:lnSpc>
                <a:spcPct val="150000"/>
              </a:lnSpc>
              <a:buSzPct val="100000"/>
            </a:pPr>
            <a:r>
              <a:rPr lang="en-US" dirty="0"/>
              <a:t>Financial Performance of Similar Businesses</a:t>
            </a:r>
          </a:p>
          <a:p>
            <a:pPr marL="256032" indent="-256032" algn="just">
              <a:lnSpc>
                <a:spcPct val="150000"/>
              </a:lnSpc>
              <a:buSzPct val="100000"/>
            </a:pPr>
            <a:r>
              <a:rPr lang="en-US" dirty="0"/>
              <a:t>Overall Financial Attractiveness of the Proposed Venture</a:t>
            </a:r>
          </a:p>
          <a:p>
            <a:endParaRPr lang="en-US" dirty="0"/>
          </a:p>
        </p:txBody>
      </p:sp>
    </p:spTree>
    <p:extLst>
      <p:ext uri="{BB962C8B-B14F-4D97-AF65-F5344CB8AC3E}">
        <p14:creationId xmlns:p14="http://schemas.microsoft.com/office/powerpoint/2010/main" val="441421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225" y="359596"/>
            <a:ext cx="10440988" cy="770561"/>
          </a:xfrm>
        </p:spPr>
        <p:txBody>
          <a:bodyPr anchor="t">
            <a:normAutofit/>
          </a:bodyPr>
          <a:lstStyle/>
          <a:p>
            <a:pPr algn="ctr"/>
            <a:r>
              <a:rPr lang="en-US" dirty="0"/>
              <a:t>4.1 Total Start-Up Cash Needed</a:t>
            </a:r>
          </a:p>
        </p:txBody>
      </p:sp>
      <p:pic>
        <p:nvPicPr>
          <p:cNvPr id="18" name="Picture Placeholder 17" descr="man and woman sitting at office table"/>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0150" r="2" b="36401"/>
          <a:stretch/>
        </p:blipFill>
        <p:spPr>
          <a:xfrm>
            <a:off x="911224" y="1825624"/>
            <a:ext cx="4951881" cy="4303713"/>
          </a:xfrm>
          <a:noFill/>
        </p:spPr>
      </p:pic>
      <p:sp>
        <p:nvSpPr>
          <p:cNvPr id="4" name="Content Placeholder 3">
            <a:extLst>
              <a:ext uri="{FF2B5EF4-FFF2-40B4-BE49-F238E27FC236}">
                <a16:creationId xmlns:a16="http://schemas.microsoft.com/office/drawing/2014/main" id="{2F12472B-424B-4347-93C8-53C70B592A83}"/>
              </a:ext>
            </a:extLst>
          </p:cNvPr>
          <p:cNvSpPr>
            <a:spLocks noGrp="1"/>
          </p:cNvSpPr>
          <p:nvPr>
            <p:ph sz="half" idx="2"/>
          </p:nvPr>
        </p:nvSpPr>
        <p:spPr>
          <a:xfrm>
            <a:off x="6328880" y="1825624"/>
            <a:ext cx="5537772" cy="3218987"/>
          </a:xfrm>
        </p:spPr>
        <p:txBody>
          <a:bodyPr>
            <a:normAutofit/>
          </a:bodyPr>
          <a:lstStyle/>
          <a:p>
            <a:pPr marL="256032" lvl="1" indent="-256032" algn="just">
              <a:lnSpc>
                <a:spcPct val="150000"/>
              </a:lnSpc>
              <a:spcBef>
                <a:spcPts val="1500"/>
              </a:spcBef>
              <a:buFont typeface="Arial" panose="020B0604020202020204" pitchFamily="34" charset="0"/>
              <a:buChar char="•"/>
            </a:pPr>
            <a:r>
              <a:rPr lang="en-US" sz="1600" dirty="0"/>
              <a:t>This refers to the total cash needed to prepare the business to make its first sale.</a:t>
            </a:r>
          </a:p>
          <a:p>
            <a:pPr marL="256032" lvl="1" indent="-256032" algn="just">
              <a:lnSpc>
                <a:spcPct val="150000"/>
              </a:lnSpc>
              <a:spcBef>
                <a:spcPts val="1500"/>
              </a:spcBef>
              <a:buFont typeface="Arial" panose="020B0604020202020204" pitchFamily="34" charset="0"/>
              <a:buChar char="•"/>
            </a:pPr>
            <a:r>
              <a:rPr lang="en-US" sz="1600" dirty="0"/>
              <a:t>An actual budget should be prepared that lists all the anticipated capital purchases and operating expenses needed to generate the first $1 in revenues.</a:t>
            </a:r>
          </a:p>
          <a:p>
            <a:pPr marL="256032" lvl="1" indent="-256032" algn="just">
              <a:lnSpc>
                <a:spcPct val="150000"/>
              </a:lnSpc>
              <a:spcBef>
                <a:spcPts val="1500"/>
              </a:spcBef>
              <a:buFont typeface="Arial" panose="020B0604020202020204" pitchFamily="34" charset="0"/>
              <a:buChar char="•"/>
            </a:pPr>
            <a:r>
              <a:rPr lang="en-US" sz="1600" dirty="0"/>
              <a:t>The point of this exercise is to determine if the proposed venture is realistic given the total start-up cash needed.</a:t>
            </a:r>
          </a:p>
          <a:p>
            <a:endParaRPr lang="en-US" dirty="0"/>
          </a:p>
        </p:txBody>
      </p:sp>
    </p:spTree>
    <p:extLst>
      <p:ext uri="{BB962C8B-B14F-4D97-AF65-F5344CB8AC3E}">
        <p14:creationId xmlns:p14="http://schemas.microsoft.com/office/powerpoint/2010/main" val="1037384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225" y="908050"/>
            <a:ext cx="10440988" cy="917575"/>
          </a:xfrm>
        </p:spPr>
        <p:txBody>
          <a:bodyPr anchor="t">
            <a:normAutofit/>
          </a:bodyPr>
          <a:lstStyle/>
          <a:p>
            <a:pPr algn="ctr"/>
            <a:r>
              <a:rPr lang="en-US" sz="3400" dirty="0"/>
              <a:t>4.2 Financial Performance of Similar Businesses</a:t>
            </a:r>
          </a:p>
        </p:txBody>
      </p:sp>
      <p:pic>
        <p:nvPicPr>
          <p:cNvPr id="18" name="Picture Placeholder 17" descr="man and woman sitting at office table"/>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0150" r="2" b="36401"/>
          <a:stretch/>
        </p:blipFill>
        <p:spPr>
          <a:xfrm>
            <a:off x="911224" y="1825624"/>
            <a:ext cx="4951881" cy="4303713"/>
          </a:xfrm>
          <a:noFill/>
        </p:spPr>
      </p:pic>
      <p:sp>
        <p:nvSpPr>
          <p:cNvPr id="4" name="Content Placeholder 3">
            <a:extLst>
              <a:ext uri="{FF2B5EF4-FFF2-40B4-BE49-F238E27FC236}">
                <a16:creationId xmlns:a16="http://schemas.microsoft.com/office/drawing/2014/main" id="{2F12472B-424B-4347-93C8-53C70B592A83}"/>
              </a:ext>
            </a:extLst>
          </p:cNvPr>
          <p:cNvSpPr>
            <a:spLocks noGrp="1"/>
          </p:cNvSpPr>
          <p:nvPr>
            <p:ph sz="half" idx="2"/>
          </p:nvPr>
        </p:nvSpPr>
        <p:spPr>
          <a:xfrm>
            <a:off x="6195316" y="1825625"/>
            <a:ext cx="5825447" cy="3352550"/>
          </a:xfrm>
        </p:spPr>
        <p:txBody>
          <a:bodyPr>
            <a:normAutofit fontScale="85000" lnSpcReduction="20000"/>
          </a:bodyPr>
          <a:lstStyle/>
          <a:p>
            <a:pPr marL="256032" lvl="1" indent="-256032" algn="just">
              <a:lnSpc>
                <a:spcPct val="170000"/>
              </a:lnSpc>
              <a:spcBef>
                <a:spcPts val="1500"/>
              </a:spcBef>
              <a:buFont typeface="Arial" panose="020B0604020202020204" pitchFamily="34" charset="0"/>
              <a:buChar char="•"/>
            </a:pPr>
            <a:r>
              <a:rPr lang="en-US" dirty="0"/>
              <a:t>Estimate the proposed start-up</a:t>
            </a:r>
            <a:r>
              <a:rPr lang="en-US" altLang="en-US" dirty="0"/>
              <a:t>’</a:t>
            </a:r>
            <a:r>
              <a:rPr lang="en-US" dirty="0"/>
              <a:t>s financial performance by comparing it to similar, already established businesses.</a:t>
            </a:r>
          </a:p>
          <a:p>
            <a:pPr marL="256032" lvl="1" indent="-256032" algn="just">
              <a:lnSpc>
                <a:spcPct val="170000"/>
              </a:lnSpc>
              <a:spcBef>
                <a:spcPts val="1500"/>
              </a:spcBef>
              <a:buFont typeface="Arial" panose="020B0604020202020204" pitchFamily="34" charset="0"/>
              <a:buChar char="•"/>
            </a:pPr>
            <a:r>
              <a:rPr lang="en-US" dirty="0"/>
              <a:t>There are several ways to doing this, all of which involve a little ethical detective work.</a:t>
            </a:r>
          </a:p>
          <a:p>
            <a:pPr marL="740664" lvl="2" indent="-283464" algn="just">
              <a:lnSpc>
                <a:spcPct val="170000"/>
              </a:lnSpc>
              <a:buFont typeface="Arial" panose="020B0604020202020204" pitchFamily="34" charset="0"/>
              <a:buChar char="‒"/>
            </a:pPr>
            <a:r>
              <a:rPr lang="en-US" sz="1400" dirty="0"/>
              <a:t>First, there are many reports available, some for free and some that require a fee, offering detailed industry trend analysis and reports on thousands of individual firms.</a:t>
            </a:r>
          </a:p>
          <a:p>
            <a:pPr marL="740664" lvl="2" indent="-283464" algn="just">
              <a:lnSpc>
                <a:spcPct val="170000"/>
              </a:lnSpc>
              <a:buFont typeface="Arial" panose="020B0604020202020204" pitchFamily="34" charset="0"/>
              <a:buChar char="‒"/>
            </a:pPr>
            <a:r>
              <a:rPr lang="en-US" sz="1400" dirty="0"/>
              <a:t>Secondly, conduct a simple observational research.</a:t>
            </a:r>
            <a:r>
              <a:rPr lang="en-US" sz="1400" baseline="0" dirty="0"/>
              <a:t> </a:t>
            </a:r>
            <a:r>
              <a:rPr lang="en-US" sz="1400" dirty="0"/>
              <a:t>For example, the owners of New Venture Fitness Drinks could estimate their sales by tracking the number of people who patronize similar restaurants and estimating the average amount each customer spends</a:t>
            </a:r>
          </a:p>
        </p:txBody>
      </p:sp>
    </p:spTree>
    <p:extLst>
      <p:ext uri="{BB962C8B-B14F-4D97-AF65-F5344CB8AC3E}">
        <p14:creationId xmlns:p14="http://schemas.microsoft.com/office/powerpoint/2010/main" val="3816881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5626" y="636998"/>
            <a:ext cx="11054993" cy="729465"/>
          </a:xfrm>
        </p:spPr>
        <p:txBody>
          <a:bodyPr anchor="t">
            <a:normAutofit/>
          </a:bodyPr>
          <a:lstStyle/>
          <a:p>
            <a:pPr algn="ctr"/>
            <a:r>
              <a:rPr lang="en-US" sz="3000" dirty="0"/>
              <a:t>4.3 Overall Financial Attractiveness of the Proposed Venture</a:t>
            </a:r>
          </a:p>
        </p:txBody>
      </p:sp>
      <p:pic>
        <p:nvPicPr>
          <p:cNvPr id="18" name="Picture Placeholder 17" descr="man and woman sitting at office table"/>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10150" r="2" b="36401"/>
          <a:stretch/>
        </p:blipFill>
        <p:spPr>
          <a:xfrm>
            <a:off x="911224" y="1825624"/>
            <a:ext cx="4951881" cy="4303713"/>
          </a:xfrm>
          <a:noFill/>
        </p:spPr>
      </p:pic>
      <p:sp>
        <p:nvSpPr>
          <p:cNvPr id="4" name="Content Placeholder 3">
            <a:extLst>
              <a:ext uri="{FF2B5EF4-FFF2-40B4-BE49-F238E27FC236}">
                <a16:creationId xmlns:a16="http://schemas.microsoft.com/office/drawing/2014/main" id="{2F12472B-424B-4347-93C8-53C70B592A83}"/>
              </a:ext>
            </a:extLst>
          </p:cNvPr>
          <p:cNvSpPr>
            <a:spLocks noGrp="1"/>
          </p:cNvSpPr>
          <p:nvPr>
            <p:ph sz="half" idx="2"/>
          </p:nvPr>
        </p:nvSpPr>
        <p:spPr>
          <a:xfrm>
            <a:off x="6205591" y="1825624"/>
            <a:ext cx="5712431" cy="3167615"/>
          </a:xfrm>
        </p:spPr>
        <p:txBody>
          <a:bodyPr>
            <a:normAutofit fontScale="92500"/>
          </a:bodyPr>
          <a:lstStyle/>
          <a:p>
            <a:pPr marL="0" indent="0" algn="just">
              <a:lnSpc>
                <a:spcPct val="150000"/>
              </a:lnSpc>
              <a:spcBef>
                <a:spcPts val="600"/>
              </a:spcBef>
              <a:buSzPct val="100000"/>
              <a:buNone/>
            </a:pPr>
            <a:r>
              <a:rPr lang="en-US" sz="1400" dirty="0"/>
              <a:t>Financial Factors Associated With Promising Business Opportunities</a:t>
            </a:r>
          </a:p>
          <a:p>
            <a:pPr marL="256032" indent="-256032" algn="just">
              <a:lnSpc>
                <a:spcPct val="150000"/>
              </a:lnSpc>
              <a:spcBef>
                <a:spcPts val="600"/>
              </a:spcBef>
              <a:buSzPct val="100000"/>
              <a:buFontTx/>
              <a:buChar char="•"/>
            </a:pPr>
            <a:r>
              <a:rPr lang="en-US" sz="1400" dirty="0"/>
              <a:t>Steady and rapid growth in sales during the first 5 to 7 years in a clearly defined market niche.</a:t>
            </a:r>
          </a:p>
          <a:p>
            <a:pPr marL="256032" indent="-256032" algn="just">
              <a:lnSpc>
                <a:spcPct val="150000"/>
              </a:lnSpc>
              <a:spcBef>
                <a:spcPts val="600"/>
              </a:spcBef>
              <a:buSzPct val="100000"/>
              <a:buFontTx/>
              <a:buChar char="•"/>
            </a:pPr>
            <a:r>
              <a:rPr lang="en-US" sz="1400" dirty="0"/>
              <a:t>High percentage of recurring revenue—meaning that once a firm wins a client, the client will provide recurring sources of revenue.</a:t>
            </a:r>
          </a:p>
          <a:p>
            <a:pPr marL="256032" indent="-256032" algn="just">
              <a:lnSpc>
                <a:spcPct val="150000"/>
              </a:lnSpc>
              <a:spcBef>
                <a:spcPts val="600"/>
              </a:spcBef>
              <a:buSzPct val="100000"/>
              <a:buFontTx/>
              <a:buChar char="•"/>
            </a:pPr>
            <a:r>
              <a:rPr lang="en-US" sz="1400" dirty="0"/>
              <a:t>Ability to forecast income and expenses with a reasonable degree of certainty.</a:t>
            </a:r>
          </a:p>
          <a:p>
            <a:pPr marL="256032" indent="-256032" algn="just">
              <a:lnSpc>
                <a:spcPct val="150000"/>
              </a:lnSpc>
              <a:spcBef>
                <a:spcPts val="600"/>
              </a:spcBef>
              <a:buSzPct val="100000"/>
              <a:buFontTx/>
              <a:buChar char="•"/>
            </a:pPr>
            <a:r>
              <a:rPr lang="en-US" sz="1400" dirty="0"/>
              <a:t>Internally generated funds to finance and sustain growth.</a:t>
            </a:r>
          </a:p>
          <a:p>
            <a:pPr marL="256032" indent="-256032" algn="just">
              <a:lnSpc>
                <a:spcPct val="150000"/>
              </a:lnSpc>
              <a:spcBef>
                <a:spcPts val="600"/>
              </a:spcBef>
              <a:buSzPct val="100000"/>
              <a:buFontTx/>
              <a:buChar char="•"/>
            </a:pPr>
            <a:r>
              <a:rPr lang="en-US" sz="1400" dirty="0"/>
              <a:t>Availability of an exit opportunity for investors to convert equity to cash.</a:t>
            </a:r>
          </a:p>
        </p:txBody>
      </p:sp>
    </p:spTree>
    <p:extLst>
      <p:ext uri="{BB962C8B-B14F-4D97-AF65-F5344CB8AC3E}">
        <p14:creationId xmlns:p14="http://schemas.microsoft.com/office/powerpoint/2010/main" val="182950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482885"/>
            <a:ext cx="10878854" cy="677858"/>
          </a:xfrm>
        </p:spPr>
        <p:txBody>
          <a:bodyPr>
            <a:noAutofit/>
          </a:bodyPr>
          <a:lstStyle/>
          <a:p>
            <a:pPr algn="ctr"/>
            <a:r>
              <a:rPr lang="en-US" sz="2200" dirty="0">
                <a:solidFill>
                  <a:srgbClr val="FFC000"/>
                </a:solidFill>
              </a:rPr>
              <a:t>How important is Feasibility Analysis in Developing Successful Business Ideas?</a:t>
            </a:r>
            <a:br>
              <a:rPr lang="en-US" sz="2200" b="1" dirty="0">
                <a:solidFill>
                  <a:srgbClr val="FFC000"/>
                </a:solidFill>
                <a:latin typeface="Antonio" charset="0"/>
                <a:ea typeface="Antonio" charset="0"/>
                <a:cs typeface="Antonio" charset="0"/>
              </a:rPr>
            </a:br>
            <a:endParaRPr lang="en-US" sz="2200" b="1" dirty="0">
              <a:solidFill>
                <a:srgbClr val="FFC000"/>
              </a:solidFill>
              <a:latin typeface="Antonio" charset="0"/>
              <a:ea typeface="Antonio" charset="0"/>
              <a:cs typeface="Antonio" charset="0"/>
            </a:endParaRPr>
          </a:p>
        </p:txBody>
      </p:sp>
      <p:sp>
        <p:nvSpPr>
          <p:cNvPr id="3" name="Subtitle 2"/>
          <p:cNvSpPr>
            <a:spLocks noGrp="1"/>
          </p:cNvSpPr>
          <p:nvPr>
            <p:ph type="subTitle" idx="1"/>
          </p:nvPr>
        </p:nvSpPr>
        <p:spPr>
          <a:xfrm>
            <a:off x="1273996" y="1551401"/>
            <a:ext cx="10786351" cy="3441840"/>
          </a:xfrm>
        </p:spPr>
        <p:txBody>
          <a:bodyPr>
            <a:normAutofit/>
          </a:bodyPr>
          <a:lstStyle/>
          <a:p>
            <a:endParaRPr lang="en-US" sz="3200" dirty="0"/>
          </a:p>
        </p:txBody>
      </p:sp>
      <p:pic>
        <p:nvPicPr>
          <p:cNvPr id="4" name="Picture 3" descr="An analysis of the feasibility in developing a successful business idea. For a proposed business venture, spending the time and resources necessary to move forward with the business idea depends on 4 factors: product or service feasibility, industry or target market feasibility, organizational feasibility, and financial feasibility. If yes in all four areas, proceed with the business plan; if no in one or more areas, drop or rethink business idea.">
            <a:extLst>
              <a:ext uri="{FF2B5EF4-FFF2-40B4-BE49-F238E27FC236}">
                <a16:creationId xmlns:a16="http://schemas.microsoft.com/office/drawing/2014/main" id="{E23B60BE-FAF6-497C-93B0-08E17A8F98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0175" y="1597632"/>
            <a:ext cx="10540188" cy="3272080"/>
          </a:xfrm>
          <a:prstGeom prst="rect">
            <a:avLst/>
          </a:prstGeom>
        </p:spPr>
      </p:pic>
    </p:spTree>
    <p:extLst>
      <p:ext uri="{BB962C8B-B14F-4D97-AF65-F5344CB8AC3E}">
        <p14:creationId xmlns:p14="http://schemas.microsoft.com/office/powerpoint/2010/main" val="301407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p:cNvSpPr>
            <a:spLocks noGrp="1"/>
          </p:cNvSpPr>
          <p:nvPr>
            <p:ph type="ctrTitle"/>
          </p:nvPr>
        </p:nvSpPr>
        <p:spPr>
          <a:xfrm>
            <a:off x="418011" y="762000"/>
            <a:ext cx="11181806" cy="5788933"/>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US" sz="4400" b="0" dirty="0">
                <a:solidFill>
                  <a:srgbClr val="FFC000"/>
                </a:solidFill>
                <a:latin typeface="Antonio" charset="0"/>
                <a:cs typeface="Calibri Light" panose="020F0302020204030204" pitchFamily="34" charset="0"/>
              </a:rPr>
            </a:br>
            <a:br>
              <a:rPr lang="en-US" sz="4400" b="0" dirty="0">
                <a:solidFill>
                  <a:srgbClr val="FFC000"/>
                </a:solidFill>
                <a:latin typeface="Antonio" charset="0"/>
                <a:cs typeface="Calibri Light" panose="020F0302020204030204" pitchFamily="34" charset="0"/>
              </a:rPr>
            </a:br>
            <a:r>
              <a:rPr lang="en-US" sz="4400" b="0" dirty="0">
                <a:solidFill>
                  <a:srgbClr val="FFC000"/>
                </a:solidFill>
                <a:latin typeface="Antonio" charset="0"/>
                <a:cs typeface="Calibri Light" panose="020F0302020204030204" pitchFamily="34" charset="0"/>
              </a:rPr>
              <a:t>CONCLUSION</a:t>
            </a:r>
            <a:br>
              <a:rPr lang="en-US" sz="4400" b="0" dirty="0">
                <a:solidFill>
                  <a:srgbClr val="FFC000"/>
                </a:solidFill>
                <a:latin typeface="Antonio" charset="0"/>
                <a:ea typeface="Antonio" charset="0"/>
                <a:cs typeface="Antonio" charset="0"/>
              </a:rPr>
            </a:br>
            <a:endParaRPr lang="en-US" sz="4400" b="0" dirty="0">
              <a:solidFill>
                <a:srgbClr val="FFC000"/>
              </a:solidFill>
              <a:latin typeface="Antonio" charset="0"/>
              <a:ea typeface="Antonio" charset="0"/>
              <a:cs typeface="Antonio" charset="0"/>
            </a:endParaRP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765888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16372</TotalTime>
  <Words>1039</Words>
  <Application>Microsoft Office PowerPoint</Application>
  <PresentationFormat>Widescreen</PresentationFormat>
  <Paragraphs>146</Paragraphs>
  <Slides>24</Slides>
  <Notes>17</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24</vt:i4>
      </vt:variant>
    </vt:vector>
  </HeadingPairs>
  <TitlesOfParts>
    <vt:vector size="39" baseType="lpstr">
      <vt:lpstr>Antonio</vt:lpstr>
      <vt:lpstr>Aptos</vt:lpstr>
      <vt:lpstr>Arial</vt:lpstr>
      <vt:lpstr>Calibri</vt:lpstr>
      <vt:lpstr>Calibri Light</vt:lpstr>
      <vt:lpstr>Cooper Hewitt</vt:lpstr>
      <vt:lpstr>COOPERHEWITT-MEDIUM</vt:lpstr>
      <vt:lpstr>COOPERHEWITT-SEMIBOLD</vt:lpstr>
      <vt:lpstr>ElsevierGulliver</vt:lpstr>
      <vt:lpstr>Open Sans</vt:lpstr>
      <vt:lpstr>Public Sans</vt:lpstr>
      <vt:lpstr>Wingdings</vt:lpstr>
      <vt:lpstr>Work Sans</vt:lpstr>
      <vt:lpstr>Office Theme</vt:lpstr>
      <vt:lpstr>Office Theme</vt:lpstr>
      <vt:lpstr>Feasibility Analysis</vt:lpstr>
      <vt:lpstr>Learning Outcomes </vt:lpstr>
      <vt:lpstr>  What is Feasibility Analysis?</vt:lpstr>
      <vt:lpstr>  When to Conduct a Feasibility Analysis</vt:lpstr>
      <vt:lpstr>Importance of a Feasibility Analysis </vt:lpstr>
      <vt:lpstr>Stages of a Feasibility Analysis </vt:lpstr>
      <vt:lpstr>Outline of a Feasibility Analysis </vt:lpstr>
      <vt:lpstr>1. Product/Service Desirability </vt:lpstr>
      <vt:lpstr>1.2 Product/Service Desirability </vt:lpstr>
      <vt:lpstr>2. Industry/Target Market Feasibility Analysis </vt:lpstr>
      <vt:lpstr>2.1 Industry Attractiveness</vt:lpstr>
      <vt:lpstr>2.2  Target Market Attractiveness</vt:lpstr>
      <vt:lpstr>3. Organizational Feasibility Analysis</vt:lpstr>
      <vt:lpstr>3.1 Management Prowess</vt:lpstr>
      <vt:lpstr>3.2 Resource Sufficiency 1.1</vt:lpstr>
      <vt:lpstr>3.3 Resource Sufficiency 1.2</vt:lpstr>
      <vt:lpstr>4 Financial Feasibility Analysis</vt:lpstr>
      <vt:lpstr>4.1 Total Start-Up Cash Needed</vt:lpstr>
      <vt:lpstr>4.2 Financial Performance of Similar Businesses</vt:lpstr>
      <vt:lpstr>4.3 Overall Financial Attractiveness of the Proposed Venture</vt:lpstr>
      <vt:lpstr>How important is Feasibility Analysis in Developing Successful Business Ideas? </vt:lpstr>
      <vt:lpstr>    CONCLUSION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17</cp:revision>
  <dcterms:created xsi:type="dcterms:W3CDTF">2022-03-14T13:44:34Z</dcterms:created>
  <dcterms:modified xsi:type="dcterms:W3CDTF">2024-10-19T18:34:01Z</dcterms:modified>
</cp:coreProperties>
</file>