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3" r:id="rId2"/>
  </p:sldMasterIdLst>
  <p:notesMasterIdLst>
    <p:notesMasterId r:id="rId31"/>
  </p:notesMasterIdLst>
  <p:handoutMasterIdLst>
    <p:handoutMasterId r:id="rId32"/>
  </p:handoutMasterIdLst>
  <p:sldIdLst>
    <p:sldId id="256" r:id="rId3"/>
    <p:sldId id="315" r:id="rId4"/>
    <p:sldId id="4130" r:id="rId5"/>
    <p:sldId id="4147" r:id="rId6"/>
    <p:sldId id="4155" r:id="rId7"/>
    <p:sldId id="4146" r:id="rId8"/>
    <p:sldId id="4131" r:id="rId9"/>
    <p:sldId id="4132" r:id="rId10"/>
    <p:sldId id="4133" r:id="rId11"/>
    <p:sldId id="4134" r:id="rId12"/>
    <p:sldId id="4135" r:id="rId13"/>
    <p:sldId id="4136" r:id="rId14"/>
    <p:sldId id="4137" r:id="rId15"/>
    <p:sldId id="4145" r:id="rId16"/>
    <p:sldId id="4138" r:id="rId17"/>
    <p:sldId id="4139" r:id="rId18"/>
    <p:sldId id="4148" r:id="rId19"/>
    <p:sldId id="4149" r:id="rId20"/>
    <p:sldId id="4141" r:id="rId21"/>
    <p:sldId id="4150" r:id="rId22"/>
    <p:sldId id="4156" r:id="rId23"/>
    <p:sldId id="4151" r:id="rId24"/>
    <p:sldId id="4152" r:id="rId25"/>
    <p:sldId id="4153" r:id="rId26"/>
    <p:sldId id="4154" r:id="rId27"/>
    <p:sldId id="4128" r:id="rId28"/>
    <p:sldId id="264" r:id="rId29"/>
    <p:sldId id="28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5EF173-817B-C099-C461-731F65155EB2}" name="Danielle Talbot" initials="DT" userId="S::dt1775h@gre.ac.uk::8f106a81-bf7a-4496-b652-a7f25ef4cccc" providerId="AD"/>
  <p188:author id="{27DE62A2-A0F9-D6EC-91FB-EC9008C80390}" name="Leigh Doster" initials="LD" userId="S::ld6959k@gre.ac.uk::8a0040f8-f9df-4e4a-90d4-c8f4b0f1a1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33C"/>
    <a:srgbClr val="3ADDC2"/>
    <a:srgbClr val="005EB8"/>
    <a:srgbClr val="3ABFF0"/>
    <a:srgbClr val="228575"/>
    <a:srgbClr val="257FA0"/>
    <a:srgbClr val="CBC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0ACB62-A4BB-4B11-81F7-709726226DC7}" v="1" dt="2026-02-02T19:04:31.1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8/10/relationships/authors" Target="authors.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lvester Mujakperuo" userId="1871aec8-b26e-4b22-b9e4-dbb0d76cf651" providerId="ADAL" clId="{891FF364-E9F4-46DF-859B-3655D2013308}"/>
    <pc:docChg chg="modSld">
      <pc:chgData name="Sylvester Mujakperuo" userId="1871aec8-b26e-4b22-b9e4-dbb0d76cf651" providerId="ADAL" clId="{891FF364-E9F4-46DF-859B-3655D2013308}" dt="2026-02-02T19:05:12.926" v="6" actId="20577"/>
      <pc:docMkLst>
        <pc:docMk/>
      </pc:docMkLst>
      <pc:sldChg chg="modSp mod">
        <pc:chgData name="Sylvester Mujakperuo" userId="1871aec8-b26e-4b22-b9e4-dbb0d76cf651" providerId="ADAL" clId="{891FF364-E9F4-46DF-859B-3655D2013308}" dt="2026-02-02T19:05:12.926" v="6" actId="20577"/>
        <pc:sldMkLst>
          <pc:docMk/>
          <pc:sldMk cId="1212297499" sldId="4155"/>
        </pc:sldMkLst>
        <pc:spChg chg="mod">
          <ac:chgData name="Sylvester Mujakperuo" userId="1871aec8-b26e-4b22-b9e4-dbb0d76cf651" providerId="ADAL" clId="{891FF364-E9F4-46DF-859B-3655D2013308}" dt="2026-02-02T19:05:12.926" v="6" actId="20577"/>
          <ac:spMkLst>
            <pc:docMk/>
            <pc:sldMk cId="1212297499" sldId="4155"/>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8216DE-0DAE-4B4F-8BF5-3C1DFF38E8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AAEE11-8A8D-2345-A5B5-5A817BEFB3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E3F37-1305-6040-83FA-4F78EFE7C9AA}" type="datetimeFigureOut">
              <a:rPr lang="en-US" smtClean="0"/>
              <a:t>2/2/2026</a:t>
            </a:fld>
            <a:endParaRPr lang="en-US"/>
          </a:p>
        </p:txBody>
      </p:sp>
      <p:sp>
        <p:nvSpPr>
          <p:cNvPr id="4" name="Footer Placeholder 3">
            <a:extLst>
              <a:ext uri="{FF2B5EF4-FFF2-40B4-BE49-F238E27FC236}">
                <a16:creationId xmlns:a16="http://schemas.microsoft.com/office/drawing/2014/main" id="{99519D2B-7F02-484A-A637-D870C95BC4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D1E95F9-4E38-7E42-92F9-F04AADC15EA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F759-16BD-A946-9125-030B57C6F11E}" type="slidenum">
              <a:rPr lang="en-US" smtClean="0"/>
              <a:t>‹#›</a:t>
            </a:fld>
            <a:endParaRPr lang="en-US"/>
          </a:p>
        </p:txBody>
      </p:sp>
    </p:spTree>
    <p:extLst>
      <p:ext uri="{BB962C8B-B14F-4D97-AF65-F5344CB8AC3E}">
        <p14:creationId xmlns:p14="http://schemas.microsoft.com/office/powerpoint/2010/main" val="2106433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667CC-6E07-44B5-A714-60D0E1C3EDBF}" type="datetimeFigureOut">
              <a:t>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B38AC-0E5A-44C8-B0AA-44F1FF8367FD}" type="slidenum">
              <a:t>‹#›</a:t>
            </a:fld>
            <a:endParaRPr lang="en-US"/>
          </a:p>
        </p:txBody>
      </p:sp>
    </p:spTree>
    <p:extLst>
      <p:ext uri="{BB962C8B-B14F-4D97-AF65-F5344CB8AC3E}">
        <p14:creationId xmlns:p14="http://schemas.microsoft.com/office/powerpoint/2010/main" val="381358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a:t>
            </a:fld>
            <a:endParaRPr lang="en-US"/>
          </a:p>
        </p:txBody>
      </p:sp>
    </p:spTree>
    <p:extLst>
      <p:ext uri="{BB962C8B-B14F-4D97-AF65-F5344CB8AC3E}">
        <p14:creationId xmlns:p14="http://schemas.microsoft.com/office/powerpoint/2010/main" val="3335097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2</a:t>
            </a:fld>
            <a:endParaRPr lang="en-GB"/>
          </a:p>
        </p:txBody>
      </p:sp>
    </p:spTree>
    <p:extLst>
      <p:ext uri="{BB962C8B-B14F-4D97-AF65-F5344CB8AC3E}">
        <p14:creationId xmlns:p14="http://schemas.microsoft.com/office/powerpoint/2010/main" val="1238330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3</a:t>
            </a:fld>
            <a:endParaRPr lang="en-GB"/>
          </a:p>
        </p:txBody>
      </p:sp>
    </p:spTree>
    <p:extLst>
      <p:ext uri="{BB962C8B-B14F-4D97-AF65-F5344CB8AC3E}">
        <p14:creationId xmlns:p14="http://schemas.microsoft.com/office/powerpoint/2010/main" val="4183595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5</a:t>
            </a:fld>
            <a:endParaRPr lang="en-GB"/>
          </a:p>
        </p:txBody>
      </p:sp>
    </p:spTree>
    <p:extLst>
      <p:ext uri="{BB962C8B-B14F-4D97-AF65-F5344CB8AC3E}">
        <p14:creationId xmlns:p14="http://schemas.microsoft.com/office/powerpoint/2010/main" val="1917096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6</a:t>
            </a:fld>
            <a:endParaRPr lang="en-GB"/>
          </a:p>
        </p:txBody>
      </p:sp>
    </p:spTree>
    <p:extLst>
      <p:ext uri="{BB962C8B-B14F-4D97-AF65-F5344CB8AC3E}">
        <p14:creationId xmlns:p14="http://schemas.microsoft.com/office/powerpoint/2010/main" val="1203869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7</a:t>
            </a:fld>
            <a:endParaRPr lang="en-US"/>
          </a:p>
        </p:txBody>
      </p:sp>
    </p:spTree>
    <p:extLst>
      <p:ext uri="{BB962C8B-B14F-4D97-AF65-F5344CB8AC3E}">
        <p14:creationId xmlns:p14="http://schemas.microsoft.com/office/powerpoint/2010/main" val="2963022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8</a:t>
            </a:fld>
            <a:endParaRPr lang="en-US"/>
          </a:p>
        </p:txBody>
      </p:sp>
    </p:spTree>
    <p:extLst>
      <p:ext uri="{BB962C8B-B14F-4D97-AF65-F5344CB8AC3E}">
        <p14:creationId xmlns:p14="http://schemas.microsoft.com/office/powerpoint/2010/main" val="3940171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9</a:t>
            </a:fld>
            <a:endParaRPr lang="en-US"/>
          </a:p>
        </p:txBody>
      </p:sp>
    </p:spTree>
    <p:extLst>
      <p:ext uri="{BB962C8B-B14F-4D97-AF65-F5344CB8AC3E}">
        <p14:creationId xmlns:p14="http://schemas.microsoft.com/office/powerpoint/2010/main" val="195223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10</a:t>
            </a:fld>
            <a:endParaRPr lang="en-US"/>
          </a:p>
        </p:txBody>
      </p:sp>
    </p:spTree>
    <p:extLst>
      <p:ext uri="{BB962C8B-B14F-4D97-AF65-F5344CB8AC3E}">
        <p14:creationId xmlns:p14="http://schemas.microsoft.com/office/powerpoint/2010/main" val="7140097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11</a:t>
            </a:fld>
            <a:endParaRPr lang="en-US"/>
          </a:p>
        </p:txBody>
      </p:sp>
    </p:spTree>
    <p:extLst>
      <p:ext uri="{BB962C8B-B14F-4D97-AF65-F5344CB8AC3E}">
        <p14:creationId xmlns:p14="http://schemas.microsoft.com/office/powerpoint/2010/main" val="16030581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12</a:t>
            </a:fld>
            <a:endParaRPr lang="en-US"/>
          </a:p>
        </p:txBody>
      </p:sp>
    </p:spTree>
    <p:extLst>
      <p:ext uri="{BB962C8B-B14F-4D97-AF65-F5344CB8AC3E}">
        <p14:creationId xmlns:p14="http://schemas.microsoft.com/office/powerpoint/2010/main" val="2466413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13</a:t>
            </a:fld>
            <a:endParaRPr lang="en-US"/>
          </a:p>
        </p:txBody>
      </p:sp>
    </p:spTree>
    <p:extLst>
      <p:ext uri="{BB962C8B-B14F-4D97-AF65-F5344CB8AC3E}">
        <p14:creationId xmlns:p14="http://schemas.microsoft.com/office/powerpoint/2010/main" val="1278101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14</a:t>
            </a:fld>
            <a:endParaRPr lang="en-US"/>
          </a:p>
        </p:txBody>
      </p:sp>
    </p:spTree>
    <p:extLst>
      <p:ext uri="{BB962C8B-B14F-4D97-AF65-F5344CB8AC3E}">
        <p14:creationId xmlns:p14="http://schemas.microsoft.com/office/powerpoint/2010/main" val="2562098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16</a:t>
            </a:fld>
            <a:endParaRPr lang="en-GB"/>
          </a:p>
        </p:txBody>
      </p:sp>
    </p:spTree>
    <p:extLst>
      <p:ext uri="{BB962C8B-B14F-4D97-AF65-F5344CB8AC3E}">
        <p14:creationId xmlns:p14="http://schemas.microsoft.com/office/powerpoint/2010/main" val="626147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25</a:t>
            </a:fld>
            <a:endParaRPr lang="en-GB"/>
          </a:p>
        </p:txBody>
      </p:sp>
    </p:spTree>
    <p:extLst>
      <p:ext uri="{BB962C8B-B14F-4D97-AF65-F5344CB8AC3E}">
        <p14:creationId xmlns:p14="http://schemas.microsoft.com/office/powerpoint/2010/main" val="38252084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rgbClr val="005EB8"/>
            </a:gs>
            <a:gs pos="52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CEBF-4785-EA44-87DD-49B6C2943DA2}"/>
              </a:ext>
            </a:extLst>
          </p:cNvPr>
          <p:cNvSpPr>
            <a:spLocks noGrp="1"/>
          </p:cNvSpPr>
          <p:nvPr>
            <p:ph type="ctrTitle" hasCustomPrompt="1"/>
          </p:nvPr>
        </p:nvSpPr>
        <p:spPr>
          <a:xfrm>
            <a:off x="479425" y="476250"/>
            <a:ext cx="11341100" cy="2971800"/>
          </a:xfrm>
        </p:spPr>
        <p:txBody>
          <a:bodyPr lIns="0" tIns="0" rIns="0" bIns="0" anchor="t" anchorCtr="0">
            <a:noAutofit/>
          </a:bodyPr>
          <a:lstStyle>
            <a:lvl1pPr algn="l">
              <a:defRPr sz="7200" b="1" i="0" spc="-150">
                <a:solidFill>
                  <a:schemeClr val="bg1"/>
                </a:solidFill>
                <a:latin typeface="COOPERHEWITT-SEMIBOLD" pitchFamily="2" charset="77"/>
                <a:ea typeface="COOPERHEWITT-SEMIBOLD" pitchFamily="2" charset="77"/>
              </a:defRPr>
            </a:lvl1pPr>
          </a:lstStyle>
          <a:p>
            <a:r>
              <a:rPr lang="en-US" sz="7200" b="1" i="0" spc="-150">
                <a:solidFill>
                  <a:schemeClr val="bg1"/>
                </a:solidFill>
                <a:latin typeface="COOPERHEWITT-SEMIBOLD" pitchFamily="2" charset="77"/>
                <a:ea typeface="COOPERHEWITT-SEMIBOLD" pitchFamily="2" charset="77"/>
              </a:rPr>
              <a:t>Brand identity guidelines</a:t>
            </a:r>
            <a:endParaRPr lang="en-US" sz="7200" b="1" spc="-150">
              <a:solidFill>
                <a:schemeClr val="bg1"/>
              </a:solidFill>
              <a:latin typeface="COOPERHEWITT-MEDIUM" pitchFamily="2" charset="77"/>
              <a:ea typeface="COOPERHEWITT-MEDIUM" pitchFamily="2" charset="77"/>
            </a:endParaRPr>
          </a:p>
        </p:txBody>
      </p:sp>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479425" y="3647439"/>
            <a:ext cx="11341100" cy="1689735"/>
          </a:xfrm>
        </p:spPr>
        <p:txBody>
          <a:bodyPr lIns="0" tIns="0" rIns="0" bIns="0">
            <a:noAutofit/>
          </a:bodyPr>
          <a:lstStyle>
            <a:lvl1pPr marL="0" indent="0" algn="l">
              <a:buNone/>
              <a:defRPr sz="2400" b="0" i="0">
                <a:solidFill>
                  <a:schemeClr val="bg1"/>
                </a:solidFill>
                <a:latin typeface="Public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pic>
        <p:nvPicPr>
          <p:cNvPr id="6" name="Picture 5">
            <a:extLst>
              <a:ext uri="{FF2B5EF4-FFF2-40B4-BE49-F238E27FC236}">
                <a16:creationId xmlns:a16="http://schemas.microsoft.com/office/drawing/2014/main" id="{F259E2FE-585D-3F47-9C46-D1FE9489E370}"/>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484505" y="500062"/>
            <a:ext cx="2697162" cy="5964044"/>
          </a:xfrm>
        </p:spPr>
        <p:txBody>
          <a:bodyPr lIns="0" tIns="0" rIns="0" bIns="0" anchor="t" anchorCtr="0">
            <a:noAutofit/>
          </a:bodyPr>
          <a:lstStyle>
            <a:lvl1pPr>
              <a:defRPr sz="3200" b="1" i="0">
                <a:solidFill>
                  <a:schemeClr val="bg1"/>
                </a:solidFill>
                <a:latin typeface="Cooper Hewitt" pitchFamily="2" charset="77"/>
                <a:ea typeface="Cooper Hewitt"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224972" y="515937"/>
            <a:ext cx="7573328" cy="4808538"/>
          </a:xfrm>
        </p:spPr>
        <p:txBody>
          <a:bodyPr anchor="ctr" anchorCtr="0"/>
          <a:lstStyle>
            <a:lvl1pPr>
              <a:defRPr b="0" i="0">
                <a:solidFill>
                  <a:schemeClr val="bg1"/>
                </a:solidFill>
                <a:latin typeface="Public Sans" pitchFamily="2" charset="77"/>
              </a:defRPr>
            </a:lvl1pPr>
            <a:lvl2pPr>
              <a:defRPr b="0" i="0">
                <a:solidFill>
                  <a:schemeClr val="bg1"/>
                </a:solidFill>
                <a:latin typeface="Public Sans" pitchFamily="2" charset="77"/>
              </a:defRPr>
            </a:lvl2pPr>
            <a:lvl3pPr>
              <a:defRPr b="0" i="0">
                <a:solidFill>
                  <a:schemeClr val="bg1"/>
                </a:solidFill>
                <a:latin typeface="Public Sans" pitchFamily="2" charset="77"/>
              </a:defRPr>
            </a:lvl3pPr>
            <a:lvl4pPr>
              <a:defRPr b="0" i="0">
                <a:solidFill>
                  <a:schemeClr val="bg1"/>
                </a:solidFill>
                <a:latin typeface="Public Sans" pitchFamily="2" charset="77"/>
              </a:defRPr>
            </a:lvl4pPr>
            <a:lvl5pPr>
              <a:defRPr b="0" i="0">
                <a:solidFill>
                  <a:schemeClr val="bg1"/>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anchor="t" anchorCtr="0">
            <a:noAutofit/>
          </a:bodyPr>
          <a:lstStyle>
            <a:lvl1pPr>
              <a:defRPr sz="5400" b="1" i="0">
                <a:solidFill>
                  <a:schemeClr val="bg1"/>
                </a:solidFill>
                <a:latin typeface="Cooper Hewitt" pitchFamily="2" charset="77"/>
                <a:ea typeface="Cooper Hewitt" pitchFamily="2" charset="77"/>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volutpat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turpis</a:t>
            </a:r>
            <a:r>
              <a:rPr lang="en-GB" sz="5400">
                <a:latin typeface="COOPERHEWITT-SEMIBOLD" pitchFamily="2" charset="77"/>
                <a:ea typeface="COOPERHEWITT-SEMIBOLD" pitchFamily="2" charset="77"/>
              </a:rPr>
              <a:t> id </a:t>
            </a:r>
            <a:r>
              <a:rPr lang="en-GB" sz="5400" err="1">
                <a:latin typeface="COOPERHEWITT-SEMIBOLD" pitchFamily="2" charset="77"/>
                <a:ea typeface="COOPERHEWITT-SEMIBOLD" pitchFamily="2" charset="77"/>
              </a:rPr>
              <a:t>pellentesque</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sagittis</a:t>
            </a:r>
            <a:r>
              <a:rPr lang="en-GB" sz="5400">
                <a:latin typeface="COOPERHEWITT-SEMIBOLD" pitchFamily="2" charset="77"/>
                <a:ea typeface="COOPERHEWITT-SEMIBOLD" pitchFamily="2" charset="77"/>
              </a:rPr>
              <a:t>.</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numCol="2" spcCol="540000" anchor="t" anchorCtr="0">
            <a:noAutofit/>
          </a:bodyPr>
          <a:lstStyle>
            <a:lvl1pPr>
              <a:defRPr sz="2400" b="0" i="0">
                <a:solidFill>
                  <a:srgbClr val="01033C"/>
                </a:solidFill>
                <a:latin typeface="Public Sans" pitchFamily="2" charset="77"/>
                <a:ea typeface="Cooper Hewitt" pitchFamily="2" charset="77"/>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4" name="Picture 3">
            <a:extLst>
              <a:ext uri="{FF2B5EF4-FFF2-40B4-BE49-F238E27FC236}">
                <a16:creationId xmlns:a16="http://schemas.microsoft.com/office/drawing/2014/main" id="{38FDD584-05A5-004A-8151-192C12A76965}"/>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3ABF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4486A2D5-324C-9E4F-A4EB-75376B44CEDE}"/>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9628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3ADDC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EA39DB12-09C8-CB42-B27F-E3FC28EBA5AA}"/>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2202031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3_Section Header">
    <p:bg>
      <p:bgPr>
        <a:solidFill>
          <a:srgbClr val="22857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16D685-0808-8647-9F6B-2213D1DE7E5C}"/>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329497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4_Section Header">
    <p:bg>
      <p:bgPr>
        <a:solidFill>
          <a:srgbClr val="257F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6C96037-90F8-6140-B06F-C10492131903}"/>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3956558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3ADDC2"/>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3A2F2B-BE21-9342-BB30-45EC7239AA8A}"/>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479425" y="476250"/>
            <a:ext cx="11341100" cy="1349375"/>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479424" y="1915319"/>
            <a:ext cx="5580000" cy="3420000"/>
          </a:xfrm>
        </p:spPr>
        <p:txBody>
          <a:bodyPr lIns="0" tIns="0" rIns="0" bIns="0">
            <a:noAutofit/>
          </a:bodyPr>
          <a:lstStyle>
            <a:lvl1pPr>
              <a:defRPr sz="2800">
                <a:latin typeface="Public Sans" pitchFamily="2" charset="77"/>
              </a:defRPr>
            </a:lvl1pPr>
            <a:lvl2pPr>
              <a:defRPr sz="2400">
                <a:latin typeface="Public Sans" pitchFamily="2" charset="77"/>
              </a:defRPr>
            </a:lvl2pPr>
            <a:lvl3pPr>
              <a:defRPr sz="2000">
                <a:latin typeface="Public Sans" pitchFamily="2" charset="77"/>
              </a:defRPr>
            </a:lvl3pPr>
            <a:lvl4pPr>
              <a:defRPr sz="1800">
                <a:latin typeface="Public Sans" pitchFamily="2" charset="77"/>
              </a:defRPr>
            </a:lvl4pPr>
            <a:lvl5pPr>
              <a:defRPr sz="1800">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240525" y="1915319"/>
            <a:ext cx="5580000" cy="3420000"/>
          </a:xfrm>
        </p:spPr>
        <p:txBody>
          <a:bodyPr lIns="0" tIns="0" rIns="0" bIns="0">
            <a:noAutofit/>
          </a:bodyPr>
          <a:lstStyle>
            <a:lvl1pPr>
              <a:defRPr>
                <a:solidFill>
                  <a:srgbClr val="01033C"/>
                </a:solidFill>
                <a:latin typeface="Public Sans" pitchFamily="2" charset="77"/>
              </a:defRPr>
            </a:lvl1pPr>
            <a:lvl2pPr>
              <a:defRPr>
                <a:solidFill>
                  <a:srgbClr val="01033C"/>
                </a:solidFill>
                <a:latin typeface="Public Sans" pitchFamily="2" charset="77"/>
              </a:defRPr>
            </a:lvl2pPr>
            <a:lvl3pPr>
              <a:defRPr>
                <a:solidFill>
                  <a:srgbClr val="01033C"/>
                </a:solidFill>
                <a:latin typeface="Public Sans" pitchFamily="2" charset="77"/>
              </a:defRPr>
            </a:lvl3pPr>
            <a:lvl4pPr>
              <a:defRPr>
                <a:solidFill>
                  <a:srgbClr val="01033C"/>
                </a:solidFill>
                <a:latin typeface="Public Sans" pitchFamily="2" charset="77"/>
              </a:defRPr>
            </a:lvl4pPr>
            <a:lvl5pPr>
              <a:defRPr>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6" name="Picture 5">
            <a:extLst>
              <a:ext uri="{FF2B5EF4-FFF2-40B4-BE49-F238E27FC236}">
                <a16:creationId xmlns:a16="http://schemas.microsoft.com/office/drawing/2014/main" id="{DE85392B-531D-9443-98C4-3C75134E3DE8}"/>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1664662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C67E-D9CF-4243-967E-E25B5873DF98}"/>
              </a:ext>
            </a:extLst>
          </p:cNvPr>
          <p:cNvSpPr>
            <a:spLocks noGrp="1"/>
          </p:cNvSpPr>
          <p:nvPr>
            <p:ph type="title"/>
          </p:nvPr>
        </p:nvSpPr>
        <p:spPr>
          <a:xfrm>
            <a:off x="479425" y="499441"/>
            <a:ext cx="11341099" cy="1080000"/>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8D5FA80-486D-2643-87B6-5F203CFD9F65}"/>
              </a:ext>
            </a:extLst>
          </p:cNvPr>
          <p:cNvSpPr>
            <a:spLocks noGrp="1"/>
          </p:cNvSpPr>
          <p:nvPr>
            <p:ph type="body" idx="1"/>
          </p:nvPr>
        </p:nvSpPr>
        <p:spPr>
          <a:xfrm>
            <a:off x="479425"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E386BE8-E9D8-544E-96FE-6325AB7D4C8F}"/>
              </a:ext>
            </a:extLst>
          </p:cNvPr>
          <p:cNvSpPr>
            <a:spLocks noGrp="1"/>
          </p:cNvSpPr>
          <p:nvPr>
            <p:ph sz="half" idx="2"/>
          </p:nvPr>
        </p:nvSpPr>
        <p:spPr>
          <a:xfrm>
            <a:off x="479425"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EDA06B4-2C81-BF4E-826E-B0FCD6C95E83}"/>
              </a:ext>
            </a:extLst>
          </p:cNvPr>
          <p:cNvSpPr>
            <a:spLocks noGrp="1"/>
          </p:cNvSpPr>
          <p:nvPr>
            <p:ph type="body" sz="quarter" idx="3"/>
          </p:nvPr>
        </p:nvSpPr>
        <p:spPr>
          <a:xfrm>
            <a:off x="6330434"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AC9C9AA-F084-F14D-8F7A-05EA370F19FB}"/>
              </a:ext>
            </a:extLst>
          </p:cNvPr>
          <p:cNvSpPr>
            <a:spLocks noGrp="1"/>
          </p:cNvSpPr>
          <p:nvPr>
            <p:ph sz="quarter" idx="4"/>
          </p:nvPr>
        </p:nvSpPr>
        <p:spPr>
          <a:xfrm>
            <a:off x="6330434"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a:extLst>
              <a:ext uri="{FF2B5EF4-FFF2-40B4-BE49-F238E27FC236}">
                <a16:creationId xmlns:a16="http://schemas.microsoft.com/office/drawing/2014/main" id="{2ED5C0A4-1960-574D-9478-7A9E62D5FCE6}"/>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4286602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0785D-AA34-5E4C-A859-4302402E4B4D}"/>
              </a:ext>
            </a:extLst>
          </p:cNvPr>
          <p:cNvSpPr>
            <a:spLocks noGrp="1"/>
          </p:cNvSpPr>
          <p:nvPr>
            <p:ph type="title"/>
          </p:nvPr>
        </p:nvSpPr>
        <p:spPr>
          <a:xfrm>
            <a:off x="489721" y="476250"/>
            <a:ext cx="11330803" cy="1325563"/>
          </a:xfrm>
        </p:spPr>
        <p:txBody>
          <a:bodyPr lIns="0" tIns="0" rIns="0" bIns="0" anchor="t" anchorCtr="0">
            <a:noAutofit/>
          </a:bodyPr>
          <a:lstStyle>
            <a:lvl1pPr>
              <a:defRPr b="1" i="0">
                <a:solidFill>
                  <a:srgbClr val="01033C"/>
                </a:solidFill>
                <a:latin typeface="Cooper Hewitt" pitchFamily="2" charset="77"/>
                <a:ea typeface="Cooper Hewitt" pitchFamily="2" charset="77"/>
              </a:defRPr>
            </a:lvl1pPr>
          </a:lstStyle>
          <a:p>
            <a:r>
              <a:rPr lang="en-GB"/>
              <a:t>Click to edit Master title style</a:t>
            </a:r>
            <a:endParaRPr lang="en-US"/>
          </a:p>
        </p:txBody>
      </p:sp>
      <p:pic>
        <p:nvPicPr>
          <p:cNvPr id="4" name="Picture 3">
            <a:extLst>
              <a:ext uri="{FF2B5EF4-FFF2-40B4-BE49-F238E27FC236}">
                <a16:creationId xmlns:a16="http://schemas.microsoft.com/office/drawing/2014/main" id="{75311D03-8D5F-E14A-AE70-CAB0D3B3243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3569460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26EE03E-696D-3443-9957-6DAF39F22432}"/>
              </a:ext>
            </a:extLst>
          </p:cNvPr>
          <p:cNvSpPr>
            <a:spLocks noGrp="1"/>
          </p:cNvSpPr>
          <p:nvPr>
            <p:ph idx="1" hasCustomPrompt="1"/>
          </p:nvPr>
        </p:nvSpPr>
        <p:spPr>
          <a:xfrm>
            <a:off x="4224337" y="476251"/>
            <a:ext cx="7596187" cy="4860924"/>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r>
              <a:rPr lang="en-GB"/>
              <a:t>Click to edit </a:t>
            </a:r>
            <a:br>
              <a:rPr lang="en-GB"/>
            </a:br>
            <a:r>
              <a:rPr lang="en-GB"/>
              <a:t>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2057400"/>
            <a:ext cx="2690041" cy="3279775"/>
          </a:xfrm>
        </p:spPr>
        <p:txBody>
          <a:bodyPr lIns="0" tIns="0" rIns="0" bIns="0" anchor="t" anchorCtr="0">
            <a:noAutofit/>
          </a:bodyPr>
          <a:lstStyle>
            <a:lvl1pPr marL="0" indent="0">
              <a:buNone/>
              <a:defRPr sz="16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sp>
        <p:nvSpPr>
          <p:cNvPr id="5" name="Date Placeholder 4">
            <a:extLst>
              <a:ext uri="{FF2B5EF4-FFF2-40B4-BE49-F238E27FC236}">
                <a16:creationId xmlns:a16="http://schemas.microsoft.com/office/drawing/2014/main" id="{01F6C9D7-CF06-E84A-B014-70D1279FB976}"/>
              </a:ext>
            </a:extLst>
          </p:cNvPr>
          <p:cNvSpPr>
            <a:spLocks noGrp="1"/>
          </p:cNvSpPr>
          <p:nvPr>
            <p:ph type="dt" sz="half" idx="10"/>
          </p:nvPr>
        </p:nvSpPr>
        <p:spPr/>
        <p:txBody>
          <a:bodyPr/>
          <a:lstStyle>
            <a:lvl1pPr>
              <a:defRPr sz="800"/>
            </a:lvl1pPr>
          </a:lstStyle>
          <a:p>
            <a:fld id="{35B43D16-B033-6545-AA6A-6A550AEB1383}" type="datetimeFigureOut">
              <a:rPr lang="en-US" smtClean="0"/>
              <a:pPr/>
              <a:t>2/2/2026</a:t>
            </a:fld>
            <a:endParaRPr lang="en-US"/>
          </a:p>
        </p:txBody>
      </p:sp>
      <p:sp>
        <p:nvSpPr>
          <p:cNvPr id="6" name="Footer Placeholder 5">
            <a:extLst>
              <a:ext uri="{FF2B5EF4-FFF2-40B4-BE49-F238E27FC236}">
                <a16:creationId xmlns:a16="http://schemas.microsoft.com/office/drawing/2014/main" id="{8914070B-579D-3848-9A03-D86E31ADD1C2}"/>
              </a:ext>
            </a:extLst>
          </p:cNvPr>
          <p:cNvSpPr>
            <a:spLocks noGrp="1"/>
          </p:cNvSpPr>
          <p:nvPr>
            <p:ph type="ftr" sz="quarter" idx="11"/>
          </p:nvPr>
        </p:nvSpPr>
        <p:spPr/>
        <p:txBody>
          <a:bodyPr/>
          <a:lstStyle>
            <a:lvl1pPr>
              <a:defRPr sz="800"/>
            </a:lvl1pPr>
          </a:lstStyle>
          <a:p>
            <a:endParaRPr lang="en-US"/>
          </a:p>
        </p:txBody>
      </p:sp>
      <p:sp>
        <p:nvSpPr>
          <p:cNvPr id="7" name="Slide Number Placeholder 6">
            <a:extLst>
              <a:ext uri="{FF2B5EF4-FFF2-40B4-BE49-F238E27FC236}">
                <a16:creationId xmlns:a16="http://schemas.microsoft.com/office/drawing/2014/main" id="{8B8A3AD0-FB18-9A4C-8342-39BAD4E4898D}"/>
              </a:ext>
            </a:extLst>
          </p:cNvPr>
          <p:cNvSpPr>
            <a:spLocks noGrp="1"/>
          </p:cNvSpPr>
          <p:nvPr>
            <p:ph type="sldNum" sz="quarter" idx="12"/>
          </p:nvPr>
        </p:nvSpPr>
        <p:spPr/>
        <p:txBody>
          <a:bodyPr/>
          <a:lstStyle>
            <a:lvl1pPr>
              <a:defRPr sz="800"/>
            </a:lvl1pPr>
          </a:lstStyle>
          <a:p>
            <a:fld id="{EAD915C5-3F29-4A47-B4DF-A90724147DE1}" type="slidenum">
              <a:rPr lang="en-US" smtClean="0"/>
              <a:pPr/>
              <a:t>‹#›</a:t>
            </a:fld>
            <a:endParaRPr lang="en-US"/>
          </a:p>
        </p:txBody>
      </p:sp>
      <p:pic>
        <p:nvPicPr>
          <p:cNvPr id="9" name="Picture 8">
            <a:extLst>
              <a:ext uri="{FF2B5EF4-FFF2-40B4-BE49-F238E27FC236}">
                <a16:creationId xmlns:a16="http://schemas.microsoft.com/office/drawing/2014/main" id="{298E5DCF-5508-C84A-91F0-D5076C4FD663}"/>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750833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5107514" cy="2952750"/>
          </a:xfrm>
        </p:spPr>
        <p:txBody>
          <a:bodyPr anchor="t" anchorCtr="0">
            <a:noAutofit/>
          </a:bodyPr>
          <a:lstStyle>
            <a:lvl1pPr>
              <a:defRPr sz="5400"/>
            </a:lvl1pPr>
          </a:lstStyle>
          <a:p>
            <a:r>
              <a:rPr lang="en-GB"/>
              <a:t>Click to edit Master title style</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3429000"/>
            <a:ext cx="5107514" cy="3024188"/>
          </a:xfrm>
        </p:spPr>
        <p:txBody>
          <a:bodyPr lIns="0" tIns="0" rIns="0" bIns="0" anchor="t" anchorCtr="0">
            <a:noAutofit/>
          </a:bodyPr>
          <a:lstStyle>
            <a:lvl1pPr marL="0" indent="0">
              <a:buNone/>
              <a:defRPr sz="20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pic>
        <p:nvPicPr>
          <p:cNvPr id="10" name="Content Placeholder 4">
            <a:extLst>
              <a:ext uri="{FF2B5EF4-FFF2-40B4-BE49-F238E27FC236}">
                <a16:creationId xmlns:a16="http://schemas.microsoft.com/office/drawing/2014/main" id="{C53112EE-831C-A74B-9B22-E2464280C7E6}"/>
              </a:ext>
            </a:extLst>
          </p:cNvPr>
          <p:cNvPicPr>
            <a:picLocks noChangeAspect="1"/>
          </p:cNvPicPr>
          <p:nvPr userDrawn="1"/>
        </p:nvPicPr>
        <p:blipFill rotWithShape="1">
          <a:blip r:embed="rId2"/>
          <a:srcRect l="45607" t="18175" r="8786" b="4862"/>
          <a:stretch/>
        </p:blipFill>
        <p:spPr>
          <a:xfrm>
            <a:off x="6096000" y="0"/>
            <a:ext cx="6096000" cy="6858001"/>
          </a:xfrm>
          <a:prstGeom prst="rect">
            <a:avLst/>
          </a:prstGeom>
        </p:spPr>
      </p:pic>
    </p:spTree>
    <p:extLst>
      <p:ext uri="{BB962C8B-B14F-4D97-AF65-F5344CB8AC3E}">
        <p14:creationId xmlns:p14="http://schemas.microsoft.com/office/powerpoint/2010/main" val="2220837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pic>
        <p:nvPicPr>
          <p:cNvPr id="5" name="Picture 4">
            <a:extLst>
              <a:ext uri="{FF2B5EF4-FFF2-40B4-BE49-F238E27FC236}">
                <a16:creationId xmlns:a16="http://schemas.microsoft.com/office/drawing/2014/main" id="{21A4D744-03F0-004E-BF2F-76333924685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873194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05EB8"/>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17125D-1EC6-0548-ACBE-65A9BADB141C}"/>
              </a:ext>
            </a:extLst>
          </p:cNvPr>
          <p:cNvPicPr>
            <a:picLocks noChangeAspect="1"/>
          </p:cNvPicPr>
          <p:nvPr userDrawn="1"/>
        </p:nvPicPr>
        <p:blipFill rotWithShape="1">
          <a:blip r:embed="rId2"/>
          <a:srcRect l="29958" t="7523" r="2846" b="35780"/>
          <a:stretch/>
        </p:blipFill>
        <p:spPr>
          <a:xfrm>
            <a:off x="1" y="0"/>
            <a:ext cx="12192000" cy="6858000"/>
          </a:xfrm>
          <a:prstGeom prst="rect">
            <a:avLst/>
          </a:prstGeom>
        </p:spPr>
      </p:pic>
      <p:pic>
        <p:nvPicPr>
          <p:cNvPr id="10" name="Picture 9">
            <a:extLst>
              <a:ext uri="{FF2B5EF4-FFF2-40B4-BE49-F238E27FC236}">
                <a16:creationId xmlns:a16="http://schemas.microsoft.com/office/drawing/2014/main" id="{5C63F1FB-A353-9349-BDBD-9DCE5E2F8551}"/>
              </a:ext>
            </a:extLst>
          </p:cNvPr>
          <p:cNvPicPr>
            <a:picLocks noChangeAspect="1"/>
          </p:cNvPicPr>
          <p:nvPr userDrawn="1"/>
        </p:nvPicPr>
        <p:blipFill>
          <a:blip r:embed="rId3"/>
          <a:srcRect/>
          <a:stretch/>
        </p:blipFill>
        <p:spPr>
          <a:xfrm>
            <a:off x="9656991" y="280311"/>
            <a:ext cx="2344505"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t" anchorCtr="0">
            <a:noAutofit/>
          </a:bodyPr>
          <a:lstStyle>
            <a:lvl1pPr>
              <a:defRPr sz="5400">
                <a:solidFill>
                  <a:srgbClr val="01033C"/>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2/2/2026</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3196171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rgbClr val="005EB8"/>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13A6FD5-AD39-894C-A874-2CAF50F18059}"/>
              </a:ext>
            </a:extLst>
          </p:cNvPr>
          <p:cNvPicPr>
            <a:picLocks noChangeAspect="1"/>
          </p:cNvPicPr>
          <p:nvPr userDrawn="1"/>
        </p:nvPicPr>
        <p:blipFill rotWithShape="1">
          <a:blip r:embed="rId2"/>
          <a:srcRect r="472" b="16096"/>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C722382-8003-C247-BF58-C95DC7A8E657}"/>
              </a:ext>
            </a:extLst>
          </p:cNvPr>
          <p:cNvPicPr>
            <a:picLocks noChangeAspect="1"/>
          </p:cNvPicPr>
          <p:nvPr userDrawn="1"/>
        </p:nvPicPr>
        <p:blipFill>
          <a:blip r:embed="rId3"/>
          <a:srcRect/>
          <a:stretch/>
        </p:blipFill>
        <p:spPr>
          <a:xfrm>
            <a:off x="9656990" y="5829888"/>
            <a:ext cx="2344508"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b" anchorCtr="0">
            <a:noAutofit/>
          </a:bodyPr>
          <a:lstStyle>
            <a:lvl1pPr>
              <a:defRPr sz="5400">
                <a:solidFill>
                  <a:schemeClr val="bg1"/>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2/2/2026</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5096264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Slide Blu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253E84"/>
                </a:solidFill>
                <a:latin typeface="Antonio" charset="0"/>
                <a:ea typeface="Antonio" charset="0"/>
                <a:cs typeface="Antonio" charset="0"/>
              </a:defRPr>
            </a:lvl1pPr>
          </a:lstStyle>
          <a:p>
            <a:r>
              <a:rPr lang="en-GB"/>
              <a:t>Contents slide</a:t>
            </a:r>
            <a:endParaRPr lang="en-US"/>
          </a:p>
        </p:txBody>
      </p:sp>
      <p:sp>
        <p:nvSpPr>
          <p:cNvPr id="10" name="Content Placeholder 2"/>
          <p:cNvSpPr>
            <a:spLocks noGrp="1"/>
          </p:cNvSpPr>
          <p:nvPr>
            <p:ph idx="1"/>
          </p:nvPr>
        </p:nvSpPr>
        <p:spPr>
          <a:xfrm>
            <a:off x="1130005" y="2359400"/>
            <a:ext cx="9387840" cy="3296602"/>
          </a:xfrm>
        </p:spPr>
        <p:txBody>
          <a:bodyPr lIns="0" tIns="0" rIns="0" bIns="0"/>
          <a:lstStyle>
            <a:lvl1pPr marL="457200" indent="-457200">
              <a:buClr>
                <a:schemeClr val="accent2"/>
              </a:buClr>
              <a:buFont typeface="Wingdings" pitchFamily="2" charset="2"/>
              <a:buChar char="§"/>
              <a:defRPr b="0" i="0">
                <a:latin typeface="Work Sans" charset="0"/>
                <a:ea typeface="Work Sans" charset="0"/>
                <a:cs typeface="Work Sans" charset="0"/>
              </a:defRPr>
            </a:lvl1pPr>
            <a:lvl2pPr marL="800100" indent="-342900">
              <a:buClr>
                <a:schemeClr val="accent2"/>
              </a:buClr>
              <a:buFont typeface="Wingdings" pitchFamily="2" charset="2"/>
              <a:buChar char="§"/>
              <a:defRPr b="0" i="0">
                <a:latin typeface="Work Sans" charset="0"/>
                <a:ea typeface="Work Sans" charset="0"/>
                <a:cs typeface="Work Sans" charset="0"/>
              </a:defRPr>
            </a:lvl2pPr>
            <a:lvl3pPr marL="1257300" indent="-342900">
              <a:buClr>
                <a:schemeClr val="accent2"/>
              </a:buClr>
              <a:buFont typeface="Wingdings" pitchFamily="2" charset="2"/>
              <a:buChar char="§"/>
              <a:defRPr b="0" i="0">
                <a:latin typeface="Work Sans" charset="0"/>
                <a:ea typeface="Work Sans" charset="0"/>
                <a:cs typeface="Work Sans" charset="0"/>
              </a:defRPr>
            </a:lvl3pPr>
            <a:lvl4pPr marL="1657350" indent="-285750">
              <a:buClr>
                <a:schemeClr val="accent2"/>
              </a:buClr>
              <a:buFont typeface="Wingdings" pitchFamily="2" charset="2"/>
              <a:buChar char="§"/>
              <a:defRPr b="0" i="0">
                <a:latin typeface="Work Sans" charset="0"/>
                <a:ea typeface="Work Sans" charset="0"/>
                <a:cs typeface="Work Sans" charset="0"/>
              </a:defRPr>
            </a:lvl4pPr>
            <a:lvl5pPr marL="2114550" indent="-285750">
              <a:buClr>
                <a:schemeClr val="accent2"/>
              </a:buClr>
              <a:buFont typeface="Wingdings" pitchFamily="2" charset="2"/>
              <a:buChar char="§"/>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2" name="Rectangle 11"/>
          <p:cNvSpPr/>
          <p:nvPr userDrawn="1"/>
        </p:nvSpPr>
        <p:spPr>
          <a:xfrm>
            <a:off x="841286" y="1226854"/>
            <a:ext cx="36000" cy="5652000"/>
          </a:xfrm>
          <a:prstGeom prst="rect">
            <a:avLst/>
          </a:prstGeom>
          <a:solidFill>
            <a:srgbClr val="606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2A1564"/>
                </a:solidFill>
              </a:rPr>
              <a:t> </a:t>
            </a:r>
          </a:p>
        </p:txBody>
      </p:sp>
    </p:spTree>
    <p:extLst>
      <p:ext uri="{BB962C8B-B14F-4D97-AF65-F5344CB8AC3E}">
        <p14:creationId xmlns:p14="http://schemas.microsoft.com/office/powerpoint/2010/main" val="106552844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713804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6559314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11720" y="6389003"/>
            <a:ext cx="11936107" cy="343899"/>
          </a:xfrm>
        </p:spPr>
        <p:txBody>
          <a:bodyPr anchor="b"/>
          <a:lstStyle>
            <a:lvl1pPr algn="l">
              <a:defRPr sz="1600" b="0">
                <a:solidFill>
                  <a:schemeClr val="tx1"/>
                </a:solidFill>
              </a:defRPr>
            </a:lvl1pPr>
          </a:lstStyle>
          <a:p>
            <a:r>
              <a:rPr lang="en-US"/>
              <a:t>Click to edit master title style</a:t>
            </a:r>
            <a:endParaRPr lang="en-GB"/>
          </a:p>
        </p:txBody>
      </p:sp>
      <p:sp>
        <p:nvSpPr>
          <p:cNvPr id="3" name="Picture Placeholder 2"/>
          <p:cNvSpPr>
            <a:spLocks noGrp="1"/>
          </p:cNvSpPr>
          <p:nvPr>
            <p:ph type="pic" idx="1"/>
          </p:nvPr>
        </p:nvSpPr>
        <p:spPr>
          <a:xfrm>
            <a:off x="0" y="1"/>
            <a:ext cx="12192000" cy="6253316"/>
          </a:xfrm>
        </p:spPr>
        <p:txBody>
          <a:bodyPr/>
          <a:lstStyle>
            <a:lvl1pPr marL="0" indent="0">
              <a:buNone/>
              <a:defRPr sz="3600"/>
            </a:lvl1pPr>
            <a:lvl2pPr marL="504979" indent="0">
              <a:buNone/>
              <a:defRPr sz="3067"/>
            </a:lvl2pPr>
            <a:lvl3pPr marL="1009960" indent="0">
              <a:buNone/>
              <a:defRPr sz="2667"/>
            </a:lvl3pPr>
            <a:lvl4pPr marL="1514939" indent="0">
              <a:buNone/>
              <a:defRPr sz="2267"/>
            </a:lvl4pPr>
            <a:lvl5pPr marL="2019920" indent="0">
              <a:buNone/>
              <a:defRPr sz="2267"/>
            </a:lvl5pPr>
            <a:lvl6pPr marL="2524900" indent="0">
              <a:buNone/>
              <a:defRPr sz="2267"/>
            </a:lvl6pPr>
            <a:lvl7pPr marL="3029880" indent="0">
              <a:buNone/>
              <a:defRPr sz="2267"/>
            </a:lvl7pPr>
            <a:lvl8pPr marL="3534860" indent="0">
              <a:buNone/>
              <a:defRPr sz="2267"/>
            </a:lvl8pPr>
            <a:lvl9pPr marL="4039840" indent="0">
              <a:buNone/>
              <a:defRPr sz="2267"/>
            </a:lvl9pPr>
          </a:lstStyle>
          <a:p>
            <a:pPr lvl="0"/>
            <a:endParaRPr lang="en-GB" noProof="0"/>
          </a:p>
        </p:txBody>
      </p:sp>
    </p:spTree>
    <p:extLst>
      <p:ext uri="{BB962C8B-B14F-4D97-AF65-F5344CB8AC3E}">
        <p14:creationId xmlns:p14="http://schemas.microsoft.com/office/powerpoint/2010/main" val="113113490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_Title Slide">
    <p:bg>
      <p:bgPr>
        <a:solidFill>
          <a:srgbClr val="2E3E80"/>
        </a:solidFill>
        <a:effectLst/>
      </p:bgPr>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BD72F49C-24B7-9246-98F5-122CFB7CDA5E}"/>
              </a:ext>
            </a:extLst>
          </p:cNvPr>
          <p:cNvSpPr>
            <a:spLocks noGrp="1"/>
          </p:cNvSpPr>
          <p:nvPr>
            <p:ph type="pic" idx="1"/>
          </p:nvPr>
        </p:nvSpPr>
        <p:spPr>
          <a:xfrm>
            <a:off x="0" y="23750"/>
            <a:ext cx="12192000" cy="6858000"/>
          </a:xfrm>
          <a:solidFill>
            <a:srgbClr val="2E3E80"/>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2" name="Title 1">
            <a:extLst>
              <a:ext uri="{FF2B5EF4-FFF2-40B4-BE49-F238E27FC236}">
                <a16:creationId xmlns:a16="http://schemas.microsoft.com/office/drawing/2014/main" id="{5E469BDF-CFDA-6744-B0B8-6E811A0E036D}"/>
              </a:ext>
            </a:extLst>
          </p:cNvPr>
          <p:cNvSpPr>
            <a:spLocks noGrp="1"/>
          </p:cNvSpPr>
          <p:nvPr>
            <p:ph type="ctrTitle" hasCustomPrompt="1"/>
          </p:nvPr>
        </p:nvSpPr>
        <p:spPr>
          <a:xfrm>
            <a:off x="-91440" y="2397760"/>
            <a:ext cx="8656320" cy="4839472"/>
          </a:xfrm>
          <a:noFill/>
          <a:ln w="38100">
            <a:noFill/>
            <a:miter lim="800000"/>
          </a:ln>
        </p:spPr>
        <p:txBody>
          <a:bodyPr lIns="0" tIns="0" rIns="0" bIns="0" anchor="b" anchorCtr="0">
            <a:noAutofit/>
          </a:bodyPr>
          <a:lstStyle>
            <a:lvl1pPr algn="l">
              <a:defRPr sz="11000" b="1" i="0" spc="-150">
                <a:solidFill>
                  <a:schemeClr val="bg1"/>
                </a:solidFill>
                <a:latin typeface="Antonio" panose="02000503000000000000" pitchFamily="2" charset="77"/>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3D06A6CF-4228-1845-85DB-671E35A2DC6F}"/>
              </a:ext>
            </a:extLst>
          </p:cNvPr>
          <p:cNvPicPr>
            <a:picLocks noChangeAspect="1"/>
          </p:cNvPicPr>
          <p:nvPr userDrawn="1"/>
        </p:nvPicPr>
        <p:blipFill>
          <a:blip r:embed="rId2"/>
          <a:srcRect/>
          <a:stretch/>
        </p:blipFill>
        <p:spPr>
          <a:xfrm>
            <a:off x="0" y="38990"/>
            <a:ext cx="12192000" cy="6858000"/>
          </a:xfrm>
          <a:prstGeom prst="rect">
            <a:avLst/>
          </a:prstGeom>
        </p:spPr>
      </p:pic>
    </p:spTree>
    <p:extLst>
      <p:ext uri="{BB962C8B-B14F-4D97-AF65-F5344CB8AC3E}">
        <p14:creationId xmlns:p14="http://schemas.microsoft.com/office/powerpoint/2010/main" val="1562459721"/>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500000" y="900000"/>
            <a:ext cx="6840000" cy="3960000"/>
          </a:xfrm>
        </p:spPr>
        <p:txBody>
          <a:bodyPr lIns="0" tIns="0" rIns="0" bIns="0"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46B01A29-BF08-D906-7428-A6C7AE4FAD6A}"/>
              </a:ext>
            </a:extLst>
          </p:cNvPr>
          <p:cNvCxnSpPr/>
          <p:nvPr userDrawn="1"/>
        </p:nvCxnSpPr>
        <p:spPr>
          <a:xfrm>
            <a:off x="4140000" y="900000"/>
            <a:ext cx="0" cy="5220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1828800"/>
            <a:ext cx="4975771" cy="4291200"/>
          </a:xfrm>
        </p:spPr>
        <p:txBody>
          <a:bodyPr lIns="0" tIns="0" rIns="0" bIns="0" anchor="t" anchorCtr="0">
            <a:noAutofit/>
          </a:bodyPr>
          <a:lstStyle>
            <a:lvl1pPr>
              <a:defRPr sz="1600" b="0"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text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6306796" y="1828800"/>
            <a:ext cx="5033203" cy="3031199"/>
          </a:xfrm>
        </p:spPr>
        <p:txBody>
          <a:bodyPr lIns="0" tIns="0" rIns="0" bIns="0" anchor="t" anchorCtr="0">
            <a:normAutofit/>
          </a:bodyPr>
          <a:lstStyle>
            <a:lvl1pPr marL="0" indent="0">
              <a:buNone/>
              <a:defRPr sz="1600" b="0" i="0">
                <a:solidFill>
                  <a:schemeClr val="bg1"/>
                </a:solidFill>
                <a:latin typeface="Arial" panose="020B0604020202020204" pitchFamily="34" charset="0"/>
                <a:cs typeface="Arial" panose="020B0604020202020204" pitchFamily="34" charset="0"/>
              </a:defRPr>
            </a:lvl1pPr>
            <a:lvl2pPr marL="457200" indent="0">
              <a:buNone/>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6" name="Straight Connector 5">
            <a:extLst>
              <a:ext uri="{FF2B5EF4-FFF2-40B4-BE49-F238E27FC236}">
                <a16:creationId xmlns:a16="http://schemas.microsoft.com/office/drawing/2014/main" id="{46B01A29-BF08-D906-7428-A6C7AE4FAD6A}"/>
              </a:ext>
            </a:extLst>
          </p:cNvPr>
          <p:cNvCxnSpPr>
            <a:cxnSpLocks/>
          </p:cNvCxnSpPr>
          <p:nvPr userDrawn="1"/>
        </p:nvCxnSpPr>
        <p:spPr>
          <a:xfrm>
            <a:off x="6091290" y="1828800"/>
            <a:ext cx="0" cy="42912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8" name="Title 1">
            <a:extLst>
              <a:ext uri="{FF2B5EF4-FFF2-40B4-BE49-F238E27FC236}">
                <a16:creationId xmlns:a16="http://schemas.microsoft.com/office/drawing/2014/main" id="{5ACA57DD-67C0-040E-7B34-0CF0561FBFC9}"/>
              </a:ext>
            </a:extLst>
          </p:cNvPr>
          <p:cNvSpPr txBox="1">
            <a:spLocks/>
          </p:cNvSpPr>
          <p:nvPr userDrawn="1"/>
        </p:nvSpPr>
        <p:spPr>
          <a:xfrm>
            <a:off x="899999" y="900000"/>
            <a:ext cx="10452213" cy="764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2529904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12024344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3" name="Picture 2">
            <a:extLst>
              <a:ext uri="{FF2B5EF4-FFF2-40B4-BE49-F238E27FC236}">
                <a16:creationId xmlns:a16="http://schemas.microsoft.com/office/drawing/2014/main" id="{95F4CB79-C54D-E854-0EAD-36095D6A0856}"/>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5" name="Picture 4">
            <a:extLst>
              <a:ext uri="{FF2B5EF4-FFF2-40B4-BE49-F238E27FC236}">
                <a16:creationId xmlns:a16="http://schemas.microsoft.com/office/drawing/2014/main" id="{78E25894-D2BD-1F03-574D-74BEC225F97C}"/>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911225" y="908050"/>
            <a:ext cx="10440988" cy="2520950"/>
          </a:xfrm>
        </p:spPr>
        <p:txBody>
          <a:bodyPr lIns="0" tIns="0" rIns="0" bIns="0" anchor="t" anchorCtr="0">
            <a:noAutofit/>
          </a:bodyPr>
          <a:lstStyle>
            <a:lvl1pPr>
              <a:defRPr sz="7200" b="1" i="0">
                <a:solidFill>
                  <a:srgbClr val="3ADDC2"/>
                </a:solidFill>
                <a:latin typeface="Arial" panose="020B0604020202020204" pitchFamily="34" charset="0"/>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911225" y="3429000"/>
            <a:ext cx="6932295" cy="270033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4" name="Picture 3" descr="Text&#10;&#10;Description automatically generated">
            <a:extLst>
              <a:ext uri="{FF2B5EF4-FFF2-40B4-BE49-F238E27FC236}">
                <a16:creationId xmlns:a16="http://schemas.microsoft.com/office/drawing/2014/main" id="{4BF95545-73BE-BFF0-728E-65EE3D71481A}"/>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rgbClr val="005EB8"/>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rgbClr val="01033C"/>
                </a:solidFill>
                <a:latin typeface="Arial" panose="020B0604020202020204" pitchFamily="34" charset="0"/>
                <a:cs typeface="Arial" panose="020B0604020202020204" pitchFamily="34" charset="0"/>
              </a:defRPr>
            </a:lvl1pPr>
            <a:lvl2pPr>
              <a:defRPr sz="1400">
                <a:solidFill>
                  <a:srgbClr val="01033C"/>
                </a:solidFill>
                <a:latin typeface="Arial" panose="020B0604020202020204" pitchFamily="34" charset="0"/>
                <a:cs typeface="Arial" panose="020B0604020202020204" pitchFamily="34" charset="0"/>
              </a:defRPr>
            </a:lvl2pPr>
            <a:lvl3pPr>
              <a:defRPr sz="1200">
                <a:solidFill>
                  <a:srgbClr val="01033C"/>
                </a:solidFill>
                <a:latin typeface="Arial" panose="020B0604020202020204" pitchFamily="34" charset="0"/>
                <a:cs typeface="Arial" panose="020B0604020202020204" pitchFamily="34" charset="0"/>
              </a:defRPr>
            </a:lvl3pPr>
            <a:lvl4pPr>
              <a:defRPr sz="1100">
                <a:solidFill>
                  <a:srgbClr val="01033C"/>
                </a:solidFill>
                <a:latin typeface="Arial" panose="020B0604020202020204" pitchFamily="34" charset="0"/>
                <a:cs typeface="Arial" panose="020B0604020202020204" pitchFamily="34" charset="0"/>
              </a:defRPr>
            </a:lvl4pPr>
            <a:lvl5pPr>
              <a:defRPr sz="110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C61D122B-3A08-A23B-851E-BAE0987B524A}"/>
              </a:ext>
            </a:extLst>
          </p:cNvPr>
          <p:cNvPicPr>
            <a:picLocks noChangeAspect="1"/>
          </p:cNvPicPr>
          <p:nvPr userDrawn="1"/>
        </p:nvPicPr>
        <p:blipFill>
          <a:blip r:embed="rId2"/>
          <a:srcRect/>
          <a:stretch/>
        </p:blipFill>
        <p:spPr>
          <a:xfrm>
            <a:off x="9291701" y="5150883"/>
            <a:ext cx="2060511" cy="978455"/>
          </a:xfrm>
          <a:prstGeom prst="rect">
            <a:avLst/>
          </a:prstGeom>
        </p:spPr>
      </p:pic>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662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chemeClr val="bg1"/>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DDC2"/>
            </a:solidFill>
          </a:ln>
        </p:spPr>
        <p:style>
          <a:lnRef idx="1">
            <a:schemeClr val="accent1"/>
          </a:lnRef>
          <a:fillRef idx="0">
            <a:schemeClr val="accent1"/>
          </a:fillRef>
          <a:effectRef idx="0">
            <a:schemeClr val="accent1"/>
          </a:effectRef>
          <a:fontRef idx="minor">
            <a:schemeClr val="tx1"/>
          </a:fontRef>
        </p:style>
      </p:cxnSp>
      <p:pic>
        <p:nvPicPr>
          <p:cNvPr id="6" name="Picture 5" descr="Text&#10;&#10;Description automatically generated">
            <a:extLst>
              <a:ext uri="{FF2B5EF4-FFF2-40B4-BE49-F238E27FC236}">
                <a16:creationId xmlns:a16="http://schemas.microsoft.com/office/drawing/2014/main" id="{2FC7EEE5-949B-AE09-F45D-42B2DE68216E}"/>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5593272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0"/>
              <a:t>Click to edit Master title style</a:t>
            </a:r>
            <a:endParaRPr lang="en-US" sz="1800" b="0"/>
          </a:p>
        </p:txBody>
      </p:sp>
    </p:spTree>
    <p:extLst>
      <p:ext uri="{BB962C8B-B14F-4D97-AF65-F5344CB8AC3E}">
        <p14:creationId xmlns:p14="http://schemas.microsoft.com/office/powerpoint/2010/main" val="8731942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D4283-0761-71CA-3CD5-32F9C1480F0E}"/>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1502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1" i="0"/>
              <a:t>Click to edit Master title style</a:t>
            </a:r>
            <a:endParaRPr lang="en-US" sz="1800" b="1" i="0"/>
          </a:p>
        </p:txBody>
      </p:sp>
    </p:spTree>
    <p:extLst>
      <p:ext uri="{BB962C8B-B14F-4D97-AF65-F5344CB8AC3E}">
        <p14:creationId xmlns:p14="http://schemas.microsoft.com/office/powerpoint/2010/main" val="8731942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5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7290272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099584"/>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_Content with Caption">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4232275" cy="6858000"/>
          </a:xfrm>
        </p:spPr>
        <p:txBody>
          <a:bodyPr/>
          <a:lstStyle/>
          <a:p>
            <a:r>
              <a:rPr lang="en-US"/>
              <a:t>Click icon to add picture</a:t>
            </a:r>
            <a:endParaRPr lang="en-US" dirty="0"/>
          </a:p>
        </p:txBody>
      </p:sp>
      <p:sp>
        <p:nvSpPr>
          <p:cNvPr id="2" name="Title 1"/>
          <p:cNvSpPr>
            <a:spLocks noGrp="1"/>
          </p:cNvSpPr>
          <p:nvPr>
            <p:ph type="title"/>
          </p:nvPr>
        </p:nvSpPr>
        <p:spPr>
          <a:xfrm>
            <a:off x="4900927" y="709565"/>
            <a:ext cx="6650991" cy="699407"/>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632857"/>
            <a:ext cx="6650991" cy="4205188"/>
          </a:xfrm>
        </p:spPr>
        <p:txBody>
          <a:bodyPr anchor="t">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2/2/2026</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2590276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606EB2"/>
                </a:solidFill>
                <a:latin typeface="Antonio" charset="0"/>
                <a:ea typeface="Antonio" charset="0"/>
                <a:cs typeface="Antonio" charset="0"/>
              </a:defRPr>
            </a:lvl1pPr>
          </a:lstStyle>
          <a:p>
            <a:r>
              <a:rPr lang="en-GB" dirty="0"/>
              <a:t>Contents slide</a:t>
            </a:r>
            <a:endParaRPr lang="en-US" dirty="0"/>
          </a:p>
        </p:txBody>
      </p:sp>
      <p:sp>
        <p:nvSpPr>
          <p:cNvPr id="11" name="Content Placeholder 2"/>
          <p:cNvSpPr>
            <a:spLocks noGrp="1"/>
          </p:cNvSpPr>
          <p:nvPr>
            <p:ph idx="1"/>
          </p:nvPr>
        </p:nvSpPr>
        <p:spPr>
          <a:xfrm>
            <a:off x="1130005" y="2359400"/>
            <a:ext cx="9387840" cy="3296602"/>
          </a:xfrm>
        </p:spPr>
        <p:txBody>
          <a:bodyPr lIns="0" tIns="0" rIns="0" bIns="0"/>
          <a:lstStyle>
            <a:lvl1pPr marL="0" indent="0">
              <a:buClr>
                <a:srgbClr val="00B388"/>
              </a:buClr>
              <a:buNone/>
              <a:defRPr b="0" i="0">
                <a:latin typeface="Work Sans" charset="0"/>
                <a:ea typeface="Work Sans" charset="0"/>
                <a:cs typeface="Work Sans" charset="0"/>
              </a:defRPr>
            </a:lvl1pPr>
            <a:lvl2pPr marL="457200" indent="0">
              <a:buClr>
                <a:srgbClr val="00B388"/>
              </a:buClr>
              <a:buNone/>
              <a:defRPr b="0" i="0">
                <a:latin typeface="Work Sans" charset="0"/>
                <a:ea typeface="Work Sans" charset="0"/>
                <a:cs typeface="Work Sans" charset="0"/>
              </a:defRPr>
            </a:lvl2pPr>
            <a:lvl3pPr marL="914400" indent="0">
              <a:buClr>
                <a:srgbClr val="00B388"/>
              </a:buClr>
              <a:buNone/>
              <a:defRPr b="0" i="0">
                <a:latin typeface="Work Sans" charset="0"/>
                <a:ea typeface="Work Sans" charset="0"/>
                <a:cs typeface="Work Sans" charset="0"/>
              </a:defRPr>
            </a:lvl3pPr>
            <a:lvl4pPr marL="1371600" indent="0">
              <a:buClr>
                <a:srgbClr val="00B388"/>
              </a:buClr>
              <a:buNone/>
              <a:defRPr b="0" i="0">
                <a:latin typeface="Work Sans" charset="0"/>
                <a:ea typeface="Work Sans" charset="0"/>
                <a:cs typeface="Work Sans" charset="0"/>
              </a:defRPr>
            </a:lvl4pPr>
            <a:lvl5pPr marL="1828800" indent="0">
              <a:buClr>
                <a:srgbClr val="00B388"/>
              </a:buClr>
              <a:buNone/>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34616261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theme" Target="../theme/theme2.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479425" y="500062"/>
            <a:ext cx="113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489721" y="1760062"/>
            <a:ext cx="11329703" cy="35771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489721" y="6093522"/>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2/2/2026</a:t>
            </a:fld>
            <a:endParaRPr lang="en-US"/>
          </a:p>
        </p:txBody>
      </p:sp>
      <p:sp>
        <p:nvSpPr>
          <p:cNvPr id="5" name="Footer Placeholder 4">
            <a:extLst>
              <a:ext uri="{FF2B5EF4-FFF2-40B4-BE49-F238E27FC236}">
                <a16:creationId xmlns:a16="http://schemas.microsoft.com/office/drawing/2014/main" id="{EC68BE97-3C46-8640-AF66-ED68FD8F0185}"/>
              </a:ext>
            </a:extLst>
          </p:cNvPr>
          <p:cNvSpPr>
            <a:spLocks noGrp="1"/>
          </p:cNvSpPr>
          <p:nvPr>
            <p:ph type="ftr" sz="quarter" idx="3"/>
          </p:nvPr>
        </p:nvSpPr>
        <p:spPr>
          <a:xfrm>
            <a:off x="2816298"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endParaRPr lang="en-US"/>
          </a:p>
        </p:txBody>
      </p:sp>
      <p:sp>
        <p:nvSpPr>
          <p:cNvPr id="6" name="Slide Number Placeholder 5">
            <a:extLst>
              <a:ext uri="{FF2B5EF4-FFF2-40B4-BE49-F238E27FC236}">
                <a16:creationId xmlns:a16="http://schemas.microsoft.com/office/drawing/2014/main" id="{782495FF-3E8C-BF4C-BD9A-067CC11B0F49}"/>
              </a:ext>
            </a:extLst>
          </p:cNvPr>
          <p:cNvSpPr>
            <a:spLocks noGrp="1"/>
          </p:cNvSpPr>
          <p:nvPr>
            <p:ph type="sldNum" sz="quarter" idx="4"/>
          </p:nvPr>
        </p:nvSpPr>
        <p:spPr>
          <a:xfrm>
            <a:off x="5502875"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66" r:id="rId4"/>
    <p:sldLayoutId id="2147483651" r:id="rId5"/>
    <p:sldLayoutId id="2147483660" r:id="rId6"/>
    <p:sldLayoutId id="2147483663" r:id="rId7"/>
    <p:sldLayoutId id="2147483664" r:id="rId8"/>
    <p:sldLayoutId id="2147483661" r:id="rId9"/>
    <p:sldLayoutId id="2147483652" r:id="rId10"/>
    <p:sldLayoutId id="2147483653" r:id="rId11"/>
    <p:sldLayoutId id="2147483654" r:id="rId12"/>
    <p:sldLayoutId id="2147483655" r:id="rId13"/>
    <p:sldLayoutId id="2147483656" r:id="rId14"/>
    <p:sldLayoutId id="2147483668" r:id="rId15"/>
    <p:sldLayoutId id="2147483662" r:id="rId16"/>
    <p:sldLayoutId id="2147483657" r:id="rId17"/>
    <p:sldLayoutId id="2147483677" r:id="rId18"/>
    <p:sldLayoutId id="2147483669" r:id="rId19"/>
    <p:sldLayoutId id="2147483719" r:id="rId20"/>
    <p:sldLayoutId id="2147483720" r:id="rId21"/>
    <p:sldLayoutId id="2147483721" r:id="rId22"/>
    <p:sldLayoutId id="2147483676" r:id="rId23"/>
  </p:sldLayoutIdLst>
  <p:txStyles>
    <p:titleStyle>
      <a:lvl1pPr algn="l" defTabSz="914400" rtl="0" eaLnBrk="1" latinLnBrk="0" hangingPunct="1">
        <a:lnSpc>
          <a:spcPct val="90000"/>
        </a:lnSpc>
        <a:spcBef>
          <a:spcPct val="0"/>
        </a:spcBef>
        <a:buNone/>
        <a:defRPr sz="5400" b="0" i="0" kern="1200">
          <a:solidFill>
            <a:srgbClr val="01033C"/>
          </a:solidFill>
          <a:latin typeface="COOPERHEWITT-SEMIBOLD" pitchFamily="2" charset="77"/>
          <a:ea typeface="COOPERHEWITT-SEMIBOLD" pitchFamily="2"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Public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Public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Public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2" userDrawn="1">
          <p15:clr>
            <a:srgbClr val="F26B43"/>
          </p15:clr>
        </p15:guide>
        <p15:guide id="4" orient="horz" pos="300" userDrawn="1">
          <p15:clr>
            <a:srgbClr val="F26B43"/>
          </p15:clr>
        </p15:guide>
        <p15:guide id="5" pos="7446" userDrawn="1">
          <p15:clr>
            <a:srgbClr val="F26B43"/>
          </p15:clr>
        </p15:guide>
        <p15:guide id="6" orient="horz" pos="4065" userDrawn="1">
          <p15:clr>
            <a:srgbClr val="F26B43"/>
          </p15:clr>
        </p15:guide>
        <p15:guide id="7" pos="2003" userDrawn="1">
          <p15:clr>
            <a:srgbClr val="F26B43"/>
          </p15:clr>
        </p15:guide>
        <p15:guide id="8" pos="2661" userDrawn="1">
          <p15:clr>
            <a:srgbClr val="F26B43"/>
          </p15:clr>
        </p15:guide>
        <p15:guide id="9" orient="horz" pos="336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900000" y="900000"/>
            <a:ext cx="104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900000" y="2245360"/>
            <a:ext cx="10440000" cy="3060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900000" y="5760000"/>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2/2/2026</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74" r:id="rId1"/>
    <p:sldLayoutId id="2147483699" r:id="rId2"/>
    <p:sldLayoutId id="2147483675" r:id="rId3"/>
    <p:sldLayoutId id="2147483685" r:id="rId4"/>
    <p:sldLayoutId id="2147483667" r:id="rId5"/>
    <p:sldLayoutId id="2147483678" r:id="rId6"/>
    <p:sldLayoutId id="2147483679" r:id="rId7"/>
    <p:sldLayoutId id="2147483709" r:id="rId8"/>
    <p:sldLayoutId id="2147483680" r:id="rId9"/>
    <p:sldLayoutId id="2147483671" r:id="rId10"/>
    <p:sldLayoutId id="2147483722" r:id="rId11"/>
    <p:sldLayoutId id="2147483681" r:id="rId12"/>
    <p:sldLayoutId id="2147483672" r:id="rId13"/>
    <p:sldLayoutId id="2147483682" r:id="rId14"/>
    <p:sldLayoutId id="2147483683" r:id="rId15"/>
    <p:sldLayoutId id="2147483731" r:id="rId16"/>
    <p:sldLayoutId id="2147483730" r:id="rId17"/>
    <p:sldLayoutId id="2147483726" r:id="rId18"/>
    <p:sldLayoutId id="2147483687" r:id="rId19"/>
    <p:sldLayoutId id="2147483733" r:id="rId20"/>
    <p:sldLayoutId id="2147483734" r:id="rId21"/>
    <p:sldLayoutId id="2147483735" r:id="rId22"/>
  </p:sldLayoutIdLst>
  <p:txStyles>
    <p:titleStyle>
      <a:lvl1pPr algn="l" defTabSz="914400" rtl="0" eaLnBrk="1" latinLnBrk="0" hangingPunct="1">
        <a:lnSpc>
          <a:spcPct val="90000"/>
        </a:lnSpc>
        <a:spcBef>
          <a:spcPct val="0"/>
        </a:spcBef>
        <a:buNone/>
        <a:defRPr sz="5400" b="1" i="0" kern="1200">
          <a:solidFill>
            <a:srgbClr val="01033C"/>
          </a:solidFill>
          <a:latin typeface="Arial" panose="020B0604020202020204" pitchFamily="34" charset="0"/>
          <a:ea typeface="COOPERHEWITT-SEMI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42" userDrawn="1">
          <p15:clr>
            <a:srgbClr val="F26B43"/>
          </p15:clr>
        </p15:guide>
        <p15:guide id="3" pos="574" userDrawn="1">
          <p15:clr>
            <a:srgbClr val="F26B43"/>
          </p15:clr>
        </p15:guide>
        <p15:guide id="4" orient="horz" pos="572" userDrawn="1">
          <p15:clr>
            <a:srgbClr val="F26B43"/>
          </p15:clr>
        </p15:guide>
        <p15:guide id="5" pos="7151" userDrawn="1">
          <p15:clr>
            <a:srgbClr val="F26B43"/>
          </p15:clr>
        </p15:guide>
        <p15:guide id="6" orient="horz" pos="3861" userDrawn="1">
          <p15:clr>
            <a:srgbClr val="F26B43"/>
          </p15:clr>
        </p15:guide>
        <p15:guide id="7" pos="2389" userDrawn="1">
          <p15:clr>
            <a:srgbClr val="F26B43"/>
          </p15:clr>
        </p15:guide>
        <p15:guide id="8" pos="2615" userDrawn="1">
          <p15:clr>
            <a:srgbClr val="F26B43"/>
          </p15:clr>
        </p15:guide>
        <p15:guide id="9" orient="horz" pos="30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3" Type="http://schemas.openxmlformats.org/officeDocument/2006/relationships/hyperlink" Target="https://youtu.be/1ecKK3S8DOE" TargetMode="External"/><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hyperlink" Target="https://www.youtube.com/watch?v=jk5LI_WcosQ" TargetMode="Externa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youtube.com/watch?v=C4AXv-jFszs" TargetMode="Externa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7402" y="2830287"/>
            <a:ext cx="5513798" cy="3309256"/>
          </a:xfrm>
        </p:spPr>
        <p:txBody>
          <a:bodyPr lIns="0" tIns="0" rIns="0" bIns="0">
            <a:normAutofit/>
          </a:bodyPr>
          <a:lstStyle/>
          <a:p>
            <a:pPr>
              <a:lnSpc>
                <a:spcPct val="100000"/>
              </a:lnSpc>
            </a:pPr>
            <a:r>
              <a:rPr lang="en-US" dirty="0"/>
              <a:t>BUSI 1764- </a:t>
            </a:r>
          </a:p>
          <a:p>
            <a:pPr>
              <a:lnSpc>
                <a:spcPct val="100000"/>
              </a:lnSpc>
            </a:pPr>
            <a:r>
              <a:rPr lang="en-US" dirty="0"/>
              <a:t>Global Entrepreneurship and Innovation</a:t>
            </a:r>
          </a:p>
          <a:p>
            <a:pPr>
              <a:lnSpc>
                <a:spcPct val="100000"/>
              </a:lnSpc>
            </a:pPr>
            <a:r>
              <a:rPr lang="en-US" dirty="0">
                <a:solidFill>
                  <a:srgbClr val="FFC000"/>
                </a:solidFill>
                <a:latin typeface="Antonio" charset="0"/>
                <a:ea typeface="Antonio" charset="0"/>
                <a:cs typeface="Antonio" charset="0"/>
              </a:rPr>
              <a:t>Week 4 Tutorials</a:t>
            </a:r>
            <a:endParaRPr lang="en-GB" b="1" dirty="0">
              <a:solidFill>
                <a:srgbClr val="FFC000"/>
              </a:solidFill>
            </a:endParaRPr>
          </a:p>
          <a:p>
            <a:endParaRPr lang="en-GB" b="1" dirty="0">
              <a:solidFill>
                <a:srgbClr val="FFC000"/>
              </a:solidFill>
            </a:endParaRPr>
          </a:p>
          <a:p>
            <a:r>
              <a:rPr lang="en-GB" b="1" dirty="0">
                <a:solidFill>
                  <a:srgbClr val="FFC000"/>
                </a:solidFill>
              </a:rPr>
              <a:t>Dr Sylvester Mujakperuo</a:t>
            </a:r>
          </a:p>
          <a:p>
            <a:r>
              <a:rPr lang="en-GB" b="1" dirty="0">
                <a:solidFill>
                  <a:srgbClr val="FFC000"/>
                </a:solidFill>
              </a:rPr>
              <a:t>Module Leader</a:t>
            </a:r>
            <a:endParaRPr lang="en-GB" dirty="0">
              <a:solidFill>
                <a:srgbClr val="FFC000"/>
              </a:solidFill>
            </a:endParaRPr>
          </a:p>
          <a:p>
            <a:endParaRPr lang="en-GB" dirty="0"/>
          </a:p>
          <a:p>
            <a:endParaRPr lang="en-GB" dirty="0"/>
          </a:p>
        </p:txBody>
      </p:sp>
      <p:sp>
        <p:nvSpPr>
          <p:cNvPr id="2" name="Title 1"/>
          <p:cNvSpPr>
            <a:spLocks noGrp="1"/>
          </p:cNvSpPr>
          <p:nvPr>
            <p:ph type="ctrTitle"/>
          </p:nvPr>
        </p:nvSpPr>
        <p:spPr>
          <a:xfrm>
            <a:off x="277401" y="1224000"/>
            <a:ext cx="5513798" cy="1323257"/>
          </a:xfrm>
        </p:spPr>
        <p:txBody>
          <a:bodyPr lIns="0" tIns="0" rIns="0" bIns="0" anchor="t" anchorCtr="0">
            <a:normAutofit/>
          </a:bodyPr>
          <a:lstStyle/>
          <a:p>
            <a:r>
              <a:rPr lang="en-US" sz="4000" dirty="0">
                <a:solidFill>
                  <a:srgbClr val="FFC000"/>
                </a:solidFill>
                <a:latin typeface="Antonio" charset="0"/>
                <a:ea typeface="Antonio" charset="0"/>
                <a:cs typeface="Antonio" charset="0"/>
              </a:rPr>
              <a:t>Social Entrepreneurship</a:t>
            </a:r>
            <a:br>
              <a:rPr lang="en-US" sz="4000" dirty="0">
                <a:solidFill>
                  <a:srgbClr val="FFC000"/>
                </a:solidFill>
                <a:latin typeface="Antonio" charset="0"/>
                <a:ea typeface="Antonio" charset="0"/>
                <a:cs typeface="Antonio" charset="0"/>
              </a:rPr>
            </a:br>
            <a:endParaRPr lang="en-US" sz="4000" b="1" dirty="0">
              <a:solidFill>
                <a:srgbClr val="FFC000"/>
              </a:solidFill>
              <a:latin typeface="Antonio" charset="0"/>
              <a:ea typeface="Antonio" charset="0"/>
              <a:cs typeface="Antonio"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6256" y="-6317"/>
            <a:ext cx="6215743" cy="6883409"/>
          </a:xfrm>
          <a:prstGeom prst="rect">
            <a:avLst/>
          </a:prstGeom>
        </p:spPr>
      </p:pic>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157227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5902" y="518845"/>
            <a:ext cx="10993348" cy="1032554"/>
          </a:xfrm>
        </p:spPr>
        <p:txBody>
          <a:bodyPr>
            <a:normAutofit fontScale="90000"/>
          </a:bodyPr>
          <a:lstStyle/>
          <a:p>
            <a:pPr algn="ctr"/>
            <a:r>
              <a:rPr lang="en-GB" b="1" dirty="0">
                <a:solidFill>
                  <a:srgbClr val="FFC000"/>
                </a:solidFill>
                <a:latin typeface="+mj-lt"/>
                <a:ea typeface="Antonio" charset="0"/>
                <a:cs typeface="Antonio" charset="0"/>
              </a:rPr>
              <a:t>Learning </a:t>
            </a:r>
            <a:r>
              <a:rPr lang="en-GB" dirty="0">
                <a:solidFill>
                  <a:srgbClr val="FFC000"/>
                </a:solidFill>
                <a:latin typeface="+mj-lt"/>
                <a:ea typeface="Antonio" charset="0"/>
                <a:cs typeface="Antonio" charset="0"/>
              </a:rPr>
              <a:t>O</a:t>
            </a:r>
            <a:r>
              <a:rPr lang="en-GB" b="1" dirty="0">
                <a:solidFill>
                  <a:srgbClr val="FFC000"/>
                </a:solidFill>
                <a:latin typeface="+mj-lt"/>
                <a:ea typeface="Antonio" charset="0"/>
                <a:cs typeface="Antonio" charset="0"/>
              </a:rPr>
              <a:t>utcomes</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595901" y="1849348"/>
            <a:ext cx="10878855" cy="4489807"/>
          </a:xfrm>
        </p:spPr>
        <p:txBody>
          <a:bodyPr>
            <a:normAutofit/>
          </a:bodyPr>
          <a:lstStyle/>
          <a:p>
            <a:pPr marL="342900" indent="-342900" algn="just">
              <a:lnSpc>
                <a:spcPct val="150000"/>
              </a:lnSpc>
              <a:buFont typeface="Arial" panose="020B0604020202020204" pitchFamily="34" charset="0"/>
              <a:buChar char="•"/>
            </a:pPr>
            <a:r>
              <a:rPr lang="en-GB" sz="3000" dirty="0"/>
              <a:t>To understanding the concepts of Social Entrepreneurship and International Social Entrepreneurship</a:t>
            </a:r>
          </a:p>
          <a:p>
            <a:pPr marL="342900" indent="-342900" algn="just">
              <a:lnSpc>
                <a:spcPct val="150000"/>
              </a:lnSpc>
              <a:buFont typeface="Arial" panose="020B0604020202020204" pitchFamily="34" charset="0"/>
              <a:buChar char="•"/>
            </a:pPr>
            <a:r>
              <a:rPr lang="en-GB" sz="3000" dirty="0"/>
              <a:t>Understand the importance and need for social entrepreneurs</a:t>
            </a:r>
          </a:p>
          <a:p>
            <a:pPr marL="342900" indent="-342900" algn="just">
              <a:lnSpc>
                <a:spcPct val="150000"/>
              </a:lnSpc>
              <a:buFont typeface="Arial" panose="020B0604020202020204" pitchFamily="34" charset="0"/>
              <a:buChar char="•"/>
            </a:pPr>
            <a:r>
              <a:rPr lang="en-GB" sz="3000" dirty="0"/>
              <a:t>To Identify some innovative ways of tackling social problems </a:t>
            </a:r>
          </a:p>
          <a:p>
            <a:pPr marL="342900" indent="-342900" algn="just">
              <a:lnSpc>
                <a:spcPct val="150000"/>
              </a:lnSpc>
              <a:buFont typeface="Arial" panose="020B0604020202020204" pitchFamily="34" charset="0"/>
              <a:buChar char="•"/>
            </a:pPr>
            <a:endParaRPr lang="en-GB" sz="3000" dirty="0"/>
          </a:p>
          <a:p>
            <a:endParaRPr lang="en-US" sz="3200" dirty="0"/>
          </a:p>
        </p:txBody>
      </p:sp>
    </p:spTree>
    <p:extLst>
      <p:ext uri="{BB962C8B-B14F-4D97-AF65-F5344CB8AC3E}">
        <p14:creationId xmlns:p14="http://schemas.microsoft.com/office/powerpoint/2010/main" val="1510560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5902" y="518845"/>
            <a:ext cx="10993348" cy="1032554"/>
          </a:xfrm>
        </p:spPr>
        <p:txBody>
          <a:bodyPr>
            <a:normAutofit fontScale="90000"/>
          </a:bodyPr>
          <a:lstStyle/>
          <a:p>
            <a:pPr algn="ctr"/>
            <a:r>
              <a:rPr lang="en-GB" dirty="0">
                <a:solidFill>
                  <a:srgbClr val="FFC000"/>
                </a:solidFill>
                <a:latin typeface="+mj-lt"/>
                <a:ea typeface="Antonio" charset="0"/>
                <a:cs typeface="Antonio" charset="0"/>
              </a:rPr>
              <a:t>Introduction</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595901" y="1849348"/>
            <a:ext cx="10878855" cy="4489807"/>
          </a:xfrm>
        </p:spPr>
        <p:txBody>
          <a:bodyPr>
            <a:normAutofit/>
          </a:bodyPr>
          <a:lstStyle/>
          <a:p>
            <a:pPr marL="342900" indent="-342900" algn="just">
              <a:lnSpc>
                <a:spcPct val="150000"/>
              </a:lnSpc>
              <a:buFont typeface="Arial" panose="020B0604020202020204" pitchFamily="34" charset="0"/>
              <a:buChar char="•"/>
            </a:pPr>
            <a:endParaRPr lang="en-GB" sz="3000" dirty="0"/>
          </a:p>
          <a:p>
            <a:pPr marL="342900" indent="-342900" algn="just">
              <a:lnSpc>
                <a:spcPct val="150000"/>
              </a:lnSpc>
              <a:buFont typeface="Arial" panose="020B0604020202020204" pitchFamily="34" charset="0"/>
              <a:buChar char="•"/>
            </a:pPr>
            <a:r>
              <a:rPr lang="en-GB" sz="3000" dirty="0"/>
              <a:t>What is Social Entrepreneurship?</a:t>
            </a:r>
          </a:p>
          <a:p>
            <a:pPr marL="342900" indent="-342900" algn="just">
              <a:lnSpc>
                <a:spcPct val="150000"/>
              </a:lnSpc>
              <a:buFont typeface="Arial" panose="020B0604020202020204" pitchFamily="34" charset="0"/>
              <a:buChar char="•"/>
            </a:pPr>
            <a:r>
              <a:rPr lang="en-GB" sz="3000" dirty="0"/>
              <a:t>Who are Social Entrepreneurs?</a:t>
            </a:r>
          </a:p>
          <a:p>
            <a:endParaRPr lang="en-US" sz="3200" dirty="0"/>
          </a:p>
        </p:txBody>
      </p:sp>
    </p:spTree>
    <p:extLst>
      <p:ext uri="{BB962C8B-B14F-4D97-AF65-F5344CB8AC3E}">
        <p14:creationId xmlns:p14="http://schemas.microsoft.com/office/powerpoint/2010/main" val="2580893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ABB3E-ED7C-2082-5882-9BE561A42972}"/>
              </a:ext>
            </a:extLst>
          </p:cNvPr>
          <p:cNvSpPr>
            <a:spLocks noGrp="1"/>
          </p:cNvSpPr>
          <p:nvPr>
            <p:ph type="title"/>
          </p:nvPr>
        </p:nvSpPr>
        <p:spPr>
          <a:xfrm>
            <a:off x="1130004" y="1226854"/>
            <a:ext cx="10120198" cy="739353"/>
          </a:xfrm>
        </p:spPr>
        <p:txBody>
          <a:bodyPr/>
          <a:lstStyle/>
          <a:p>
            <a:pPr algn="ctr"/>
            <a:r>
              <a:rPr lang="en-GB" sz="4800" dirty="0">
                <a:solidFill>
                  <a:schemeClr val="tx1"/>
                </a:solidFill>
              </a:rPr>
              <a:t>WHAT IS SOCIAL ENTREPRENEURSHIP?</a:t>
            </a:r>
          </a:p>
        </p:txBody>
      </p:sp>
      <p:sp>
        <p:nvSpPr>
          <p:cNvPr id="3" name="Content Placeholder 2">
            <a:extLst>
              <a:ext uri="{FF2B5EF4-FFF2-40B4-BE49-F238E27FC236}">
                <a16:creationId xmlns:a16="http://schemas.microsoft.com/office/drawing/2014/main" id="{15EA12BC-05EE-37D1-474D-941C2EC607DD}"/>
              </a:ext>
            </a:extLst>
          </p:cNvPr>
          <p:cNvSpPr>
            <a:spLocks noGrp="1"/>
          </p:cNvSpPr>
          <p:nvPr>
            <p:ph idx="1"/>
          </p:nvPr>
        </p:nvSpPr>
        <p:spPr>
          <a:xfrm>
            <a:off x="1130004" y="2359400"/>
            <a:ext cx="9996908" cy="4185238"/>
          </a:xfrm>
        </p:spPr>
        <p:txBody>
          <a:bodyPr>
            <a:normAutofit fontScale="85000" lnSpcReduction="10000"/>
          </a:bodyPr>
          <a:lstStyle/>
          <a:p>
            <a:pPr marL="457200" indent="-457200" algn="just">
              <a:lnSpc>
                <a:spcPct val="150000"/>
              </a:lnSpc>
              <a:buFont typeface="Arial" panose="020B0604020202020204" pitchFamily="34" charset="0"/>
              <a:buChar char="•"/>
            </a:pPr>
            <a:r>
              <a:rPr lang="en-GB" dirty="0">
                <a:solidFill>
                  <a:srgbClr val="212326"/>
                </a:solidFill>
                <a:latin typeface="ShopifySans"/>
              </a:rPr>
              <a:t>T</a:t>
            </a:r>
            <a:r>
              <a:rPr lang="en-GB" b="0" i="0" dirty="0">
                <a:solidFill>
                  <a:srgbClr val="212326"/>
                </a:solidFill>
                <a:effectLst/>
                <a:latin typeface="ShopifySans"/>
              </a:rPr>
              <a:t>he organization of a business around specific social and environmental causes. </a:t>
            </a:r>
          </a:p>
          <a:p>
            <a:pPr marL="457200" indent="-457200" algn="just">
              <a:lnSpc>
                <a:spcPct val="150000"/>
              </a:lnSpc>
              <a:buFont typeface="Arial" panose="020B0604020202020204" pitchFamily="34" charset="0"/>
              <a:buChar char="•"/>
            </a:pPr>
            <a:r>
              <a:rPr lang="en-GB" dirty="0">
                <a:solidFill>
                  <a:srgbClr val="212326"/>
                </a:solidFill>
                <a:latin typeface="ShopifySans"/>
              </a:rPr>
              <a:t>It </a:t>
            </a:r>
            <a:r>
              <a:rPr lang="en-GB" b="0" i="0" dirty="0">
                <a:solidFill>
                  <a:srgbClr val="212326"/>
                </a:solidFill>
                <a:effectLst/>
                <a:latin typeface="ShopifySans"/>
              </a:rPr>
              <a:t>includes both for-profit and non-profit organizations </a:t>
            </a:r>
            <a:r>
              <a:rPr lang="en-GB" dirty="0">
                <a:solidFill>
                  <a:srgbClr val="212326"/>
                </a:solidFill>
                <a:latin typeface="ShopifySans"/>
              </a:rPr>
              <a:t>including </a:t>
            </a:r>
            <a:r>
              <a:rPr lang="en-GB" b="0" i="0" dirty="0">
                <a:solidFill>
                  <a:srgbClr val="212326"/>
                </a:solidFill>
                <a:effectLst/>
                <a:latin typeface="ShopifySans"/>
              </a:rPr>
              <a:t>charities</a:t>
            </a:r>
          </a:p>
          <a:p>
            <a:pPr marL="457200" indent="-457200" algn="just">
              <a:lnSpc>
                <a:spcPct val="150000"/>
              </a:lnSpc>
              <a:buFont typeface="Arial" panose="020B0604020202020204" pitchFamily="34" charset="0"/>
              <a:buChar char="•"/>
            </a:pPr>
            <a:r>
              <a:rPr lang="en-GB" b="0" i="0" dirty="0">
                <a:solidFill>
                  <a:srgbClr val="212326"/>
                </a:solidFill>
                <a:effectLst/>
                <a:latin typeface="ShopifySans"/>
              </a:rPr>
              <a:t>Social entrepreneurs differ from traditional entrepreneurs in that their main drive is to make a difference in the world or in their communities. They </a:t>
            </a:r>
            <a:r>
              <a:rPr lang="en-GB" dirty="0">
                <a:solidFill>
                  <a:srgbClr val="212326"/>
                </a:solidFill>
                <a:latin typeface="ShopifySans"/>
              </a:rPr>
              <a:t>often </a:t>
            </a:r>
            <a:r>
              <a:rPr lang="en-GB" b="0" i="0" dirty="0">
                <a:solidFill>
                  <a:srgbClr val="212326"/>
                </a:solidFill>
                <a:effectLst/>
                <a:latin typeface="ShopifySans"/>
              </a:rPr>
              <a:t>have personal experience with the social causes that they support. This inspires their business mission.</a:t>
            </a:r>
          </a:p>
          <a:p>
            <a:endParaRPr lang="en-GB" dirty="0"/>
          </a:p>
        </p:txBody>
      </p:sp>
    </p:spTree>
    <p:extLst>
      <p:ext uri="{BB962C8B-B14F-4D97-AF65-F5344CB8AC3E}">
        <p14:creationId xmlns:p14="http://schemas.microsoft.com/office/powerpoint/2010/main" val="140633865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5902" y="657546"/>
            <a:ext cx="10993348" cy="801384"/>
          </a:xfrm>
        </p:spPr>
        <p:txBody>
          <a:bodyPr>
            <a:noAutofit/>
          </a:bodyPr>
          <a:lstStyle/>
          <a:p>
            <a:pPr algn="ctr"/>
            <a:r>
              <a:rPr lang="en-GB" sz="5000" b="1" dirty="0">
                <a:solidFill>
                  <a:srgbClr val="FFC000"/>
                </a:solidFill>
                <a:latin typeface="+mj-lt"/>
                <a:ea typeface="Antonio" charset="0"/>
                <a:cs typeface="Antonio" charset="0"/>
              </a:rPr>
              <a:t>WHAT IS SOCIAL ENTREPRENEURSHIP?</a:t>
            </a:r>
            <a:br>
              <a:rPr lang="en-US" sz="5000" b="1" dirty="0">
                <a:latin typeface="Antonio" charset="0"/>
                <a:ea typeface="Antonio" charset="0"/>
                <a:cs typeface="Antonio" charset="0"/>
              </a:rPr>
            </a:br>
            <a:endParaRPr lang="en-US" sz="5000" b="1" dirty="0">
              <a:latin typeface="Antonio" charset="0"/>
              <a:ea typeface="Antonio" charset="0"/>
              <a:cs typeface="Antonio" charset="0"/>
            </a:endParaRPr>
          </a:p>
        </p:txBody>
      </p:sp>
      <p:sp>
        <p:nvSpPr>
          <p:cNvPr id="3" name="Subtitle 2"/>
          <p:cNvSpPr>
            <a:spLocks noGrp="1"/>
          </p:cNvSpPr>
          <p:nvPr>
            <p:ph type="subTitle" idx="1"/>
          </p:nvPr>
        </p:nvSpPr>
        <p:spPr>
          <a:xfrm>
            <a:off x="595901" y="1849348"/>
            <a:ext cx="10878855" cy="4489807"/>
          </a:xfrm>
        </p:spPr>
        <p:txBody>
          <a:bodyPr>
            <a:normAutofit/>
          </a:bodyPr>
          <a:lstStyle/>
          <a:p>
            <a:pPr algn="ctr"/>
            <a:endParaRPr lang="en-US" sz="3200" dirty="0"/>
          </a:p>
          <a:p>
            <a:pPr algn="ctr"/>
            <a:endParaRPr lang="en-US" sz="3200" dirty="0"/>
          </a:p>
          <a:p>
            <a:pPr algn="ctr"/>
            <a:r>
              <a:rPr lang="en-GB" dirty="0"/>
              <a:t> </a:t>
            </a:r>
          </a:p>
          <a:p>
            <a:pPr algn="ctr"/>
            <a:r>
              <a:rPr lang="en-GB" u="sng" dirty="0">
                <a:hlinkClick r:id="rId3">
                  <a:extLst>
                    <a:ext uri="{A12FA001-AC4F-418D-AE19-62706E023703}">
                      <ahyp:hlinkClr xmlns:ahyp="http://schemas.microsoft.com/office/drawing/2018/hyperlinkcolor" val="tx"/>
                    </a:ext>
                  </a:extLst>
                </a:hlinkClick>
              </a:rPr>
              <a:t>Animated video explaining social entrepreneurship</a:t>
            </a:r>
            <a:endParaRPr lang="en-GB" dirty="0"/>
          </a:p>
          <a:p>
            <a:pPr algn="ctr"/>
            <a:r>
              <a:rPr lang="en-GB" dirty="0"/>
              <a:t> </a:t>
            </a:r>
          </a:p>
        </p:txBody>
      </p:sp>
    </p:spTree>
    <p:extLst>
      <p:ext uri="{BB962C8B-B14F-4D97-AF65-F5344CB8AC3E}">
        <p14:creationId xmlns:p14="http://schemas.microsoft.com/office/powerpoint/2010/main" val="1212297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5902" y="518845"/>
            <a:ext cx="10993348" cy="1032554"/>
          </a:xfrm>
        </p:spPr>
        <p:txBody>
          <a:bodyPr>
            <a:normAutofit fontScale="90000"/>
          </a:bodyPr>
          <a:lstStyle/>
          <a:p>
            <a:pPr algn="ct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595901" y="518846"/>
            <a:ext cx="10878855" cy="5820310"/>
          </a:xfrm>
        </p:spPr>
        <p:txBody>
          <a:bodyPr>
            <a:normAutofit/>
          </a:bodyPr>
          <a:lstStyle/>
          <a:p>
            <a:pPr marL="342900" indent="-342900" algn="just">
              <a:lnSpc>
                <a:spcPct val="150000"/>
              </a:lnSpc>
              <a:buFont typeface="Arial" panose="020B0604020202020204" pitchFamily="34" charset="0"/>
              <a:buChar char="•"/>
            </a:pPr>
            <a:endParaRPr lang="en-GB" sz="3000" dirty="0"/>
          </a:p>
          <a:p>
            <a:endParaRPr lang="en-US" sz="3200" dirty="0"/>
          </a:p>
          <a:p>
            <a:pPr algn="ctr"/>
            <a:r>
              <a:rPr lang="en-US" sz="3200" dirty="0"/>
              <a:t> </a:t>
            </a:r>
          </a:p>
          <a:p>
            <a:pPr algn="ctr"/>
            <a:r>
              <a:rPr lang="en-US" sz="3200" dirty="0"/>
              <a:t>  </a:t>
            </a:r>
            <a:r>
              <a:rPr lang="en-US" sz="4400" dirty="0">
                <a:solidFill>
                  <a:srgbClr val="FFC000"/>
                </a:solidFill>
              </a:rPr>
              <a:t>Examples of Social Problems</a:t>
            </a:r>
          </a:p>
        </p:txBody>
      </p:sp>
    </p:spTree>
    <p:extLst>
      <p:ext uri="{BB962C8B-B14F-4D97-AF65-F5344CB8AC3E}">
        <p14:creationId xmlns:p14="http://schemas.microsoft.com/office/powerpoint/2010/main" val="2297088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7402" y="3227338"/>
            <a:ext cx="4572000" cy="2406662"/>
          </a:xfrm>
        </p:spPr>
        <p:txBody>
          <a:bodyPr lIns="0" tIns="0" rIns="0" bIns="0">
            <a:normAutofit/>
          </a:bodyPr>
          <a:lstStyle/>
          <a:p>
            <a:endParaRPr lang="en-GB" dirty="0"/>
          </a:p>
        </p:txBody>
      </p:sp>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
        <p:nvSpPr>
          <p:cNvPr id="9" name="Title 8">
            <a:extLst>
              <a:ext uri="{FF2B5EF4-FFF2-40B4-BE49-F238E27FC236}">
                <a16:creationId xmlns:a16="http://schemas.microsoft.com/office/drawing/2014/main" id="{7FE4E21C-0CBA-ACE1-849E-C058F286E813}"/>
              </a:ext>
            </a:extLst>
          </p:cNvPr>
          <p:cNvSpPr>
            <a:spLocks noGrp="1"/>
          </p:cNvSpPr>
          <p:nvPr>
            <p:ph type="title"/>
          </p:nvPr>
        </p:nvSpPr>
        <p:spPr>
          <a:xfrm>
            <a:off x="277402" y="996592"/>
            <a:ext cx="4500081" cy="2044319"/>
          </a:xfrm>
        </p:spPr>
        <p:txBody>
          <a:bodyPr/>
          <a:lstStyle/>
          <a:p>
            <a:pPr algn="ctr"/>
            <a:r>
              <a:rPr lang="en-GB" sz="3200" dirty="0">
                <a:solidFill>
                  <a:srgbClr val="FFC000"/>
                </a:solidFill>
              </a:rPr>
              <a:t>Tackling Poverty</a:t>
            </a:r>
            <a:br>
              <a:rPr lang="en-GB" sz="3200" dirty="0">
                <a:solidFill>
                  <a:srgbClr val="FFC000"/>
                </a:solidFill>
              </a:rPr>
            </a:br>
            <a:br>
              <a:rPr lang="en-GB" sz="3200" dirty="0">
                <a:solidFill>
                  <a:srgbClr val="FFC000"/>
                </a:solidFill>
              </a:rPr>
            </a:br>
            <a:r>
              <a:rPr lang="en-GB" sz="3200" dirty="0">
                <a:solidFill>
                  <a:srgbClr val="FFC000"/>
                </a:solidFill>
              </a:rPr>
              <a:t>Faces of some of the world’s poorest people</a:t>
            </a:r>
          </a:p>
        </p:txBody>
      </p:sp>
      <p:pic>
        <p:nvPicPr>
          <p:cNvPr id="2050" name="Picture 2" descr="Struggle Of Poor People. The struggle of poor people refers to… | by Rubina  Mumtaz | Medium">
            <a:extLst>
              <a:ext uri="{FF2B5EF4-FFF2-40B4-BE49-F238E27FC236}">
                <a16:creationId xmlns:a16="http://schemas.microsoft.com/office/drawing/2014/main" id="{76354640-3FDC-4D21-20C8-3AEE8E3BDE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2484" y="900001"/>
            <a:ext cx="6662113" cy="5405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7143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7402" y="3227338"/>
            <a:ext cx="4572000" cy="2406662"/>
          </a:xfrm>
        </p:spPr>
        <p:txBody>
          <a:bodyPr lIns="0" tIns="0" rIns="0" bIns="0">
            <a:normAutofit/>
          </a:bodyPr>
          <a:lstStyle/>
          <a:p>
            <a:endParaRPr lang="en-GB" dirty="0"/>
          </a:p>
        </p:txBody>
      </p:sp>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
        <p:nvSpPr>
          <p:cNvPr id="9" name="Title 8">
            <a:extLst>
              <a:ext uri="{FF2B5EF4-FFF2-40B4-BE49-F238E27FC236}">
                <a16:creationId xmlns:a16="http://schemas.microsoft.com/office/drawing/2014/main" id="{7FE4E21C-0CBA-ACE1-849E-C058F286E813}"/>
              </a:ext>
            </a:extLst>
          </p:cNvPr>
          <p:cNvSpPr>
            <a:spLocks noGrp="1"/>
          </p:cNvSpPr>
          <p:nvPr>
            <p:ph type="title"/>
          </p:nvPr>
        </p:nvSpPr>
        <p:spPr>
          <a:xfrm>
            <a:off x="277402" y="996592"/>
            <a:ext cx="4500081" cy="2044319"/>
          </a:xfrm>
        </p:spPr>
        <p:txBody>
          <a:bodyPr/>
          <a:lstStyle/>
          <a:p>
            <a:pPr algn="just"/>
            <a:r>
              <a:rPr lang="en-GB" sz="3200" dirty="0">
                <a:solidFill>
                  <a:srgbClr val="FFC000"/>
                </a:solidFill>
              </a:rPr>
              <a:t>Faces of some of the world’s poorest people</a:t>
            </a:r>
          </a:p>
        </p:txBody>
      </p:sp>
      <p:pic>
        <p:nvPicPr>
          <p:cNvPr id="3074" name="Picture 2" descr="2.2 billion people lack access to safe drinking water | News | POST Online  Media">
            <a:extLst>
              <a:ext uri="{FF2B5EF4-FFF2-40B4-BE49-F238E27FC236}">
                <a16:creationId xmlns:a16="http://schemas.microsoft.com/office/drawing/2014/main" id="{72634EE8-EFD6-22D1-C64D-9BD0129D89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76235"/>
            <a:ext cx="12111072" cy="670553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986DC25-F240-6568-FEED-E8ED7C7692B4}"/>
              </a:ext>
            </a:extLst>
          </p:cNvPr>
          <p:cNvSpPr txBox="1"/>
          <p:nvPr/>
        </p:nvSpPr>
        <p:spPr>
          <a:xfrm>
            <a:off x="3904181" y="400692"/>
            <a:ext cx="6863136" cy="842482"/>
          </a:xfrm>
          <a:prstGeom prst="rect">
            <a:avLst/>
          </a:prstGeom>
          <a:noFill/>
        </p:spPr>
        <p:txBody>
          <a:bodyPr vert="horz" wrap="none" lIns="0" tIns="0" rIns="0" bIns="0" rtlCol="0" anchor="t" anchorCtr="0">
            <a:noAutofit/>
          </a:bodyPr>
          <a:lstStyle/>
          <a:p>
            <a:pPr algn="l"/>
            <a:r>
              <a:rPr lang="en-GB" sz="3200" b="1" dirty="0">
                <a:solidFill>
                  <a:srgbClr val="FFC000"/>
                </a:solidFill>
              </a:rPr>
              <a:t>LACK OF ACCESS TO SAFE DRINKING WATER</a:t>
            </a:r>
          </a:p>
        </p:txBody>
      </p:sp>
    </p:spTree>
    <p:extLst>
      <p:ext uri="{BB962C8B-B14F-4D97-AF65-F5344CB8AC3E}">
        <p14:creationId xmlns:p14="http://schemas.microsoft.com/office/powerpoint/2010/main" val="4033956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7402" y="3227338"/>
            <a:ext cx="4294598" cy="2406662"/>
          </a:xfrm>
        </p:spPr>
        <p:txBody>
          <a:bodyPr lIns="0" tIns="0" rIns="0" bIns="0">
            <a:normAutofit/>
          </a:bodyPr>
          <a:lstStyle/>
          <a:p>
            <a:endParaRPr lang="en-GB" dirty="0"/>
          </a:p>
        </p:txBody>
      </p:sp>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
        <p:nvSpPr>
          <p:cNvPr id="9" name="Title 8">
            <a:extLst>
              <a:ext uri="{FF2B5EF4-FFF2-40B4-BE49-F238E27FC236}">
                <a16:creationId xmlns:a16="http://schemas.microsoft.com/office/drawing/2014/main" id="{7FE4E21C-0CBA-ACE1-849E-C058F286E813}"/>
              </a:ext>
            </a:extLst>
          </p:cNvPr>
          <p:cNvSpPr>
            <a:spLocks noGrp="1"/>
          </p:cNvSpPr>
          <p:nvPr>
            <p:ph type="title"/>
          </p:nvPr>
        </p:nvSpPr>
        <p:spPr>
          <a:xfrm>
            <a:off x="277403" y="996592"/>
            <a:ext cx="4294598" cy="2044319"/>
          </a:xfrm>
        </p:spPr>
        <p:txBody>
          <a:bodyPr/>
          <a:lstStyle/>
          <a:p>
            <a:pPr algn="just"/>
            <a:r>
              <a:rPr lang="en-GB" sz="2700" dirty="0">
                <a:solidFill>
                  <a:srgbClr val="FFC000"/>
                </a:solidFill>
              </a:rPr>
              <a:t>More than half of  people around the world do not have access to the basic  healthcare services</a:t>
            </a:r>
          </a:p>
        </p:txBody>
      </p:sp>
      <p:pic>
        <p:nvPicPr>
          <p:cNvPr id="4098" name="Picture 2" descr="Half the world lacks access to essential health services – UN-backed report  | UN News">
            <a:extLst>
              <a:ext uri="{FF2B5EF4-FFF2-40B4-BE49-F238E27FC236}">
                <a16:creationId xmlns:a16="http://schemas.microsoft.com/office/drawing/2014/main" id="{897F6F5D-7946-8DB1-0327-DCF5F5C439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6662" y="873303"/>
            <a:ext cx="7167936" cy="5677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6200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7402" y="3227338"/>
            <a:ext cx="4294598" cy="2406662"/>
          </a:xfrm>
        </p:spPr>
        <p:txBody>
          <a:bodyPr lIns="0" tIns="0" rIns="0" bIns="0">
            <a:normAutofit/>
          </a:bodyPr>
          <a:lstStyle/>
          <a:p>
            <a:endParaRPr lang="en-GB" dirty="0"/>
          </a:p>
        </p:txBody>
      </p:sp>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
        <p:nvSpPr>
          <p:cNvPr id="9" name="Title 8">
            <a:extLst>
              <a:ext uri="{FF2B5EF4-FFF2-40B4-BE49-F238E27FC236}">
                <a16:creationId xmlns:a16="http://schemas.microsoft.com/office/drawing/2014/main" id="{7FE4E21C-0CBA-ACE1-849E-C058F286E813}"/>
              </a:ext>
            </a:extLst>
          </p:cNvPr>
          <p:cNvSpPr>
            <a:spLocks noGrp="1"/>
          </p:cNvSpPr>
          <p:nvPr>
            <p:ph type="title"/>
          </p:nvPr>
        </p:nvSpPr>
        <p:spPr>
          <a:xfrm>
            <a:off x="277403" y="996592"/>
            <a:ext cx="4294598" cy="2044319"/>
          </a:xfrm>
        </p:spPr>
        <p:txBody>
          <a:bodyPr/>
          <a:lstStyle/>
          <a:p>
            <a:pPr algn="just"/>
            <a:endParaRPr lang="en-GB" sz="2700" dirty="0">
              <a:solidFill>
                <a:srgbClr val="FFC000"/>
              </a:solidFill>
            </a:endParaRPr>
          </a:p>
        </p:txBody>
      </p:sp>
      <p:pic>
        <p:nvPicPr>
          <p:cNvPr id="5124" name="Picture 4" descr="Within Philippine Cities homeless people,which include children &amp; entire  families can be seen sleeping on sidewalks Stock Photo - Alamy">
            <a:extLst>
              <a:ext uri="{FF2B5EF4-FFF2-40B4-BE49-F238E27FC236}">
                <a16:creationId xmlns:a16="http://schemas.microsoft.com/office/drawing/2014/main" id="{1D8E31CF-5E26-1CD0-6D3D-60C49CC044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483" y="554803"/>
            <a:ext cx="11709114" cy="61233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D20EFDB-4535-583A-8BAD-2ACE3F1C06D3}"/>
              </a:ext>
            </a:extLst>
          </p:cNvPr>
          <p:cNvSpPr txBox="1"/>
          <p:nvPr/>
        </p:nvSpPr>
        <p:spPr>
          <a:xfrm>
            <a:off x="1797979" y="810166"/>
            <a:ext cx="2640458" cy="710410"/>
          </a:xfrm>
          <a:prstGeom prst="rect">
            <a:avLst/>
          </a:prstGeom>
          <a:noFill/>
        </p:spPr>
        <p:txBody>
          <a:bodyPr vert="horz" wrap="none" lIns="0" tIns="0" rIns="0" bIns="0" rtlCol="0" anchor="t" anchorCtr="0">
            <a:noAutofit/>
          </a:bodyPr>
          <a:lstStyle/>
          <a:p>
            <a:pPr algn="l"/>
            <a:r>
              <a:rPr lang="en-GB" sz="3200" b="1" dirty="0">
                <a:solidFill>
                  <a:srgbClr val="C00000"/>
                </a:solidFill>
              </a:rPr>
              <a:t>ABSENCE OF AFFORDABLE SHELTER</a:t>
            </a:r>
          </a:p>
        </p:txBody>
      </p:sp>
    </p:spTree>
    <p:extLst>
      <p:ext uri="{BB962C8B-B14F-4D97-AF65-F5344CB8AC3E}">
        <p14:creationId xmlns:p14="http://schemas.microsoft.com/office/powerpoint/2010/main" val="4206711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7402" y="3227338"/>
            <a:ext cx="4294598" cy="2406662"/>
          </a:xfrm>
        </p:spPr>
        <p:txBody>
          <a:bodyPr lIns="0" tIns="0" rIns="0" bIns="0">
            <a:normAutofit/>
          </a:bodyPr>
          <a:lstStyle/>
          <a:p>
            <a:endParaRPr lang="en-GB" dirty="0"/>
          </a:p>
        </p:txBody>
      </p:sp>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
        <p:nvSpPr>
          <p:cNvPr id="9" name="Title 8">
            <a:extLst>
              <a:ext uri="{FF2B5EF4-FFF2-40B4-BE49-F238E27FC236}">
                <a16:creationId xmlns:a16="http://schemas.microsoft.com/office/drawing/2014/main" id="{7FE4E21C-0CBA-ACE1-849E-C058F286E813}"/>
              </a:ext>
            </a:extLst>
          </p:cNvPr>
          <p:cNvSpPr>
            <a:spLocks noGrp="1"/>
          </p:cNvSpPr>
          <p:nvPr>
            <p:ph type="title"/>
          </p:nvPr>
        </p:nvSpPr>
        <p:spPr>
          <a:xfrm>
            <a:off x="277403" y="996592"/>
            <a:ext cx="4294598" cy="2044319"/>
          </a:xfrm>
        </p:spPr>
        <p:txBody>
          <a:bodyPr/>
          <a:lstStyle/>
          <a:p>
            <a:pPr algn="just"/>
            <a:endParaRPr lang="en-GB" sz="2700" dirty="0">
              <a:solidFill>
                <a:srgbClr val="FFC000"/>
              </a:solidFill>
            </a:endParaRPr>
          </a:p>
        </p:txBody>
      </p:sp>
      <p:pic>
        <p:nvPicPr>
          <p:cNvPr id="6146" name="Picture 2" descr="Living on rubbish | The Wider Image | Reuters">
            <a:extLst>
              <a:ext uri="{FF2B5EF4-FFF2-40B4-BE49-F238E27FC236}">
                <a16:creationId xmlns:a16="http://schemas.microsoft.com/office/drawing/2014/main" id="{37971E53-D101-82BB-BF1F-12A83977CF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27" y="391239"/>
            <a:ext cx="11719388" cy="632888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1BFC337-13D8-F730-3DF3-8361FC575B93}"/>
              </a:ext>
            </a:extLst>
          </p:cNvPr>
          <p:cNvSpPr txBox="1"/>
          <p:nvPr/>
        </p:nvSpPr>
        <p:spPr>
          <a:xfrm>
            <a:off x="4376791" y="1417834"/>
            <a:ext cx="914400" cy="914400"/>
          </a:xfrm>
          <a:prstGeom prst="rect">
            <a:avLst/>
          </a:prstGeom>
          <a:noFill/>
        </p:spPr>
        <p:txBody>
          <a:bodyPr vert="horz" wrap="none" lIns="0" tIns="0" rIns="0" bIns="0" rtlCol="0" anchor="t" anchorCtr="0">
            <a:noAutofit/>
          </a:bodyPr>
          <a:lstStyle/>
          <a:p>
            <a:pPr algn="l"/>
            <a:endParaRPr lang="en-GB" sz="1800" b="0" dirty="0"/>
          </a:p>
        </p:txBody>
      </p:sp>
      <p:sp>
        <p:nvSpPr>
          <p:cNvPr id="5" name="TextBox 4">
            <a:extLst>
              <a:ext uri="{FF2B5EF4-FFF2-40B4-BE49-F238E27FC236}">
                <a16:creationId xmlns:a16="http://schemas.microsoft.com/office/drawing/2014/main" id="{55E9535F-B481-5CB7-E811-03D59EAB17CF}"/>
              </a:ext>
            </a:extLst>
          </p:cNvPr>
          <p:cNvSpPr txBox="1"/>
          <p:nvPr/>
        </p:nvSpPr>
        <p:spPr>
          <a:xfrm>
            <a:off x="4859675" y="1191801"/>
            <a:ext cx="2760325" cy="914400"/>
          </a:xfrm>
          <a:prstGeom prst="rect">
            <a:avLst/>
          </a:prstGeom>
          <a:noFill/>
        </p:spPr>
        <p:txBody>
          <a:bodyPr vert="horz" wrap="none" lIns="0" tIns="0" rIns="0" bIns="0" rtlCol="0" anchor="t" anchorCtr="0">
            <a:noAutofit/>
          </a:bodyPr>
          <a:lstStyle/>
          <a:p>
            <a:pPr algn="l"/>
            <a:r>
              <a:rPr lang="en-GB" sz="4800" b="1" dirty="0">
                <a:solidFill>
                  <a:srgbClr val="FFC000"/>
                </a:solidFill>
              </a:rPr>
              <a:t>POVERTY</a:t>
            </a:r>
          </a:p>
        </p:txBody>
      </p:sp>
    </p:spTree>
    <p:extLst>
      <p:ext uri="{BB962C8B-B14F-4D97-AF65-F5344CB8AC3E}">
        <p14:creationId xmlns:p14="http://schemas.microsoft.com/office/powerpoint/2010/main" val="165851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7402" y="3227338"/>
            <a:ext cx="3904179" cy="2406662"/>
          </a:xfrm>
        </p:spPr>
        <p:txBody>
          <a:bodyPr lIns="0" tIns="0" rIns="0" bIns="0">
            <a:normAutofit/>
          </a:bodyPr>
          <a:lstStyle/>
          <a:p>
            <a:r>
              <a:rPr lang="en-GB" dirty="0"/>
              <a:t>The decomposing waste emit Methane which is a potent greenhouse gas harmful to the environment</a:t>
            </a:r>
          </a:p>
        </p:txBody>
      </p:sp>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
        <p:nvSpPr>
          <p:cNvPr id="9" name="Title 8">
            <a:extLst>
              <a:ext uri="{FF2B5EF4-FFF2-40B4-BE49-F238E27FC236}">
                <a16:creationId xmlns:a16="http://schemas.microsoft.com/office/drawing/2014/main" id="{7FE4E21C-0CBA-ACE1-849E-C058F286E813}"/>
              </a:ext>
            </a:extLst>
          </p:cNvPr>
          <p:cNvSpPr>
            <a:spLocks noGrp="1"/>
          </p:cNvSpPr>
          <p:nvPr>
            <p:ph type="title"/>
          </p:nvPr>
        </p:nvSpPr>
        <p:spPr>
          <a:xfrm>
            <a:off x="277403" y="996592"/>
            <a:ext cx="3904179" cy="2044319"/>
          </a:xfrm>
        </p:spPr>
        <p:txBody>
          <a:bodyPr/>
          <a:lstStyle/>
          <a:p>
            <a:pPr algn="just"/>
            <a:r>
              <a:rPr lang="en-GB" sz="2700" dirty="0">
                <a:solidFill>
                  <a:srgbClr val="FFC000"/>
                </a:solidFill>
              </a:rPr>
              <a:t>What are Landfills and why are they harmful to the environment?</a:t>
            </a:r>
          </a:p>
        </p:txBody>
      </p:sp>
      <p:pic>
        <p:nvPicPr>
          <p:cNvPr id="7170" name="Picture 2" descr="What Is Landfill and Why It's Harmful 🌍 - EZ CleanUp">
            <a:extLst>
              <a:ext uri="{FF2B5EF4-FFF2-40B4-BE49-F238E27FC236}">
                <a16:creationId xmlns:a16="http://schemas.microsoft.com/office/drawing/2014/main" id="{D8C14D94-368C-E5A3-E2A6-F28394EE0A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6517" y="164386"/>
            <a:ext cx="7744556" cy="6534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6569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0961" y="3227338"/>
            <a:ext cx="4441861" cy="2406662"/>
          </a:xfrm>
        </p:spPr>
        <p:txBody>
          <a:bodyPr lIns="0" tIns="0" rIns="0" bIns="0">
            <a:normAutofit/>
          </a:bodyPr>
          <a:lstStyle/>
          <a:p>
            <a:r>
              <a:rPr lang="en-GB" sz="2200" dirty="0"/>
              <a:t>Loss of habitat for millions of plants and animal species and increasing the severity of global warming</a:t>
            </a:r>
          </a:p>
        </p:txBody>
      </p:sp>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
        <p:nvSpPr>
          <p:cNvPr id="9" name="Title 8">
            <a:extLst>
              <a:ext uri="{FF2B5EF4-FFF2-40B4-BE49-F238E27FC236}">
                <a16:creationId xmlns:a16="http://schemas.microsoft.com/office/drawing/2014/main" id="{7FE4E21C-0CBA-ACE1-849E-C058F286E813}"/>
              </a:ext>
            </a:extLst>
          </p:cNvPr>
          <p:cNvSpPr>
            <a:spLocks noGrp="1"/>
          </p:cNvSpPr>
          <p:nvPr>
            <p:ph type="title"/>
          </p:nvPr>
        </p:nvSpPr>
        <p:spPr>
          <a:xfrm>
            <a:off x="160961" y="534256"/>
            <a:ext cx="4441861" cy="2506655"/>
          </a:xfrm>
        </p:spPr>
        <p:txBody>
          <a:bodyPr/>
          <a:lstStyle/>
          <a:p>
            <a:pPr algn="just"/>
            <a:br>
              <a:rPr lang="en-GB" sz="2000" dirty="0">
                <a:solidFill>
                  <a:srgbClr val="FFC000"/>
                </a:solidFill>
              </a:rPr>
            </a:br>
            <a:r>
              <a:rPr lang="en-GB" sz="2000" dirty="0">
                <a:solidFill>
                  <a:srgbClr val="FFC000"/>
                </a:solidFill>
              </a:rPr>
              <a:t>Deforestation in Sub-Saharan Africa:</a:t>
            </a:r>
            <a:br>
              <a:rPr lang="en-GB" sz="2000" dirty="0">
                <a:solidFill>
                  <a:srgbClr val="FFC000"/>
                </a:solidFill>
              </a:rPr>
            </a:br>
            <a:br>
              <a:rPr lang="en-GB" sz="2000" dirty="0">
                <a:solidFill>
                  <a:srgbClr val="FFC000"/>
                </a:solidFill>
              </a:rPr>
            </a:br>
            <a:r>
              <a:rPr lang="en-GB" sz="2000" dirty="0">
                <a:solidFill>
                  <a:srgbClr val="FFC000"/>
                </a:solidFill>
              </a:rPr>
              <a:t>What are the likely implications? </a:t>
            </a:r>
          </a:p>
        </p:txBody>
      </p:sp>
      <p:pic>
        <p:nvPicPr>
          <p:cNvPr id="8194" name="Picture 2" descr="How Widespread Deforestation In Africa Risks Our Climate Future -  Greenpeace Africa">
            <a:extLst>
              <a:ext uri="{FF2B5EF4-FFF2-40B4-BE49-F238E27FC236}">
                <a16:creationId xmlns:a16="http://schemas.microsoft.com/office/drawing/2014/main" id="{0082B4BC-CAA8-5837-6E99-E78A0FE0E3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6661" y="421240"/>
            <a:ext cx="7284378" cy="6129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947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7402" y="3227338"/>
            <a:ext cx="3904179" cy="2406662"/>
          </a:xfrm>
        </p:spPr>
        <p:txBody>
          <a:bodyPr lIns="0" tIns="0" rIns="0" bIns="0">
            <a:normAutofit/>
          </a:bodyPr>
          <a:lstStyle/>
          <a:p>
            <a:endParaRPr lang="en-GB" dirty="0"/>
          </a:p>
        </p:txBody>
      </p:sp>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
        <p:nvSpPr>
          <p:cNvPr id="9" name="Title 8">
            <a:extLst>
              <a:ext uri="{FF2B5EF4-FFF2-40B4-BE49-F238E27FC236}">
                <a16:creationId xmlns:a16="http://schemas.microsoft.com/office/drawing/2014/main" id="{7FE4E21C-0CBA-ACE1-849E-C058F286E813}"/>
              </a:ext>
            </a:extLst>
          </p:cNvPr>
          <p:cNvSpPr>
            <a:spLocks noGrp="1"/>
          </p:cNvSpPr>
          <p:nvPr>
            <p:ph type="title"/>
          </p:nvPr>
        </p:nvSpPr>
        <p:spPr>
          <a:xfrm>
            <a:off x="160961" y="534256"/>
            <a:ext cx="4441861" cy="2506655"/>
          </a:xfrm>
        </p:spPr>
        <p:txBody>
          <a:bodyPr/>
          <a:lstStyle/>
          <a:p>
            <a:pPr algn="just"/>
            <a:br>
              <a:rPr lang="en-GB" sz="2000" dirty="0">
                <a:solidFill>
                  <a:srgbClr val="FFC000"/>
                </a:solidFill>
              </a:rPr>
            </a:br>
            <a:r>
              <a:rPr lang="en-GB" sz="2500" dirty="0">
                <a:solidFill>
                  <a:srgbClr val="FFC000"/>
                </a:solidFill>
              </a:rPr>
              <a:t>High Level of unemployment</a:t>
            </a:r>
          </a:p>
        </p:txBody>
      </p:sp>
      <p:pic>
        <p:nvPicPr>
          <p:cNvPr id="9218" name="Picture 2" descr="Youth unemployment: Show us you have a heart, Mr. President. — Institute of  Race Relations">
            <a:extLst>
              <a:ext uri="{FF2B5EF4-FFF2-40B4-BE49-F238E27FC236}">
                <a16:creationId xmlns:a16="http://schemas.microsoft.com/office/drawing/2014/main" id="{C64BAF62-7988-AABD-5B2A-E7FDCF2321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6661" y="256854"/>
            <a:ext cx="7284378" cy="6452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0889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1011B-372B-FA26-F37A-17C53B89A535}"/>
              </a:ext>
            </a:extLst>
          </p:cNvPr>
          <p:cNvSpPr>
            <a:spLocks noGrp="1"/>
          </p:cNvSpPr>
          <p:nvPr>
            <p:ph type="title"/>
          </p:nvPr>
        </p:nvSpPr>
        <p:spPr>
          <a:xfrm>
            <a:off x="1130005" y="873304"/>
            <a:ext cx="9387840" cy="801384"/>
          </a:xfrm>
        </p:spPr>
        <p:txBody>
          <a:bodyPr/>
          <a:lstStyle/>
          <a:p>
            <a:r>
              <a:rPr lang="en-GB" dirty="0"/>
              <a:t> </a:t>
            </a:r>
            <a:r>
              <a:rPr lang="en-GB" sz="4800" dirty="0">
                <a:solidFill>
                  <a:srgbClr val="01033C"/>
                </a:solidFill>
              </a:rPr>
              <a:t>SOME USEFUL STATISTICS….</a:t>
            </a:r>
          </a:p>
        </p:txBody>
      </p:sp>
      <p:sp>
        <p:nvSpPr>
          <p:cNvPr id="4" name="Content Placeholder 3">
            <a:extLst>
              <a:ext uri="{FF2B5EF4-FFF2-40B4-BE49-F238E27FC236}">
                <a16:creationId xmlns:a16="http://schemas.microsoft.com/office/drawing/2014/main" id="{ADAAD00A-F0F4-71C3-762C-6CA8ED6A915A}"/>
              </a:ext>
            </a:extLst>
          </p:cNvPr>
          <p:cNvSpPr>
            <a:spLocks noGrp="1"/>
          </p:cNvSpPr>
          <p:nvPr>
            <p:ph idx="1"/>
          </p:nvPr>
        </p:nvSpPr>
        <p:spPr>
          <a:xfrm>
            <a:off x="996593" y="1828800"/>
            <a:ext cx="10746769" cy="4818580"/>
          </a:xfrm>
        </p:spPr>
        <p:txBody>
          <a:bodyPr>
            <a:normAutofit fontScale="92500"/>
          </a:bodyPr>
          <a:lstStyle/>
          <a:p>
            <a:pPr marL="457200" indent="-457200" algn="just">
              <a:lnSpc>
                <a:spcPct val="150000"/>
              </a:lnSpc>
              <a:buFont typeface="Wingdings" panose="05000000000000000000" pitchFamily="2" charset="2"/>
              <a:buChar char="§"/>
            </a:pPr>
            <a:r>
              <a:rPr lang="en-GB" dirty="0"/>
              <a:t>Over 3 billion people worldwide live on less than USD2.5 a day</a:t>
            </a:r>
          </a:p>
          <a:p>
            <a:pPr marL="457200" indent="-457200" algn="just">
              <a:lnSpc>
                <a:spcPct val="150000"/>
              </a:lnSpc>
              <a:buFont typeface="Wingdings" panose="05000000000000000000" pitchFamily="2" charset="2"/>
              <a:buChar char="§"/>
            </a:pPr>
            <a:r>
              <a:rPr lang="en-GB" dirty="0"/>
              <a:t>One billion children around the world live in poverty</a:t>
            </a:r>
          </a:p>
          <a:p>
            <a:pPr marL="457200" indent="-457200" algn="just">
              <a:lnSpc>
                <a:spcPct val="150000"/>
              </a:lnSpc>
              <a:buFont typeface="Wingdings" panose="05000000000000000000" pitchFamily="2" charset="2"/>
              <a:buChar char="§"/>
            </a:pPr>
            <a:r>
              <a:rPr lang="en-GB" dirty="0"/>
              <a:t>Over 1 billion people do not have access to clean water</a:t>
            </a:r>
          </a:p>
          <a:p>
            <a:pPr marL="457200" indent="-457200" algn="just">
              <a:lnSpc>
                <a:spcPct val="150000"/>
              </a:lnSpc>
              <a:buFont typeface="Wingdings" panose="05000000000000000000" pitchFamily="2" charset="2"/>
              <a:buChar char="§"/>
            </a:pPr>
            <a:r>
              <a:rPr lang="en-GB" dirty="0"/>
              <a:t>1 in 7 children have no access to healthcare</a:t>
            </a:r>
          </a:p>
          <a:p>
            <a:pPr marL="457200" indent="-457200" algn="just">
              <a:lnSpc>
                <a:spcPct val="150000"/>
              </a:lnSpc>
              <a:buFont typeface="Wingdings" panose="05000000000000000000" pitchFamily="2" charset="2"/>
              <a:buChar char="§"/>
            </a:pPr>
            <a:r>
              <a:rPr lang="en-GB" dirty="0"/>
              <a:t>1 in 3 children are without adequate shelter</a:t>
            </a:r>
          </a:p>
          <a:p>
            <a:pPr marL="457200" indent="-457200" algn="just">
              <a:lnSpc>
                <a:spcPct val="150000"/>
              </a:lnSpc>
              <a:buFont typeface="Wingdings" panose="05000000000000000000" pitchFamily="2" charset="2"/>
              <a:buChar char="§"/>
            </a:pPr>
            <a:r>
              <a:rPr lang="en-GB" dirty="0"/>
              <a:t>22,000 children die everyday in the developing world from largely preventable illnesses/diseases  </a:t>
            </a:r>
          </a:p>
        </p:txBody>
      </p:sp>
    </p:spTree>
    <p:extLst>
      <p:ext uri="{BB962C8B-B14F-4D97-AF65-F5344CB8AC3E}">
        <p14:creationId xmlns:p14="http://schemas.microsoft.com/office/powerpoint/2010/main" val="283241962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5902" y="518845"/>
            <a:ext cx="10993348" cy="1032554"/>
          </a:xfrm>
        </p:spPr>
        <p:txBody>
          <a:bodyPr>
            <a:normAutofit fontScale="90000"/>
          </a:bodyPr>
          <a:lstStyle/>
          <a:p>
            <a:pPr algn="ct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602750" y="821934"/>
            <a:ext cx="11078967" cy="5517222"/>
          </a:xfrm>
        </p:spPr>
        <p:txBody>
          <a:bodyPr>
            <a:normAutofit/>
          </a:bodyPr>
          <a:lstStyle/>
          <a:p>
            <a:pPr algn="just">
              <a:lnSpc>
                <a:spcPct val="150000"/>
              </a:lnSpc>
            </a:pPr>
            <a:r>
              <a:rPr lang="en-GB" sz="3000" dirty="0"/>
              <a:t>Now, we have a clear understanding of what social problems are.</a:t>
            </a:r>
          </a:p>
          <a:p>
            <a:pPr algn="just">
              <a:lnSpc>
                <a:spcPct val="150000"/>
              </a:lnSpc>
            </a:pPr>
            <a:r>
              <a:rPr lang="en-GB" sz="3000" dirty="0"/>
              <a:t>So….</a:t>
            </a:r>
          </a:p>
          <a:p>
            <a:pPr algn="just">
              <a:lnSpc>
                <a:spcPct val="150000"/>
              </a:lnSpc>
            </a:pPr>
            <a:endParaRPr lang="en-GB" sz="3000" dirty="0">
              <a:solidFill>
                <a:srgbClr val="FFC000"/>
              </a:solidFill>
            </a:endParaRPr>
          </a:p>
          <a:p>
            <a:pPr marL="342900" indent="-342900" algn="just">
              <a:lnSpc>
                <a:spcPct val="150000"/>
              </a:lnSpc>
              <a:buFont typeface="Arial" panose="020B0604020202020204" pitchFamily="34" charset="0"/>
              <a:buChar char="•"/>
            </a:pPr>
            <a:r>
              <a:rPr lang="en-GB" sz="3000" dirty="0">
                <a:solidFill>
                  <a:srgbClr val="FFC000"/>
                </a:solidFill>
              </a:rPr>
              <a:t>Who are Social Entrepreneurs?</a:t>
            </a:r>
          </a:p>
          <a:p>
            <a:endParaRPr lang="en-US" sz="3200" dirty="0"/>
          </a:p>
        </p:txBody>
      </p:sp>
    </p:spTree>
    <p:extLst>
      <p:ext uri="{BB962C8B-B14F-4D97-AF65-F5344CB8AC3E}">
        <p14:creationId xmlns:p14="http://schemas.microsoft.com/office/powerpoint/2010/main" val="1920804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62A3F4F-DE05-4C6A-9222-2A89E45C526B}"/>
              </a:ext>
            </a:extLst>
          </p:cNvPr>
          <p:cNvSpPr>
            <a:spLocks noGrp="1"/>
          </p:cNvSpPr>
          <p:nvPr>
            <p:ph type="title"/>
          </p:nvPr>
        </p:nvSpPr>
        <p:spPr>
          <a:xfrm>
            <a:off x="911225" y="908049"/>
            <a:ext cx="10440988" cy="1095411"/>
          </a:xfrm>
        </p:spPr>
        <p:txBody>
          <a:bodyPr/>
          <a:lstStyle/>
          <a:p>
            <a:pPr algn="ctr"/>
            <a:r>
              <a:rPr lang="en-GB" sz="4000" dirty="0">
                <a:solidFill>
                  <a:srgbClr val="FFC000"/>
                </a:solidFill>
              </a:rPr>
              <a:t>SOCIAL ENTREPRENEURSHIP </a:t>
            </a:r>
            <a:br>
              <a:rPr lang="en-GB" sz="4000" dirty="0">
                <a:solidFill>
                  <a:srgbClr val="FFC000"/>
                </a:solidFill>
              </a:rPr>
            </a:br>
            <a:r>
              <a:rPr lang="en-GB" sz="4000" dirty="0">
                <a:solidFill>
                  <a:srgbClr val="FFC000"/>
                </a:solidFill>
              </a:rPr>
              <a:t>(PIONEERING SOCIAL CHANGE)</a:t>
            </a:r>
            <a:endParaRPr lang="en-US" sz="4000" dirty="0">
              <a:solidFill>
                <a:srgbClr val="FFC000"/>
              </a:solidFill>
              <a:latin typeface="+mj-lt"/>
            </a:endParaRPr>
          </a:p>
        </p:txBody>
      </p:sp>
      <p:sp>
        <p:nvSpPr>
          <p:cNvPr id="5" name="Text Placeholder 4">
            <a:extLst>
              <a:ext uri="{FF2B5EF4-FFF2-40B4-BE49-F238E27FC236}">
                <a16:creationId xmlns:a16="http://schemas.microsoft.com/office/drawing/2014/main" id="{68E3831E-A902-4633-B898-16283878FEC6}"/>
              </a:ext>
            </a:extLst>
          </p:cNvPr>
          <p:cNvSpPr>
            <a:spLocks noGrp="1"/>
          </p:cNvSpPr>
          <p:nvPr>
            <p:ph type="body" idx="1"/>
          </p:nvPr>
        </p:nvSpPr>
        <p:spPr>
          <a:xfrm>
            <a:off x="1161523" y="2250040"/>
            <a:ext cx="10294162" cy="2465798"/>
          </a:xfrm>
        </p:spPr>
        <p:txBody>
          <a:bodyPr>
            <a:normAutofit/>
          </a:bodyPr>
          <a:lstStyle/>
          <a:p>
            <a:endParaRPr lang="en-US" sz="3200" dirty="0">
              <a:solidFill>
                <a:schemeClr val="tx2"/>
              </a:solidFill>
            </a:endParaRPr>
          </a:p>
          <a:p>
            <a:endParaRPr lang="en-US" sz="3200" dirty="0">
              <a:solidFill>
                <a:schemeClr val="tx2"/>
              </a:solidFill>
            </a:endParaRPr>
          </a:p>
          <a:p>
            <a:pPr algn="ctr"/>
            <a:r>
              <a:rPr lang="en-GB" sz="3200" u="sng" dirty="0">
                <a:effectLst/>
                <a:latin typeface="Calibri" panose="020F0502020204030204" pitchFamily="34" charset="0"/>
                <a:ea typeface="Yu Mincho" panose="02020400000000000000" pitchFamily="18" charset="-128"/>
                <a:cs typeface="Times New Roman" panose="02020603050405020304" pitchFamily="18" charset="0"/>
                <a:hlinkClick r:id="rId2">
                  <a:extLst>
                    <a:ext uri="{A12FA001-AC4F-418D-AE19-62706E023703}">
                      <ahyp:hlinkClr xmlns:ahyp="http://schemas.microsoft.com/office/drawing/2018/hyperlinkcolor" val="tx"/>
                    </a:ext>
                  </a:extLst>
                </a:hlinkClick>
              </a:rPr>
              <a:t>https://www.youtube.com/watch?v=jk5LI_WcosQ</a:t>
            </a:r>
            <a:endParaRPr lang="en-US" sz="3200" dirty="0"/>
          </a:p>
        </p:txBody>
      </p:sp>
    </p:spTree>
    <p:extLst>
      <p:ext uri="{BB962C8B-B14F-4D97-AF65-F5344CB8AC3E}">
        <p14:creationId xmlns:p14="http://schemas.microsoft.com/office/powerpoint/2010/main" val="4261806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1011B-372B-FA26-F37A-17C53B89A535}"/>
              </a:ext>
            </a:extLst>
          </p:cNvPr>
          <p:cNvSpPr>
            <a:spLocks noGrp="1"/>
          </p:cNvSpPr>
          <p:nvPr>
            <p:ph type="title"/>
          </p:nvPr>
        </p:nvSpPr>
        <p:spPr>
          <a:xfrm>
            <a:off x="996592" y="945222"/>
            <a:ext cx="10746769" cy="965771"/>
          </a:xfrm>
        </p:spPr>
        <p:txBody>
          <a:bodyPr/>
          <a:lstStyle/>
          <a:p>
            <a:pPr algn="ctr"/>
            <a:r>
              <a:rPr lang="en-GB" sz="3600" dirty="0"/>
              <a:t> </a:t>
            </a:r>
            <a:r>
              <a:rPr lang="en-GB" sz="3600" dirty="0">
                <a:solidFill>
                  <a:schemeClr val="tx1"/>
                </a:solidFill>
              </a:rPr>
              <a:t>THE MUHAMMAD YUNUS STORY</a:t>
            </a:r>
            <a:br>
              <a:rPr lang="en-GB" sz="3600" dirty="0">
                <a:solidFill>
                  <a:schemeClr val="tx1"/>
                </a:solidFill>
              </a:rPr>
            </a:br>
            <a:r>
              <a:rPr lang="en-GB" sz="3600" dirty="0">
                <a:solidFill>
                  <a:schemeClr val="tx1"/>
                </a:solidFill>
              </a:rPr>
              <a:t>(HIGHLIGHTS)</a:t>
            </a:r>
          </a:p>
        </p:txBody>
      </p:sp>
      <p:sp>
        <p:nvSpPr>
          <p:cNvPr id="4" name="Content Placeholder 3">
            <a:extLst>
              <a:ext uri="{FF2B5EF4-FFF2-40B4-BE49-F238E27FC236}">
                <a16:creationId xmlns:a16="http://schemas.microsoft.com/office/drawing/2014/main" id="{ADAAD00A-F0F4-71C3-762C-6CA8ED6A915A}"/>
              </a:ext>
            </a:extLst>
          </p:cNvPr>
          <p:cNvSpPr>
            <a:spLocks noGrp="1"/>
          </p:cNvSpPr>
          <p:nvPr>
            <p:ph idx="1"/>
          </p:nvPr>
        </p:nvSpPr>
        <p:spPr>
          <a:xfrm>
            <a:off x="996593" y="2013735"/>
            <a:ext cx="10746769" cy="4685015"/>
          </a:xfrm>
        </p:spPr>
        <p:txBody>
          <a:bodyPr>
            <a:normAutofit fontScale="92500" lnSpcReduction="20000"/>
          </a:bodyPr>
          <a:lstStyle/>
          <a:p>
            <a:pPr marL="457200" indent="-457200" algn="just">
              <a:lnSpc>
                <a:spcPct val="150000"/>
              </a:lnSpc>
              <a:buFont typeface="Arial" panose="020B0604020202020204" pitchFamily="34" charset="0"/>
              <a:buChar char="•"/>
            </a:pPr>
            <a:r>
              <a:rPr lang="en-GB" dirty="0"/>
              <a:t>His observations in a Bangladesh village in 1974: Craftspeople were skilled but limited by credit availability </a:t>
            </a:r>
          </a:p>
          <a:p>
            <a:pPr marL="457200" indent="-457200" algn="just">
              <a:lnSpc>
                <a:spcPct val="150000"/>
              </a:lnSpc>
              <a:buFont typeface="Arial" panose="020B0604020202020204" pitchFamily="34" charset="0"/>
              <a:buChar char="•"/>
            </a:pPr>
            <a:r>
              <a:rPr lang="en-GB" b="1" dirty="0"/>
              <a:t>The opportunity he saw:</a:t>
            </a:r>
            <a:r>
              <a:rPr lang="en-GB" dirty="0"/>
              <a:t> Micro-loans, with no collateral and low interest, could improve their lives </a:t>
            </a:r>
          </a:p>
          <a:p>
            <a:pPr marL="457200" indent="-457200" algn="just">
              <a:lnSpc>
                <a:spcPct val="150000"/>
              </a:lnSpc>
              <a:buFont typeface="Arial" panose="020B0604020202020204" pitchFamily="34" charset="0"/>
              <a:buChar char="•"/>
            </a:pPr>
            <a:r>
              <a:rPr lang="en-GB" b="1" dirty="0"/>
              <a:t>The results: </a:t>
            </a:r>
            <a:r>
              <a:rPr lang="en-GB" dirty="0"/>
              <a:t>Very high loan repayment; Creation of the Grameen Bank; Nationwide adoption </a:t>
            </a:r>
          </a:p>
          <a:p>
            <a:pPr marL="457200" indent="-457200" algn="just">
              <a:lnSpc>
                <a:spcPct val="150000"/>
              </a:lnSpc>
              <a:buFont typeface="Arial" panose="020B0604020202020204" pitchFamily="34" charset="0"/>
              <a:buChar char="•"/>
            </a:pPr>
            <a:r>
              <a:rPr lang="en-GB" b="1" dirty="0"/>
              <a:t>The recognition: </a:t>
            </a:r>
            <a:r>
              <a:rPr lang="en-GB" dirty="0"/>
              <a:t>Professor Yunus won the 2006 Nobel Peace Prize; Grameen is a famous model of Social Entrepreneurship</a:t>
            </a:r>
          </a:p>
          <a:p>
            <a:pPr marL="457200" indent="-457200" algn="just">
              <a:lnSpc>
                <a:spcPct val="150000"/>
              </a:lnSpc>
              <a:buFont typeface="Wingdings" panose="05000000000000000000" pitchFamily="2" charset="2"/>
              <a:buChar char="§"/>
            </a:pPr>
            <a:endParaRPr lang="en-GB" dirty="0"/>
          </a:p>
        </p:txBody>
      </p:sp>
    </p:spTree>
    <p:extLst>
      <p:ext uri="{BB962C8B-B14F-4D97-AF65-F5344CB8AC3E}">
        <p14:creationId xmlns:p14="http://schemas.microsoft.com/office/powerpoint/2010/main" val="307275310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89BF8-BBA0-AC73-EF27-D5D4CAEFDB1C}"/>
              </a:ext>
            </a:extLst>
          </p:cNvPr>
          <p:cNvSpPr>
            <a:spLocks noGrp="1"/>
          </p:cNvSpPr>
          <p:nvPr>
            <p:ph type="title"/>
          </p:nvPr>
        </p:nvSpPr>
        <p:spPr>
          <a:xfrm>
            <a:off x="1130004" y="965772"/>
            <a:ext cx="10921583" cy="616448"/>
          </a:xfrm>
        </p:spPr>
        <p:txBody>
          <a:bodyPr/>
          <a:lstStyle/>
          <a:p>
            <a:pPr algn="ctr"/>
            <a:r>
              <a:rPr lang="en-GB" sz="3400" dirty="0">
                <a:solidFill>
                  <a:schemeClr val="tx1"/>
                </a:solidFill>
              </a:rPr>
              <a:t>USEFUL FACTS ABOUT SOCIAL ENTERPRISES </a:t>
            </a:r>
          </a:p>
        </p:txBody>
      </p:sp>
      <p:sp>
        <p:nvSpPr>
          <p:cNvPr id="3" name="Content Placeholder 2">
            <a:extLst>
              <a:ext uri="{FF2B5EF4-FFF2-40B4-BE49-F238E27FC236}">
                <a16:creationId xmlns:a16="http://schemas.microsoft.com/office/drawing/2014/main" id="{BFB42343-262D-CD62-9DFE-52B25360DB2F}"/>
              </a:ext>
            </a:extLst>
          </p:cNvPr>
          <p:cNvSpPr>
            <a:spLocks noGrp="1"/>
          </p:cNvSpPr>
          <p:nvPr>
            <p:ph idx="1"/>
          </p:nvPr>
        </p:nvSpPr>
        <p:spPr>
          <a:xfrm>
            <a:off x="965617" y="1921267"/>
            <a:ext cx="10921583" cy="4530904"/>
          </a:xfrm>
        </p:spPr>
        <p:txBody>
          <a:bodyPr>
            <a:normAutofit/>
          </a:bodyPr>
          <a:lstStyle/>
          <a:p>
            <a:pPr marL="457200" indent="-457200" algn="just">
              <a:lnSpc>
                <a:spcPct val="150000"/>
              </a:lnSpc>
              <a:buFont typeface="Arial" panose="020B0604020202020204" pitchFamily="34" charset="0"/>
              <a:buChar char="•"/>
            </a:pPr>
            <a:r>
              <a:rPr lang="en-GB" sz="2600" dirty="0"/>
              <a:t>The goal is to alleviate some of society’s most pressing issues </a:t>
            </a:r>
          </a:p>
          <a:p>
            <a:pPr marL="457200" indent="-457200" algn="just">
              <a:lnSpc>
                <a:spcPct val="150000"/>
              </a:lnSpc>
              <a:buFont typeface="Arial" panose="020B0604020202020204" pitchFamily="34" charset="0"/>
              <a:buChar char="•"/>
            </a:pPr>
            <a:r>
              <a:rPr lang="en-GB" sz="2600" dirty="0"/>
              <a:t>Unlike other businesses, social enterprises directly addresses intractable social need</a:t>
            </a:r>
          </a:p>
          <a:p>
            <a:pPr marL="457200" indent="-457200" algn="just">
              <a:lnSpc>
                <a:spcPct val="150000"/>
              </a:lnSpc>
              <a:buFont typeface="Arial" panose="020B0604020202020204" pitchFamily="34" charset="0"/>
              <a:buChar char="•"/>
            </a:pPr>
            <a:r>
              <a:rPr lang="en-GB" sz="2600" dirty="0"/>
              <a:t>They are different from nonprofits organisations in that  Social enterprises are commercial organisations with revenue drivers</a:t>
            </a:r>
          </a:p>
          <a:p>
            <a:pPr algn="just">
              <a:lnSpc>
                <a:spcPct val="150000"/>
              </a:lnSpc>
            </a:pPr>
            <a:r>
              <a:rPr lang="en-GB" sz="1600" b="0" i="0" dirty="0">
                <a:solidFill>
                  <a:srgbClr val="040C28"/>
                </a:solidFill>
                <a:effectLst/>
                <a:latin typeface="Google Sans"/>
              </a:rPr>
              <a:t>While Nonprofits rely on funding through governmental organizations, grants, and donors, social enterprises create a source of </a:t>
            </a:r>
          </a:p>
          <a:p>
            <a:pPr algn="just">
              <a:lnSpc>
                <a:spcPct val="150000"/>
              </a:lnSpc>
            </a:pPr>
            <a:r>
              <a:rPr lang="en-GB" sz="1600" b="0" i="0" dirty="0">
                <a:solidFill>
                  <a:srgbClr val="040C28"/>
                </a:solidFill>
                <a:effectLst/>
                <a:latin typeface="Google Sans"/>
              </a:rPr>
              <a:t>funding themselves through generating their own profit</a:t>
            </a:r>
            <a:r>
              <a:rPr lang="en-GB" sz="1600" b="0" i="0" dirty="0">
                <a:solidFill>
                  <a:srgbClr val="202124"/>
                </a:solidFill>
                <a:effectLst/>
                <a:latin typeface="Google Sans"/>
              </a:rPr>
              <a:t>.</a:t>
            </a:r>
            <a:endParaRPr lang="en-GB" sz="2600" dirty="0"/>
          </a:p>
        </p:txBody>
      </p:sp>
    </p:spTree>
    <p:extLst>
      <p:ext uri="{BB962C8B-B14F-4D97-AF65-F5344CB8AC3E}">
        <p14:creationId xmlns:p14="http://schemas.microsoft.com/office/powerpoint/2010/main" val="26795647"/>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1011B-372B-FA26-F37A-17C53B89A535}"/>
              </a:ext>
            </a:extLst>
          </p:cNvPr>
          <p:cNvSpPr>
            <a:spLocks noGrp="1"/>
          </p:cNvSpPr>
          <p:nvPr>
            <p:ph type="title"/>
          </p:nvPr>
        </p:nvSpPr>
        <p:spPr>
          <a:xfrm>
            <a:off x="996592" y="945222"/>
            <a:ext cx="10746769" cy="1068513"/>
          </a:xfrm>
        </p:spPr>
        <p:txBody>
          <a:bodyPr/>
          <a:lstStyle/>
          <a:p>
            <a:pPr algn="ctr"/>
            <a:r>
              <a:rPr lang="en-GB" sz="3200" dirty="0">
                <a:solidFill>
                  <a:schemeClr val="tx1"/>
                </a:solidFill>
              </a:rPr>
              <a:t>CREATIVITY AND INNOVATION OF SOCIAL ENTREPRENEURS </a:t>
            </a:r>
            <a:br>
              <a:rPr lang="en-GB" sz="3200" dirty="0">
                <a:solidFill>
                  <a:schemeClr val="tx1"/>
                </a:solidFill>
              </a:rPr>
            </a:br>
            <a:r>
              <a:rPr lang="en-GB" sz="3200" dirty="0">
                <a:solidFill>
                  <a:schemeClr val="tx1"/>
                </a:solidFill>
              </a:rPr>
              <a:t>(CONSIDER SCHUMPETER’S CREATIVE DESTRUCTION) </a:t>
            </a:r>
          </a:p>
        </p:txBody>
      </p:sp>
      <p:sp>
        <p:nvSpPr>
          <p:cNvPr id="4" name="Content Placeholder 3">
            <a:extLst>
              <a:ext uri="{FF2B5EF4-FFF2-40B4-BE49-F238E27FC236}">
                <a16:creationId xmlns:a16="http://schemas.microsoft.com/office/drawing/2014/main" id="{ADAAD00A-F0F4-71C3-762C-6CA8ED6A915A}"/>
              </a:ext>
            </a:extLst>
          </p:cNvPr>
          <p:cNvSpPr>
            <a:spLocks noGrp="1"/>
          </p:cNvSpPr>
          <p:nvPr>
            <p:ph idx="1"/>
          </p:nvPr>
        </p:nvSpPr>
        <p:spPr>
          <a:xfrm>
            <a:off x="996593" y="2013735"/>
            <a:ext cx="10746769" cy="4685015"/>
          </a:xfrm>
        </p:spPr>
        <p:txBody>
          <a:bodyPr>
            <a:normAutofit fontScale="77500" lnSpcReduction="20000"/>
          </a:bodyPr>
          <a:lstStyle/>
          <a:p>
            <a:pPr marL="457200" indent="-457200" algn="just">
              <a:lnSpc>
                <a:spcPct val="150000"/>
              </a:lnSpc>
              <a:buFont typeface="Arial" panose="020B0604020202020204" pitchFamily="34" charset="0"/>
              <a:buChar char="•"/>
            </a:pPr>
            <a:r>
              <a:rPr lang="en-GB" dirty="0"/>
              <a:t>Offer new product or service </a:t>
            </a:r>
          </a:p>
          <a:p>
            <a:pPr marL="457200" indent="-457200" algn="just">
              <a:lnSpc>
                <a:spcPct val="150000"/>
              </a:lnSpc>
              <a:buFont typeface="Arial" panose="020B0604020202020204" pitchFamily="34" charset="0"/>
              <a:buChar char="•"/>
            </a:pPr>
            <a:r>
              <a:rPr lang="en-GB" dirty="0"/>
              <a:t>Develop new process or technology for producing or delivering an existing product, service, program or project </a:t>
            </a:r>
          </a:p>
          <a:p>
            <a:pPr marL="457200" indent="-457200" algn="just">
              <a:lnSpc>
                <a:spcPct val="150000"/>
              </a:lnSpc>
              <a:buFont typeface="Arial" panose="020B0604020202020204" pitchFamily="34" charset="0"/>
              <a:buChar char="•"/>
            </a:pPr>
            <a:r>
              <a:rPr lang="en-GB" dirty="0"/>
              <a:t>Deliver existing product, service, program, or project to a new or previously underserved market </a:t>
            </a:r>
          </a:p>
          <a:p>
            <a:pPr marL="457200" indent="-457200" algn="just">
              <a:lnSpc>
                <a:spcPct val="150000"/>
              </a:lnSpc>
              <a:buFont typeface="Arial" panose="020B0604020202020204" pitchFamily="34" charset="0"/>
              <a:buChar char="•"/>
            </a:pPr>
            <a:r>
              <a:rPr lang="en-GB" dirty="0"/>
              <a:t>Use new source of supply of raw materials and resources </a:t>
            </a:r>
          </a:p>
          <a:p>
            <a:pPr marL="457200" indent="-457200" algn="just">
              <a:lnSpc>
                <a:spcPct val="150000"/>
              </a:lnSpc>
              <a:buFont typeface="Arial" panose="020B0604020202020204" pitchFamily="34" charset="0"/>
              <a:buChar char="•"/>
            </a:pPr>
            <a:r>
              <a:rPr lang="en-GB" dirty="0"/>
              <a:t>Design organization structure </a:t>
            </a:r>
          </a:p>
          <a:p>
            <a:pPr marL="457200" indent="-457200" algn="just">
              <a:lnSpc>
                <a:spcPct val="150000"/>
              </a:lnSpc>
              <a:buFont typeface="Arial" panose="020B0604020202020204" pitchFamily="34" charset="0"/>
              <a:buChar char="•"/>
            </a:pPr>
            <a:r>
              <a:rPr lang="en-GB" dirty="0"/>
              <a:t>Utilize new source of labour or other production inputs </a:t>
            </a:r>
          </a:p>
          <a:p>
            <a:pPr marL="457200" indent="-457200" algn="just">
              <a:lnSpc>
                <a:spcPct val="150000"/>
              </a:lnSpc>
              <a:buFont typeface="Arial" panose="020B0604020202020204" pitchFamily="34" charset="0"/>
              <a:buChar char="•"/>
            </a:pPr>
            <a:r>
              <a:rPr lang="en-GB" dirty="0"/>
              <a:t>Create new funding models </a:t>
            </a:r>
          </a:p>
          <a:p>
            <a:pPr marL="457200" indent="-457200" algn="just">
              <a:lnSpc>
                <a:spcPct val="150000"/>
              </a:lnSpc>
              <a:buFont typeface="Wingdings" panose="05000000000000000000" pitchFamily="2" charset="2"/>
              <a:buChar char="§"/>
            </a:pPr>
            <a:endParaRPr lang="en-GB" dirty="0"/>
          </a:p>
        </p:txBody>
      </p:sp>
    </p:spTree>
    <p:extLst>
      <p:ext uri="{BB962C8B-B14F-4D97-AF65-F5344CB8AC3E}">
        <p14:creationId xmlns:p14="http://schemas.microsoft.com/office/powerpoint/2010/main" val="79522223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F6087-CC38-4982-5BB3-248C485C065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3524EBD-198A-BEC9-23A4-8F9233FE8DAA}"/>
              </a:ext>
            </a:extLst>
          </p:cNvPr>
          <p:cNvSpPr>
            <a:spLocks noGrp="1"/>
          </p:cNvSpPr>
          <p:nvPr>
            <p:ph type="title"/>
          </p:nvPr>
        </p:nvSpPr>
        <p:spPr>
          <a:xfrm>
            <a:off x="261257" y="908049"/>
            <a:ext cx="11734800" cy="1095411"/>
          </a:xfrm>
        </p:spPr>
        <p:txBody>
          <a:bodyPr/>
          <a:lstStyle/>
          <a:p>
            <a:pPr algn="ctr"/>
            <a:r>
              <a:rPr lang="en-US" sz="3600" dirty="0">
                <a:solidFill>
                  <a:srgbClr val="FFC000"/>
                </a:solidFill>
              </a:rPr>
              <a:t>VIDEO EXPLAINING SOCIAL ENTREPRENEURSHIP </a:t>
            </a:r>
            <a:br>
              <a:rPr lang="en-US" sz="4000" dirty="0">
                <a:solidFill>
                  <a:srgbClr val="FFC000"/>
                </a:solidFill>
              </a:rPr>
            </a:br>
            <a:r>
              <a:rPr lang="en-US" sz="4000" dirty="0">
                <a:solidFill>
                  <a:srgbClr val="FFC000"/>
                </a:solidFill>
              </a:rPr>
              <a:t>(</a:t>
            </a:r>
            <a:r>
              <a:rPr lang="en-GB" sz="4000" dirty="0">
                <a:solidFill>
                  <a:srgbClr val="FFC000"/>
                </a:solidFill>
              </a:rPr>
              <a:t>TOMS)</a:t>
            </a:r>
            <a:endParaRPr lang="en-US" sz="4000" dirty="0">
              <a:solidFill>
                <a:srgbClr val="FFC000"/>
              </a:solidFill>
              <a:latin typeface="+mj-lt"/>
            </a:endParaRPr>
          </a:p>
        </p:txBody>
      </p:sp>
      <p:sp>
        <p:nvSpPr>
          <p:cNvPr id="5" name="Text Placeholder 4">
            <a:extLst>
              <a:ext uri="{FF2B5EF4-FFF2-40B4-BE49-F238E27FC236}">
                <a16:creationId xmlns:a16="http://schemas.microsoft.com/office/drawing/2014/main" id="{A8E836F8-36B5-BD32-532A-C447D9C9C77D}"/>
              </a:ext>
            </a:extLst>
          </p:cNvPr>
          <p:cNvSpPr>
            <a:spLocks noGrp="1"/>
          </p:cNvSpPr>
          <p:nvPr>
            <p:ph type="body" idx="1"/>
          </p:nvPr>
        </p:nvSpPr>
        <p:spPr>
          <a:xfrm>
            <a:off x="413657" y="2250039"/>
            <a:ext cx="11451772" cy="4041903"/>
          </a:xfrm>
        </p:spPr>
        <p:txBody>
          <a:bodyPr>
            <a:normAutofit/>
          </a:bodyPr>
          <a:lstStyle/>
          <a:p>
            <a:endParaRPr lang="en-US" sz="3200" dirty="0">
              <a:solidFill>
                <a:schemeClr val="tx2"/>
              </a:solidFill>
            </a:endParaRPr>
          </a:p>
          <a:p>
            <a:pPr algn="ctr"/>
            <a:endParaRPr lang="en-US" sz="3200" dirty="0">
              <a:solidFill>
                <a:schemeClr val="tx2"/>
              </a:solidFill>
            </a:endParaRPr>
          </a:p>
          <a:p>
            <a:pPr algn="ctr"/>
            <a:r>
              <a:rPr lang="en-GB" sz="3200" dirty="0"/>
              <a:t> </a:t>
            </a:r>
            <a:r>
              <a:rPr lang="en-GB" sz="3200" u="sng" dirty="0">
                <a:latin typeface="Calibri" panose="020F0502020204030204" pitchFamily="34" charset="0"/>
                <a:ea typeface="Yu Mincho" panose="02020400000000000000" pitchFamily="18" charset="-128"/>
                <a:cs typeface="Times New Roman" panose="02020603050405020304" pitchFamily="18" charset="0"/>
                <a:hlinkClick r:id="rId2">
                  <a:extLst>
                    <a:ext uri="{A12FA001-AC4F-418D-AE19-62706E023703}">
                      <ahyp:hlinkClr xmlns:ahyp="http://schemas.microsoft.com/office/drawing/2018/hyperlinkcolor" val="tx"/>
                    </a:ext>
                  </a:extLst>
                </a:hlinkClick>
              </a:rPr>
              <a:t>https://www.youtube.com/watch?v=C4AXv-jFszs</a:t>
            </a:r>
            <a:endParaRPr lang="en-GB" sz="3200" dirty="0">
              <a:latin typeface="Calibri" panose="020F0502020204030204" pitchFamily="34" charset="0"/>
              <a:ea typeface="Yu Mincho" panose="02020400000000000000" pitchFamily="18" charset="-128"/>
              <a:cs typeface="Times New Roman" panose="02020603050405020304" pitchFamily="18" charset="0"/>
            </a:endParaRPr>
          </a:p>
          <a:p>
            <a:pPr algn="ctr"/>
            <a:endParaRPr lang="en-GB" sz="3200" dirty="0"/>
          </a:p>
          <a:p>
            <a:pPr algn="ctr"/>
            <a:r>
              <a:rPr lang="en-GB" sz="3200" dirty="0"/>
              <a:t>    </a:t>
            </a:r>
            <a:endParaRPr lang="en-US" sz="3200" dirty="0"/>
          </a:p>
        </p:txBody>
      </p:sp>
      <p:pic>
        <p:nvPicPr>
          <p:cNvPr id="2" name="Picture 1">
            <a:extLst>
              <a:ext uri="{FF2B5EF4-FFF2-40B4-BE49-F238E27FC236}">
                <a16:creationId xmlns:a16="http://schemas.microsoft.com/office/drawing/2014/main" id="{D84FC4DC-B03D-1396-AF70-22058BEFDFD5}"/>
              </a:ext>
            </a:extLst>
          </p:cNvPr>
          <p:cNvPicPr>
            <a:picLocks noChangeAspect="1"/>
          </p:cNvPicPr>
          <p:nvPr/>
        </p:nvPicPr>
        <p:blipFill>
          <a:blip r:embed="rId3"/>
          <a:stretch>
            <a:fillRect/>
          </a:stretch>
        </p:blipFill>
        <p:spPr>
          <a:xfrm>
            <a:off x="597888" y="4423496"/>
            <a:ext cx="2878283" cy="2014798"/>
          </a:xfrm>
          <a:prstGeom prst="rect">
            <a:avLst/>
          </a:prstGeom>
        </p:spPr>
      </p:pic>
    </p:spTree>
    <p:extLst>
      <p:ext uri="{BB962C8B-B14F-4D97-AF65-F5344CB8AC3E}">
        <p14:creationId xmlns:p14="http://schemas.microsoft.com/office/powerpoint/2010/main" val="126511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1011B-372B-FA26-F37A-17C53B89A535}"/>
              </a:ext>
            </a:extLst>
          </p:cNvPr>
          <p:cNvSpPr>
            <a:spLocks noGrp="1"/>
          </p:cNvSpPr>
          <p:nvPr>
            <p:ph type="title"/>
          </p:nvPr>
        </p:nvSpPr>
        <p:spPr>
          <a:xfrm>
            <a:off x="996592" y="1273996"/>
            <a:ext cx="10746769" cy="770561"/>
          </a:xfrm>
        </p:spPr>
        <p:txBody>
          <a:bodyPr/>
          <a:lstStyle/>
          <a:p>
            <a:pPr algn="ctr"/>
            <a:r>
              <a:rPr lang="en-GB" sz="2900" b="0" dirty="0">
                <a:solidFill>
                  <a:schemeClr val="tx1"/>
                </a:solidFill>
              </a:rPr>
              <a:t>Global  ENTREPRENEURSHIP AND SOCIAL ENTREPRENEURSHIP</a:t>
            </a:r>
            <a:endParaRPr lang="en-GB" sz="2900" dirty="0">
              <a:solidFill>
                <a:schemeClr val="tx1"/>
              </a:solidFill>
            </a:endParaRPr>
          </a:p>
        </p:txBody>
      </p:sp>
      <p:sp>
        <p:nvSpPr>
          <p:cNvPr id="4" name="Content Placeholder 3">
            <a:extLst>
              <a:ext uri="{FF2B5EF4-FFF2-40B4-BE49-F238E27FC236}">
                <a16:creationId xmlns:a16="http://schemas.microsoft.com/office/drawing/2014/main" id="{ADAAD00A-F0F4-71C3-762C-6CA8ED6A915A}"/>
              </a:ext>
            </a:extLst>
          </p:cNvPr>
          <p:cNvSpPr>
            <a:spLocks noGrp="1"/>
          </p:cNvSpPr>
          <p:nvPr>
            <p:ph idx="1"/>
          </p:nvPr>
        </p:nvSpPr>
        <p:spPr>
          <a:xfrm>
            <a:off x="996593" y="2619910"/>
            <a:ext cx="10746769" cy="4078840"/>
          </a:xfrm>
        </p:spPr>
        <p:txBody>
          <a:bodyPr>
            <a:normAutofit/>
          </a:bodyPr>
          <a:lstStyle/>
          <a:p>
            <a:pPr marL="457200" indent="-457200" algn="just">
              <a:lnSpc>
                <a:spcPct val="150000"/>
              </a:lnSpc>
              <a:buFont typeface="Wingdings" panose="05000000000000000000" pitchFamily="2" charset="2"/>
              <a:buChar char="§"/>
            </a:pPr>
            <a:r>
              <a:rPr lang="en-GB" dirty="0"/>
              <a:t>The analysis of approaches and models adopted by social enterprises to enter a foreign market with the aim of addressing a social need and being financially successful at the same time is particularly interesting </a:t>
            </a:r>
          </a:p>
          <a:p>
            <a:pPr marL="457200" indent="-457200" algn="just">
              <a:lnSpc>
                <a:spcPct val="150000"/>
              </a:lnSpc>
              <a:buFont typeface="Wingdings" panose="05000000000000000000" pitchFamily="2" charset="2"/>
              <a:buChar char="§"/>
            </a:pPr>
            <a:endParaRPr lang="en-GB" dirty="0"/>
          </a:p>
        </p:txBody>
      </p:sp>
    </p:spTree>
    <p:extLst>
      <p:ext uri="{BB962C8B-B14F-4D97-AF65-F5344CB8AC3E}">
        <p14:creationId xmlns:p14="http://schemas.microsoft.com/office/powerpoint/2010/main" val="989928666"/>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1011B-372B-FA26-F37A-17C53B89A535}"/>
              </a:ext>
            </a:extLst>
          </p:cNvPr>
          <p:cNvSpPr>
            <a:spLocks noGrp="1"/>
          </p:cNvSpPr>
          <p:nvPr>
            <p:ph type="title"/>
          </p:nvPr>
        </p:nvSpPr>
        <p:spPr>
          <a:xfrm>
            <a:off x="996592" y="1273996"/>
            <a:ext cx="10746769" cy="770561"/>
          </a:xfrm>
        </p:spPr>
        <p:txBody>
          <a:bodyPr/>
          <a:lstStyle/>
          <a:p>
            <a:pPr algn="ctr"/>
            <a:r>
              <a:rPr lang="en-GB" sz="4400" b="0" dirty="0">
                <a:solidFill>
                  <a:schemeClr val="tx1"/>
                </a:solidFill>
              </a:rPr>
              <a:t>INTERNATIONAL SOCIAL ENTREPRENEURS (ISE)</a:t>
            </a:r>
            <a:endParaRPr lang="en-GB" sz="4400" dirty="0">
              <a:solidFill>
                <a:schemeClr val="tx1"/>
              </a:solidFill>
            </a:endParaRPr>
          </a:p>
        </p:txBody>
      </p:sp>
      <p:sp>
        <p:nvSpPr>
          <p:cNvPr id="4" name="Content Placeholder 3">
            <a:extLst>
              <a:ext uri="{FF2B5EF4-FFF2-40B4-BE49-F238E27FC236}">
                <a16:creationId xmlns:a16="http://schemas.microsoft.com/office/drawing/2014/main" id="{ADAAD00A-F0F4-71C3-762C-6CA8ED6A915A}"/>
              </a:ext>
            </a:extLst>
          </p:cNvPr>
          <p:cNvSpPr>
            <a:spLocks noGrp="1"/>
          </p:cNvSpPr>
          <p:nvPr>
            <p:ph idx="1"/>
          </p:nvPr>
        </p:nvSpPr>
        <p:spPr>
          <a:xfrm>
            <a:off x="996593" y="2208944"/>
            <a:ext cx="10746769" cy="4489806"/>
          </a:xfrm>
        </p:spPr>
        <p:txBody>
          <a:bodyPr>
            <a:normAutofit fontScale="85000" lnSpcReduction="10000"/>
          </a:bodyPr>
          <a:lstStyle/>
          <a:p>
            <a:pPr marL="457200" indent="-457200" algn="just">
              <a:lnSpc>
                <a:spcPct val="150000"/>
              </a:lnSpc>
              <a:buFont typeface="Arial" panose="020B0604020202020204" pitchFamily="34" charset="0"/>
              <a:buChar char="•"/>
            </a:pPr>
            <a:r>
              <a:rPr lang="en-GB" dirty="0"/>
              <a:t>ISEs need an in-depth understanding of the local context</a:t>
            </a:r>
          </a:p>
          <a:p>
            <a:pPr marL="457200" indent="-457200" algn="just">
              <a:lnSpc>
                <a:spcPct val="150000"/>
              </a:lnSpc>
              <a:buFont typeface="Arial" panose="020B0604020202020204" pitchFamily="34" charset="0"/>
              <a:buChar char="•"/>
            </a:pPr>
            <a:r>
              <a:rPr lang="en-GB" dirty="0"/>
              <a:t>For an ISE, networks are particularly important. Networks allow the flow of information and learning</a:t>
            </a:r>
          </a:p>
          <a:p>
            <a:pPr marL="457200" indent="-457200" algn="just">
              <a:lnSpc>
                <a:spcPct val="150000"/>
              </a:lnSpc>
              <a:buFont typeface="Arial" panose="020B0604020202020204" pitchFamily="34" charset="0"/>
              <a:buChar char="•"/>
            </a:pPr>
            <a:r>
              <a:rPr lang="en-GB" dirty="0"/>
              <a:t>Business model must be designed around the centrality of the social mission of the firm to guarantee success</a:t>
            </a:r>
          </a:p>
          <a:p>
            <a:pPr marL="457200" indent="-457200" algn="just">
              <a:lnSpc>
                <a:spcPct val="150000"/>
              </a:lnSpc>
              <a:buFont typeface="Arial" panose="020B0604020202020204" pitchFamily="34" charset="0"/>
              <a:buChar char="•"/>
            </a:pPr>
            <a:r>
              <a:rPr lang="en-GB" dirty="0"/>
              <a:t>Social Entrepreneurs also need mission-aligned partners on board for both the acquisition of resources and capabilities and for getting the addressed population’s trust and legitimacy </a:t>
            </a:r>
          </a:p>
          <a:p>
            <a:pPr marL="457200" indent="-457200" algn="just">
              <a:lnSpc>
                <a:spcPct val="150000"/>
              </a:lnSpc>
              <a:buFont typeface="Wingdings" panose="05000000000000000000" pitchFamily="2" charset="2"/>
              <a:buChar char="§"/>
            </a:pPr>
            <a:endParaRPr lang="en-GB" dirty="0"/>
          </a:p>
        </p:txBody>
      </p:sp>
    </p:spTree>
    <p:extLst>
      <p:ext uri="{BB962C8B-B14F-4D97-AF65-F5344CB8AC3E}">
        <p14:creationId xmlns:p14="http://schemas.microsoft.com/office/powerpoint/2010/main" val="1145656467"/>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62A3F4F-DE05-4C6A-9222-2A89E45C526B}"/>
              </a:ext>
            </a:extLst>
          </p:cNvPr>
          <p:cNvSpPr>
            <a:spLocks noGrp="1"/>
          </p:cNvSpPr>
          <p:nvPr>
            <p:ph type="title"/>
          </p:nvPr>
        </p:nvSpPr>
        <p:spPr>
          <a:xfrm>
            <a:off x="911225" y="908049"/>
            <a:ext cx="10440988" cy="1095411"/>
          </a:xfrm>
        </p:spPr>
        <p:txBody>
          <a:bodyPr/>
          <a:lstStyle/>
          <a:p>
            <a:pPr algn="ctr"/>
            <a:r>
              <a:rPr lang="en-US" sz="6000" dirty="0">
                <a:solidFill>
                  <a:srgbClr val="FFC000"/>
                </a:solidFill>
                <a:latin typeface="+mj-lt"/>
              </a:rPr>
              <a:t>CLASS ACTIVITY</a:t>
            </a:r>
          </a:p>
        </p:txBody>
      </p:sp>
      <p:sp>
        <p:nvSpPr>
          <p:cNvPr id="5" name="Text Placeholder 4">
            <a:extLst>
              <a:ext uri="{FF2B5EF4-FFF2-40B4-BE49-F238E27FC236}">
                <a16:creationId xmlns:a16="http://schemas.microsoft.com/office/drawing/2014/main" id="{68E3831E-A902-4633-B898-16283878FEC6}"/>
              </a:ext>
            </a:extLst>
          </p:cNvPr>
          <p:cNvSpPr>
            <a:spLocks noGrp="1"/>
          </p:cNvSpPr>
          <p:nvPr>
            <p:ph type="body" idx="1"/>
          </p:nvPr>
        </p:nvSpPr>
        <p:spPr>
          <a:xfrm>
            <a:off x="297952" y="2260315"/>
            <a:ext cx="11373492" cy="2594226"/>
          </a:xfrm>
        </p:spPr>
        <p:txBody>
          <a:bodyPr>
            <a:normAutofit fontScale="70000" lnSpcReduction="20000"/>
          </a:bodyPr>
          <a:lstStyle/>
          <a:p>
            <a:pPr marL="457200" indent="-457200" algn="just">
              <a:lnSpc>
                <a:spcPct val="150000"/>
              </a:lnSpc>
              <a:buFont typeface="Arial" panose="020B0604020202020204" pitchFamily="34" charset="0"/>
              <a:buChar char="•"/>
            </a:pPr>
            <a:r>
              <a:rPr lang="en-GB" sz="3200" dirty="0">
                <a:effectLst/>
                <a:latin typeface="Calibri" panose="020F0502020204030204" pitchFamily="34" charset="0"/>
                <a:ea typeface="Yu Mincho" panose="02020400000000000000" pitchFamily="18" charset="-128"/>
                <a:cs typeface="Times New Roman" panose="02020603050405020304" pitchFamily="18" charset="0"/>
              </a:rPr>
              <a:t>In groups, students are to discuss </a:t>
            </a:r>
            <a:r>
              <a:rPr lang="en-GB" sz="3200" dirty="0">
                <a:latin typeface="Calibri" panose="020F0502020204030204" pitchFamily="34" charset="0"/>
                <a:ea typeface="Yu Mincho" panose="02020400000000000000" pitchFamily="18" charset="-128"/>
                <a:cs typeface="Times New Roman" panose="02020603050405020304" pitchFamily="18" charset="0"/>
              </a:rPr>
              <a:t>and </a:t>
            </a:r>
            <a:r>
              <a:rPr lang="en-GB" sz="3200" dirty="0">
                <a:effectLst/>
                <a:latin typeface="Calibri" panose="020F0502020204030204" pitchFamily="34" charset="0"/>
                <a:ea typeface="Yu Mincho" panose="02020400000000000000" pitchFamily="18" charset="-128"/>
                <a:cs typeface="Times New Roman" panose="02020603050405020304" pitchFamily="18" charset="0"/>
              </a:rPr>
              <a:t>identify at least one social problem that exist in their various localities back home and come up with an innovative way of tackling the problem whilst at the same time also making money from it.</a:t>
            </a:r>
          </a:p>
          <a:p>
            <a:pPr marL="457200" indent="-457200" algn="just">
              <a:lnSpc>
                <a:spcPct val="150000"/>
              </a:lnSpc>
              <a:buFont typeface="Arial" panose="020B0604020202020204" pitchFamily="34" charset="0"/>
              <a:buChar char="•"/>
            </a:pPr>
            <a:endParaRPr lang="en-GB" sz="3200" dirty="0">
              <a:effectLst/>
              <a:latin typeface="Calibri" panose="020F0502020204030204" pitchFamily="34" charset="0"/>
              <a:ea typeface="Yu Mincho" panose="02020400000000000000" pitchFamily="18" charset="-128"/>
              <a:cs typeface="Times New Roman" panose="02020603050405020304" pitchFamily="18" charset="0"/>
            </a:endParaRPr>
          </a:p>
          <a:p>
            <a:pPr marL="457200" indent="-457200" algn="just">
              <a:lnSpc>
                <a:spcPct val="150000"/>
              </a:lnSpc>
              <a:buFont typeface="Arial" panose="020B0604020202020204" pitchFamily="34" charset="0"/>
              <a:buChar char="•"/>
            </a:pPr>
            <a:r>
              <a:rPr lang="en-GB" sz="3200" dirty="0">
                <a:latin typeface="Calibri" panose="020F0502020204030204" pitchFamily="34" charset="0"/>
                <a:ea typeface="Yu Mincho" panose="02020400000000000000" pitchFamily="18" charset="-128"/>
                <a:cs typeface="Times New Roman" panose="02020603050405020304" pitchFamily="18" charset="0"/>
              </a:rPr>
              <a:t>How will the solution be replicated internationally? </a:t>
            </a:r>
            <a:endParaRPr lang="en-GB" sz="3600" dirty="0"/>
          </a:p>
          <a:p>
            <a:endParaRPr lang="en-US" sz="3200" dirty="0">
              <a:solidFill>
                <a:schemeClr val="tx2"/>
              </a:solidFill>
            </a:endParaRPr>
          </a:p>
        </p:txBody>
      </p:sp>
    </p:spTree>
    <p:extLst>
      <p:ext uri="{BB962C8B-B14F-4D97-AF65-F5344CB8AC3E}">
        <p14:creationId xmlns:p14="http://schemas.microsoft.com/office/powerpoint/2010/main" val="36244176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5902" y="518845"/>
            <a:ext cx="10993348" cy="1032554"/>
          </a:xfrm>
        </p:spPr>
        <p:txBody>
          <a:bodyPr>
            <a:normAutofit fontScale="90000"/>
          </a:bodyPr>
          <a:lstStyle/>
          <a:p>
            <a:pPr algn="ct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595901" y="518846"/>
            <a:ext cx="10878855" cy="5820310"/>
          </a:xfrm>
        </p:spPr>
        <p:txBody>
          <a:bodyPr>
            <a:normAutofit/>
          </a:bodyPr>
          <a:lstStyle/>
          <a:p>
            <a:pPr algn="ctr"/>
            <a:r>
              <a:rPr lang="en-US" sz="3200" dirty="0"/>
              <a:t> </a:t>
            </a:r>
          </a:p>
          <a:p>
            <a:pPr algn="ctr"/>
            <a:r>
              <a:rPr lang="en-US" sz="3200" dirty="0"/>
              <a:t>  </a:t>
            </a:r>
            <a:r>
              <a:rPr lang="en-US" sz="4400" dirty="0">
                <a:solidFill>
                  <a:srgbClr val="FFC000"/>
                </a:solidFill>
              </a:rPr>
              <a:t>PART 2</a:t>
            </a:r>
          </a:p>
          <a:p>
            <a:pPr algn="ctr"/>
            <a:endParaRPr lang="en-US" sz="4400" dirty="0">
              <a:solidFill>
                <a:srgbClr val="FFC000"/>
              </a:solidFill>
            </a:endParaRPr>
          </a:p>
          <a:p>
            <a:pPr algn="ctr"/>
            <a:r>
              <a:rPr lang="en-US" sz="4400" dirty="0">
                <a:solidFill>
                  <a:srgbClr val="FFC000"/>
                </a:solidFill>
              </a:rPr>
              <a:t>(GUIDANCE ON ASSIGNMENT 1)</a:t>
            </a:r>
          </a:p>
          <a:p>
            <a:pPr algn="ctr"/>
            <a:r>
              <a:rPr lang="en-US" sz="4400" dirty="0">
                <a:solidFill>
                  <a:srgbClr val="FFC000"/>
                </a:solidFill>
              </a:rPr>
              <a:t>SEE MODULE HANDBOOK</a:t>
            </a:r>
          </a:p>
        </p:txBody>
      </p:sp>
    </p:spTree>
    <p:extLst>
      <p:ext uri="{BB962C8B-B14F-4D97-AF65-F5344CB8AC3E}">
        <p14:creationId xmlns:p14="http://schemas.microsoft.com/office/powerpoint/2010/main" val="1365637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62A3F4F-DE05-4C6A-9222-2A89E45C526B}"/>
              </a:ext>
            </a:extLst>
          </p:cNvPr>
          <p:cNvSpPr>
            <a:spLocks noGrp="1"/>
          </p:cNvSpPr>
          <p:nvPr>
            <p:ph type="title"/>
          </p:nvPr>
        </p:nvSpPr>
        <p:spPr>
          <a:xfrm>
            <a:off x="911225" y="908050"/>
            <a:ext cx="10440988" cy="931024"/>
          </a:xfrm>
        </p:spPr>
        <p:txBody>
          <a:bodyPr/>
          <a:lstStyle/>
          <a:p>
            <a:pPr algn="ctr"/>
            <a:r>
              <a:rPr lang="en-US" sz="4800">
                <a:solidFill>
                  <a:srgbClr val="FFC000"/>
                </a:solidFill>
                <a:latin typeface="+mj-lt"/>
              </a:rPr>
              <a:t>Next week’s </a:t>
            </a:r>
            <a:r>
              <a:rPr lang="en-US" sz="4800" dirty="0">
                <a:solidFill>
                  <a:srgbClr val="FFC000"/>
                </a:solidFill>
                <a:latin typeface="+mj-lt"/>
              </a:rPr>
              <a:t>Topic…..</a:t>
            </a:r>
          </a:p>
        </p:txBody>
      </p:sp>
      <p:sp>
        <p:nvSpPr>
          <p:cNvPr id="5" name="Text Placeholder 4">
            <a:extLst>
              <a:ext uri="{FF2B5EF4-FFF2-40B4-BE49-F238E27FC236}">
                <a16:creationId xmlns:a16="http://schemas.microsoft.com/office/drawing/2014/main" id="{68E3831E-A902-4633-B898-16283878FEC6}"/>
              </a:ext>
            </a:extLst>
          </p:cNvPr>
          <p:cNvSpPr>
            <a:spLocks noGrp="1"/>
          </p:cNvSpPr>
          <p:nvPr>
            <p:ph type="body" idx="1"/>
          </p:nvPr>
        </p:nvSpPr>
        <p:spPr>
          <a:xfrm>
            <a:off x="478971" y="2492829"/>
            <a:ext cx="10976714" cy="3712027"/>
          </a:xfrm>
        </p:spPr>
        <p:txBody>
          <a:bodyPr>
            <a:normAutofit/>
          </a:bodyPr>
          <a:lstStyle/>
          <a:p>
            <a:endParaRPr lang="en-US" sz="3200" dirty="0">
              <a:solidFill>
                <a:schemeClr val="tx2"/>
              </a:solidFill>
            </a:endParaRPr>
          </a:p>
          <a:p>
            <a:pPr algn="ctr">
              <a:lnSpc>
                <a:spcPct val="150000"/>
              </a:lnSpc>
            </a:pPr>
            <a:r>
              <a:rPr lang="en-US" sz="3200" dirty="0"/>
              <a:t>Feasibility Analysis and Writing a Business Plan </a:t>
            </a:r>
          </a:p>
        </p:txBody>
      </p:sp>
    </p:spTree>
    <p:extLst>
      <p:ext uri="{BB962C8B-B14F-4D97-AF65-F5344CB8AC3E}">
        <p14:creationId xmlns:p14="http://schemas.microsoft.com/office/powerpoint/2010/main" val="954787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0C60120-E275-E67A-4320-898A2EACF5CB}"/>
              </a:ext>
            </a:extLst>
          </p:cNvPr>
          <p:cNvPicPr>
            <a:picLocks noChangeAspect="1"/>
          </p:cNvPicPr>
          <p:nvPr/>
        </p:nvPicPr>
        <p:blipFill rotWithShape="1">
          <a:blip r:embed="rId2"/>
          <a:srcRect t="9639"/>
          <a:stretch/>
        </p:blipFill>
        <p:spPr>
          <a:xfrm>
            <a:off x="20" y="10"/>
            <a:ext cx="12191981" cy="6857990"/>
          </a:xfrm>
          <a:prstGeom prst="rect">
            <a:avLst/>
          </a:prstGeom>
        </p:spPr>
      </p:pic>
      <p:sp>
        <p:nvSpPr>
          <p:cNvPr id="10" name="Rectangle 9">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2DD1808-A406-D841-A73E-81174336511F}"/>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dirty="0">
                <a:solidFill>
                  <a:schemeClr val="bg1"/>
                </a:solidFill>
                <a:latin typeface="+mj-lt"/>
                <a:ea typeface="+mj-ea"/>
              </a:rPr>
              <a:t>Thank you</a:t>
            </a:r>
          </a:p>
        </p:txBody>
      </p:sp>
      <p:sp>
        <p:nvSpPr>
          <p:cNvPr id="12" name="Rectangle: Rounded Corners 11">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0710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txBox="1">
            <a:spLocks/>
          </p:cNvSpPr>
          <p:nvPr/>
        </p:nvSpPr>
        <p:spPr>
          <a:xfrm>
            <a:off x="1152000" y="1224000"/>
            <a:ext cx="6792511" cy="1194584"/>
          </a:xfrm>
          <a:prstGeom prst="rect">
            <a:avLst/>
          </a:prstGeom>
        </p:spPr>
        <p:txBody>
          <a:bodyPr lIns="0" tIns="0" rIns="0" bIns="0" anchor="t" anchorCtr="0"/>
          <a:lstStyle>
            <a:lvl1pPr algn="l" defTabSz="914400" rtl="0" eaLnBrk="1" latinLnBrk="0" hangingPunct="1">
              <a:lnSpc>
                <a:spcPct val="90000"/>
              </a:lnSpc>
              <a:spcBef>
                <a:spcPct val="0"/>
              </a:spcBef>
              <a:buNone/>
              <a:defRPr sz="6000" b="1" i="0" kern="1200" baseline="0">
                <a:solidFill>
                  <a:schemeClr val="bg1"/>
                </a:solidFill>
                <a:latin typeface="Antonio" charset="0"/>
                <a:ea typeface="Antonio" charset="0"/>
                <a:cs typeface="Antonio" charset="0"/>
              </a:defRPr>
            </a:lvl1pPr>
          </a:lstStyle>
          <a:p>
            <a:r>
              <a:rPr lang="en-GB" sz="4800" dirty="0"/>
              <a:t>Be inspired</a:t>
            </a:r>
            <a:endParaRPr lang="en-US" sz="4800" b="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7" name="Rectangle 6"/>
          <p:cNvSpPr/>
          <p:nvPr/>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6652623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vert="horz" lIns="0" tIns="0" rIns="0" bIns="0" rtlCol="0" anchor="t" anchorCtr="0">
        <a:noAutofit/>
      </a:bodyPr>
      <a:lstStyle>
        <a:defPPr algn="l">
          <a:defRPr sz="1800" b="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12171</TotalTime>
  <Words>848</Words>
  <Application>Microsoft Office PowerPoint</Application>
  <PresentationFormat>Widescreen</PresentationFormat>
  <Paragraphs>129</Paragraphs>
  <Slides>28</Slides>
  <Notes>15</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28</vt:i4>
      </vt:variant>
    </vt:vector>
  </HeadingPairs>
  <TitlesOfParts>
    <vt:vector size="41" baseType="lpstr">
      <vt:lpstr>Antonio</vt:lpstr>
      <vt:lpstr>Arial</vt:lpstr>
      <vt:lpstr>Calibri</vt:lpstr>
      <vt:lpstr>Cooper Hewitt</vt:lpstr>
      <vt:lpstr>COOPERHEWITT-MEDIUM</vt:lpstr>
      <vt:lpstr>COOPERHEWITT-SEMIBOLD</vt:lpstr>
      <vt:lpstr>Google Sans</vt:lpstr>
      <vt:lpstr>Public Sans</vt:lpstr>
      <vt:lpstr>ShopifySans</vt:lpstr>
      <vt:lpstr>Wingdings</vt:lpstr>
      <vt:lpstr>Work Sans</vt:lpstr>
      <vt:lpstr>Office Theme</vt:lpstr>
      <vt:lpstr>Office Theme</vt:lpstr>
      <vt:lpstr>Social Entrepreneurship </vt:lpstr>
      <vt:lpstr>Learning Outcomes </vt:lpstr>
      <vt:lpstr>Introduction </vt:lpstr>
      <vt:lpstr>WHAT IS SOCIAL ENTREPRENEURSHIP?</vt:lpstr>
      <vt:lpstr>WHAT IS SOCIAL ENTREPRENEURSHIP? </vt:lpstr>
      <vt:lpstr> </vt:lpstr>
      <vt:lpstr>Tackling Poverty  Faces of some of the world’s poorest people</vt:lpstr>
      <vt:lpstr>Faces of some of the world’s poorest people</vt:lpstr>
      <vt:lpstr>More than half of  people around the world do not have access to the basic  healthcare services</vt:lpstr>
      <vt:lpstr>PowerPoint Presentation</vt:lpstr>
      <vt:lpstr>PowerPoint Presentation</vt:lpstr>
      <vt:lpstr>What are Landfills and why are they harmful to the environment?</vt:lpstr>
      <vt:lpstr> Deforestation in Sub-Saharan Africa:  What are the likely implications? </vt:lpstr>
      <vt:lpstr> High Level of unemployment</vt:lpstr>
      <vt:lpstr> SOME USEFUL STATISTICS….</vt:lpstr>
      <vt:lpstr> </vt:lpstr>
      <vt:lpstr>SOCIAL ENTREPRENEURSHIP  (PIONEERING SOCIAL CHANGE)</vt:lpstr>
      <vt:lpstr> THE MUHAMMAD YUNUS STORY (HIGHLIGHTS)</vt:lpstr>
      <vt:lpstr>USEFUL FACTS ABOUT SOCIAL ENTERPRISES </vt:lpstr>
      <vt:lpstr>CREATIVITY AND INNOVATION OF SOCIAL ENTREPRENEURS  (CONSIDER SCHUMPETER’S CREATIVE DESTRUCTION) </vt:lpstr>
      <vt:lpstr>VIDEO EXPLAINING SOCIAL ENTREPRENEURSHIP  (TOMS)</vt:lpstr>
      <vt:lpstr>Global  ENTREPRENEURSHIP AND SOCIAL ENTREPRENEURSHIP</vt:lpstr>
      <vt:lpstr>INTERNATIONAL SOCIAL ENTREPRENEURS (ISE)</vt:lpstr>
      <vt:lpstr>CLASS ACTIVITY</vt:lpstr>
      <vt:lpstr> </vt:lpstr>
      <vt:lpstr>Next week’s Topic…..</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 guidelines</dc:title>
  <dc:creator>Andrew Shreeve</dc:creator>
  <cp:lastModifiedBy>Sylvester Mujakperuo</cp:lastModifiedBy>
  <cp:revision>49</cp:revision>
  <dcterms:created xsi:type="dcterms:W3CDTF">2022-03-14T13:44:34Z</dcterms:created>
  <dcterms:modified xsi:type="dcterms:W3CDTF">2026-02-02T19:05:18Z</dcterms:modified>
</cp:coreProperties>
</file>