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sldIdLst>
    <p:sldId id="4448" r:id="rId2"/>
    <p:sldId id="286" r:id="rId3"/>
    <p:sldId id="4452" r:id="rId4"/>
    <p:sldId id="4465" r:id="rId5"/>
    <p:sldId id="357" r:id="rId6"/>
    <p:sldId id="4474" r:id="rId7"/>
    <p:sldId id="368" r:id="rId8"/>
    <p:sldId id="4453" r:id="rId9"/>
    <p:sldId id="4475" r:id="rId10"/>
    <p:sldId id="367" r:id="rId11"/>
    <p:sldId id="4476" r:id="rId12"/>
    <p:sldId id="4477" r:id="rId13"/>
    <p:sldId id="4478" r:id="rId14"/>
    <p:sldId id="4479" r:id="rId15"/>
    <p:sldId id="933" r:id="rId16"/>
    <p:sldId id="4480" r:id="rId17"/>
    <p:sldId id="4455" r:id="rId18"/>
    <p:sldId id="4481" r:id="rId19"/>
    <p:sldId id="4466" r:id="rId20"/>
    <p:sldId id="1331" r:id="rId21"/>
    <p:sldId id="1332" r:id="rId22"/>
    <p:sldId id="1333" r:id="rId23"/>
    <p:sldId id="282" r:id="rId24"/>
    <p:sldId id="1334" r:id="rId25"/>
    <p:sldId id="4467" r:id="rId26"/>
    <p:sldId id="4482" r:id="rId27"/>
    <p:sldId id="4442" r:id="rId28"/>
    <p:sldId id="1337" r:id="rId29"/>
    <p:sldId id="369" r:id="rId30"/>
    <p:sldId id="4483" r:id="rId31"/>
    <p:sldId id="4468" r:id="rId32"/>
    <p:sldId id="372" r:id="rId33"/>
    <p:sldId id="4459" r:id="rId34"/>
    <p:sldId id="4484" r:id="rId35"/>
    <p:sldId id="4460" r:id="rId36"/>
    <p:sldId id="4457" r:id="rId37"/>
    <p:sldId id="4456" r:id="rId38"/>
    <p:sldId id="342" r:id="rId39"/>
    <p:sldId id="4462" r:id="rId40"/>
    <p:sldId id="4463" r:id="rId41"/>
    <p:sldId id="4485" r:id="rId42"/>
    <p:sldId id="325" r:id="rId43"/>
    <p:sldId id="4469" r:id="rId44"/>
    <p:sldId id="4487" r:id="rId45"/>
    <p:sldId id="4470" r:id="rId46"/>
    <p:sldId id="4471" r:id="rId47"/>
    <p:sldId id="4472" r:id="rId48"/>
    <p:sldId id="356"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67" autoAdjust="0"/>
    <p:restoredTop sz="96327"/>
  </p:normalViewPr>
  <p:slideViewPr>
    <p:cSldViewPr snapToGrid="0">
      <p:cViewPr varScale="1">
        <p:scale>
          <a:sx n="90" d="100"/>
          <a:sy n="90" d="100"/>
        </p:scale>
        <p:origin x="86" y="1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47DC86-3553-E140-BA9E-5FF716580A54}" type="doc">
      <dgm:prSet loTypeId="urn:microsoft.com/office/officeart/2005/8/layout/matrix2" loCatId="" qsTypeId="urn:microsoft.com/office/officeart/2005/8/quickstyle/simple4#1" qsCatId="simple" csTypeId="urn:microsoft.com/office/officeart/2005/8/colors/accent1_2#1" csCatId="accent1" phldr="1"/>
      <dgm:spPr/>
      <dgm:t>
        <a:bodyPr/>
        <a:lstStyle/>
        <a:p>
          <a:endParaRPr lang="de-DE"/>
        </a:p>
      </dgm:t>
    </dgm:pt>
    <dgm:pt modelId="{E2FCA236-1015-2047-B9D4-9DACA3E6FF13}">
      <dgm:prSet phldrT="[Text]" custT="1"/>
      <dgm:spPr>
        <a:solidFill>
          <a:srgbClr val="424A4F"/>
        </a:solidFill>
      </dgm:spPr>
      <dgm:t>
        <a:bodyPr/>
        <a:lstStyle/>
        <a:p>
          <a:r>
            <a:rPr lang="de-DE" sz="1700" dirty="0">
              <a:latin typeface="Arial"/>
              <a:cs typeface="Arial"/>
            </a:rPr>
            <a:t>Social Service Provision</a:t>
          </a:r>
        </a:p>
      </dgm:t>
    </dgm:pt>
    <dgm:pt modelId="{1C5C263B-8694-8E47-9F0E-7E7E2ECB8CBA}" type="parTrans" cxnId="{5B56F003-CCA9-244C-8FF3-C7D4F6A9644E}">
      <dgm:prSet/>
      <dgm:spPr/>
      <dgm:t>
        <a:bodyPr/>
        <a:lstStyle/>
        <a:p>
          <a:endParaRPr lang="de-DE"/>
        </a:p>
      </dgm:t>
    </dgm:pt>
    <dgm:pt modelId="{C3D3629A-044F-F84B-9AFC-7040868E7A71}" type="sibTrans" cxnId="{5B56F003-CCA9-244C-8FF3-C7D4F6A9644E}">
      <dgm:prSet/>
      <dgm:spPr/>
      <dgm:t>
        <a:bodyPr/>
        <a:lstStyle/>
        <a:p>
          <a:endParaRPr lang="de-DE"/>
        </a:p>
      </dgm:t>
    </dgm:pt>
    <dgm:pt modelId="{3A81FABA-0F86-0541-854D-B8FE6E244E41}">
      <dgm:prSet phldrT="[Text]"/>
      <dgm:spPr>
        <a:solidFill>
          <a:srgbClr val="424A4F"/>
        </a:solidFill>
      </dgm:spPr>
      <dgm:t>
        <a:bodyPr/>
        <a:lstStyle/>
        <a:p>
          <a:r>
            <a:rPr lang="de-DE" dirty="0">
              <a:latin typeface="Arial"/>
              <a:cs typeface="Arial"/>
            </a:rPr>
            <a:t>Social Entrepreneurship</a:t>
          </a:r>
        </a:p>
      </dgm:t>
    </dgm:pt>
    <dgm:pt modelId="{6BEADBAB-46A9-4145-886E-5D3CF2EB41CC}" type="parTrans" cxnId="{58EB9CF1-197E-9F48-BFA6-61587A9431D8}">
      <dgm:prSet/>
      <dgm:spPr/>
      <dgm:t>
        <a:bodyPr/>
        <a:lstStyle/>
        <a:p>
          <a:endParaRPr lang="de-DE"/>
        </a:p>
      </dgm:t>
    </dgm:pt>
    <dgm:pt modelId="{5B45B802-A758-6F45-ABCD-B5269D4B98CF}" type="sibTrans" cxnId="{58EB9CF1-197E-9F48-BFA6-61587A9431D8}">
      <dgm:prSet/>
      <dgm:spPr/>
      <dgm:t>
        <a:bodyPr/>
        <a:lstStyle/>
        <a:p>
          <a:endParaRPr lang="de-DE"/>
        </a:p>
      </dgm:t>
    </dgm:pt>
    <dgm:pt modelId="{2F11CD26-1DB9-7D4D-9C39-E82FC5AD8CCF}">
      <dgm:prSet phldrT="[Text]">
        <dgm:style>
          <a:lnRef idx="2">
            <a:schemeClr val="dk1"/>
          </a:lnRef>
          <a:fillRef idx="1">
            <a:schemeClr val="lt1"/>
          </a:fillRef>
          <a:effectRef idx="0">
            <a:schemeClr val="dk1"/>
          </a:effectRef>
          <a:fontRef idx="minor">
            <a:schemeClr val="dk1"/>
          </a:fontRef>
        </dgm:style>
      </dgm:prSet>
      <dgm:spPr/>
      <dgm:t>
        <a:bodyPr/>
        <a:lstStyle/>
        <a:p>
          <a:r>
            <a:rPr lang="de-DE" dirty="0"/>
            <a:t>Status quo</a:t>
          </a:r>
        </a:p>
      </dgm:t>
    </dgm:pt>
    <dgm:pt modelId="{C68EA499-FCB6-8947-A335-B5478A00F397}" type="parTrans" cxnId="{2837A2E0-5155-CF46-8DB8-E805C81DBAAC}">
      <dgm:prSet/>
      <dgm:spPr/>
      <dgm:t>
        <a:bodyPr/>
        <a:lstStyle/>
        <a:p>
          <a:endParaRPr lang="de-DE"/>
        </a:p>
      </dgm:t>
    </dgm:pt>
    <dgm:pt modelId="{403237C3-E3B8-0C4D-A1FC-484C791D666C}" type="sibTrans" cxnId="{2837A2E0-5155-CF46-8DB8-E805C81DBAAC}">
      <dgm:prSet/>
      <dgm:spPr/>
      <dgm:t>
        <a:bodyPr/>
        <a:lstStyle/>
        <a:p>
          <a:endParaRPr lang="de-DE"/>
        </a:p>
      </dgm:t>
    </dgm:pt>
    <dgm:pt modelId="{E060535D-5783-5F40-B74E-82A6D433115C}">
      <dgm:prSet phldrT="[Text]" custT="1"/>
      <dgm:spPr>
        <a:solidFill>
          <a:srgbClr val="424A4F"/>
        </a:solidFill>
      </dgm:spPr>
      <dgm:t>
        <a:bodyPr/>
        <a:lstStyle/>
        <a:p>
          <a:r>
            <a:rPr lang="de-DE" sz="1700" dirty="0">
              <a:latin typeface="Arial"/>
              <a:cs typeface="Arial"/>
            </a:rPr>
            <a:t>Social </a:t>
          </a:r>
          <a:r>
            <a:rPr lang="de-DE" sz="1700" dirty="0" err="1">
              <a:latin typeface="Arial"/>
              <a:cs typeface="Arial"/>
            </a:rPr>
            <a:t>Activism</a:t>
          </a:r>
          <a:endParaRPr lang="de-DE" sz="1700" dirty="0">
            <a:latin typeface="Arial"/>
            <a:cs typeface="Arial"/>
          </a:endParaRPr>
        </a:p>
      </dgm:t>
    </dgm:pt>
    <dgm:pt modelId="{89574059-2217-944B-94AF-C4DE9B7F649B}" type="parTrans" cxnId="{9ADA9C6D-0506-9643-9A48-7843D4038247}">
      <dgm:prSet/>
      <dgm:spPr/>
      <dgm:t>
        <a:bodyPr/>
        <a:lstStyle/>
        <a:p>
          <a:endParaRPr lang="de-DE"/>
        </a:p>
      </dgm:t>
    </dgm:pt>
    <dgm:pt modelId="{F88D4CEB-064E-2348-9E62-BBE069700FA5}" type="sibTrans" cxnId="{9ADA9C6D-0506-9643-9A48-7843D4038247}">
      <dgm:prSet/>
      <dgm:spPr/>
      <dgm:t>
        <a:bodyPr/>
        <a:lstStyle/>
        <a:p>
          <a:endParaRPr lang="de-DE"/>
        </a:p>
      </dgm:t>
    </dgm:pt>
    <dgm:pt modelId="{75392B7B-D9C0-9E48-8DFD-B902285EC83B}" type="pres">
      <dgm:prSet presAssocID="{E647DC86-3553-E140-BA9E-5FF716580A54}" presName="matrix" presStyleCnt="0">
        <dgm:presLayoutVars>
          <dgm:chMax val="1"/>
          <dgm:dir/>
          <dgm:resizeHandles val="exact"/>
        </dgm:presLayoutVars>
      </dgm:prSet>
      <dgm:spPr/>
    </dgm:pt>
    <dgm:pt modelId="{5CC373ED-795C-4C4B-9A3C-3F2D4FF74498}" type="pres">
      <dgm:prSet presAssocID="{E647DC86-3553-E140-BA9E-5FF716580A54}" presName="axisShape" presStyleLbl="bgShp" presStyleIdx="0" presStyleCnt="1" custLinFactNeighborX="-46760" custLinFactNeighborY="3240"/>
      <dgm:spPr>
        <a:noFill/>
      </dgm:spPr>
    </dgm:pt>
    <dgm:pt modelId="{C2F0C5A3-8379-7544-B16F-A345EEAFE201}" type="pres">
      <dgm:prSet presAssocID="{E647DC86-3553-E140-BA9E-5FF716580A54}" presName="rect1" presStyleLbl="node1" presStyleIdx="0" presStyleCnt="4" custLinFactNeighborX="886">
        <dgm:presLayoutVars>
          <dgm:chMax val="0"/>
          <dgm:chPref val="0"/>
          <dgm:bulletEnabled val="1"/>
        </dgm:presLayoutVars>
      </dgm:prSet>
      <dgm:spPr/>
    </dgm:pt>
    <dgm:pt modelId="{F9BBDEBD-9647-9F4C-8F9E-BDD63DACFA38}" type="pres">
      <dgm:prSet presAssocID="{E647DC86-3553-E140-BA9E-5FF716580A54}" presName="rect2" presStyleLbl="node1" presStyleIdx="1" presStyleCnt="4">
        <dgm:presLayoutVars>
          <dgm:chMax val="0"/>
          <dgm:chPref val="0"/>
          <dgm:bulletEnabled val="1"/>
        </dgm:presLayoutVars>
      </dgm:prSet>
      <dgm:spPr/>
    </dgm:pt>
    <dgm:pt modelId="{C910E102-2057-4548-A8AF-0555CC985760}" type="pres">
      <dgm:prSet presAssocID="{E647DC86-3553-E140-BA9E-5FF716580A54}" presName="rect3" presStyleLbl="node1" presStyleIdx="2" presStyleCnt="4" custLinFactNeighborY="1974">
        <dgm:presLayoutVars>
          <dgm:chMax val="0"/>
          <dgm:chPref val="0"/>
          <dgm:bulletEnabled val="1"/>
        </dgm:presLayoutVars>
      </dgm:prSet>
      <dgm:spPr/>
    </dgm:pt>
    <dgm:pt modelId="{EE48788D-36FA-FF4C-B470-D78D4BE1381C}" type="pres">
      <dgm:prSet presAssocID="{E647DC86-3553-E140-BA9E-5FF716580A54}" presName="rect4" presStyleLbl="node1" presStyleIdx="3" presStyleCnt="4">
        <dgm:presLayoutVars>
          <dgm:chMax val="0"/>
          <dgm:chPref val="0"/>
          <dgm:bulletEnabled val="1"/>
        </dgm:presLayoutVars>
      </dgm:prSet>
      <dgm:spPr/>
    </dgm:pt>
  </dgm:ptLst>
  <dgm:cxnLst>
    <dgm:cxn modelId="{5B56F003-CCA9-244C-8FF3-C7D4F6A9644E}" srcId="{E647DC86-3553-E140-BA9E-5FF716580A54}" destId="{E2FCA236-1015-2047-B9D4-9DACA3E6FF13}" srcOrd="0" destOrd="0" parTransId="{1C5C263B-8694-8E47-9F0E-7E7E2ECB8CBA}" sibTransId="{C3D3629A-044F-F84B-9AFC-7040868E7A71}"/>
    <dgm:cxn modelId="{E3D61A19-166E-0246-8FDA-6E1917643253}" type="presOf" srcId="{E2FCA236-1015-2047-B9D4-9DACA3E6FF13}" destId="{C2F0C5A3-8379-7544-B16F-A345EEAFE201}" srcOrd="0" destOrd="0" presId="urn:microsoft.com/office/officeart/2005/8/layout/matrix2"/>
    <dgm:cxn modelId="{5EBF4027-73E4-1B43-B725-11EA72BB0EC8}" type="presOf" srcId="{3A81FABA-0F86-0541-854D-B8FE6E244E41}" destId="{F9BBDEBD-9647-9F4C-8F9E-BDD63DACFA38}" srcOrd="0" destOrd="0" presId="urn:microsoft.com/office/officeart/2005/8/layout/matrix2"/>
    <dgm:cxn modelId="{9ADA9C6D-0506-9643-9A48-7843D4038247}" srcId="{E647DC86-3553-E140-BA9E-5FF716580A54}" destId="{E060535D-5783-5F40-B74E-82A6D433115C}" srcOrd="3" destOrd="0" parTransId="{89574059-2217-944B-94AF-C4DE9B7F649B}" sibTransId="{F88D4CEB-064E-2348-9E62-BBE069700FA5}"/>
    <dgm:cxn modelId="{FE9E0579-8D1F-9D41-86A2-8DD7E7749730}" type="presOf" srcId="{E647DC86-3553-E140-BA9E-5FF716580A54}" destId="{75392B7B-D9C0-9E48-8DFD-B902285EC83B}" srcOrd="0" destOrd="0" presId="urn:microsoft.com/office/officeart/2005/8/layout/matrix2"/>
    <dgm:cxn modelId="{1A0E1ED6-E436-3940-AFE9-60A4743CD32C}" type="presOf" srcId="{E060535D-5783-5F40-B74E-82A6D433115C}" destId="{EE48788D-36FA-FF4C-B470-D78D4BE1381C}" srcOrd="0" destOrd="0" presId="urn:microsoft.com/office/officeart/2005/8/layout/matrix2"/>
    <dgm:cxn modelId="{2837A2E0-5155-CF46-8DB8-E805C81DBAAC}" srcId="{E647DC86-3553-E140-BA9E-5FF716580A54}" destId="{2F11CD26-1DB9-7D4D-9C39-E82FC5AD8CCF}" srcOrd="2" destOrd="0" parTransId="{C68EA499-FCB6-8947-A335-B5478A00F397}" sibTransId="{403237C3-E3B8-0C4D-A1FC-484C791D666C}"/>
    <dgm:cxn modelId="{58EB9CF1-197E-9F48-BFA6-61587A9431D8}" srcId="{E647DC86-3553-E140-BA9E-5FF716580A54}" destId="{3A81FABA-0F86-0541-854D-B8FE6E244E41}" srcOrd="1" destOrd="0" parTransId="{6BEADBAB-46A9-4145-886E-5D3CF2EB41CC}" sibTransId="{5B45B802-A758-6F45-ABCD-B5269D4B98CF}"/>
    <dgm:cxn modelId="{1D9569F3-7A6C-694C-B66D-4BF4CECC496A}" type="presOf" srcId="{2F11CD26-1DB9-7D4D-9C39-E82FC5AD8CCF}" destId="{C910E102-2057-4548-A8AF-0555CC985760}" srcOrd="0" destOrd="0" presId="urn:microsoft.com/office/officeart/2005/8/layout/matrix2"/>
    <dgm:cxn modelId="{72D993BB-DE30-9348-971B-E36DA32441BA}" type="presParOf" srcId="{75392B7B-D9C0-9E48-8DFD-B902285EC83B}" destId="{5CC373ED-795C-4C4B-9A3C-3F2D4FF74498}" srcOrd="0" destOrd="0" presId="urn:microsoft.com/office/officeart/2005/8/layout/matrix2"/>
    <dgm:cxn modelId="{35D0C978-E2E9-D245-B46E-D2795E9AF916}" type="presParOf" srcId="{75392B7B-D9C0-9E48-8DFD-B902285EC83B}" destId="{C2F0C5A3-8379-7544-B16F-A345EEAFE201}" srcOrd="1" destOrd="0" presId="urn:microsoft.com/office/officeart/2005/8/layout/matrix2"/>
    <dgm:cxn modelId="{1C9636E5-934B-364A-B731-EA9188373162}" type="presParOf" srcId="{75392B7B-D9C0-9E48-8DFD-B902285EC83B}" destId="{F9BBDEBD-9647-9F4C-8F9E-BDD63DACFA38}" srcOrd="2" destOrd="0" presId="urn:microsoft.com/office/officeart/2005/8/layout/matrix2"/>
    <dgm:cxn modelId="{135DB8BD-425B-FB45-8A03-B1DFF04970A6}" type="presParOf" srcId="{75392B7B-D9C0-9E48-8DFD-B902285EC83B}" destId="{C910E102-2057-4548-A8AF-0555CC985760}" srcOrd="3" destOrd="0" presId="urn:microsoft.com/office/officeart/2005/8/layout/matrix2"/>
    <dgm:cxn modelId="{3AF75E15-08D1-7D40-BAAD-A6941BB70610}" type="presParOf" srcId="{75392B7B-D9C0-9E48-8DFD-B902285EC83B}" destId="{EE48788D-36FA-FF4C-B470-D78D4BE1381C}" srcOrd="4" destOrd="0" presId="urn:microsoft.com/office/officeart/2005/8/layout/matrix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C373ED-795C-4C4B-9A3C-3F2D4FF74498}">
      <dsp:nvSpPr>
        <dsp:cNvPr id="0" name=""/>
        <dsp:cNvSpPr/>
      </dsp:nvSpPr>
      <dsp:spPr>
        <a:xfrm>
          <a:off x="0" y="0"/>
          <a:ext cx="4311406" cy="4311406"/>
        </a:xfrm>
        <a:prstGeom prst="quadArrow">
          <a:avLst>
            <a:gd name="adj1" fmla="val 2000"/>
            <a:gd name="adj2" fmla="val 4000"/>
            <a:gd name="adj3" fmla="val 5000"/>
          </a:avLst>
        </a:prstGeom>
        <a:noFill/>
        <a:ln>
          <a:noFill/>
        </a:ln>
        <a:effectLst/>
      </dsp:spPr>
      <dsp:style>
        <a:lnRef idx="0">
          <a:scrgbClr r="0" g="0" b="0"/>
        </a:lnRef>
        <a:fillRef idx="1">
          <a:scrgbClr r="0" g="0" b="0"/>
        </a:fillRef>
        <a:effectRef idx="2">
          <a:scrgbClr r="0" g="0" b="0"/>
        </a:effectRef>
        <a:fontRef idx="minor"/>
      </dsp:style>
    </dsp:sp>
    <dsp:sp modelId="{C2F0C5A3-8379-7544-B16F-A345EEAFE201}">
      <dsp:nvSpPr>
        <dsp:cNvPr id="0" name=""/>
        <dsp:cNvSpPr/>
      </dsp:nvSpPr>
      <dsp:spPr>
        <a:xfrm>
          <a:off x="1351112" y="280241"/>
          <a:ext cx="1724562" cy="1724562"/>
        </a:xfrm>
        <a:prstGeom prst="roundRect">
          <a:avLst/>
        </a:prstGeom>
        <a:solidFill>
          <a:srgbClr val="424A4F"/>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e-DE" sz="1700" kern="1200" dirty="0">
              <a:latin typeface="Arial"/>
              <a:cs typeface="Arial"/>
            </a:rPr>
            <a:t>Social Service Provision</a:t>
          </a:r>
        </a:p>
      </dsp:txBody>
      <dsp:txXfrm>
        <a:off x="1435298" y="364427"/>
        <a:ext cx="1556190" cy="1556190"/>
      </dsp:txXfrm>
    </dsp:sp>
    <dsp:sp modelId="{F9BBDEBD-9647-9F4C-8F9E-BDD63DACFA38}">
      <dsp:nvSpPr>
        <dsp:cNvPr id="0" name=""/>
        <dsp:cNvSpPr/>
      </dsp:nvSpPr>
      <dsp:spPr>
        <a:xfrm>
          <a:off x="3362193" y="280241"/>
          <a:ext cx="1724562" cy="1724562"/>
        </a:xfrm>
        <a:prstGeom prst="roundRect">
          <a:avLst/>
        </a:prstGeom>
        <a:solidFill>
          <a:srgbClr val="424A4F"/>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DE" sz="1400" kern="1200" dirty="0">
              <a:latin typeface="Arial"/>
              <a:cs typeface="Arial"/>
            </a:rPr>
            <a:t>Social Entrepreneurship</a:t>
          </a:r>
        </a:p>
      </dsp:txBody>
      <dsp:txXfrm>
        <a:off x="3446379" y="364427"/>
        <a:ext cx="1556190" cy="1556190"/>
      </dsp:txXfrm>
    </dsp:sp>
    <dsp:sp modelId="{C910E102-2057-4548-A8AF-0555CC985760}">
      <dsp:nvSpPr>
        <dsp:cNvPr id="0" name=""/>
        <dsp:cNvSpPr/>
      </dsp:nvSpPr>
      <dsp:spPr>
        <a:xfrm>
          <a:off x="1335832" y="2340645"/>
          <a:ext cx="1724562" cy="1724562"/>
        </a:xfrm>
        <a:prstGeom prst="roundRect">
          <a:avLst/>
        </a:prstGeom>
        <a:solidFill>
          <a:schemeClr val="lt1"/>
        </a:solidFill>
        <a:ln w="12700" cap="flat" cmpd="sng" algn="ctr">
          <a:solidFill>
            <a:schemeClr val="dk1"/>
          </a:solid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DE" sz="1400" kern="1200" dirty="0"/>
            <a:t>Status quo</a:t>
          </a:r>
        </a:p>
      </dsp:txBody>
      <dsp:txXfrm>
        <a:off x="1420018" y="2424831"/>
        <a:ext cx="1556190" cy="1556190"/>
      </dsp:txXfrm>
    </dsp:sp>
    <dsp:sp modelId="{EE48788D-36FA-FF4C-B470-D78D4BE1381C}">
      <dsp:nvSpPr>
        <dsp:cNvPr id="0" name=""/>
        <dsp:cNvSpPr/>
      </dsp:nvSpPr>
      <dsp:spPr>
        <a:xfrm>
          <a:off x="3362193" y="2306602"/>
          <a:ext cx="1724562" cy="1724562"/>
        </a:xfrm>
        <a:prstGeom prst="roundRect">
          <a:avLst/>
        </a:prstGeom>
        <a:solidFill>
          <a:srgbClr val="424A4F"/>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e-DE" sz="1700" kern="1200" dirty="0">
              <a:latin typeface="Arial"/>
              <a:cs typeface="Arial"/>
            </a:rPr>
            <a:t>Social </a:t>
          </a:r>
          <a:r>
            <a:rPr lang="de-DE" sz="1700" kern="1200" dirty="0" err="1">
              <a:latin typeface="Arial"/>
              <a:cs typeface="Arial"/>
            </a:rPr>
            <a:t>Activism</a:t>
          </a:r>
          <a:endParaRPr lang="de-DE" sz="1700" kern="1200" dirty="0">
            <a:latin typeface="Arial"/>
            <a:cs typeface="Arial"/>
          </a:endParaRPr>
        </a:p>
      </dsp:txBody>
      <dsp:txXfrm>
        <a:off x="3446379" y="2390788"/>
        <a:ext cx="1556190" cy="1556190"/>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349F40-D489-D148-BEF0-AE121456DB6F}"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78BADF-37B2-644B-8F88-85AE4859E468}" type="slidenum">
              <a:rPr lang="en-US" smtClean="0"/>
              <a:t>‹#›</a:t>
            </a:fld>
            <a:endParaRPr lang="en-US"/>
          </a:p>
        </p:txBody>
      </p:sp>
    </p:spTree>
    <p:extLst>
      <p:ext uri="{BB962C8B-B14F-4D97-AF65-F5344CB8AC3E}">
        <p14:creationId xmlns:p14="http://schemas.microsoft.com/office/powerpoint/2010/main" val="2484859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5A797-D8F9-4B18-9C0A-A790F00A74A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5695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5A797-D8F9-4B18-9C0A-A790F00A74A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822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00000"/>
                </a:solidFill>
                <a:effectLst/>
                <a:latin typeface="Arial" panose="020B0604020202020204" pitchFamily="34" charset="0"/>
              </a:rPr>
              <a:t>Trademarks are registered for specific goods or services within individual subjects, known as classes. It is possible for others to register identical or similar marks as long as it is in a different, unconnected class.  For example Swan rental cars, Swan matches and Swan electrics. There are 45 classes to choose from, a list of which can be found </a:t>
            </a:r>
            <a:endParaRPr lang="en-US" altLang="en-US" dirty="0">
              <a:latin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5A797-D8F9-4B18-9C0A-A790F00A74A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31298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00000"/>
                </a:solidFill>
                <a:effectLst/>
                <a:latin typeface="Arial" panose="020B0604020202020204" pitchFamily="34" charset="0"/>
              </a:rPr>
              <a:t>Trademarks are registered for specific goods or services within individual subjects, known as classes. It is possible for others to register identical or similar marks as long as it is in a different, unconnected class.  For example Swan rental cars, Swan matches and Swan electrics. There are 45 classes to choose from, a list of which can be found </a:t>
            </a:r>
            <a:endParaRPr lang="en-US" altLang="en-US" dirty="0">
              <a:latin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5A797-D8F9-4B18-9C0A-A790F00A74A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1272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5A797-D8F9-4B18-9C0A-A790F00A74A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8827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00000"/>
                </a:solidFill>
                <a:effectLst/>
                <a:latin typeface="Arial" panose="020B0604020202020204" pitchFamily="34" charset="0"/>
              </a:rPr>
              <a:t>UK patents will only give the holder rights in the UK and rights to stop others from importing the patented products into the UK. </a:t>
            </a:r>
            <a:endParaRPr lang="en-US" altLang="en-US" dirty="0">
              <a:latin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5A797-D8F9-4B18-9C0A-A790F00A74A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3070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E5A797-D8F9-4B18-9C0A-A790F00A74A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6102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21F6B-D976-B618-FAE9-03C38CF115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594982C-41D9-676F-C580-4967D2CC51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5A13161-E83C-2389-3151-6CC6C29893E1}"/>
              </a:ext>
            </a:extLst>
          </p:cNvPr>
          <p:cNvSpPr>
            <a:spLocks noGrp="1"/>
          </p:cNvSpPr>
          <p:nvPr>
            <p:ph type="dt" sz="half" idx="10"/>
          </p:nvPr>
        </p:nvSpPr>
        <p:spPr/>
        <p:txBody>
          <a:bodyPr/>
          <a:lstStyle/>
          <a:p>
            <a:fld id="{1F1126CD-3B43-684E-B0D4-098A4B3C9D57}" type="datetimeFigureOut">
              <a:rPr lang="en-US" smtClean="0"/>
              <a:t>9/18/2026</a:t>
            </a:fld>
            <a:endParaRPr lang="en-US"/>
          </a:p>
        </p:txBody>
      </p:sp>
      <p:sp>
        <p:nvSpPr>
          <p:cNvPr id="5" name="Footer Placeholder 4">
            <a:extLst>
              <a:ext uri="{FF2B5EF4-FFF2-40B4-BE49-F238E27FC236}">
                <a16:creationId xmlns:a16="http://schemas.microsoft.com/office/drawing/2014/main" id="{2D49F062-E0C3-2C10-4E67-8DA3A2BC81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384E44-909C-B729-10C0-0288C6F45B02}"/>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952885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0B7F0-B402-DDFB-6F8C-0DDF7A3BB5D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E241AF9-B146-D572-4AEA-938B8F116A0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095E07-71A7-E487-19F4-14A65A151295}"/>
              </a:ext>
            </a:extLst>
          </p:cNvPr>
          <p:cNvSpPr>
            <a:spLocks noGrp="1"/>
          </p:cNvSpPr>
          <p:nvPr>
            <p:ph type="dt" sz="half" idx="10"/>
          </p:nvPr>
        </p:nvSpPr>
        <p:spPr/>
        <p:txBody>
          <a:bodyPr/>
          <a:lstStyle/>
          <a:p>
            <a:fld id="{1F1126CD-3B43-684E-B0D4-098A4B3C9D57}" type="datetimeFigureOut">
              <a:rPr lang="en-US" smtClean="0"/>
              <a:t>9/18/2026</a:t>
            </a:fld>
            <a:endParaRPr lang="en-US"/>
          </a:p>
        </p:txBody>
      </p:sp>
      <p:sp>
        <p:nvSpPr>
          <p:cNvPr id="5" name="Footer Placeholder 4">
            <a:extLst>
              <a:ext uri="{FF2B5EF4-FFF2-40B4-BE49-F238E27FC236}">
                <a16:creationId xmlns:a16="http://schemas.microsoft.com/office/drawing/2014/main" id="{5ABCDC55-65EB-C558-F599-1743B4AAA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F57E45-68BB-774F-2A26-4319DD5CE7A4}"/>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603441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D42E5-572F-CB1E-9FD9-E4D3A1FEF5B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BE17054-0356-BBE1-5112-8DAB38CCF1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AECF8CD-EFFA-2594-31FF-2BC70E303CC1}"/>
              </a:ext>
            </a:extLst>
          </p:cNvPr>
          <p:cNvSpPr>
            <a:spLocks noGrp="1"/>
          </p:cNvSpPr>
          <p:nvPr>
            <p:ph type="dt" sz="half" idx="10"/>
          </p:nvPr>
        </p:nvSpPr>
        <p:spPr/>
        <p:txBody>
          <a:bodyPr/>
          <a:lstStyle/>
          <a:p>
            <a:fld id="{1F1126CD-3B43-684E-B0D4-098A4B3C9D57}" type="datetimeFigureOut">
              <a:rPr lang="en-US" smtClean="0"/>
              <a:t>9/18/2026</a:t>
            </a:fld>
            <a:endParaRPr lang="en-US"/>
          </a:p>
        </p:txBody>
      </p:sp>
      <p:sp>
        <p:nvSpPr>
          <p:cNvPr id="5" name="Footer Placeholder 4">
            <a:extLst>
              <a:ext uri="{FF2B5EF4-FFF2-40B4-BE49-F238E27FC236}">
                <a16:creationId xmlns:a16="http://schemas.microsoft.com/office/drawing/2014/main" id="{A55D8AF8-C30A-0D85-B3D1-ACBFC0426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F66BC-98E8-20E2-B654-2051BAE0BEC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568729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6968C-3483-31F6-80E1-8A1E8953011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DEEDE37-65CB-FB04-36D6-224DFEFB380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8AD2E50-E3A4-F242-D523-A90041034F8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F2D0C6B-8FB6-A423-5582-D4C90FAAEC56}"/>
              </a:ext>
            </a:extLst>
          </p:cNvPr>
          <p:cNvSpPr>
            <a:spLocks noGrp="1"/>
          </p:cNvSpPr>
          <p:nvPr>
            <p:ph type="dt" sz="half" idx="10"/>
          </p:nvPr>
        </p:nvSpPr>
        <p:spPr/>
        <p:txBody>
          <a:bodyPr/>
          <a:lstStyle/>
          <a:p>
            <a:fld id="{1F1126CD-3B43-684E-B0D4-098A4B3C9D57}" type="datetimeFigureOut">
              <a:rPr lang="en-US" smtClean="0"/>
              <a:t>9/18/2026</a:t>
            </a:fld>
            <a:endParaRPr lang="en-US"/>
          </a:p>
        </p:txBody>
      </p:sp>
      <p:sp>
        <p:nvSpPr>
          <p:cNvPr id="6" name="Footer Placeholder 5">
            <a:extLst>
              <a:ext uri="{FF2B5EF4-FFF2-40B4-BE49-F238E27FC236}">
                <a16:creationId xmlns:a16="http://schemas.microsoft.com/office/drawing/2014/main" id="{256BF46D-80A2-0DFC-EF4A-CAE5F40067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B0C132-3B16-E446-3595-E1F4715C5BFC}"/>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80368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B42D0-42AA-FAEC-BD27-430930824F6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3B6C94A-7C99-61F4-1FA8-169E6D717D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31212ED-E2FC-762C-BD2B-C0A706B3A3E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79800BD-C51F-2D50-DA5C-1742B946F7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29BD09A-DEF1-E088-7175-4AC8F97D8D4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409F108-88C0-1839-2F81-FE88C9AB8533}"/>
              </a:ext>
            </a:extLst>
          </p:cNvPr>
          <p:cNvSpPr>
            <a:spLocks noGrp="1"/>
          </p:cNvSpPr>
          <p:nvPr>
            <p:ph type="dt" sz="half" idx="10"/>
          </p:nvPr>
        </p:nvSpPr>
        <p:spPr/>
        <p:txBody>
          <a:bodyPr/>
          <a:lstStyle/>
          <a:p>
            <a:fld id="{1F1126CD-3B43-684E-B0D4-098A4B3C9D57}" type="datetimeFigureOut">
              <a:rPr lang="en-US" smtClean="0"/>
              <a:t>9/18/2026</a:t>
            </a:fld>
            <a:endParaRPr lang="en-US"/>
          </a:p>
        </p:txBody>
      </p:sp>
      <p:sp>
        <p:nvSpPr>
          <p:cNvPr id="8" name="Footer Placeholder 7">
            <a:extLst>
              <a:ext uri="{FF2B5EF4-FFF2-40B4-BE49-F238E27FC236}">
                <a16:creationId xmlns:a16="http://schemas.microsoft.com/office/drawing/2014/main" id="{1C782EDF-ADE6-0A91-632A-61575FCE54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57BFF3-3F86-A2AF-6CB6-07DA93EDA6F8}"/>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60360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F2655-61E9-EEE2-A813-9625C9C010A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CBA627F-702F-4D9E-E939-CAC1BB72690F}"/>
              </a:ext>
            </a:extLst>
          </p:cNvPr>
          <p:cNvSpPr>
            <a:spLocks noGrp="1"/>
          </p:cNvSpPr>
          <p:nvPr>
            <p:ph type="dt" sz="half" idx="10"/>
          </p:nvPr>
        </p:nvSpPr>
        <p:spPr/>
        <p:txBody>
          <a:bodyPr/>
          <a:lstStyle/>
          <a:p>
            <a:fld id="{1F1126CD-3B43-684E-B0D4-098A4B3C9D57}" type="datetimeFigureOut">
              <a:rPr lang="en-US" smtClean="0"/>
              <a:t>9/18/2026</a:t>
            </a:fld>
            <a:endParaRPr lang="en-US"/>
          </a:p>
        </p:txBody>
      </p:sp>
      <p:sp>
        <p:nvSpPr>
          <p:cNvPr id="4" name="Footer Placeholder 3">
            <a:extLst>
              <a:ext uri="{FF2B5EF4-FFF2-40B4-BE49-F238E27FC236}">
                <a16:creationId xmlns:a16="http://schemas.microsoft.com/office/drawing/2014/main" id="{3E80F8E1-D837-DC5B-7757-BC20EFC14D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CF4476-F6B4-07E8-EEC0-C6B975AD8798}"/>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324185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F29609-C4B3-F7AC-92E1-4EC827393B4C}"/>
              </a:ext>
            </a:extLst>
          </p:cNvPr>
          <p:cNvSpPr>
            <a:spLocks noGrp="1"/>
          </p:cNvSpPr>
          <p:nvPr>
            <p:ph type="dt" sz="half" idx="10"/>
          </p:nvPr>
        </p:nvSpPr>
        <p:spPr/>
        <p:txBody>
          <a:bodyPr/>
          <a:lstStyle/>
          <a:p>
            <a:fld id="{1F1126CD-3B43-684E-B0D4-098A4B3C9D57}" type="datetimeFigureOut">
              <a:rPr lang="en-US" smtClean="0"/>
              <a:t>9/18/2026</a:t>
            </a:fld>
            <a:endParaRPr lang="en-US"/>
          </a:p>
        </p:txBody>
      </p:sp>
      <p:sp>
        <p:nvSpPr>
          <p:cNvPr id="3" name="Footer Placeholder 2">
            <a:extLst>
              <a:ext uri="{FF2B5EF4-FFF2-40B4-BE49-F238E27FC236}">
                <a16:creationId xmlns:a16="http://schemas.microsoft.com/office/drawing/2014/main" id="{8088C00B-9EB9-D0E3-7085-A8B9510A68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BDDD02-3207-358C-79A2-B72EB60184F2}"/>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114428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31405-DBE7-9043-E989-A1452698B03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CD31F68-40FD-EBE7-CF17-59FCA1342F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E28F127-B5F1-F6E8-0A18-1781842446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B96427-CA47-A836-4D24-7A33E699F73C}"/>
              </a:ext>
            </a:extLst>
          </p:cNvPr>
          <p:cNvSpPr>
            <a:spLocks noGrp="1"/>
          </p:cNvSpPr>
          <p:nvPr>
            <p:ph type="dt" sz="half" idx="10"/>
          </p:nvPr>
        </p:nvSpPr>
        <p:spPr/>
        <p:txBody>
          <a:bodyPr/>
          <a:lstStyle/>
          <a:p>
            <a:fld id="{1F1126CD-3B43-684E-B0D4-098A4B3C9D57}" type="datetimeFigureOut">
              <a:rPr lang="en-US" smtClean="0"/>
              <a:t>9/18/2026</a:t>
            </a:fld>
            <a:endParaRPr lang="en-US"/>
          </a:p>
        </p:txBody>
      </p:sp>
      <p:sp>
        <p:nvSpPr>
          <p:cNvPr id="6" name="Footer Placeholder 5">
            <a:extLst>
              <a:ext uri="{FF2B5EF4-FFF2-40B4-BE49-F238E27FC236}">
                <a16:creationId xmlns:a16="http://schemas.microsoft.com/office/drawing/2014/main" id="{E365C915-7AD4-AB22-9B60-8471897FCC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561D5C-D204-056B-5077-FC815862063D}"/>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821298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F12A8-2C9B-043A-DBCF-A588C6175E2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E7CBBA7-B3E2-EEBD-4AA1-A3DDC9CD0C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339339-FF4D-8A8C-6DC6-FDB54BA35D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5FC9D76-07E1-1B91-2740-FEB4E232C87C}"/>
              </a:ext>
            </a:extLst>
          </p:cNvPr>
          <p:cNvSpPr>
            <a:spLocks noGrp="1"/>
          </p:cNvSpPr>
          <p:nvPr>
            <p:ph type="dt" sz="half" idx="10"/>
          </p:nvPr>
        </p:nvSpPr>
        <p:spPr/>
        <p:txBody>
          <a:bodyPr/>
          <a:lstStyle/>
          <a:p>
            <a:fld id="{1F1126CD-3B43-684E-B0D4-098A4B3C9D57}" type="datetimeFigureOut">
              <a:rPr lang="en-US" smtClean="0"/>
              <a:t>9/18/2026</a:t>
            </a:fld>
            <a:endParaRPr lang="en-US"/>
          </a:p>
        </p:txBody>
      </p:sp>
      <p:sp>
        <p:nvSpPr>
          <p:cNvPr id="6" name="Footer Placeholder 5">
            <a:extLst>
              <a:ext uri="{FF2B5EF4-FFF2-40B4-BE49-F238E27FC236}">
                <a16:creationId xmlns:a16="http://schemas.microsoft.com/office/drawing/2014/main" id="{96625844-2D8E-B8A5-F46F-02E97F0CCC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F83D6C-0BB2-47C6-84F7-CBD0158431B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418360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0473-DE31-1433-3370-FC1FF55238C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1293905-4D86-7454-D42E-41121043CB1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0C58EA0-7573-C637-E744-B1B7D9250D80}"/>
              </a:ext>
            </a:extLst>
          </p:cNvPr>
          <p:cNvSpPr>
            <a:spLocks noGrp="1"/>
          </p:cNvSpPr>
          <p:nvPr>
            <p:ph type="dt" sz="half" idx="10"/>
          </p:nvPr>
        </p:nvSpPr>
        <p:spPr/>
        <p:txBody>
          <a:bodyPr/>
          <a:lstStyle/>
          <a:p>
            <a:fld id="{1F1126CD-3B43-684E-B0D4-098A4B3C9D57}" type="datetimeFigureOut">
              <a:rPr lang="en-US" smtClean="0"/>
              <a:t>9/18/2026</a:t>
            </a:fld>
            <a:endParaRPr lang="en-US"/>
          </a:p>
        </p:txBody>
      </p:sp>
      <p:sp>
        <p:nvSpPr>
          <p:cNvPr id="5" name="Footer Placeholder 4">
            <a:extLst>
              <a:ext uri="{FF2B5EF4-FFF2-40B4-BE49-F238E27FC236}">
                <a16:creationId xmlns:a16="http://schemas.microsoft.com/office/drawing/2014/main" id="{BF1D4FCD-D1C7-0000-7305-2F9E2EE39D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7409E1-9873-30D0-6AC7-7AA99AE4AE4F}"/>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413075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BC387D-00F7-19CA-942F-9C394FA82DA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92BD9DE-4045-6350-F64F-C5DEFCFB7F2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F78BD16-EA02-F2EE-9152-A13D9999FBE6}"/>
              </a:ext>
            </a:extLst>
          </p:cNvPr>
          <p:cNvSpPr>
            <a:spLocks noGrp="1"/>
          </p:cNvSpPr>
          <p:nvPr>
            <p:ph type="dt" sz="half" idx="10"/>
          </p:nvPr>
        </p:nvSpPr>
        <p:spPr/>
        <p:txBody>
          <a:bodyPr/>
          <a:lstStyle/>
          <a:p>
            <a:fld id="{1F1126CD-3B43-684E-B0D4-098A4B3C9D57}" type="datetimeFigureOut">
              <a:rPr lang="en-US" smtClean="0"/>
              <a:t>9/18/2026</a:t>
            </a:fld>
            <a:endParaRPr lang="en-US"/>
          </a:p>
        </p:txBody>
      </p:sp>
      <p:sp>
        <p:nvSpPr>
          <p:cNvPr id="5" name="Footer Placeholder 4">
            <a:extLst>
              <a:ext uri="{FF2B5EF4-FFF2-40B4-BE49-F238E27FC236}">
                <a16:creationId xmlns:a16="http://schemas.microsoft.com/office/drawing/2014/main" id="{9220EA51-AB37-400C-B0E6-25308C0C4C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AAA87-FAF4-D008-41BE-27B5547E616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26028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405146168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AC4928-93EF-2F03-4AF8-56E2A240BD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09D723B-F0C1-CC89-9530-1B57EBAEEC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0402084-99E2-D736-D864-7E647BF076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1126CD-3B43-684E-B0D4-098A4B3C9D57}" type="datetimeFigureOut">
              <a:rPr lang="en-US" smtClean="0"/>
              <a:t>9/18/2026</a:t>
            </a:fld>
            <a:endParaRPr lang="en-US"/>
          </a:p>
        </p:txBody>
      </p:sp>
      <p:sp>
        <p:nvSpPr>
          <p:cNvPr id="5" name="Footer Placeholder 4">
            <a:extLst>
              <a:ext uri="{FF2B5EF4-FFF2-40B4-BE49-F238E27FC236}">
                <a16:creationId xmlns:a16="http://schemas.microsoft.com/office/drawing/2014/main" id="{FAB49250-70CE-2F91-948E-BF4CEC2B82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B206C55-0B1A-53FF-D9BF-EE95944E8B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54008B-0D88-7741-9350-4D8B143CE057}" type="slidenum">
              <a:rPr lang="en-US" smtClean="0"/>
              <a:t>‹#›</a:t>
            </a:fld>
            <a:endParaRPr lang="en-US"/>
          </a:p>
        </p:txBody>
      </p:sp>
    </p:spTree>
    <p:extLst>
      <p:ext uri="{BB962C8B-B14F-4D97-AF65-F5344CB8AC3E}">
        <p14:creationId xmlns:p14="http://schemas.microsoft.com/office/powerpoint/2010/main" val="2569729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1ecKK3S8DOE"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slideLayout" Target="../slideLayouts/slideLayout2.xml"/><Relationship Id="rId5" Type="http://schemas.openxmlformats.org/officeDocument/2006/relationships/image" Target="../media/image31.svg"/><Relationship Id="rId4" Type="http://schemas.openxmlformats.org/officeDocument/2006/relationships/image" Target="../media/image30.sv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2.xml"/><Relationship Id="rId4" Type="http://schemas.openxmlformats.org/officeDocument/2006/relationships/image" Target="../media/image36.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12.xml"/><Relationship Id="rId1" Type="http://schemas.openxmlformats.org/officeDocument/2006/relationships/video" Target="https://www.youtube.com/embed/OnrPCOsBPOw?feature=oembed"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png"/><Relationship Id="rId1" Type="http://schemas.openxmlformats.org/officeDocument/2006/relationships/slideLayout" Target="../slideLayouts/slideLayout12.xml"/><Relationship Id="rId5" Type="http://schemas.openxmlformats.org/officeDocument/2006/relationships/image" Target="../media/image40.jpeg"/><Relationship Id="rId4" Type="http://schemas.openxmlformats.org/officeDocument/2006/relationships/image" Target="../media/image45.jpg"/></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hyperlink" Target="https://www.ashoka.org/en-nrd/ashoka-fellows" TargetMode="External"/><Relationship Id="rId2" Type="http://schemas.openxmlformats.org/officeDocument/2006/relationships/hyperlink" Target="http://www.ashoka.org/" TargetMode="Externa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hyperlink" Target="mailto:E.Costales@Greenwich.ac.uk"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6">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28">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3" name="Picture 32">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40000"/>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41" name="Rectangle 34">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ectangle 36">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erson in a suit with lightbulb instead of his head&#10;&#10;Description automatically generated">
            <a:extLst>
              <a:ext uri="{FF2B5EF4-FFF2-40B4-BE49-F238E27FC236}">
                <a16:creationId xmlns:a16="http://schemas.microsoft.com/office/drawing/2014/main" id="{61AD90C9-FCA0-7652-4E42-AA9E767D9882}"/>
              </a:ext>
            </a:extLst>
          </p:cNvPr>
          <p:cNvPicPr>
            <a:picLocks noChangeAspect="1"/>
          </p:cNvPicPr>
          <p:nvPr/>
        </p:nvPicPr>
        <p:blipFill rotWithShape="1">
          <a:blip r:embed="rId3">
            <a:alphaModFix amt="60000"/>
          </a:blip>
          <a:srcRect l="26630" r="26037"/>
          <a:stretch/>
        </p:blipFill>
        <p:spPr>
          <a:xfrm>
            <a:off x="20" y="10"/>
            <a:ext cx="6095980" cy="6857990"/>
          </a:xfrm>
          <a:prstGeom prst="rect">
            <a:avLst/>
          </a:prstGeom>
        </p:spPr>
      </p:pic>
      <p:pic>
        <p:nvPicPr>
          <p:cNvPr id="7" name="Picture 6"/>
          <p:cNvPicPr>
            <a:picLocks noChangeAspect="1"/>
          </p:cNvPicPr>
          <p:nvPr/>
        </p:nvPicPr>
        <p:blipFill rotWithShape="1">
          <a:blip r:embed="rId4">
            <a:alphaModFix amt="60000"/>
            <a:extLst>
              <a:ext uri="{28A0092B-C50C-407E-A947-70E740481C1C}">
                <a14:useLocalDpi xmlns:a14="http://schemas.microsoft.com/office/drawing/2010/main" val="0"/>
              </a:ext>
            </a:extLst>
          </a:blip>
          <a:srcRect r="11111"/>
          <a:stretch/>
        </p:blipFill>
        <p:spPr>
          <a:xfrm>
            <a:off x="6096000" y="10"/>
            <a:ext cx="6096000" cy="6857990"/>
          </a:xfrm>
          <a:prstGeom prst="rect">
            <a:avLst/>
          </a:prstGeom>
        </p:spPr>
      </p:pic>
      <p:sp>
        <p:nvSpPr>
          <p:cNvPr id="2" name="Title 1"/>
          <p:cNvSpPr>
            <a:spLocks noGrp="1"/>
          </p:cNvSpPr>
          <p:nvPr>
            <p:ph type="ctrTitle"/>
          </p:nvPr>
        </p:nvSpPr>
        <p:spPr>
          <a:xfrm>
            <a:off x="1191965" y="552807"/>
            <a:ext cx="9801854" cy="2790331"/>
          </a:xfrm>
        </p:spPr>
        <p:txBody>
          <a:bodyPr vert="horz" lIns="91440" tIns="45720" rIns="91440" bIns="45720" rtlCol="0" anchor="b" anchorCtr="0">
            <a:normAutofit/>
          </a:bodyPr>
          <a:lstStyle/>
          <a:p>
            <a:r>
              <a:rPr lang="en-US" sz="4800" b="1" kern="1200" dirty="0">
                <a:solidFill>
                  <a:srgbClr val="FFFFFF"/>
                </a:solidFill>
                <a:latin typeface="+mj-lt"/>
                <a:ea typeface="+mj-ea"/>
                <a:cs typeface="+mj-cs"/>
              </a:rPr>
              <a:t>BUSI 1764</a:t>
            </a:r>
            <a:br>
              <a:rPr lang="en-US" sz="4800" b="1" kern="1200" dirty="0">
                <a:solidFill>
                  <a:srgbClr val="FFFFFF"/>
                </a:solidFill>
                <a:latin typeface="+mj-lt"/>
                <a:ea typeface="+mj-ea"/>
                <a:cs typeface="+mj-cs"/>
              </a:rPr>
            </a:br>
            <a:r>
              <a:rPr lang="en-US" sz="4800" b="1" kern="1200" dirty="0">
                <a:solidFill>
                  <a:srgbClr val="FFFFFF"/>
                </a:solidFill>
                <a:latin typeface="+mj-lt"/>
                <a:ea typeface="+mj-ea"/>
                <a:cs typeface="+mj-cs"/>
              </a:rPr>
              <a:t>Global Entrepreneurship and Innovation</a:t>
            </a:r>
            <a:br>
              <a:rPr lang="en-US" sz="4800" kern="1200" dirty="0">
                <a:solidFill>
                  <a:srgbClr val="FFFFFF"/>
                </a:solidFill>
                <a:latin typeface="+mj-lt"/>
                <a:ea typeface="+mj-ea"/>
                <a:cs typeface="+mj-cs"/>
              </a:rPr>
            </a:br>
            <a:endParaRPr lang="en-US" sz="4800" b="1" kern="1200" dirty="0">
              <a:solidFill>
                <a:srgbClr val="FFFFFF"/>
              </a:solidFill>
              <a:latin typeface="+mj-lt"/>
              <a:ea typeface="+mj-ea"/>
              <a:cs typeface="+mj-cs"/>
            </a:endParaRPr>
          </a:p>
        </p:txBody>
      </p:sp>
      <p:sp>
        <p:nvSpPr>
          <p:cNvPr id="3" name="Subtitle 2"/>
          <p:cNvSpPr>
            <a:spLocks noGrp="1"/>
          </p:cNvSpPr>
          <p:nvPr>
            <p:ph type="subTitle" idx="1"/>
          </p:nvPr>
        </p:nvSpPr>
        <p:spPr>
          <a:xfrm>
            <a:off x="1191966" y="3510476"/>
            <a:ext cx="9801854" cy="2614231"/>
          </a:xfrm>
        </p:spPr>
        <p:txBody>
          <a:bodyPr vert="horz" lIns="91440" tIns="45720" rIns="91440" bIns="45720" rtlCol="0" anchor="t">
            <a:normAutofit/>
          </a:bodyPr>
          <a:lstStyle/>
          <a:p>
            <a:r>
              <a:rPr lang="en-US" sz="1800" dirty="0">
                <a:solidFill>
                  <a:srgbClr val="FFFFFF"/>
                </a:solidFill>
              </a:rPr>
              <a:t>Dr Emilio Costales</a:t>
            </a:r>
          </a:p>
          <a:p>
            <a:pPr indent="-228600">
              <a:buFont typeface="Arial" panose="020B0604020202020204" pitchFamily="34" charset="0"/>
              <a:buChar char="•"/>
            </a:pPr>
            <a:endParaRPr lang="en-US" sz="1800" dirty="0">
              <a:solidFill>
                <a:srgbClr val="FFFFFF"/>
              </a:solidFill>
            </a:endParaRPr>
          </a:p>
          <a:p>
            <a:pPr indent="-228600">
              <a:buFont typeface="Arial" panose="020B0604020202020204" pitchFamily="34" charset="0"/>
              <a:buChar char="•"/>
            </a:pPr>
            <a:r>
              <a:rPr lang="en-US" sz="1800" dirty="0">
                <a:solidFill>
                  <a:srgbClr val="FFFFFF"/>
                </a:solidFill>
              </a:rPr>
              <a:t>Week 4: 16 October, 2024</a:t>
            </a:r>
            <a:endParaRPr lang="en-US" sz="1800" dirty="0">
              <a:solidFill>
                <a:srgbClr val="FFFFFF"/>
              </a:solidFill>
              <a:highlight>
                <a:srgbClr val="FF0000"/>
              </a:highlight>
            </a:endParaRPr>
          </a:p>
          <a:p>
            <a:pPr indent="-228600">
              <a:buFont typeface="Arial" panose="020B0604020202020204" pitchFamily="34" charset="0"/>
              <a:buChar char="•"/>
            </a:pPr>
            <a:endParaRPr lang="en-US" sz="1800" dirty="0">
              <a:solidFill>
                <a:srgbClr val="FFFFFF"/>
              </a:solidFill>
            </a:endParaRPr>
          </a:p>
          <a:p>
            <a:r>
              <a:rPr lang="en-US" sz="1800" dirty="0">
                <a:solidFill>
                  <a:srgbClr val="FFFFFF"/>
                </a:solidFill>
              </a:rPr>
              <a:t>Tutorial 4: Social Entrepreneurship and Social Change</a:t>
            </a:r>
          </a:p>
          <a:p>
            <a:endParaRPr lang="en-US" sz="1800" dirty="0">
              <a:solidFill>
                <a:srgbClr val="FFFFFF"/>
              </a:solidFill>
            </a:endParaRPr>
          </a:p>
        </p:txBody>
      </p:sp>
    </p:spTree>
    <p:extLst>
      <p:ext uri="{BB962C8B-B14F-4D97-AF65-F5344CB8AC3E}">
        <p14:creationId xmlns:p14="http://schemas.microsoft.com/office/powerpoint/2010/main" val="1285641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64E39-0B4D-A746-A70D-9DD16A05D607}"/>
              </a:ext>
            </a:extLst>
          </p:cNvPr>
          <p:cNvSpPr>
            <a:spLocks noGrp="1"/>
          </p:cNvSpPr>
          <p:nvPr>
            <p:ph type="title"/>
          </p:nvPr>
        </p:nvSpPr>
        <p:spPr>
          <a:xfrm>
            <a:off x="1130005" y="928680"/>
            <a:ext cx="8640160" cy="611885"/>
          </a:xfrm>
        </p:spPr>
        <p:txBody>
          <a:bodyPr>
            <a:normAutofit/>
          </a:bodyPr>
          <a:lstStyle/>
          <a:p>
            <a:r>
              <a:rPr lang="en-US" dirty="0"/>
              <a:t>Agenda</a:t>
            </a:r>
          </a:p>
        </p:txBody>
      </p:sp>
      <p:sp>
        <p:nvSpPr>
          <p:cNvPr id="3" name="Content Placeholder 2">
            <a:extLst>
              <a:ext uri="{FF2B5EF4-FFF2-40B4-BE49-F238E27FC236}">
                <a16:creationId xmlns:a16="http://schemas.microsoft.com/office/drawing/2014/main" id="{C7198D19-2D5D-1243-B5A6-E047B6A8841D}"/>
              </a:ext>
            </a:extLst>
          </p:cNvPr>
          <p:cNvSpPr>
            <a:spLocks noGrp="1"/>
          </p:cNvSpPr>
          <p:nvPr>
            <p:ph idx="1"/>
          </p:nvPr>
        </p:nvSpPr>
        <p:spPr>
          <a:xfrm>
            <a:off x="1130005" y="1984450"/>
            <a:ext cx="10191138" cy="3817636"/>
          </a:xfrm>
        </p:spPr>
        <p:txBody>
          <a:bodyPr>
            <a:normAutofit/>
          </a:bodyPr>
          <a:lstStyle/>
          <a:p>
            <a:pPr>
              <a:buClrTx/>
            </a:pPr>
            <a:endParaRPr lang="en-US" dirty="0"/>
          </a:p>
          <a:p>
            <a:pPr marL="457200" indent="-457200">
              <a:buClrTx/>
              <a:buFont typeface="Arial" panose="020B0604020202020204" pitchFamily="34" charset="0"/>
              <a:buChar char="•"/>
            </a:pPr>
            <a:r>
              <a:rPr lang="en-US" dirty="0"/>
              <a:t>Overview of Social Entrepreneurship and Social Change</a:t>
            </a:r>
          </a:p>
          <a:p>
            <a:pPr marL="457200" indent="-457200">
              <a:buClrTx/>
              <a:buFont typeface="Arial" panose="020B0604020202020204" pitchFamily="34" charset="0"/>
              <a:buChar char="•"/>
            </a:pPr>
            <a:r>
              <a:rPr lang="en-US" dirty="0"/>
              <a:t>Case Study</a:t>
            </a:r>
          </a:p>
          <a:p>
            <a:pPr marL="457200" indent="-457200">
              <a:buClrTx/>
              <a:buFont typeface="Arial" panose="020B0604020202020204" pitchFamily="34" charset="0"/>
              <a:buChar char="•"/>
            </a:pPr>
            <a:r>
              <a:rPr lang="en-US" dirty="0"/>
              <a:t>Assessment 1</a:t>
            </a:r>
          </a:p>
          <a:p>
            <a:pPr>
              <a:buClrTx/>
            </a:pPr>
            <a:endParaRPr lang="en-US" dirty="0"/>
          </a:p>
          <a:p>
            <a:pPr marL="457200" indent="-457200">
              <a:buClrTx/>
              <a:buFont typeface="Arial" panose="020B0604020202020204" pitchFamily="34" charset="0"/>
              <a:buChar char="•"/>
            </a:pPr>
            <a:endParaRPr lang="en-US" dirty="0"/>
          </a:p>
          <a:p>
            <a:pPr marL="457200" indent="-457200">
              <a:buClrTx/>
              <a:buFont typeface="Arial" panose="020B0604020202020204" pitchFamily="34" charset="0"/>
              <a:buChar char="•"/>
            </a:pPr>
            <a:endParaRPr lang="en-US" dirty="0"/>
          </a:p>
        </p:txBody>
      </p:sp>
    </p:spTree>
    <p:extLst>
      <p:ext uri="{BB962C8B-B14F-4D97-AF65-F5344CB8AC3E}">
        <p14:creationId xmlns:p14="http://schemas.microsoft.com/office/powerpoint/2010/main" val="232680151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64E39-0B4D-A746-A70D-9DD16A05D607}"/>
              </a:ext>
            </a:extLst>
          </p:cNvPr>
          <p:cNvSpPr>
            <a:spLocks noGrp="1"/>
          </p:cNvSpPr>
          <p:nvPr>
            <p:ph type="title"/>
          </p:nvPr>
        </p:nvSpPr>
        <p:spPr>
          <a:xfrm>
            <a:off x="1130005" y="1097065"/>
            <a:ext cx="8640160" cy="611885"/>
          </a:xfrm>
        </p:spPr>
        <p:txBody>
          <a:bodyPr>
            <a:normAutofit/>
          </a:bodyPr>
          <a:lstStyle/>
          <a:p>
            <a:r>
              <a:rPr lang="en-US" dirty="0"/>
              <a:t>Session Objectives</a:t>
            </a:r>
          </a:p>
        </p:txBody>
      </p:sp>
      <p:sp>
        <p:nvSpPr>
          <p:cNvPr id="3" name="Content Placeholder 2">
            <a:extLst>
              <a:ext uri="{FF2B5EF4-FFF2-40B4-BE49-F238E27FC236}">
                <a16:creationId xmlns:a16="http://schemas.microsoft.com/office/drawing/2014/main" id="{C7198D19-2D5D-1243-B5A6-E047B6A8841D}"/>
              </a:ext>
            </a:extLst>
          </p:cNvPr>
          <p:cNvSpPr>
            <a:spLocks noGrp="1"/>
          </p:cNvSpPr>
          <p:nvPr>
            <p:ph idx="1"/>
          </p:nvPr>
        </p:nvSpPr>
        <p:spPr>
          <a:xfrm>
            <a:off x="1130005" y="1984450"/>
            <a:ext cx="9387840" cy="3164600"/>
          </a:xfrm>
        </p:spPr>
        <p:txBody>
          <a:bodyPr>
            <a:normAutofit/>
          </a:bodyPr>
          <a:lstStyle/>
          <a:p>
            <a:pPr marL="342900" indent="-342900">
              <a:buClrTx/>
              <a:buFont typeface="Arial" panose="020B0604020202020204" pitchFamily="34" charset="0"/>
              <a:buChar char="•"/>
            </a:pPr>
            <a:r>
              <a:rPr lang="en-GB" dirty="0"/>
              <a:t>Enhance understanding of the concept of social entrepreneurship and social change</a:t>
            </a:r>
          </a:p>
          <a:p>
            <a:pPr marL="342900" indent="-342900">
              <a:buClrTx/>
              <a:buFont typeface="Arial" panose="020B0604020202020204" pitchFamily="34" charset="0"/>
              <a:buChar char="•"/>
            </a:pPr>
            <a:r>
              <a:rPr lang="en-GB" dirty="0"/>
              <a:t>Identify Innovative ways of tackling social problems by looking at institutional behaviour</a:t>
            </a:r>
          </a:p>
          <a:p>
            <a:pPr marL="342900" indent="-342900">
              <a:buClrTx/>
              <a:buFont typeface="Arial" panose="020B0604020202020204" pitchFamily="34" charset="0"/>
              <a:buChar char="•"/>
            </a:pPr>
            <a:r>
              <a:rPr lang="en-GB" dirty="0"/>
              <a:t>Put it in practice</a:t>
            </a:r>
          </a:p>
        </p:txBody>
      </p:sp>
    </p:spTree>
    <p:extLst>
      <p:ext uri="{BB962C8B-B14F-4D97-AF65-F5344CB8AC3E}">
        <p14:creationId xmlns:p14="http://schemas.microsoft.com/office/powerpoint/2010/main" val="41331203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F44032A-A5AA-2C6C-1FE8-827E09961547}"/>
              </a:ext>
            </a:extLst>
          </p:cNvPr>
          <p:cNvSpPr txBox="1"/>
          <p:nvPr/>
        </p:nvSpPr>
        <p:spPr>
          <a:xfrm>
            <a:off x="6737701" y="1918910"/>
            <a:ext cx="4461253" cy="3575957"/>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Work Sans" charset="0"/>
                <a:ea typeface="+mn-ea"/>
                <a:cs typeface="+mn-cs"/>
              </a:rPr>
              <a:t>Join</a:t>
            </a:r>
            <a:r>
              <a:rPr kumimoji="0" lang="en-US" sz="1600" b="0" i="0" u="none" strike="noStrike" kern="1200" cap="none" spc="0" normalizeH="0" baseline="0" noProof="0" dirty="0">
                <a:ln>
                  <a:noFill/>
                </a:ln>
                <a:solidFill>
                  <a:srgbClr val="44546A"/>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Work Sans" charset="0"/>
                <a:ea typeface="+mn-ea"/>
                <a:cs typeface="+mn-cs"/>
              </a:rPr>
              <a:t>at </a:t>
            </a:r>
            <a:r>
              <a:rPr kumimoji="0" lang="en-US" sz="2000" b="0" i="0" u="none" strike="noStrike" kern="1200" cap="none" spc="0" normalizeH="0" baseline="0" noProof="0" dirty="0" err="1">
                <a:ln>
                  <a:noFill/>
                </a:ln>
                <a:solidFill>
                  <a:prstClr val="black"/>
                </a:solidFill>
                <a:effectLst/>
                <a:uLnTx/>
                <a:uFillTx/>
                <a:latin typeface="Work Sans" charset="0"/>
                <a:ea typeface="+mn-ea"/>
                <a:cs typeface="+mn-cs"/>
              </a:rPr>
              <a:t>Menti.com</a:t>
            </a:r>
            <a:endParaRPr kumimoji="0" lang="en-US" sz="2000" b="0" i="0" u="none" strike="noStrike" kern="1200" cap="none" spc="0" normalizeH="0" baseline="0" noProof="0" dirty="0">
              <a:ln>
                <a:noFill/>
              </a:ln>
              <a:solidFill>
                <a:prstClr val="black"/>
              </a:solidFill>
              <a:effectLst/>
              <a:uLnTx/>
              <a:uFillTx/>
              <a:latin typeface="Work Sans" charset="0"/>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Work Sans" charset="0"/>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Work Sans" charset="0"/>
                <a:ea typeface="+mn-ea"/>
                <a:cs typeface="+mn-cs"/>
              </a:rPr>
              <a:t>Use code: </a:t>
            </a:r>
            <a:r>
              <a:rPr lang="en-GB" sz="2000" b="1" i="0" u="none" strike="noStrike" dirty="0">
                <a:effectLst/>
                <a:latin typeface="MentiText"/>
              </a:rPr>
              <a:t>7138 6525</a:t>
            </a:r>
            <a:endParaRPr kumimoji="0" lang="en-US" sz="2000" b="0" i="0" u="none" strike="noStrike" kern="1200" cap="none" spc="0" normalizeH="0" baseline="0" noProof="0" dirty="0">
              <a:ln>
                <a:noFill/>
              </a:ln>
              <a:solidFill>
                <a:prstClr val="black"/>
              </a:solidFill>
              <a:effectLst/>
              <a:uLnTx/>
              <a:uFillTx/>
              <a:latin typeface="Work Sans" charset="0"/>
              <a:ea typeface="+mn-ea"/>
              <a:cs typeface="+mn-cs"/>
            </a:endParaRPr>
          </a:p>
        </p:txBody>
      </p:sp>
      <p:sp>
        <p:nvSpPr>
          <p:cNvPr id="2" name="TextBox 1">
            <a:extLst>
              <a:ext uri="{FF2B5EF4-FFF2-40B4-BE49-F238E27FC236}">
                <a16:creationId xmlns:a16="http://schemas.microsoft.com/office/drawing/2014/main" id="{04B47D22-2A67-C704-2C90-13FA3528431F}"/>
              </a:ext>
            </a:extLst>
          </p:cNvPr>
          <p:cNvSpPr txBox="1"/>
          <p:nvPr/>
        </p:nvSpPr>
        <p:spPr>
          <a:xfrm>
            <a:off x="3227827" y="-453009"/>
            <a:ext cx="7617555" cy="1637231"/>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srgbClr val="606EB2"/>
                </a:solidFill>
                <a:effectLst/>
                <a:uLnTx/>
                <a:uFillTx/>
                <a:latin typeface="Antonio" charset="0"/>
                <a:ea typeface="+mn-ea"/>
                <a:cs typeface="+mn-cs"/>
              </a:rPr>
              <a:t>Recapping the Mini Lectures</a:t>
            </a:r>
          </a:p>
        </p:txBody>
      </p:sp>
      <p:pic>
        <p:nvPicPr>
          <p:cNvPr id="4" name="Picture 3" descr="A qr code on a white background&#10;&#10;Description automatically generated">
            <a:extLst>
              <a:ext uri="{FF2B5EF4-FFF2-40B4-BE49-F238E27FC236}">
                <a16:creationId xmlns:a16="http://schemas.microsoft.com/office/drawing/2014/main" id="{8AFFF3BC-7731-8B7A-7921-03297D4B13B3}"/>
              </a:ext>
            </a:extLst>
          </p:cNvPr>
          <p:cNvPicPr>
            <a:picLocks noChangeAspect="1"/>
          </p:cNvPicPr>
          <p:nvPr/>
        </p:nvPicPr>
        <p:blipFill>
          <a:blip r:embed="rId2"/>
          <a:stretch>
            <a:fillRect/>
          </a:stretch>
        </p:blipFill>
        <p:spPr>
          <a:xfrm>
            <a:off x="1123833" y="1633220"/>
            <a:ext cx="4642889" cy="4642889"/>
          </a:xfrm>
          <a:prstGeom prst="rect">
            <a:avLst/>
          </a:prstGeom>
        </p:spPr>
      </p:pic>
    </p:spTree>
    <p:extLst>
      <p:ext uri="{BB962C8B-B14F-4D97-AF65-F5344CB8AC3E}">
        <p14:creationId xmlns:p14="http://schemas.microsoft.com/office/powerpoint/2010/main" val="417914470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6387" y="1066800"/>
            <a:ext cx="7424826" cy="685800"/>
          </a:xfrm>
        </p:spPr>
        <p:txBody>
          <a:bodyPr>
            <a:normAutofit/>
          </a:bodyPr>
          <a:lstStyle/>
          <a:p>
            <a:r>
              <a:rPr lang="en-US" altLang="en-US" sz="3600" dirty="0"/>
              <a:t>Social Entrepreneurship</a:t>
            </a:r>
            <a:endParaRPr lang="en-GB" sz="3600" dirty="0">
              <a:latin typeface="Gill Sans MT" panose="020B0502020104020203" pitchFamily="34" charset="0"/>
            </a:endParaRPr>
          </a:p>
        </p:txBody>
      </p:sp>
      <p:sp>
        <p:nvSpPr>
          <p:cNvPr id="3" name="Content Placeholder 2"/>
          <p:cNvSpPr>
            <a:spLocks noGrp="1"/>
          </p:cNvSpPr>
          <p:nvPr>
            <p:ph idx="1"/>
          </p:nvPr>
        </p:nvSpPr>
        <p:spPr>
          <a:xfrm>
            <a:off x="949801" y="1653574"/>
            <a:ext cx="11081332" cy="4800602"/>
          </a:xfrm>
        </p:spPr>
        <p:txBody>
          <a:bodyPr>
            <a:normAutofit fontScale="92500" lnSpcReduction="20000"/>
          </a:bodyPr>
          <a:lstStyle/>
          <a:p>
            <a:pPr>
              <a:buClrTx/>
            </a:pPr>
            <a:endParaRPr lang="en-GB" sz="600" dirty="0"/>
          </a:p>
          <a:p>
            <a:pPr marL="669422"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err="1"/>
              <a:t>Organising</a:t>
            </a:r>
            <a:r>
              <a:rPr lang="en-US" altLang="en-US" sz="3200" dirty="0"/>
              <a:t> around specific social causes</a:t>
            </a:r>
          </a:p>
          <a:p>
            <a:pPr marL="1126622" lvl="1"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2800" dirty="0"/>
              <a:t>American sociological school of thought</a:t>
            </a:r>
          </a:p>
          <a:p>
            <a:pPr marL="669422"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For-profit and non-profit </a:t>
            </a:r>
            <a:r>
              <a:rPr lang="en-US" altLang="en-US" sz="3200" dirty="0" err="1"/>
              <a:t>organisations</a:t>
            </a:r>
            <a:r>
              <a:rPr lang="en-US" altLang="en-US" sz="3200" dirty="0"/>
              <a:t>, charities, and for-profit social enterprises</a:t>
            </a:r>
          </a:p>
          <a:p>
            <a:pPr marL="1126622" lvl="1"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2800" dirty="0"/>
              <a:t>Social Enterprise School– market income of non-profit </a:t>
            </a:r>
            <a:r>
              <a:rPr lang="en-US" altLang="en-US" sz="2800" dirty="0" err="1"/>
              <a:t>organisations</a:t>
            </a:r>
            <a:endParaRPr lang="en-US" altLang="en-US" sz="2800" dirty="0"/>
          </a:p>
          <a:p>
            <a:pPr marL="1126622" lvl="1"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2800" dirty="0"/>
              <a:t>Social Innovation School- innovative focus regardless of legal form</a:t>
            </a:r>
          </a:p>
          <a:p>
            <a:pPr marL="669422"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3200" dirty="0"/>
              <a:t>Social entrepreneurs’ main drive is to provide social value and make social change </a:t>
            </a:r>
          </a:p>
          <a:p>
            <a:pPr marL="1126622" lvl="1"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altLang="en-US" sz="2800" dirty="0"/>
              <a:t>Often vicariously or lived experience (think </a:t>
            </a:r>
            <a:r>
              <a:rPr lang="en-US" altLang="en-US" sz="2800" dirty="0" err="1"/>
              <a:t>Wonderbly</a:t>
            </a:r>
            <a:r>
              <a:rPr lang="en-US" altLang="en-US" sz="2800" dirty="0"/>
              <a:t>)</a:t>
            </a:r>
          </a:p>
          <a:p>
            <a:pPr marL="1126622" lvl="1"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800" u="sng" dirty="0">
                <a:solidFill>
                  <a:srgbClr val="0563C1"/>
                </a:solidFill>
                <a:latin typeface="Calibri" panose="020F0502020204030204" pitchFamily="34" charset="0"/>
                <a:ea typeface="Yu Mincho" panose="02020400000000000000" pitchFamily="18" charset="-128"/>
                <a:cs typeface="Times New Roman" panose="02020603050405020304" pitchFamily="18" charset="0"/>
                <a:hlinkClick r:id="rId3"/>
              </a:rPr>
              <a:t>https://www.youtube.com/watch?v=1ecKK3S8DOE</a:t>
            </a:r>
            <a:endParaRPr lang="en-US" altLang="en-US" sz="2800" dirty="0"/>
          </a:p>
          <a:p>
            <a:pPr>
              <a:buClrTx/>
            </a:pPr>
            <a:endParaRPr lang="en-GB" dirty="0">
              <a:latin typeface="Gill Sans MT" panose="020B0502020104020203" pitchFamily="34" charset="0"/>
            </a:endParaRPr>
          </a:p>
        </p:txBody>
      </p:sp>
      <p:pic>
        <p:nvPicPr>
          <p:cNvPr id="4" name="Picture 3" descr="logo of British Heart Foundation">
            <a:extLst>
              <a:ext uri="{FF2B5EF4-FFF2-40B4-BE49-F238E27FC236}">
                <a16:creationId xmlns:a16="http://schemas.microsoft.com/office/drawing/2014/main" id="{E2D58FEC-AE8B-EB33-0A18-3957A5FBF469}"/>
              </a:ext>
            </a:extLst>
          </p:cNvPr>
          <p:cNvPicPr>
            <a:picLocks noChangeAspect="1"/>
          </p:cNvPicPr>
          <p:nvPr/>
        </p:nvPicPr>
        <p:blipFill>
          <a:blip r:embed="rId4"/>
          <a:stretch>
            <a:fillRect/>
          </a:stretch>
        </p:blipFill>
        <p:spPr>
          <a:xfrm>
            <a:off x="10325319" y="46324"/>
            <a:ext cx="1142635" cy="1484845"/>
          </a:xfrm>
          <a:prstGeom prst="rect">
            <a:avLst/>
          </a:prstGeom>
        </p:spPr>
      </p:pic>
      <p:pic>
        <p:nvPicPr>
          <p:cNvPr id="5" name="Bild 13" descr="logo of Ashoka Foundation">
            <a:extLst>
              <a:ext uri="{FF2B5EF4-FFF2-40B4-BE49-F238E27FC236}">
                <a16:creationId xmlns:a16="http://schemas.microsoft.com/office/drawing/2014/main" id="{6087292E-E172-B04E-BB79-0BCAAD7C6A4A}"/>
              </a:ext>
            </a:extLst>
          </p:cNvPr>
          <p:cNvPicPr>
            <a:picLocks noChangeAspect="1"/>
          </p:cNvPicPr>
          <p:nvPr/>
        </p:nvPicPr>
        <p:blipFill>
          <a:blip r:embed="rId5"/>
          <a:stretch>
            <a:fillRect/>
          </a:stretch>
        </p:blipFill>
        <p:spPr>
          <a:xfrm>
            <a:off x="8246321" y="27090"/>
            <a:ext cx="1770988" cy="1556912"/>
          </a:xfrm>
          <a:prstGeom prst="rect">
            <a:avLst/>
          </a:prstGeom>
        </p:spPr>
      </p:pic>
    </p:spTree>
    <p:extLst>
      <p:ext uri="{BB962C8B-B14F-4D97-AF65-F5344CB8AC3E}">
        <p14:creationId xmlns:p14="http://schemas.microsoft.com/office/powerpoint/2010/main" val="25660151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dissolve">
                                      <p:cBhvr>
                                        <p:cTn id="30" dur="500"/>
                                        <p:tgtEl>
                                          <p:spTgt spid="3">
                                            <p:txEl>
                                              <p:pRg st="5" end="5"/>
                                            </p:txEl>
                                          </p:spTgt>
                                        </p:tgtEl>
                                      </p:cBhvr>
                                    </p:animEffect>
                                  </p:childTnLst>
                                </p:cTn>
                              </p:par>
                              <p:par>
                                <p:cTn id="31" presetID="9"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dissolve">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dissolve">
                                      <p:cBhvr>
                                        <p:cTn id="38" dur="500"/>
                                        <p:tgtEl>
                                          <p:spTgt spid="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dissolve">
                                      <p:cBhvr>
                                        <p:cTn id="43" dur="500"/>
                                        <p:tgtEl>
                                          <p:spTgt spid="3">
                                            <p:txEl>
                                              <p:pRg st="7" end="7"/>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dissolve">
                                      <p:cBhvr>
                                        <p:cTn id="4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D154D7-A9BA-2EB6-CE5E-2B32FDCB6429}"/>
              </a:ext>
            </a:extLst>
          </p:cNvPr>
          <p:cNvPicPr>
            <a:picLocks noChangeAspect="1"/>
          </p:cNvPicPr>
          <p:nvPr/>
        </p:nvPicPr>
        <p:blipFill>
          <a:blip r:embed="rId2"/>
          <a:stretch>
            <a:fillRect/>
          </a:stretch>
        </p:blipFill>
        <p:spPr>
          <a:xfrm>
            <a:off x="-1" y="68314"/>
            <a:ext cx="12131693" cy="6789685"/>
          </a:xfrm>
          <a:prstGeom prst="rect">
            <a:avLst/>
          </a:prstGeom>
        </p:spPr>
      </p:pic>
    </p:spTree>
    <p:extLst>
      <p:ext uri="{BB962C8B-B14F-4D97-AF65-F5344CB8AC3E}">
        <p14:creationId xmlns:p14="http://schemas.microsoft.com/office/powerpoint/2010/main" val="421274741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6509" y="798444"/>
            <a:ext cx="7424826" cy="685800"/>
          </a:xfrm>
        </p:spPr>
        <p:txBody>
          <a:bodyPr>
            <a:normAutofit/>
          </a:bodyPr>
          <a:lstStyle/>
          <a:p>
            <a:r>
              <a:rPr lang="en-US" altLang="en-US" sz="3600" dirty="0"/>
              <a:t>Society’s Problem Solving mechanisms</a:t>
            </a:r>
            <a:endParaRPr lang="en-GB" sz="3600" dirty="0">
              <a:latin typeface="Gill Sans MT" panose="020B0502020104020203" pitchFamily="34" charset="0"/>
            </a:endParaRPr>
          </a:p>
        </p:txBody>
      </p:sp>
      <p:sp>
        <p:nvSpPr>
          <p:cNvPr id="4" name="Content Placeholder 5">
            <a:extLst>
              <a:ext uri="{FF2B5EF4-FFF2-40B4-BE49-F238E27FC236}">
                <a16:creationId xmlns:a16="http://schemas.microsoft.com/office/drawing/2014/main" id="{554BC692-4FD6-B0BD-A021-E97D567A0616}"/>
              </a:ext>
            </a:extLst>
          </p:cNvPr>
          <p:cNvSpPr txBox="1">
            <a:spLocks/>
          </p:cNvSpPr>
          <p:nvPr/>
        </p:nvSpPr>
        <p:spPr>
          <a:xfrm>
            <a:off x="617428" y="1557211"/>
            <a:ext cx="10972800"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69422" indent="-571500" algn="just">
              <a:buClr>
                <a:srgbClr val="00B388"/>
              </a:buClr>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2000" dirty="0">
                <a:latin typeface="Work Sans" charset="0"/>
                <a:ea typeface="Work Sans" charset="0"/>
                <a:cs typeface="Work Sans" charset="0"/>
              </a:rPr>
              <a:t>Our society has multiple mechanisms to solve problems and to fulfill essential tasks: our family, the solidarity of a (religious) community, neighborhoods, and similar structures. These are (still) important today.</a:t>
            </a:r>
          </a:p>
          <a:p>
            <a:pPr marL="669422" indent="-571500" algn="just">
              <a:buClr>
                <a:srgbClr val="00B388"/>
              </a:buClr>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US" sz="2000" dirty="0">
                <a:latin typeface="Work Sans" charset="0"/>
                <a:ea typeface="Work Sans" charset="0"/>
                <a:cs typeface="Work Sans" charset="0"/>
              </a:rPr>
              <a:t>However, in modernity there are two structures that have proven especially powerful to solve problems. These structures help our modern society to become high performing. </a:t>
            </a:r>
          </a:p>
        </p:txBody>
      </p:sp>
      <p:grpSp>
        <p:nvGrpSpPr>
          <p:cNvPr id="5" name="Group 4" descr="Photo of Houses of Parliament with the word State on top of it">
            <a:extLst>
              <a:ext uri="{FF2B5EF4-FFF2-40B4-BE49-F238E27FC236}">
                <a16:creationId xmlns:a16="http://schemas.microsoft.com/office/drawing/2014/main" id="{5BF832E4-A5EF-CD58-00A3-4ED0482F7441}"/>
              </a:ext>
            </a:extLst>
          </p:cNvPr>
          <p:cNvGrpSpPr/>
          <p:nvPr/>
        </p:nvGrpSpPr>
        <p:grpSpPr>
          <a:xfrm>
            <a:off x="2651649" y="3584870"/>
            <a:ext cx="2630851" cy="2241809"/>
            <a:chOff x="1127648" y="3584869"/>
            <a:chExt cx="2630851" cy="2241809"/>
          </a:xfrm>
        </p:grpSpPr>
        <p:pic>
          <p:nvPicPr>
            <p:cNvPr id="6" name="Bild 4">
              <a:extLst>
                <a:ext uri="{FF2B5EF4-FFF2-40B4-BE49-F238E27FC236}">
                  <a16:creationId xmlns:a16="http://schemas.microsoft.com/office/drawing/2014/main" id="{DC8A8809-EF07-1B97-7D18-FA5796D0589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27648" y="4075966"/>
              <a:ext cx="2630851" cy="1750712"/>
            </a:xfrm>
            <a:prstGeom prst="rect">
              <a:avLst/>
            </a:prstGeom>
          </p:spPr>
        </p:pic>
        <p:sp>
          <p:nvSpPr>
            <p:cNvPr id="7" name="TextBox 6">
              <a:extLst>
                <a:ext uri="{FF2B5EF4-FFF2-40B4-BE49-F238E27FC236}">
                  <a16:creationId xmlns:a16="http://schemas.microsoft.com/office/drawing/2014/main" id="{DD34F009-6529-9F9D-4B20-761B4865FD4B}"/>
                </a:ext>
              </a:extLst>
            </p:cNvPr>
            <p:cNvSpPr txBox="1"/>
            <p:nvPr/>
          </p:nvSpPr>
          <p:spPr>
            <a:xfrm>
              <a:off x="1791663" y="3584869"/>
              <a:ext cx="1061381" cy="369332"/>
            </a:xfrm>
            <a:prstGeom prst="rect">
              <a:avLst/>
            </a:prstGeom>
            <a:noFill/>
          </p:spPr>
          <p:txBody>
            <a:bodyPr wrap="none" rtlCol="0">
              <a:spAutoFit/>
            </a:bodyPr>
            <a:lstStyle/>
            <a:p>
              <a:r>
                <a:rPr lang="en-US" b="1" dirty="0"/>
                <a:t>The state</a:t>
              </a:r>
            </a:p>
          </p:txBody>
        </p:sp>
      </p:grpSp>
      <p:grpSp>
        <p:nvGrpSpPr>
          <p:cNvPr id="8" name="Group 7" descr="a picture of a spice market with the word state">
            <a:extLst>
              <a:ext uri="{FF2B5EF4-FFF2-40B4-BE49-F238E27FC236}">
                <a16:creationId xmlns:a16="http://schemas.microsoft.com/office/drawing/2014/main" id="{B6E304BA-D5DC-0241-7141-3EBAACBAC57F}"/>
              </a:ext>
            </a:extLst>
          </p:cNvPr>
          <p:cNvGrpSpPr/>
          <p:nvPr/>
        </p:nvGrpSpPr>
        <p:grpSpPr>
          <a:xfrm>
            <a:off x="6372203" y="3579713"/>
            <a:ext cx="2972160" cy="2267872"/>
            <a:chOff x="4848203" y="3579713"/>
            <a:chExt cx="2972160" cy="2267872"/>
          </a:xfrm>
        </p:grpSpPr>
        <p:pic>
          <p:nvPicPr>
            <p:cNvPr id="9" name="Bild 6" descr="picture of a spice market with the word market above it">
              <a:extLst>
                <a:ext uri="{FF2B5EF4-FFF2-40B4-BE49-F238E27FC236}">
                  <a16:creationId xmlns:a16="http://schemas.microsoft.com/office/drawing/2014/main" id="{CDDBFAF6-77E2-7AD7-D6DF-00F30604C5C5}"/>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4848203" y="4075966"/>
              <a:ext cx="2972160" cy="1771619"/>
            </a:xfrm>
            <a:prstGeom prst="rect">
              <a:avLst/>
            </a:prstGeom>
          </p:spPr>
        </p:pic>
        <p:sp>
          <p:nvSpPr>
            <p:cNvPr id="10" name="TextBox 9">
              <a:extLst>
                <a:ext uri="{FF2B5EF4-FFF2-40B4-BE49-F238E27FC236}">
                  <a16:creationId xmlns:a16="http://schemas.microsoft.com/office/drawing/2014/main" id="{C30CBB35-AD17-C928-31DC-990F0E80A69A}"/>
                </a:ext>
              </a:extLst>
            </p:cNvPr>
            <p:cNvSpPr txBox="1"/>
            <p:nvPr/>
          </p:nvSpPr>
          <p:spPr>
            <a:xfrm>
              <a:off x="5629445" y="3579713"/>
              <a:ext cx="1328120" cy="369332"/>
            </a:xfrm>
            <a:prstGeom prst="rect">
              <a:avLst/>
            </a:prstGeom>
            <a:noFill/>
          </p:spPr>
          <p:txBody>
            <a:bodyPr wrap="none" rtlCol="0">
              <a:spAutoFit/>
            </a:bodyPr>
            <a:lstStyle/>
            <a:p>
              <a:r>
                <a:rPr lang="en-US" b="1" dirty="0"/>
                <a:t>The market </a:t>
              </a:r>
            </a:p>
          </p:txBody>
        </p:sp>
      </p:grpSp>
    </p:spTree>
    <p:extLst>
      <p:ext uri="{BB962C8B-B14F-4D97-AF65-F5344CB8AC3E}">
        <p14:creationId xmlns:p14="http://schemas.microsoft.com/office/powerpoint/2010/main" val="38120277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7071" y="386340"/>
            <a:ext cx="7424826" cy="685800"/>
          </a:xfrm>
        </p:spPr>
        <p:txBody>
          <a:bodyPr>
            <a:normAutofit/>
          </a:bodyPr>
          <a:lstStyle/>
          <a:p>
            <a:r>
              <a:rPr lang="en-US" altLang="en-US" sz="3600" dirty="0"/>
              <a:t>Why Social Entrepreneurship?</a:t>
            </a:r>
            <a:endParaRPr lang="en-GB" sz="3600" dirty="0">
              <a:latin typeface="Gill Sans MT" panose="020B0502020104020203" pitchFamily="34" charset="0"/>
            </a:endParaRPr>
          </a:p>
        </p:txBody>
      </p:sp>
      <p:sp>
        <p:nvSpPr>
          <p:cNvPr id="3" name="Content Placeholder 2"/>
          <p:cNvSpPr>
            <a:spLocks noGrp="1"/>
          </p:cNvSpPr>
          <p:nvPr>
            <p:ph idx="1"/>
          </p:nvPr>
        </p:nvSpPr>
        <p:spPr>
          <a:xfrm>
            <a:off x="957175" y="1905002"/>
            <a:ext cx="10625224" cy="4033682"/>
          </a:xfrm>
        </p:spPr>
        <p:txBody>
          <a:bodyPr>
            <a:normAutofit/>
          </a:bodyPr>
          <a:lstStyle/>
          <a:p>
            <a:endParaRPr lang="en-GB" sz="600" dirty="0"/>
          </a:p>
          <a:p>
            <a:pPr marL="440822" indent="-342900" algn="just">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altLang="en-US" sz="3200" b="1" dirty="0">
              <a:solidFill>
                <a:srgbClr val="000000"/>
              </a:solidFill>
            </a:endParaRPr>
          </a:p>
        </p:txBody>
      </p:sp>
      <p:sp>
        <p:nvSpPr>
          <p:cNvPr id="14" name="Gestreifter Pfeil nach rechts 17" descr="arrow pointing to societal problems">
            <a:extLst>
              <a:ext uri="{FF2B5EF4-FFF2-40B4-BE49-F238E27FC236}">
                <a16:creationId xmlns:a16="http://schemas.microsoft.com/office/drawing/2014/main" id="{864E2DC8-7A0D-ED94-551C-E51F529209DB}"/>
              </a:ext>
            </a:extLst>
          </p:cNvPr>
          <p:cNvSpPr/>
          <p:nvPr/>
        </p:nvSpPr>
        <p:spPr bwMode="auto">
          <a:xfrm rot="2886641">
            <a:off x="4060933" y="2127244"/>
            <a:ext cx="668106" cy="417905"/>
          </a:xfrm>
          <a:prstGeom prst="stripedRightArrow">
            <a:avLst/>
          </a:prstGeom>
          <a:solidFill>
            <a:srgbClr val="FF6600"/>
          </a:solidFill>
          <a:ln w="9525" cap="flat" cmpd="sng" algn="ctr">
            <a:solidFill>
              <a:schemeClr val="tx1"/>
            </a:solidFill>
            <a:prstDash val="solid"/>
            <a:round/>
            <a:headEnd type="none" w="med" len="med"/>
            <a:tailEnd type="none" w="med" len="med"/>
          </a:ln>
          <a:effectLst/>
        </p:spPr>
        <p:txBody>
          <a:bodyPr/>
          <a:lstStyle/>
          <a:p>
            <a:endParaRPr lang="en-US"/>
          </a:p>
        </p:txBody>
      </p:sp>
      <p:graphicFrame>
        <p:nvGraphicFramePr>
          <p:cNvPr id="15" name="Tabelle 4">
            <a:extLst>
              <a:ext uri="{FF2B5EF4-FFF2-40B4-BE49-F238E27FC236}">
                <a16:creationId xmlns:a16="http://schemas.microsoft.com/office/drawing/2014/main" id="{778B118C-89CE-AAB2-94B0-F47364F2FB3B}"/>
              </a:ext>
            </a:extLst>
          </p:cNvPr>
          <p:cNvGraphicFramePr>
            <a:graphicFrameLocks noGrp="1"/>
          </p:cNvGraphicFramePr>
          <p:nvPr/>
        </p:nvGraphicFramePr>
        <p:xfrm>
          <a:off x="7555598" y="1046025"/>
          <a:ext cx="1520640" cy="677448"/>
        </p:xfrm>
        <a:graphic>
          <a:graphicData uri="http://schemas.openxmlformats.org/drawingml/2006/table">
            <a:tbl>
              <a:tblPr firstRow="1" bandRow="1">
                <a:tableStyleId>{5C22544A-7EE6-4342-B048-85BDC9FD1C3A}</a:tableStyleId>
              </a:tblPr>
              <a:tblGrid>
                <a:gridCol w="1520640">
                  <a:extLst>
                    <a:ext uri="{9D8B030D-6E8A-4147-A177-3AD203B41FA5}">
                      <a16:colId xmlns:a16="http://schemas.microsoft.com/office/drawing/2014/main" val="20000"/>
                    </a:ext>
                  </a:extLst>
                </a:gridCol>
              </a:tblGrid>
              <a:tr h="677448">
                <a:tc>
                  <a:txBody>
                    <a:bodyPr/>
                    <a:lstStyle/>
                    <a:p>
                      <a:pPr algn="ctr"/>
                      <a:r>
                        <a:rPr lang="de-DE" sz="1700" dirty="0">
                          <a:latin typeface="Arial"/>
                          <a:cs typeface="Arial"/>
                        </a:rPr>
                        <a:t>Market</a:t>
                      </a:r>
                    </a:p>
                  </a:txBody>
                  <a:tcPr marL="82944" marR="82944" marT="41476" marB="41476" anchor="ctr">
                    <a:solidFill>
                      <a:srgbClr val="171D23"/>
                    </a:solidFill>
                  </a:tcPr>
                </a:tc>
                <a:extLst>
                  <a:ext uri="{0D108BD9-81ED-4DB2-BD59-A6C34878D82A}">
                    <a16:rowId xmlns:a16="http://schemas.microsoft.com/office/drawing/2014/main" val="10000"/>
                  </a:ext>
                </a:extLst>
              </a:tr>
            </a:tbl>
          </a:graphicData>
        </a:graphic>
      </p:graphicFrame>
      <p:graphicFrame>
        <p:nvGraphicFramePr>
          <p:cNvPr id="16" name="Tabelle 5">
            <a:extLst>
              <a:ext uri="{FF2B5EF4-FFF2-40B4-BE49-F238E27FC236}">
                <a16:creationId xmlns:a16="http://schemas.microsoft.com/office/drawing/2014/main" id="{04109455-50C8-245B-50CC-3A6636A2A6AE}"/>
              </a:ext>
            </a:extLst>
          </p:cNvPr>
          <p:cNvGraphicFramePr>
            <a:graphicFrameLocks noGrp="1"/>
          </p:cNvGraphicFramePr>
          <p:nvPr/>
        </p:nvGraphicFramePr>
        <p:xfrm>
          <a:off x="3054862" y="1055509"/>
          <a:ext cx="1520640" cy="677448"/>
        </p:xfrm>
        <a:graphic>
          <a:graphicData uri="http://schemas.openxmlformats.org/drawingml/2006/table">
            <a:tbl>
              <a:tblPr firstRow="1" bandRow="1">
                <a:tableStyleId>{5C22544A-7EE6-4342-B048-85BDC9FD1C3A}</a:tableStyleId>
              </a:tblPr>
              <a:tblGrid>
                <a:gridCol w="1520640">
                  <a:extLst>
                    <a:ext uri="{9D8B030D-6E8A-4147-A177-3AD203B41FA5}">
                      <a16:colId xmlns:a16="http://schemas.microsoft.com/office/drawing/2014/main" val="20000"/>
                    </a:ext>
                  </a:extLst>
                </a:gridCol>
              </a:tblGrid>
              <a:tr h="677448">
                <a:tc>
                  <a:txBody>
                    <a:bodyPr/>
                    <a:lstStyle/>
                    <a:p>
                      <a:pPr algn="ctr"/>
                      <a:r>
                        <a:rPr lang="de-DE" sz="1700" dirty="0">
                          <a:latin typeface="Arial"/>
                          <a:cs typeface="Arial"/>
                        </a:rPr>
                        <a:t>State</a:t>
                      </a:r>
                    </a:p>
                  </a:txBody>
                  <a:tcPr marL="82944" marR="82944" marT="41476" marB="41476" anchor="ctr">
                    <a:solidFill>
                      <a:srgbClr val="171D23"/>
                    </a:solidFill>
                  </a:tcPr>
                </a:tc>
                <a:extLst>
                  <a:ext uri="{0D108BD9-81ED-4DB2-BD59-A6C34878D82A}">
                    <a16:rowId xmlns:a16="http://schemas.microsoft.com/office/drawing/2014/main" val="10000"/>
                  </a:ext>
                </a:extLst>
              </a:tr>
            </a:tbl>
          </a:graphicData>
        </a:graphic>
      </p:graphicFrame>
      <p:sp>
        <p:nvSpPr>
          <p:cNvPr id="17" name="Oval 16" descr="societal problems">
            <a:extLst>
              <a:ext uri="{FF2B5EF4-FFF2-40B4-BE49-F238E27FC236}">
                <a16:creationId xmlns:a16="http://schemas.microsoft.com/office/drawing/2014/main" id="{3D5B10CF-C1B5-4A63-4E11-C3A091E7CB8A}"/>
              </a:ext>
            </a:extLst>
          </p:cNvPr>
          <p:cNvSpPr/>
          <p:nvPr/>
        </p:nvSpPr>
        <p:spPr bwMode="auto">
          <a:xfrm>
            <a:off x="4360011" y="2442450"/>
            <a:ext cx="3525120" cy="898654"/>
          </a:xfrm>
          <a:prstGeom prst="ellipse">
            <a:avLst/>
          </a:prstGeom>
          <a:solidFill>
            <a:srgbClr val="742128">
              <a:alpha val="10000"/>
            </a:srgbClr>
          </a:solidFill>
          <a:ln w="9525" cap="flat" cmpd="sng" algn="ctr">
            <a:solidFill>
              <a:schemeClr val="tx1"/>
            </a:solidFill>
            <a:prstDash val="solid"/>
            <a:round/>
            <a:headEnd type="none" w="med" len="med"/>
            <a:tailEnd type="none" w="med" len="med"/>
          </a:ln>
          <a:effectLst/>
        </p:spPr>
        <p:txBody>
          <a:bodyPr vert="horz" wrap="square" lIns="82894" tIns="41446" rIns="82894" bIns="41446" numCol="1" rtlCol="0" anchor="t" anchorCtr="0" compatLnSpc="1">
            <a:prstTxWarp prst="textNoShape">
              <a:avLst/>
            </a:prstTxWarp>
          </a:bodyPr>
          <a:lstStyle/>
          <a:p>
            <a:pPr hangingPunct="0">
              <a:spcAft>
                <a:spcPts val="522"/>
              </a:spcAft>
              <a:buClr>
                <a:srgbClr val="000000"/>
              </a:buClr>
              <a:buSzPct val="45000"/>
            </a:pPr>
            <a:endParaRPr lang="en-US"/>
          </a:p>
        </p:txBody>
      </p:sp>
      <p:sp>
        <p:nvSpPr>
          <p:cNvPr id="18" name="Rectangle 6">
            <a:extLst>
              <a:ext uri="{FF2B5EF4-FFF2-40B4-BE49-F238E27FC236}">
                <a16:creationId xmlns:a16="http://schemas.microsoft.com/office/drawing/2014/main" id="{B429DFED-60EE-3BF4-96F1-91041A424C93}"/>
              </a:ext>
            </a:extLst>
          </p:cNvPr>
          <p:cNvSpPr>
            <a:spLocks noChangeArrowheads="1"/>
          </p:cNvSpPr>
          <p:nvPr/>
        </p:nvSpPr>
        <p:spPr bwMode="auto">
          <a:xfrm>
            <a:off x="3667314" y="2707737"/>
            <a:ext cx="4838400" cy="487358"/>
          </a:xfrm>
          <a:prstGeom prst="rect">
            <a:avLst/>
          </a:prstGeom>
          <a:noFill/>
          <a:ln w="9525">
            <a:noFill/>
            <a:miter lim="800000"/>
            <a:headEnd/>
            <a:tailEnd/>
          </a:ln>
        </p:spPr>
        <p:txBody>
          <a:bodyPr lIns="85463" tIns="44442" rIns="85463" bIns="44442"/>
          <a:lstStyle/>
          <a:p>
            <a:pPr algn="ctr">
              <a:buNone/>
            </a:pPr>
            <a:r>
              <a:rPr lang="en-US" sz="1600" dirty="0">
                <a:solidFill>
                  <a:srgbClr val="000000"/>
                </a:solidFill>
                <a:latin typeface="Arial"/>
                <a:cs typeface="Arial"/>
              </a:rPr>
              <a:t>Societal Problems</a:t>
            </a:r>
          </a:p>
        </p:txBody>
      </p:sp>
      <p:sp>
        <p:nvSpPr>
          <p:cNvPr id="19" name="Gestreifter Pfeil nach rechts 9" descr="arrow pointing to societal problems">
            <a:extLst>
              <a:ext uri="{FF2B5EF4-FFF2-40B4-BE49-F238E27FC236}">
                <a16:creationId xmlns:a16="http://schemas.microsoft.com/office/drawing/2014/main" id="{977EDF32-D750-ED20-004A-DEF57833E570}"/>
              </a:ext>
            </a:extLst>
          </p:cNvPr>
          <p:cNvSpPr/>
          <p:nvPr/>
        </p:nvSpPr>
        <p:spPr bwMode="auto">
          <a:xfrm rot="3008837">
            <a:off x="4419421" y="1745616"/>
            <a:ext cx="1075823" cy="746574"/>
          </a:xfrm>
          <a:prstGeom prst="stripedRightArrow">
            <a:avLst/>
          </a:prstGeom>
          <a:solidFill>
            <a:srgbClr val="171D23">
              <a:alpha val="80000"/>
            </a:srgbClr>
          </a:solidFill>
          <a:ln w="9525" cap="flat" cmpd="sng" algn="ctr">
            <a:solidFill>
              <a:schemeClr val="tx1"/>
            </a:solidFill>
            <a:prstDash val="solid"/>
            <a:round/>
            <a:headEnd type="none" w="med" len="med"/>
            <a:tailEnd type="none" w="med" len="med"/>
          </a:ln>
          <a:effectLst/>
        </p:spPr>
        <p:txBody>
          <a:bodyPr/>
          <a:lstStyle/>
          <a:p>
            <a:endParaRPr lang="en-US"/>
          </a:p>
        </p:txBody>
      </p:sp>
      <p:sp>
        <p:nvSpPr>
          <p:cNvPr id="20" name="Gestreifter Pfeil nach rechts 10" descr="arrow pointing to societal problems">
            <a:extLst>
              <a:ext uri="{FF2B5EF4-FFF2-40B4-BE49-F238E27FC236}">
                <a16:creationId xmlns:a16="http://schemas.microsoft.com/office/drawing/2014/main" id="{BE1DF9E9-6CD4-CB0A-4AE1-0E074CD8ECE0}"/>
              </a:ext>
            </a:extLst>
          </p:cNvPr>
          <p:cNvSpPr/>
          <p:nvPr/>
        </p:nvSpPr>
        <p:spPr bwMode="auto">
          <a:xfrm rot="7789448">
            <a:off x="6616611" y="1726343"/>
            <a:ext cx="1075936" cy="746496"/>
          </a:xfrm>
          <a:prstGeom prst="stripedRightArrow">
            <a:avLst/>
          </a:prstGeom>
          <a:solidFill>
            <a:srgbClr val="171D23">
              <a:alpha val="80000"/>
            </a:srgbClr>
          </a:solidFill>
          <a:ln w="9525" cap="flat" cmpd="sng" algn="ctr">
            <a:solidFill>
              <a:schemeClr val="tx1"/>
            </a:solidFill>
            <a:prstDash val="solid"/>
            <a:round/>
            <a:headEnd type="none" w="med" len="med"/>
            <a:tailEnd type="none" w="med" len="med"/>
          </a:ln>
          <a:effectLst/>
        </p:spPr>
        <p:txBody>
          <a:bodyPr/>
          <a:lstStyle/>
          <a:p>
            <a:endParaRPr lang="en-US"/>
          </a:p>
        </p:txBody>
      </p:sp>
      <p:sp>
        <p:nvSpPr>
          <p:cNvPr id="21" name="Gestreifter Pfeil nach rechts 11">
            <a:extLst>
              <a:ext uri="{FF2B5EF4-FFF2-40B4-BE49-F238E27FC236}">
                <a16:creationId xmlns:a16="http://schemas.microsoft.com/office/drawing/2014/main" id="{49B4DF50-3CE8-3A18-3E52-F4434F3BD9F8}"/>
              </a:ext>
              <a:ext uri="{C183D7F6-B498-43B3-948B-1728B52AA6E4}">
                <adec:decorative xmlns:adec="http://schemas.microsoft.com/office/drawing/2017/decorative" val="1"/>
              </a:ext>
            </a:extLst>
          </p:cNvPr>
          <p:cNvSpPr/>
          <p:nvPr/>
        </p:nvSpPr>
        <p:spPr bwMode="auto">
          <a:xfrm rot="16200000">
            <a:off x="5763687" y="3151121"/>
            <a:ext cx="681835" cy="909822"/>
          </a:xfrm>
          <a:prstGeom prst="stripedRightArrow">
            <a:avLst/>
          </a:prstGeom>
          <a:solidFill>
            <a:srgbClr val="171D23">
              <a:alpha val="80000"/>
            </a:srgbClr>
          </a:solidFill>
          <a:ln w="9525" cap="flat" cmpd="sng" algn="ctr">
            <a:solidFill>
              <a:schemeClr val="tx1"/>
            </a:solidFill>
            <a:prstDash val="solid"/>
            <a:round/>
            <a:headEnd type="none" w="med" len="med"/>
            <a:tailEnd type="none" w="med" len="med"/>
          </a:ln>
          <a:effectLst/>
        </p:spPr>
        <p:txBody>
          <a:bodyPr/>
          <a:lstStyle/>
          <a:p>
            <a:endParaRPr lang="en-US"/>
          </a:p>
        </p:txBody>
      </p:sp>
      <p:graphicFrame>
        <p:nvGraphicFramePr>
          <p:cNvPr id="22" name="Tabelle 12">
            <a:extLst>
              <a:ext uri="{FF2B5EF4-FFF2-40B4-BE49-F238E27FC236}">
                <a16:creationId xmlns:a16="http://schemas.microsoft.com/office/drawing/2014/main" id="{CAC2664B-CA44-A1CD-A82C-4EDE3C746100}"/>
              </a:ext>
            </a:extLst>
          </p:cNvPr>
          <p:cNvGraphicFramePr>
            <a:graphicFrameLocks noGrp="1"/>
          </p:cNvGraphicFramePr>
          <p:nvPr/>
        </p:nvGraphicFramePr>
        <p:xfrm>
          <a:off x="4437106" y="3952830"/>
          <a:ext cx="3447572" cy="631592"/>
        </p:xfrm>
        <a:graphic>
          <a:graphicData uri="http://schemas.openxmlformats.org/drawingml/2006/table">
            <a:tbl>
              <a:tblPr firstRow="1" bandRow="1">
                <a:tableStyleId>{5C22544A-7EE6-4342-B048-85BDC9FD1C3A}</a:tableStyleId>
              </a:tblPr>
              <a:tblGrid>
                <a:gridCol w="3447572">
                  <a:extLst>
                    <a:ext uri="{9D8B030D-6E8A-4147-A177-3AD203B41FA5}">
                      <a16:colId xmlns:a16="http://schemas.microsoft.com/office/drawing/2014/main" val="20000"/>
                    </a:ext>
                  </a:extLst>
                </a:gridCol>
              </a:tblGrid>
              <a:tr h="498607">
                <a:tc>
                  <a:txBody>
                    <a:bodyPr/>
                    <a:lstStyle/>
                    <a:p>
                      <a:pPr algn="ctr"/>
                      <a:r>
                        <a:rPr lang="en-GB" sz="1800" noProof="0" dirty="0">
                          <a:latin typeface="Arial"/>
                          <a:cs typeface="Arial"/>
                        </a:rPr>
                        <a:t>Social</a:t>
                      </a:r>
                    </a:p>
                    <a:p>
                      <a:pPr algn="ctr"/>
                      <a:r>
                        <a:rPr lang="de-DE" sz="1800" dirty="0">
                          <a:latin typeface="Arial"/>
                          <a:cs typeface="Arial"/>
                        </a:rPr>
                        <a:t> Entrepreneurship</a:t>
                      </a:r>
                    </a:p>
                  </a:txBody>
                  <a:tcPr marL="82944" marR="82944" marT="41476" marB="41476" anchor="ctr">
                    <a:solidFill>
                      <a:srgbClr val="171D23"/>
                    </a:solidFill>
                  </a:tcPr>
                </a:tc>
                <a:extLst>
                  <a:ext uri="{0D108BD9-81ED-4DB2-BD59-A6C34878D82A}">
                    <a16:rowId xmlns:a16="http://schemas.microsoft.com/office/drawing/2014/main" val="10000"/>
                  </a:ext>
                </a:extLst>
              </a:tr>
            </a:tbl>
          </a:graphicData>
        </a:graphic>
      </p:graphicFrame>
      <p:sp>
        <p:nvSpPr>
          <p:cNvPr id="23" name="Gebogener Pfeil 13" descr="arrows moving from state to societal  problems">
            <a:extLst>
              <a:ext uri="{FF2B5EF4-FFF2-40B4-BE49-F238E27FC236}">
                <a16:creationId xmlns:a16="http://schemas.microsoft.com/office/drawing/2014/main" id="{16102094-FECB-A536-B4F4-B347DE808AE5}"/>
              </a:ext>
            </a:extLst>
          </p:cNvPr>
          <p:cNvSpPr/>
          <p:nvPr/>
        </p:nvSpPr>
        <p:spPr bwMode="auto">
          <a:xfrm rot="13372051">
            <a:off x="3361422" y="1925041"/>
            <a:ext cx="1789929" cy="1832616"/>
          </a:xfrm>
          <a:prstGeom prst="circularArrow">
            <a:avLst>
              <a:gd name="adj1" fmla="val 12500"/>
              <a:gd name="adj2" fmla="val 1142319"/>
              <a:gd name="adj3" fmla="val 20457681"/>
              <a:gd name="adj4" fmla="val 13446643"/>
              <a:gd name="adj5" fmla="val 12500"/>
            </a:avLst>
          </a:prstGeom>
          <a:solidFill>
            <a:srgbClr val="FF6600"/>
          </a:solidFill>
          <a:ln w="9525" cap="flat" cmpd="sng" algn="ctr">
            <a:solidFill>
              <a:schemeClr val="tx1"/>
            </a:solidFill>
            <a:prstDash val="solid"/>
            <a:round/>
            <a:headEnd type="none" w="med" len="med"/>
            <a:tailEnd type="none" w="med" len="med"/>
          </a:ln>
          <a:effectLst/>
        </p:spPr>
        <p:txBody>
          <a:bodyPr/>
          <a:lstStyle/>
          <a:p>
            <a:endParaRPr lang="en-US"/>
          </a:p>
        </p:txBody>
      </p:sp>
      <p:sp>
        <p:nvSpPr>
          <p:cNvPr id="24" name="Gebogener Pfeil 14" descr="arrows indicating how things move from market to societal problems">
            <a:extLst>
              <a:ext uri="{FF2B5EF4-FFF2-40B4-BE49-F238E27FC236}">
                <a16:creationId xmlns:a16="http://schemas.microsoft.com/office/drawing/2014/main" id="{30B9196F-187D-6F93-A45E-C1EED58BA472}"/>
              </a:ext>
            </a:extLst>
          </p:cNvPr>
          <p:cNvSpPr/>
          <p:nvPr/>
        </p:nvSpPr>
        <p:spPr bwMode="auto">
          <a:xfrm rot="8151414" flipH="1">
            <a:off x="7047044" y="1860278"/>
            <a:ext cx="1795322" cy="1921700"/>
          </a:xfrm>
          <a:prstGeom prst="circularArrow">
            <a:avLst>
              <a:gd name="adj1" fmla="val 12500"/>
              <a:gd name="adj2" fmla="val 1142319"/>
              <a:gd name="adj3" fmla="val 20457681"/>
              <a:gd name="adj4" fmla="val 13446643"/>
              <a:gd name="adj5" fmla="val 12500"/>
            </a:avLst>
          </a:prstGeom>
          <a:solidFill>
            <a:srgbClr val="FF6600"/>
          </a:solidFill>
          <a:ln w="9525" cap="flat" cmpd="sng" algn="ctr">
            <a:solidFill>
              <a:schemeClr val="tx1"/>
            </a:solidFill>
            <a:prstDash val="solid"/>
            <a:round/>
            <a:headEnd type="none" w="med" len="med"/>
            <a:tailEnd type="none" w="med" len="med"/>
          </a:ln>
          <a:effectLst/>
        </p:spPr>
        <p:txBody>
          <a:bodyPr/>
          <a:lstStyle/>
          <a:p>
            <a:endParaRPr lang="en-US"/>
          </a:p>
        </p:txBody>
      </p:sp>
      <p:sp>
        <p:nvSpPr>
          <p:cNvPr id="25" name="Gestreifter Pfeil nach rechts 15" descr="arrow pointing to societal problems">
            <a:extLst>
              <a:ext uri="{FF2B5EF4-FFF2-40B4-BE49-F238E27FC236}">
                <a16:creationId xmlns:a16="http://schemas.microsoft.com/office/drawing/2014/main" id="{E75FCF05-A454-7F1E-9528-6240394932B0}"/>
              </a:ext>
            </a:extLst>
          </p:cNvPr>
          <p:cNvSpPr/>
          <p:nvPr/>
        </p:nvSpPr>
        <p:spPr bwMode="auto">
          <a:xfrm rot="7878691">
            <a:off x="7341948" y="2112447"/>
            <a:ext cx="668177" cy="417861"/>
          </a:xfrm>
          <a:prstGeom prst="stripedRightArrow">
            <a:avLst/>
          </a:prstGeom>
          <a:solidFill>
            <a:srgbClr val="FF6600"/>
          </a:solidFill>
          <a:ln w="9525" cap="flat" cmpd="sng" algn="ctr">
            <a:solidFill>
              <a:schemeClr val="tx1"/>
            </a:solidFill>
            <a:prstDash val="solid"/>
            <a:round/>
            <a:headEnd type="none" w="med" len="med"/>
            <a:tailEnd type="none" w="med" len="med"/>
          </a:ln>
          <a:effectLst/>
        </p:spPr>
        <p:txBody>
          <a:bodyPr/>
          <a:lstStyle/>
          <a:p>
            <a:endParaRPr lang="en-US"/>
          </a:p>
        </p:txBody>
      </p:sp>
      <p:sp>
        <p:nvSpPr>
          <p:cNvPr id="26" name="AutoShape 17">
            <a:extLst>
              <a:ext uri="{FF2B5EF4-FFF2-40B4-BE49-F238E27FC236}">
                <a16:creationId xmlns:a16="http://schemas.microsoft.com/office/drawing/2014/main" id="{18E2E90C-EB75-F9B7-38E1-2721FE3CC61F}"/>
              </a:ext>
            </a:extLst>
          </p:cNvPr>
          <p:cNvSpPr>
            <a:spLocks noChangeArrowheads="1"/>
          </p:cNvSpPr>
          <p:nvPr/>
        </p:nvSpPr>
        <p:spPr bwMode="auto">
          <a:xfrm>
            <a:off x="2349194" y="5238829"/>
            <a:ext cx="8087288" cy="1167781"/>
          </a:xfrm>
          <a:prstGeom prst="roundRect">
            <a:avLst>
              <a:gd name="adj" fmla="val 9380"/>
            </a:avLst>
          </a:prstGeom>
          <a:solidFill>
            <a:srgbClr val="D5D5D5"/>
          </a:solidFill>
          <a:ln w="12700">
            <a:solidFill>
              <a:schemeClr val="tx1"/>
            </a:solidFill>
            <a:miter lim="800000"/>
            <a:headEnd/>
            <a:tailEnd/>
          </a:ln>
        </p:spPr>
        <p:txBody>
          <a:bodyPr wrap="none" lIns="82894" tIns="41446" rIns="82894" bIns="41446" anchor="ctr">
            <a:prstTxWarp prst="textNoShape">
              <a:avLst/>
            </a:prstTxWarp>
          </a:bodyPr>
          <a:lstStyle/>
          <a:p>
            <a:pPr marL="172696" indent="-172696"/>
            <a:r>
              <a:rPr lang="en-US" dirty="0">
                <a:solidFill>
                  <a:srgbClr val="393938"/>
                </a:solidFill>
                <a:latin typeface="Arial"/>
                <a:cs typeface="Arial"/>
              </a:rPr>
              <a:t>Social entrepreneurship cannot substitute either the market or </a:t>
            </a:r>
          </a:p>
          <a:p>
            <a:pPr marL="172696" indent="-172696"/>
            <a:r>
              <a:rPr lang="en-US" dirty="0">
                <a:solidFill>
                  <a:srgbClr val="393938"/>
                </a:solidFill>
                <a:latin typeface="Arial"/>
                <a:cs typeface="Arial"/>
              </a:rPr>
              <a:t>the government but is a valuable stimuli for innovation. In other words, </a:t>
            </a:r>
          </a:p>
          <a:p>
            <a:pPr marL="172696" indent="-172696"/>
            <a:r>
              <a:rPr lang="en-US" dirty="0">
                <a:solidFill>
                  <a:srgbClr val="393938"/>
                </a:solidFill>
                <a:latin typeface="Arial"/>
                <a:cs typeface="Arial"/>
              </a:rPr>
              <a:t>it can be societies “R&amp;D“ department. </a:t>
            </a:r>
          </a:p>
          <a:p>
            <a:pPr marL="172696" indent="-172696"/>
            <a:endParaRPr lang="en-US" sz="1600" dirty="0"/>
          </a:p>
        </p:txBody>
      </p:sp>
      <p:sp>
        <p:nvSpPr>
          <p:cNvPr id="27" name="Rectangle 6">
            <a:extLst>
              <a:ext uri="{FF2B5EF4-FFF2-40B4-BE49-F238E27FC236}">
                <a16:creationId xmlns:a16="http://schemas.microsoft.com/office/drawing/2014/main" id="{5E10AD44-D023-1926-3825-34690D261BDF}"/>
              </a:ext>
              <a:ext uri="{C183D7F6-B498-43B3-948B-1728B52AA6E4}">
                <adec:decorative xmlns:adec="http://schemas.microsoft.com/office/drawing/2017/decorative" val="1"/>
              </a:ext>
            </a:extLst>
          </p:cNvPr>
          <p:cNvSpPr>
            <a:spLocks noChangeArrowheads="1"/>
          </p:cNvSpPr>
          <p:nvPr/>
        </p:nvSpPr>
        <p:spPr bwMode="auto">
          <a:xfrm>
            <a:off x="2102322" y="5009203"/>
            <a:ext cx="7841778" cy="614679"/>
          </a:xfrm>
          <a:prstGeom prst="rect">
            <a:avLst/>
          </a:prstGeom>
          <a:noFill/>
          <a:ln w="9525">
            <a:noFill/>
            <a:miter lim="800000"/>
            <a:headEnd/>
            <a:tailEnd/>
          </a:ln>
        </p:spPr>
        <p:txBody>
          <a:bodyPr lIns="85463" tIns="44442" rIns="85463" bIns="44442"/>
          <a:lstStyle/>
          <a:p>
            <a:pPr algn="ctr">
              <a:buNone/>
            </a:pPr>
            <a:endParaRPr lang="en-US" dirty="0">
              <a:solidFill>
                <a:srgbClr val="393938"/>
              </a:solidFill>
              <a:latin typeface="Arial"/>
              <a:cs typeface="Arial"/>
            </a:endParaRPr>
          </a:p>
        </p:txBody>
      </p:sp>
      <p:sp>
        <p:nvSpPr>
          <p:cNvPr id="28" name="AutoShape 19">
            <a:extLst>
              <a:ext uri="{FF2B5EF4-FFF2-40B4-BE49-F238E27FC236}">
                <a16:creationId xmlns:a16="http://schemas.microsoft.com/office/drawing/2014/main" id="{B39DEECA-D40E-3801-D807-4CDAC1ECD294}"/>
              </a:ext>
              <a:ext uri="{C183D7F6-B498-43B3-948B-1728B52AA6E4}">
                <adec:decorative xmlns:adec="http://schemas.microsoft.com/office/drawing/2017/decorative" val="1"/>
              </a:ext>
            </a:extLst>
          </p:cNvPr>
          <p:cNvSpPr>
            <a:spLocks noChangeArrowheads="1"/>
          </p:cNvSpPr>
          <p:nvPr/>
        </p:nvSpPr>
        <p:spPr bwMode="auto">
          <a:xfrm>
            <a:off x="3568891" y="4785772"/>
            <a:ext cx="5184001" cy="276509"/>
          </a:xfrm>
          <a:prstGeom prst="flowChartMerge">
            <a:avLst/>
          </a:prstGeom>
          <a:solidFill>
            <a:srgbClr val="171D23">
              <a:alpha val="80000"/>
            </a:srgbClr>
          </a:solidFill>
          <a:ln w="9525" cap="flat" cmpd="sng" algn="ctr">
            <a:solidFill>
              <a:schemeClr val="tx1"/>
            </a:solidFill>
            <a:prstDash val="solid"/>
            <a:round/>
            <a:headEnd type="none" w="med" len="med"/>
            <a:tailEnd type="none" w="med" len="med"/>
          </a:ln>
          <a:effectLst/>
        </p:spPr>
        <p:txBody>
          <a:bodyPr wrap="none" lIns="82894" tIns="41446" rIns="82894" bIns="41446" anchor="ctr">
            <a:prstTxWarp prst="textNoShape">
              <a:avLst/>
            </a:prstTxWarp>
          </a:bodyPr>
          <a:lstStyle/>
          <a:p>
            <a:endParaRPr lang="en-US" sz="1300"/>
          </a:p>
        </p:txBody>
      </p:sp>
    </p:spTree>
    <p:extLst>
      <p:ext uri="{BB962C8B-B14F-4D97-AF65-F5344CB8AC3E}">
        <p14:creationId xmlns:p14="http://schemas.microsoft.com/office/powerpoint/2010/main" val="33617500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dissolve">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51CF54-4874-0C10-0CBF-3C9DC614F359}"/>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22684284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6279" y="604651"/>
            <a:ext cx="7424826" cy="685800"/>
          </a:xfrm>
        </p:spPr>
        <p:txBody>
          <a:bodyPr>
            <a:normAutofit/>
          </a:bodyPr>
          <a:lstStyle/>
          <a:p>
            <a:r>
              <a:rPr lang="en-US" altLang="en-US" sz="3600" dirty="0"/>
              <a:t>Same Goal, different approach</a:t>
            </a:r>
            <a:endParaRPr lang="en-GB" sz="3600" dirty="0">
              <a:latin typeface="Gill Sans MT" panose="020B0502020104020203" pitchFamily="34" charset="0"/>
            </a:endParaRPr>
          </a:p>
        </p:txBody>
      </p:sp>
      <p:sp>
        <p:nvSpPr>
          <p:cNvPr id="3" name="Content Placeholder 2"/>
          <p:cNvSpPr>
            <a:spLocks noGrp="1"/>
          </p:cNvSpPr>
          <p:nvPr>
            <p:ph idx="1"/>
          </p:nvPr>
        </p:nvSpPr>
        <p:spPr>
          <a:xfrm>
            <a:off x="957175" y="1905002"/>
            <a:ext cx="10625224" cy="4033682"/>
          </a:xfrm>
        </p:spPr>
        <p:txBody>
          <a:bodyPr>
            <a:normAutofit/>
          </a:bodyPr>
          <a:lstStyle/>
          <a:p>
            <a:endParaRPr lang="en-GB" sz="600" dirty="0"/>
          </a:p>
          <a:p>
            <a:pPr marL="440822" indent="-342900" algn="just">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altLang="en-US" sz="3200" b="1" dirty="0">
              <a:solidFill>
                <a:srgbClr val="000000"/>
              </a:solidFill>
            </a:endParaRPr>
          </a:p>
        </p:txBody>
      </p:sp>
      <p:graphicFrame>
        <p:nvGraphicFramePr>
          <p:cNvPr id="4" name="Diagramm 8" descr="diagram showcasing the difference between social service provision, social activism and social entrepreneurship. main message is that social activism requires others (i.e. governments or companies) to make the change whereas social entrepreneurship can do it directly. Both want to create widespread social change">
            <a:extLst>
              <a:ext uri="{FF2B5EF4-FFF2-40B4-BE49-F238E27FC236}">
                <a16:creationId xmlns:a16="http://schemas.microsoft.com/office/drawing/2014/main" id="{FABEF2AF-9DC5-DD94-9411-C570EBC220DA}"/>
              </a:ext>
            </a:extLst>
          </p:cNvPr>
          <p:cNvGraphicFramePr/>
          <p:nvPr/>
        </p:nvGraphicFramePr>
        <p:xfrm>
          <a:off x="3914240" y="1226451"/>
          <a:ext cx="6422588" cy="43114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Pfeil nach oben 11">
            <a:extLst>
              <a:ext uri="{FF2B5EF4-FFF2-40B4-BE49-F238E27FC236}">
                <a16:creationId xmlns:a16="http://schemas.microsoft.com/office/drawing/2014/main" id="{7E565A34-7BD2-39FA-44B3-2493E85001C2}"/>
              </a:ext>
              <a:ext uri="{C183D7F6-B498-43B3-948B-1728B52AA6E4}">
                <adec:decorative xmlns:adec="http://schemas.microsoft.com/office/drawing/2017/decorative" val="1"/>
              </a:ext>
            </a:extLst>
          </p:cNvPr>
          <p:cNvSpPr/>
          <p:nvPr/>
        </p:nvSpPr>
        <p:spPr bwMode="auto">
          <a:xfrm>
            <a:off x="4328958" y="1354450"/>
            <a:ext cx="783810" cy="4180758"/>
          </a:xfrm>
          <a:prstGeom prst="upArrow">
            <a:avLst/>
          </a:prstGeom>
          <a:solidFill>
            <a:schemeClr val="bg1">
              <a:lumMod val="85000"/>
            </a:schemeClr>
          </a:solidFill>
          <a:ln w="12700" cap="flat" cmpd="sng" algn="ctr">
            <a:noFill/>
            <a:prstDash val="solid"/>
            <a:round/>
            <a:headEnd type="none" w="med" len="med"/>
            <a:tailEnd type="none" w="med" len="med"/>
          </a:ln>
          <a:effectLst/>
        </p:spPr>
        <p:txBody>
          <a:bodyPr vert="horz" wrap="square" lIns="81588" tIns="42427" rIns="81588" bIns="42427" numCol="1" rtlCol="0" anchor="t" anchorCtr="0" compatLnSpc="1">
            <a:prstTxWarp prst="textNoShape">
              <a:avLst/>
            </a:prstTxWarp>
          </a:bodyPr>
          <a:lstStyle/>
          <a:p>
            <a:pPr marL="165499" indent="-83469" defTabSz="867793">
              <a:buFontTx/>
              <a:buChar char="•"/>
            </a:pPr>
            <a:endParaRPr lang="de-DE" sz="1300">
              <a:ea typeface="Arial" charset="0"/>
              <a:cs typeface="Arial" charset="0"/>
            </a:endParaRPr>
          </a:p>
        </p:txBody>
      </p:sp>
      <p:sp>
        <p:nvSpPr>
          <p:cNvPr id="6" name="Pfeil nach oben 12">
            <a:extLst>
              <a:ext uri="{FF2B5EF4-FFF2-40B4-BE49-F238E27FC236}">
                <a16:creationId xmlns:a16="http://schemas.microsoft.com/office/drawing/2014/main" id="{6E3EAC93-FEDB-B72C-60D8-9E6F9F37778B}"/>
              </a:ext>
              <a:ext uri="{C183D7F6-B498-43B3-948B-1728B52AA6E4}">
                <adec:decorative xmlns:adec="http://schemas.microsoft.com/office/drawing/2017/decorative" val="1"/>
              </a:ext>
            </a:extLst>
          </p:cNvPr>
          <p:cNvSpPr/>
          <p:nvPr/>
        </p:nvSpPr>
        <p:spPr bwMode="auto">
          <a:xfrm rot="5400000">
            <a:off x="6739879" y="2987631"/>
            <a:ext cx="783892" cy="5225399"/>
          </a:xfrm>
          <a:prstGeom prst="upArrow">
            <a:avLst/>
          </a:prstGeom>
          <a:solidFill>
            <a:schemeClr val="bg1">
              <a:lumMod val="85000"/>
            </a:schemeClr>
          </a:solidFill>
          <a:ln w="12700" cap="flat" cmpd="sng" algn="ctr">
            <a:noFill/>
            <a:prstDash val="solid"/>
            <a:round/>
            <a:headEnd type="none" w="med" len="med"/>
            <a:tailEnd type="none" w="med" len="med"/>
          </a:ln>
          <a:effectLst/>
        </p:spPr>
        <p:txBody>
          <a:bodyPr vert="horz" wrap="square" lIns="81588" tIns="42427" rIns="81588" bIns="42427" numCol="1" rtlCol="0" anchor="t" anchorCtr="0" compatLnSpc="1">
            <a:prstTxWarp prst="textNoShape">
              <a:avLst/>
            </a:prstTxWarp>
          </a:bodyPr>
          <a:lstStyle/>
          <a:p>
            <a:pPr marL="165499" indent="-83469" defTabSz="867793">
              <a:buFontTx/>
              <a:buChar char="•"/>
            </a:pPr>
            <a:endParaRPr lang="de-DE" sz="1300">
              <a:ea typeface="Arial" charset="0"/>
              <a:cs typeface="Arial" charset="0"/>
            </a:endParaRPr>
          </a:p>
        </p:txBody>
      </p:sp>
      <p:sp>
        <p:nvSpPr>
          <p:cNvPr id="7" name="Textfeld 13">
            <a:extLst>
              <a:ext uri="{FF2B5EF4-FFF2-40B4-BE49-F238E27FC236}">
                <a16:creationId xmlns:a16="http://schemas.microsoft.com/office/drawing/2014/main" id="{6A1CDBDC-C472-25CF-F77E-EC8A00BD919A}"/>
              </a:ext>
            </a:extLst>
          </p:cNvPr>
          <p:cNvSpPr txBox="1"/>
          <p:nvPr/>
        </p:nvSpPr>
        <p:spPr>
          <a:xfrm>
            <a:off x="2143061" y="3063686"/>
            <a:ext cx="1632937" cy="699255"/>
          </a:xfrm>
          <a:prstGeom prst="rect">
            <a:avLst/>
          </a:prstGeom>
          <a:noFill/>
        </p:spPr>
        <p:txBody>
          <a:bodyPr wrap="square" lIns="82894" tIns="41446" rIns="82894" bIns="41446" rtlCol="0">
            <a:spAutoFit/>
          </a:bodyPr>
          <a:lstStyle/>
          <a:p>
            <a:r>
              <a:rPr lang="de-DE" sz="2000" b="1" dirty="0">
                <a:solidFill>
                  <a:srgbClr val="393938"/>
                </a:solidFill>
                <a:latin typeface="Arial"/>
                <a:cs typeface="Arial"/>
              </a:rPr>
              <a:t>Form </a:t>
            </a:r>
            <a:r>
              <a:rPr lang="de-DE" sz="2000" b="1" dirty="0" err="1">
                <a:solidFill>
                  <a:srgbClr val="393938"/>
                </a:solidFill>
                <a:latin typeface="Arial"/>
                <a:cs typeface="Arial"/>
              </a:rPr>
              <a:t>of</a:t>
            </a:r>
            <a:r>
              <a:rPr lang="de-DE" sz="2000" b="1" dirty="0">
                <a:solidFill>
                  <a:srgbClr val="393938"/>
                </a:solidFill>
                <a:latin typeface="Arial"/>
                <a:cs typeface="Arial"/>
              </a:rPr>
              <a:t> Action</a:t>
            </a:r>
          </a:p>
        </p:txBody>
      </p:sp>
      <p:sp>
        <p:nvSpPr>
          <p:cNvPr id="8" name="Textfeld 14">
            <a:extLst>
              <a:ext uri="{FF2B5EF4-FFF2-40B4-BE49-F238E27FC236}">
                <a16:creationId xmlns:a16="http://schemas.microsoft.com/office/drawing/2014/main" id="{62925A3E-1E65-946F-CC02-722B80CBA228}"/>
              </a:ext>
            </a:extLst>
          </p:cNvPr>
          <p:cNvSpPr txBox="1"/>
          <p:nvPr/>
        </p:nvSpPr>
        <p:spPr>
          <a:xfrm>
            <a:off x="3332637" y="2256980"/>
            <a:ext cx="1632937" cy="360700"/>
          </a:xfrm>
          <a:prstGeom prst="rect">
            <a:avLst/>
          </a:prstGeom>
          <a:noFill/>
        </p:spPr>
        <p:txBody>
          <a:bodyPr wrap="square" lIns="82894" tIns="41446" rIns="82894" bIns="41446" rtlCol="0">
            <a:spAutoFit/>
          </a:bodyPr>
          <a:lstStyle/>
          <a:p>
            <a:r>
              <a:rPr lang="de-DE" dirty="0" err="1">
                <a:solidFill>
                  <a:srgbClr val="393938"/>
                </a:solidFill>
                <a:latin typeface="Arial"/>
                <a:cs typeface="Arial"/>
              </a:rPr>
              <a:t>Direct</a:t>
            </a:r>
            <a:endParaRPr lang="de-DE" dirty="0">
              <a:solidFill>
                <a:srgbClr val="393938"/>
              </a:solidFill>
              <a:latin typeface="Arial"/>
              <a:cs typeface="Arial"/>
            </a:endParaRPr>
          </a:p>
        </p:txBody>
      </p:sp>
      <p:sp>
        <p:nvSpPr>
          <p:cNvPr id="9" name="Textfeld 15">
            <a:extLst>
              <a:ext uri="{FF2B5EF4-FFF2-40B4-BE49-F238E27FC236}">
                <a16:creationId xmlns:a16="http://schemas.microsoft.com/office/drawing/2014/main" id="{9F5CE90E-2557-F7DC-0C3D-6C752A4623C3}"/>
              </a:ext>
            </a:extLst>
          </p:cNvPr>
          <p:cNvSpPr txBox="1"/>
          <p:nvPr/>
        </p:nvSpPr>
        <p:spPr>
          <a:xfrm>
            <a:off x="3332637" y="4270972"/>
            <a:ext cx="1632937" cy="360700"/>
          </a:xfrm>
          <a:prstGeom prst="rect">
            <a:avLst/>
          </a:prstGeom>
          <a:noFill/>
        </p:spPr>
        <p:txBody>
          <a:bodyPr wrap="square" lIns="82894" tIns="41446" rIns="82894" bIns="41446" rtlCol="0">
            <a:spAutoFit/>
          </a:bodyPr>
          <a:lstStyle/>
          <a:p>
            <a:r>
              <a:rPr lang="de-DE" dirty="0" err="1">
                <a:solidFill>
                  <a:srgbClr val="393938"/>
                </a:solidFill>
                <a:latin typeface="Arial"/>
                <a:cs typeface="Arial"/>
              </a:rPr>
              <a:t>Indirect</a:t>
            </a:r>
            <a:endParaRPr lang="de-DE" dirty="0">
              <a:solidFill>
                <a:srgbClr val="393938"/>
              </a:solidFill>
              <a:latin typeface="Arial"/>
              <a:cs typeface="Arial"/>
            </a:endParaRPr>
          </a:p>
        </p:txBody>
      </p:sp>
      <p:sp>
        <p:nvSpPr>
          <p:cNvPr id="10" name="Textfeld 16">
            <a:extLst>
              <a:ext uri="{FF2B5EF4-FFF2-40B4-BE49-F238E27FC236}">
                <a16:creationId xmlns:a16="http://schemas.microsoft.com/office/drawing/2014/main" id="{76EC33A0-51FF-4890-4BD6-B73823D8F1A1}"/>
              </a:ext>
            </a:extLst>
          </p:cNvPr>
          <p:cNvSpPr txBox="1"/>
          <p:nvPr/>
        </p:nvSpPr>
        <p:spPr>
          <a:xfrm>
            <a:off x="4881917" y="5779682"/>
            <a:ext cx="2612700" cy="586340"/>
          </a:xfrm>
          <a:prstGeom prst="rect">
            <a:avLst/>
          </a:prstGeom>
          <a:noFill/>
        </p:spPr>
        <p:txBody>
          <a:bodyPr wrap="square" lIns="82894" tIns="41446" rIns="82894" bIns="41446" rtlCol="0">
            <a:spAutoFit/>
          </a:bodyPr>
          <a:lstStyle/>
          <a:p>
            <a:pPr algn="ctr"/>
            <a:r>
              <a:rPr lang="de-DE" sz="1600" dirty="0" err="1">
                <a:solidFill>
                  <a:srgbClr val="393938"/>
                </a:solidFill>
                <a:latin typeface="Arial"/>
                <a:cs typeface="Arial"/>
              </a:rPr>
              <a:t>Extant</a:t>
            </a:r>
            <a:r>
              <a:rPr lang="de-DE" sz="1600" dirty="0">
                <a:solidFill>
                  <a:srgbClr val="393938"/>
                </a:solidFill>
                <a:latin typeface="Arial"/>
                <a:cs typeface="Arial"/>
              </a:rPr>
              <a:t> System</a:t>
            </a:r>
          </a:p>
          <a:p>
            <a:r>
              <a:rPr lang="de-DE" sz="1600" dirty="0" err="1">
                <a:solidFill>
                  <a:srgbClr val="393938"/>
                </a:solidFill>
                <a:latin typeface="Arial"/>
                <a:cs typeface="Arial"/>
              </a:rPr>
              <a:t>Maintained</a:t>
            </a:r>
            <a:r>
              <a:rPr lang="de-DE" sz="1600" dirty="0">
                <a:solidFill>
                  <a:srgbClr val="393938"/>
                </a:solidFill>
                <a:latin typeface="Arial"/>
                <a:cs typeface="Arial"/>
              </a:rPr>
              <a:t> </a:t>
            </a:r>
            <a:r>
              <a:rPr lang="de-DE" sz="1600" dirty="0" err="1">
                <a:solidFill>
                  <a:srgbClr val="393938"/>
                </a:solidFill>
                <a:latin typeface="Arial"/>
                <a:cs typeface="Arial"/>
              </a:rPr>
              <a:t>and</a:t>
            </a:r>
            <a:r>
              <a:rPr lang="de-DE" sz="1600" dirty="0">
                <a:solidFill>
                  <a:srgbClr val="393938"/>
                </a:solidFill>
                <a:latin typeface="Arial"/>
                <a:cs typeface="Arial"/>
              </a:rPr>
              <a:t> </a:t>
            </a:r>
            <a:r>
              <a:rPr lang="de-DE" sz="1600" dirty="0" err="1">
                <a:solidFill>
                  <a:srgbClr val="393938"/>
                </a:solidFill>
                <a:latin typeface="Arial"/>
                <a:cs typeface="Arial"/>
              </a:rPr>
              <a:t>Modified</a:t>
            </a:r>
            <a:endParaRPr lang="de-DE" sz="1600" dirty="0">
              <a:solidFill>
                <a:srgbClr val="393938"/>
              </a:solidFill>
              <a:latin typeface="Arial"/>
              <a:cs typeface="Arial"/>
            </a:endParaRPr>
          </a:p>
        </p:txBody>
      </p:sp>
      <p:sp>
        <p:nvSpPr>
          <p:cNvPr id="11" name="Textfeld 17">
            <a:extLst>
              <a:ext uri="{FF2B5EF4-FFF2-40B4-BE49-F238E27FC236}">
                <a16:creationId xmlns:a16="http://schemas.microsoft.com/office/drawing/2014/main" id="{89A92123-3E1C-AA4A-BBAC-815C9972B0B5}"/>
              </a:ext>
            </a:extLst>
          </p:cNvPr>
          <p:cNvSpPr txBox="1"/>
          <p:nvPr/>
        </p:nvSpPr>
        <p:spPr>
          <a:xfrm>
            <a:off x="7093757" y="5779682"/>
            <a:ext cx="2612700" cy="586340"/>
          </a:xfrm>
          <a:prstGeom prst="rect">
            <a:avLst/>
          </a:prstGeom>
          <a:noFill/>
        </p:spPr>
        <p:txBody>
          <a:bodyPr wrap="square" lIns="82894" tIns="41446" rIns="82894" bIns="41446" rtlCol="0">
            <a:spAutoFit/>
          </a:bodyPr>
          <a:lstStyle/>
          <a:p>
            <a:pPr algn="ctr"/>
            <a:r>
              <a:rPr lang="de-DE" sz="1600" dirty="0">
                <a:solidFill>
                  <a:srgbClr val="393938"/>
                </a:solidFill>
                <a:latin typeface="Arial"/>
                <a:cs typeface="Arial"/>
              </a:rPr>
              <a:t>New Equilibrium</a:t>
            </a:r>
          </a:p>
          <a:p>
            <a:pPr algn="ctr"/>
            <a:r>
              <a:rPr lang="de-DE" sz="1600" dirty="0" err="1">
                <a:solidFill>
                  <a:srgbClr val="393938"/>
                </a:solidFill>
                <a:latin typeface="Arial"/>
                <a:cs typeface="Arial"/>
              </a:rPr>
              <a:t>Created</a:t>
            </a:r>
            <a:r>
              <a:rPr lang="de-DE" sz="1600" dirty="0">
                <a:solidFill>
                  <a:srgbClr val="393938"/>
                </a:solidFill>
                <a:latin typeface="Arial"/>
                <a:cs typeface="Arial"/>
              </a:rPr>
              <a:t> </a:t>
            </a:r>
            <a:r>
              <a:rPr lang="de-DE" sz="1600" dirty="0" err="1">
                <a:solidFill>
                  <a:srgbClr val="393938"/>
                </a:solidFill>
                <a:latin typeface="Arial"/>
                <a:cs typeface="Arial"/>
              </a:rPr>
              <a:t>and</a:t>
            </a:r>
            <a:r>
              <a:rPr lang="de-DE" sz="1600" dirty="0">
                <a:solidFill>
                  <a:srgbClr val="393938"/>
                </a:solidFill>
                <a:latin typeface="Arial"/>
                <a:cs typeface="Arial"/>
              </a:rPr>
              <a:t> </a:t>
            </a:r>
            <a:r>
              <a:rPr lang="de-DE" sz="1600" dirty="0" err="1">
                <a:solidFill>
                  <a:srgbClr val="393938"/>
                </a:solidFill>
                <a:latin typeface="Arial"/>
                <a:cs typeface="Arial"/>
              </a:rPr>
              <a:t>Sustained</a:t>
            </a:r>
            <a:endParaRPr lang="de-DE" sz="1600" dirty="0">
              <a:solidFill>
                <a:srgbClr val="393938"/>
              </a:solidFill>
              <a:latin typeface="Arial"/>
              <a:cs typeface="Arial"/>
            </a:endParaRPr>
          </a:p>
        </p:txBody>
      </p:sp>
      <p:sp>
        <p:nvSpPr>
          <p:cNvPr id="12" name="Fußzeilenplatzhalter 5">
            <a:extLst>
              <a:ext uri="{FF2B5EF4-FFF2-40B4-BE49-F238E27FC236}">
                <a16:creationId xmlns:a16="http://schemas.microsoft.com/office/drawing/2014/main" id="{B4833B23-3E17-1A53-4423-862353037B72}"/>
              </a:ext>
            </a:extLst>
          </p:cNvPr>
          <p:cNvSpPr txBox="1">
            <a:spLocks/>
          </p:cNvSpPr>
          <p:nvPr/>
        </p:nvSpPr>
        <p:spPr>
          <a:xfrm>
            <a:off x="2120314" y="5709020"/>
            <a:ext cx="1695336" cy="365125"/>
          </a:xfrm>
          <a:prstGeom prst="leftUpArrow">
            <a:avLst/>
          </a:prstGeom>
        </p:spPr>
        <p:txBody>
          <a:bodyPr lIns="82885" tIns="41442" rIns="82885" bIns="41442"/>
          <a:lstStyle>
            <a:defPPr>
              <a:defRPr lang="en-GB"/>
            </a:defPPr>
            <a:lvl1pPr algn="l" defTabSz="449170" rtl="0" fontAlgn="base">
              <a:spcBef>
                <a:spcPct val="0"/>
              </a:spcBef>
              <a:spcAft>
                <a:spcPct val="0"/>
              </a:spcAft>
              <a:defRPr sz="2000" kern="1200">
                <a:solidFill>
                  <a:schemeClr val="bg1"/>
                </a:solidFill>
                <a:latin typeface="Times New Roman" pitchFamily="18" charset="0"/>
                <a:ea typeface="+mn-ea"/>
                <a:cs typeface="Arial" pitchFamily="34" charset="0"/>
              </a:defRPr>
            </a:lvl1pPr>
            <a:lvl2pPr marL="426949" indent="-215856" algn="l" defTabSz="449170" rtl="0" fontAlgn="base">
              <a:spcBef>
                <a:spcPct val="0"/>
              </a:spcBef>
              <a:spcAft>
                <a:spcPct val="0"/>
              </a:spcAft>
              <a:defRPr sz="2000" kern="1200">
                <a:solidFill>
                  <a:schemeClr val="bg1"/>
                </a:solidFill>
                <a:latin typeface="Times New Roman" pitchFamily="18" charset="0"/>
                <a:ea typeface="+mn-ea"/>
                <a:cs typeface="Arial" pitchFamily="34" charset="0"/>
              </a:defRPr>
            </a:lvl2pPr>
            <a:lvl3pPr marL="642804" indent="-212681" algn="l" defTabSz="449170" rtl="0" fontAlgn="base">
              <a:spcBef>
                <a:spcPct val="0"/>
              </a:spcBef>
              <a:spcAft>
                <a:spcPct val="0"/>
              </a:spcAft>
              <a:defRPr sz="2000" kern="1200">
                <a:solidFill>
                  <a:schemeClr val="bg1"/>
                </a:solidFill>
                <a:latin typeface="Times New Roman" pitchFamily="18" charset="0"/>
                <a:ea typeface="+mn-ea"/>
                <a:cs typeface="Arial" pitchFamily="34" charset="0"/>
              </a:defRPr>
            </a:lvl3pPr>
            <a:lvl4pPr marL="858660" indent="-212681" algn="l" defTabSz="449170" rtl="0" fontAlgn="base">
              <a:spcBef>
                <a:spcPct val="0"/>
              </a:spcBef>
              <a:spcAft>
                <a:spcPct val="0"/>
              </a:spcAft>
              <a:defRPr sz="2000" kern="1200">
                <a:solidFill>
                  <a:schemeClr val="bg1"/>
                </a:solidFill>
                <a:latin typeface="Times New Roman" pitchFamily="18" charset="0"/>
                <a:ea typeface="+mn-ea"/>
                <a:cs typeface="Arial" pitchFamily="34" charset="0"/>
              </a:defRPr>
            </a:lvl4pPr>
            <a:lvl5pPr marL="1074515" indent="-214267" algn="l" defTabSz="449170" rtl="0" fontAlgn="base">
              <a:spcBef>
                <a:spcPct val="0"/>
              </a:spcBef>
              <a:spcAft>
                <a:spcPct val="0"/>
              </a:spcAft>
              <a:defRPr sz="2000" kern="1200">
                <a:solidFill>
                  <a:schemeClr val="bg1"/>
                </a:solidFill>
                <a:latin typeface="Times New Roman" pitchFamily="18" charset="0"/>
                <a:ea typeface="+mn-ea"/>
                <a:cs typeface="Arial" pitchFamily="34" charset="0"/>
              </a:defRPr>
            </a:lvl5pPr>
            <a:lvl6pPr marL="2285526" algn="l" defTabSz="914210" rtl="0" eaLnBrk="1" latinLnBrk="0" hangingPunct="1">
              <a:defRPr sz="2000" kern="1200">
                <a:solidFill>
                  <a:schemeClr val="bg1"/>
                </a:solidFill>
                <a:latin typeface="Times New Roman" pitchFamily="18" charset="0"/>
                <a:ea typeface="+mn-ea"/>
                <a:cs typeface="Arial" pitchFamily="34" charset="0"/>
              </a:defRPr>
            </a:lvl6pPr>
            <a:lvl7pPr marL="2742632" algn="l" defTabSz="914210" rtl="0" eaLnBrk="1" latinLnBrk="0" hangingPunct="1">
              <a:defRPr sz="2000" kern="1200">
                <a:solidFill>
                  <a:schemeClr val="bg1"/>
                </a:solidFill>
                <a:latin typeface="Times New Roman" pitchFamily="18" charset="0"/>
                <a:ea typeface="+mn-ea"/>
                <a:cs typeface="Arial" pitchFamily="34" charset="0"/>
              </a:defRPr>
            </a:lvl7pPr>
            <a:lvl8pPr marL="3199737" algn="l" defTabSz="914210" rtl="0" eaLnBrk="1" latinLnBrk="0" hangingPunct="1">
              <a:defRPr sz="2000" kern="1200">
                <a:solidFill>
                  <a:schemeClr val="bg1"/>
                </a:solidFill>
                <a:latin typeface="Times New Roman" pitchFamily="18" charset="0"/>
                <a:ea typeface="+mn-ea"/>
                <a:cs typeface="Arial" pitchFamily="34" charset="0"/>
              </a:defRPr>
            </a:lvl8pPr>
            <a:lvl9pPr marL="3656842" algn="l" defTabSz="914210" rtl="0" eaLnBrk="1" latinLnBrk="0" hangingPunct="1">
              <a:defRPr sz="2000" kern="1200">
                <a:solidFill>
                  <a:schemeClr val="bg1"/>
                </a:solidFill>
                <a:latin typeface="Times New Roman" pitchFamily="18" charset="0"/>
                <a:ea typeface="+mn-ea"/>
                <a:cs typeface="Arial" pitchFamily="34" charset="0"/>
              </a:defRPr>
            </a:lvl9pPr>
          </a:lstStyle>
          <a:p>
            <a:pPr lvl="0" eaLnBrk="0" hangingPunct="0">
              <a:spcBef>
                <a:spcPct val="20000"/>
              </a:spcBef>
            </a:pPr>
            <a:r>
              <a:rPr lang="de-DE" sz="1000" dirty="0">
                <a:solidFill>
                  <a:srgbClr val="393938"/>
                </a:solidFill>
                <a:latin typeface="Arial"/>
                <a:cs typeface="Arial"/>
              </a:rPr>
              <a:t>(Martin &amp; </a:t>
            </a:r>
            <a:r>
              <a:rPr lang="de-DE" sz="1000" dirty="0" err="1">
                <a:solidFill>
                  <a:srgbClr val="393938"/>
                </a:solidFill>
                <a:latin typeface="Arial"/>
                <a:cs typeface="Arial"/>
              </a:rPr>
              <a:t>Osberg</a:t>
            </a:r>
            <a:r>
              <a:rPr lang="de-DE" sz="1000" dirty="0">
                <a:solidFill>
                  <a:srgbClr val="393938"/>
                </a:solidFill>
                <a:latin typeface="Arial"/>
                <a:cs typeface="Arial"/>
              </a:rPr>
              <a:t>, 2007)</a:t>
            </a:r>
          </a:p>
        </p:txBody>
      </p:sp>
      <p:sp>
        <p:nvSpPr>
          <p:cNvPr id="29" name="Line Callout 1 28">
            <a:extLst>
              <a:ext uri="{FF2B5EF4-FFF2-40B4-BE49-F238E27FC236}">
                <a16:creationId xmlns:a16="http://schemas.microsoft.com/office/drawing/2014/main" id="{FFBCD72F-BAA5-F422-4E0D-F9EF2DA31EEC}"/>
              </a:ext>
            </a:extLst>
          </p:cNvPr>
          <p:cNvSpPr/>
          <p:nvPr/>
        </p:nvSpPr>
        <p:spPr>
          <a:xfrm>
            <a:off x="4822283" y="5779682"/>
            <a:ext cx="2443222" cy="800022"/>
          </a:xfrm>
          <a:prstGeom prst="borderCallout1">
            <a:avLst>
              <a:gd name="adj1" fmla="val 49809"/>
              <a:gd name="adj2" fmla="val -604"/>
              <a:gd name="adj3" fmla="val -80065"/>
              <a:gd name="adj4" fmla="val -131491"/>
            </a:avLst>
          </a:prstGeom>
          <a:solidFill>
            <a:schemeClr val="lt1">
              <a:alpha val="0"/>
            </a:schemeClr>
          </a:solidFill>
          <a:ln w="22225">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30" name="TextBox 29">
            <a:extLst>
              <a:ext uri="{FF2B5EF4-FFF2-40B4-BE49-F238E27FC236}">
                <a16:creationId xmlns:a16="http://schemas.microsoft.com/office/drawing/2014/main" id="{5CAA539F-18D0-DA69-FFDB-B04716A502A0}"/>
              </a:ext>
            </a:extLst>
          </p:cNvPr>
          <p:cNvSpPr txBox="1"/>
          <p:nvPr/>
        </p:nvSpPr>
        <p:spPr>
          <a:xfrm>
            <a:off x="957175" y="4801014"/>
            <a:ext cx="1510748" cy="369332"/>
          </a:xfrm>
          <a:prstGeom prst="rect">
            <a:avLst/>
          </a:prstGeom>
          <a:noFill/>
        </p:spPr>
        <p:txBody>
          <a:bodyPr wrap="square" rtlCol="0">
            <a:spAutoFit/>
          </a:bodyPr>
          <a:lstStyle/>
          <a:p>
            <a:r>
              <a:rPr lang="en-US" dirty="0"/>
              <a:t>Social Value</a:t>
            </a:r>
          </a:p>
        </p:txBody>
      </p:sp>
      <p:sp>
        <p:nvSpPr>
          <p:cNvPr id="31" name="TextBox 30">
            <a:extLst>
              <a:ext uri="{FF2B5EF4-FFF2-40B4-BE49-F238E27FC236}">
                <a16:creationId xmlns:a16="http://schemas.microsoft.com/office/drawing/2014/main" id="{6C95F7E6-FB99-809F-A560-3A3C22FCF26F}"/>
              </a:ext>
            </a:extLst>
          </p:cNvPr>
          <p:cNvSpPr txBox="1"/>
          <p:nvPr/>
        </p:nvSpPr>
        <p:spPr>
          <a:xfrm>
            <a:off x="10309549" y="4985680"/>
            <a:ext cx="1510748" cy="369332"/>
          </a:xfrm>
          <a:prstGeom prst="rect">
            <a:avLst/>
          </a:prstGeom>
          <a:noFill/>
        </p:spPr>
        <p:txBody>
          <a:bodyPr wrap="square" rtlCol="0">
            <a:spAutoFit/>
          </a:bodyPr>
          <a:lstStyle/>
          <a:p>
            <a:r>
              <a:rPr lang="en-US" dirty="0"/>
              <a:t>Social Change</a:t>
            </a:r>
          </a:p>
        </p:txBody>
      </p:sp>
      <p:sp>
        <p:nvSpPr>
          <p:cNvPr id="32" name="Line Callout 1 31">
            <a:extLst>
              <a:ext uri="{FF2B5EF4-FFF2-40B4-BE49-F238E27FC236}">
                <a16:creationId xmlns:a16="http://schemas.microsoft.com/office/drawing/2014/main" id="{A3F280C0-A3B3-C80A-8EBD-9C401495C0A2}"/>
              </a:ext>
            </a:extLst>
          </p:cNvPr>
          <p:cNvSpPr/>
          <p:nvPr/>
        </p:nvSpPr>
        <p:spPr>
          <a:xfrm>
            <a:off x="7321181" y="5771865"/>
            <a:ext cx="2443222" cy="800022"/>
          </a:xfrm>
          <a:prstGeom prst="borderCallout1">
            <a:avLst>
              <a:gd name="adj1" fmla="val 52294"/>
              <a:gd name="adj2" fmla="val 99470"/>
              <a:gd name="adj3" fmla="val -53976"/>
              <a:gd name="adj4" fmla="val 150424"/>
            </a:avLst>
          </a:prstGeom>
          <a:solidFill>
            <a:schemeClr val="lt1">
              <a:alpha val="0"/>
            </a:schemeClr>
          </a:solidFill>
          <a:ln w="22225">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4834890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dissolve">
                                      <p:cBhvr>
                                        <p:cTn id="10" dur="500"/>
                                        <p:tgtEl>
                                          <p:spTgt spid="30"/>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dissolve">
                                      <p:cBhvr>
                                        <p:cTn id="15" dur="500"/>
                                        <p:tgtEl>
                                          <p:spTgt spid="3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dissolve">
                                      <p:cBhvr>
                                        <p:cTn id="1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31" grpId="0"/>
      <p:bldP spid="3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8705899-099D-6D2D-D7ED-3D6827C60249}"/>
              </a:ext>
            </a:extLst>
          </p:cNvPr>
          <p:cNvPicPr>
            <a:picLocks noChangeAspect="1"/>
          </p:cNvPicPr>
          <p:nvPr/>
        </p:nvPicPr>
        <p:blipFill>
          <a:blip r:embed="rId2"/>
          <a:stretch>
            <a:fillRect/>
          </a:stretch>
        </p:blipFill>
        <p:spPr>
          <a:xfrm>
            <a:off x="0" y="-16933"/>
            <a:ext cx="12276667" cy="6858000"/>
          </a:xfrm>
          <a:prstGeom prst="rect">
            <a:avLst/>
          </a:prstGeom>
        </p:spPr>
      </p:pic>
    </p:spTree>
    <p:extLst>
      <p:ext uri="{BB962C8B-B14F-4D97-AF65-F5344CB8AC3E}">
        <p14:creationId xmlns:p14="http://schemas.microsoft.com/office/powerpoint/2010/main" val="408979356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FB5CB-65B8-B3CC-ACE5-2B0D5F30621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C33D978-AA20-538B-0123-DF1976D194C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82D7823-7E5B-8670-232F-A5780DA5DDC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1599671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51D6CA-987B-BE8A-5968-1A9A7109B7E1}"/>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43898967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4EF213-105D-E89B-3EF2-F655EF53BAA2}"/>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51718901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41177-7A50-03C9-17D6-0BF1A4F97A23}"/>
              </a:ext>
            </a:extLst>
          </p:cNvPr>
          <p:cNvSpPr>
            <a:spLocks noGrp="1"/>
          </p:cNvSpPr>
          <p:nvPr>
            <p:ph type="title"/>
          </p:nvPr>
        </p:nvSpPr>
        <p:spPr>
          <a:xfrm>
            <a:off x="1265087" y="957469"/>
            <a:ext cx="9811622" cy="739353"/>
          </a:xfrm>
        </p:spPr>
        <p:txBody>
          <a:bodyPr>
            <a:normAutofit/>
          </a:bodyPr>
          <a:lstStyle/>
          <a:p>
            <a:r>
              <a:rPr lang="en-US" dirty="0"/>
              <a:t>Institutions as society’s rules of the game</a:t>
            </a:r>
          </a:p>
        </p:txBody>
      </p:sp>
      <p:sp>
        <p:nvSpPr>
          <p:cNvPr id="4" name="Rectangle 6">
            <a:extLst>
              <a:ext uri="{FF2B5EF4-FFF2-40B4-BE49-F238E27FC236}">
                <a16:creationId xmlns:a16="http://schemas.microsoft.com/office/drawing/2014/main" id="{F6EA70A0-165C-E5D2-05EB-EC94A738186C}"/>
              </a:ext>
            </a:extLst>
          </p:cNvPr>
          <p:cNvSpPr>
            <a:spLocks noChangeArrowheads="1"/>
          </p:cNvSpPr>
          <p:nvPr/>
        </p:nvSpPr>
        <p:spPr bwMode="auto">
          <a:xfrm>
            <a:off x="1981200" y="1833996"/>
            <a:ext cx="8229600" cy="170058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“Institutions are the humanly devised constraints that structure political, economic, and social interactions. They consist of both informal constraints and formal rules”  (North, 1990, 1992)</a:t>
            </a:r>
          </a:p>
        </p:txBody>
      </p:sp>
      <p:grpSp>
        <p:nvGrpSpPr>
          <p:cNvPr id="5" name="Gruppierung 18" descr="on the left it says &quot;distinction&quot; and then branches of into the upper box &quot;moves in the game&quot; with a cartoon of people playing football and the lower branch &quot;rules of the game&quot; with a cartoon of a football field&quot;">
            <a:extLst>
              <a:ext uri="{FF2B5EF4-FFF2-40B4-BE49-F238E27FC236}">
                <a16:creationId xmlns:a16="http://schemas.microsoft.com/office/drawing/2014/main" id="{A366773E-284A-6D66-5E6E-F4908258CA23}"/>
              </a:ext>
            </a:extLst>
          </p:cNvPr>
          <p:cNvGrpSpPr/>
          <p:nvPr/>
        </p:nvGrpSpPr>
        <p:grpSpPr>
          <a:xfrm>
            <a:off x="2847361" y="3639969"/>
            <a:ext cx="4516551" cy="3018090"/>
            <a:chOff x="1706960" y="3551242"/>
            <a:chExt cx="4979181" cy="3326885"/>
          </a:xfrm>
        </p:grpSpPr>
        <p:sp>
          <p:nvSpPr>
            <p:cNvPr id="6" name="AutoShape 2">
              <a:extLst>
                <a:ext uri="{FF2B5EF4-FFF2-40B4-BE49-F238E27FC236}">
                  <a16:creationId xmlns:a16="http://schemas.microsoft.com/office/drawing/2014/main" id="{B14883F8-F59D-C527-F0EA-6C0D8DD3024C}"/>
                </a:ext>
              </a:extLst>
            </p:cNvPr>
            <p:cNvSpPr>
              <a:spLocks noChangeArrowheads="1"/>
            </p:cNvSpPr>
            <p:nvPr/>
          </p:nvSpPr>
          <p:spPr bwMode="auto">
            <a:xfrm>
              <a:off x="4444124" y="5526715"/>
              <a:ext cx="2192887" cy="1351412"/>
            </a:xfrm>
            <a:prstGeom prst="roundRect">
              <a:avLst>
                <a:gd name="adj" fmla="val 9009"/>
              </a:avLst>
            </a:prstGeom>
            <a:solidFill>
              <a:srgbClr val="EAEAEA"/>
            </a:solidFill>
            <a:ln w="9525">
              <a:solidFill>
                <a:schemeClr val="tx1"/>
              </a:solidFill>
              <a:round/>
              <a:headEnd/>
              <a:tailEnd/>
            </a:ln>
            <a:effectLst/>
          </p:spPr>
          <p:txBody>
            <a:bodyPr wrap="none" lIns="100739" tIns="50372" rIns="100739" bIns="50372"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393938"/>
                </a:solidFill>
                <a:effectLst/>
                <a:uLnTx/>
                <a:uFillTx/>
                <a:latin typeface="Calibri" panose="020F0502020204030204"/>
                <a:ea typeface="+mn-ea"/>
                <a:cs typeface="+mn-cs"/>
              </a:endParaRPr>
            </a:p>
          </p:txBody>
        </p:sp>
        <p:sp>
          <p:nvSpPr>
            <p:cNvPr id="7" name="AutoShape 3">
              <a:extLst>
                <a:ext uri="{FF2B5EF4-FFF2-40B4-BE49-F238E27FC236}">
                  <a16:creationId xmlns:a16="http://schemas.microsoft.com/office/drawing/2014/main" id="{F7F5230A-F5CA-22E5-5E69-C9970E9FC27F}"/>
                </a:ext>
              </a:extLst>
            </p:cNvPr>
            <p:cNvSpPr>
              <a:spLocks noChangeArrowheads="1"/>
            </p:cNvSpPr>
            <p:nvPr/>
          </p:nvSpPr>
          <p:spPr bwMode="auto">
            <a:xfrm>
              <a:off x="4438881" y="3551242"/>
              <a:ext cx="2201637" cy="1351413"/>
            </a:xfrm>
            <a:prstGeom prst="roundRect">
              <a:avLst>
                <a:gd name="adj" fmla="val 8222"/>
              </a:avLst>
            </a:prstGeom>
            <a:solidFill>
              <a:srgbClr val="EAEAEA"/>
            </a:solidFill>
            <a:ln w="9525">
              <a:solidFill>
                <a:schemeClr val="tx1"/>
              </a:solidFill>
              <a:round/>
              <a:headEnd/>
              <a:tailEnd/>
            </a:ln>
            <a:effectLst/>
          </p:spPr>
          <p:txBody>
            <a:bodyPr wrap="none" lIns="100739" tIns="50372" rIns="100739" bIns="50372"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393938"/>
                </a:solidFill>
                <a:effectLst/>
                <a:uLnTx/>
                <a:uFillTx/>
                <a:latin typeface="Calibri" panose="020F0502020204030204"/>
                <a:ea typeface="+mn-ea"/>
                <a:cs typeface="+mn-cs"/>
              </a:endParaRPr>
            </a:p>
          </p:txBody>
        </p:sp>
        <p:sp>
          <p:nvSpPr>
            <p:cNvPr id="8" name="AutoShape 4">
              <a:extLst>
                <a:ext uri="{FF2B5EF4-FFF2-40B4-BE49-F238E27FC236}">
                  <a16:creationId xmlns:a16="http://schemas.microsoft.com/office/drawing/2014/main" id="{F8C0F1C4-518F-FE4B-324F-6121FED55EFC}"/>
                </a:ext>
              </a:extLst>
            </p:cNvPr>
            <p:cNvSpPr>
              <a:spLocks noChangeArrowheads="1"/>
            </p:cNvSpPr>
            <p:nvPr/>
          </p:nvSpPr>
          <p:spPr bwMode="auto">
            <a:xfrm>
              <a:off x="1706960" y="4705580"/>
              <a:ext cx="1970622" cy="1027451"/>
            </a:xfrm>
            <a:prstGeom prst="roundRect">
              <a:avLst>
                <a:gd name="adj" fmla="val 6560"/>
              </a:avLst>
            </a:prstGeom>
            <a:solidFill>
              <a:srgbClr val="EAEAEA"/>
            </a:solidFill>
            <a:ln w="9525">
              <a:solidFill>
                <a:schemeClr val="tx1"/>
              </a:solidFill>
              <a:round/>
              <a:headEnd/>
              <a:tailEnd/>
            </a:ln>
            <a:effectLst/>
          </p:spPr>
          <p:txBody>
            <a:bodyPr wrap="none" lIns="100739" tIns="50372" rIns="100739" bIns="50372"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393938"/>
                </a:solidFill>
                <a:effectLst/>
                <a:uLnTx/>
                <a:uFillTx/>
                <a:latin typeface="Calibri" panose="020F0502020204030204"/>
                <a:ea typeface="+mn-ea"/>
                <a:cs typeface="+mn-cs"/>
              </a:endParaRPr>
            </a:p>
          </p:txBody>
        </p:sp>
        <p:sp>
          <p:nvSpPr>
            <p:cNvPr id="9" name="Text Box 5">
              <a:extLst>
                <a:ext uri="{FF2B5EF4-FFF2-40B4-BE49-F238E27FC236}">
                  <a16:creationId xmlns:a16="http://schemas.microsoft.com/office/drawing/2014/main" id="{CC6F3F59-63C5-3DB0-D08F-1E05E4294984}"/>
                </a:ext>
              </a:extLst>
            </p:cNvPr>
            <p:cNvSpPr txBox="1">
              <a:spLocks noChangeArrowheads="1"/>
            </p:cNvSpPr>
            <p:nvPr/>
          </p:nvSpPr>
          <p:spPr bwMode="auto">
            <a:xfrm>
              <a:off x="4797826" y="3597279"/>
              <a:ext cx="1619666" cy="383549"/>
            </a:xfrm>
            <a:prstGeom prst="rect">
              <a:avLst/>
            </a:prstGeom>
            <a:noFill/>
            <a:ln w="9525">
              <a:noFill/>
              <a:miter lim="800000"/>
              <a:headEnd/>
              <a:tailEnd/>
            </a:ln>
            <a:effectLst/>
          </p:spPr>
          <p:txBody>
            <a:bodyPr wrap="square" lIns="100739" tIns="50372" rIns="100739" bIns="50372">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393938"/>
                  </a:solidFill>
                  <a:effectLst/>
                  <a:uLnTx/>
                  <a:uFillTx/>
                  <a:latin typeface="Arial" pitchFamily="34" charset="0"/>
                  <a:ea typeface="+mn-ea"/>
                  <a:cs typeface="+mn-cs"/>
                </a:rPr>
                <a:t>Game move</a:t>
              </a:r>
            </a:p>
          </p:txBody>
        </p:sp>
        <p:sp>
          <p:nvSpPr>
            <p:cNvPr id="10" name="Text Box 7">
              <a:extLst>
                <a:ext uri="{FF2B5EF4-FFF2-40B4-BE49-F238E27FC236}">
                  <a16:creationId xmlns:a16="http://schemas.microsoft.com/office/drawing/2014/main" id="{2509C785-C838-B300-524B-189B172FCF3D}"/>
                </a:ext>
              </a:extLst>
            </p:cNvPr>
            <p:cNvSpPr txBox="1">
              <a:spLocks noChangeArrowheads="1"/>
            </p:cNvSpPr>
            <p:nvPr/>
          </p:nvSpPr>
          <p:spPr bwMode="auto">
            <a:xfrm>
              <a:off x="4484122" y="5512250"/>
              <a:ext cx="2202019" cy="383549"/>
            </a:xfrm>
            <a:prstGeom prst="rect">
              <a:avLst/>
            </a:prstGeom>
            <a:noFill/>
            <a:ln w="9525">
              <a:noFill/>
              <a:miter lim="800000"/>
              <a:headEnd/>
              <a:tailEnd/>
            </a:ln>
            <a:effectLst/>
          </p:spPr>
          <p:txBody>
            <a:bodyPr wrap="square" lIns="100739" tIns="50372" rIns="100739" bIns="50372">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393938"/>
                  </a:solidFill>
                  <a:effectLst/>
                  <a:uLnTx/>
                  <a:uFillTx/>
                  <a:latin typeface="Arial" pitchFamily="34" charset="0"/>
                  <a:ea typeface="+mn-ea"/>
                  <a:cs typeface="+mn-cs"/>
                </a:rPr>
                <a:t>Rules of the Game</a:t>
              </a:r>
            </a:p>
          </p:txBody>
        </p:sp>
        <p:sp>
          <p:nvSpPr>
            <p:cNvPr id="11" name="Text Box 8">
              <a:extLst>
                <a:ext uri="{FF2B5EF4-FFF2-40B4-BE49-F238E27FC236}">
                  <a16:creationId xmlns:a16="http://schemas.microsoft.com/office/drawing/2014/main" id="{CC80CE83-B627-A3EA-5DD0-EEADD0040F8F}"/>
                </a:ext>
              </a:extLst>
            </p:cNvPr>
            <p:cNvSpPr txBox="1">
              <a:spLocks noChangeArrowheads="1"/>
            </p:cNvSpPr>
            <p:nvPr/>
          </p:nvSpPr>
          <p:spPr bwMode="auto">
            <a:xfrm>
              <a:off x="1860969" y="5027524"/>
              <a:ext cx="1524431" cy="383549"/>
            </a:xfrm>
            <a:prstGeom prst="rect">
              <a:avLst/>
            </a:prstGeom>
            <a:noFill/>
            <a:ln w="9525">
              <a:noFill/>
              <a:miter lim="800000"/>
              <a:headEnd/>
              <a:tailEnd/>
            </a:ln>
            <a:effectLst/>
          </p:spPr>
          <p:txBody>
            <a:bodyPr wrap="square" lIns="100739" tIns="50372" rIns="100739" bIns="50372">
              <a:prstTxWarp prst="textNoShape">
                <a:avLst/>
              </a:prstTxWarp>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600" b="1" i="0" u="none" strike="noStrike" kern="1200" cap="none" spc="0" normalizeH="0" baseline="0" noProof="0" dirty="0">
                  <a:ln>
                    <a:noFill/>
                  </a:ln>
                  <a:solidFill>
                    <a:srgbClr val="393938"/>
                  </a:solidFill>
                  <a:effectLst/>
                  <a:uLnTx/>
                  <a:uFillTx/>
                  <a:latin typeface="Arial" pitchFamily="34" charset="0"/>
                  <a:ea typeface="+mn-ea"/>
                  <a:cs typeface="+mn-cs"/>
                </a:rPr>
                <a:t>Distinction</a:t>
              </a:r>
            </a:p>
          </p:txBody>
        </p:sp>
        <p:cxnSp>
          <p:nvCxnSpPr>
            <p:cNvPr id="12" name="AutoShape 9">
              <a:extLst>
                <a:ext uri="{FF2B5EF4-FFF2-40B4-BE49-F238E27FC236}">
                  <a16:creationId xmlns:a16="http://schemas.microsoft.com/office/drawing/2014/main" id="{352525F4-BB48-243B-69E6-D97C903E6DE1}"/>
                </a:ext>
              </a:extLst>
            </p:cNvPr>
            <p:cNvCxnSpPr>
              <a:cxnSpLocks noChangeShapeType="1"/>
              <a:stCxn id="8" idx="3"/>
              <a:endCxn id="7" idx="1"/>
            </p:cNvCxnSpPr>
            <p:nvPr/>
          </p:nvCxnSpPr>
          <p:spPr bwMode="auto">
            <a:xfrm flipV="1">
              <a:off x="3677582" y="4226944"/>
              <a:ext cx="761298" cy="992356"/>
            </a:xfrm>
            <a:prstGeom prst="bentConnector3">
              <a:avLst>
                <a:gd name="adj1" fmla="val 50000"/>
              </a:avLst>
            </a:prstGeom>
            <a:noFill/>
            <a:ln w="28575">
              <a:solidFill>
                <a:schemeClr val="tx1"/>
              </a:solidFill>
              <a:miter lim="800000"/>
              <a:headEnd/>
              <a:tailEnd/>
            </a:ln>
            <a:effectLst/>
          </p:spPr>
        </p:cxnSp>
        <p:cxnSp>
          <p:nvCxnSpPr>
            <p:cNvPr id="13" name="AutoShape 10">
              <a:extLst>
                <a:ext uri="{FF2B5EF4-FFF2-40B4-BE49-F238E27FC236}">
                  <a16:creationId xmlns:a16="http://schemas.microsoft.com/office/drawing/2014/main" id="{C41CE00F-A3FF-B293-9327-34A86B5A3EFA}"/>
                </a:ext>
              </a:extLst>
            </p:cNvPr>
            <p:cNvCxnSpPr>
              <a:cxnSpLocks noChangeShapeType="1"/>
              <a:stCxn id="8" idx="3"/>
              <a:endCxn id="6" idx="1"/>
            </p:cNvCxnSpPr>
            <p:nvPr/>
          </p:nvCxnSpPr>
          <p:spPr bwMode="auto">
            <a:xfrm>
              <a:off x="3677577" y="5219299"/>
              <a:ext cx="766548" cy="983122"/>
            </a:xfrm>
            <a:prstGeom prst="bentConnector3">
              <a:avLst>
                <a:gd name="adj1" fmla="val 50000"/>
              </a:avLst>
            </a:prstGeom>
            <a:noFill/>
            <a:ln w="28575">
              <a:solidFill>
                <a:schemeClr val="tx1"/>
              </a:solidFill>
              <a:miter lim="800000"/>
              <a:headEnd/>
              <a:tailEnd/>
            </a:ln>
            <a:effectLst/>
          </p:spPr>
        </p:cxnSp>
        <p:pic>
          <p:nvPicPr>
            <p:cNvPr id="14" name="Picture 13" descr="PE02597_">
              <a:extLst>
                <a:ext uri="{FF2B5EF4-FFF2-40B4-BE49-F238E27FC236}">
                  <a16:creationId xmlns:a16="http://schemas.microsoft.com/office/drawing/2014/main" id="{8F5DF472-B6C7-C36E-9D13-0F07A7F0C9FC}"/>
                </a:ext>
              </a:extLst>
            </p:cNvPr>
            <p:cNvPicPr>
              <a:picLocks noChangeAspect="1" noChangeArrowheads="1"/>
            </p:cNvPicPr>
            <p:nvPr/>
          </p:nvPicPr>
          <p:blipFill>
            <a:blip r:embed="rId2"/>
            <a:srcRect/>
            <a:stretch>
              <a:fillRect/>
            </a:stretch>
          </p:blipFill>
          <p:spPr bwMode="auto">
            <a:xfrm>
              <a:off x="4584136" y="3932237"/>
              <a:ext cx="1958372" cy="838200"/>
            </a:xfrm>
            <a:prstGeom prst="rect">
              <a:avLst/>
            </a:prstGeom>
            <a:noFill/>
          </p:spPr>
        </p:pic>
        <p:pic>
          <p:nvPicPr>
            <p:cNvPr id="15" name="Picture 14">
              <a:extLst>
                <a:ext uri="{FF2B5EF4-FFF2-40B4-BE49-F238E27FC236}">
                  <a16:creationId xmlns:a16="http://schemas.microsoft.com/office/drawing/2014/main" id="{E48A0EB7-4033-6E55-E17E-9A0DC828DB82}"/>
                </a:ext>
              </a:extLst>
            </p:cNvPr>
            <p:cNvPicPr>
              <a:picLocks noChangeAspect="1" noChangeArrowheads="1"/>
            </p:cNvPicPr>
            <p:nvPr/>
          </p:nvPicPr>
          <p:blipFill>
            <a:blip r:embed="rId3"/>
            <a:srcRect/>
            <a:stretch>
              <a:fillRect/>
            </a:stretch>
          </p:blipFill>
          <p:spPr bwMode="auto">
            <a:xfrm>
              <a:off x="4736393" y="5891032"/>
              <a:ext cx="1680104" cy="787609"/>
            </a:xfrm>
            <a:prstGeom prst="rect">
              <a:avLst/>
            </a:prstGeom>
            <a:noFill/>
            <a:ln w="9525">
              <a:noFill/>
              <a:miter lim="800000"/>
              <a:headEnd/>
              <a:tailEnd/>
            </a:ln>
            <a:effectLst/>
          </p:spPr>
        </p:pic>
      </p:grpSp>
      <p:grpSp>
        <p:nvGrpSpPr>
          <p:cNvPr id="16" name="Gruppierung 20" descr="arrow reading institutions">
            <a:extLst>
              <a:ext uri="{FF2B5EF4-FFF2-40B4-BE49-F238E27FC236}">
                <a16:creationId xmlns:a16="http://schemas.microsoft.com/office/drawing/2014/main" id="{62C207A0-6667-A6C7-01FF-949BEB6ABF95}"/>
              </a:ext>
            </a:extLst>
          </p:cNvPr>
          <p:cNvGrpSpPr/>
          <p:nvPr/>
        </p:nvGrpSpPr>
        <p:grpSpPr>
          <a:xfrm>
            <a:off x="7772401" y="5669076"/>
            <a:ext cx="2438400" cy="838200"/>
            <a:chOff x="6888428" y="5711755"/>
            <a:chExt cx="2688167" cy="923960"/>
          </a:xfrm>
        </p:grpSpPr>
        <p:sp>
          <p:nvSpPr>
            <p:cNvPr id="17" name="Pfeil nach links 13">
              <a:extLst>
                <a:ext uri="{FF2B5EF4-FFF2-40B4-BE49-F238E27FC236}">
                  <a16:creationId xmlns:a16="http://schemas.microsoft.com/office/drawing/2014/main" id="{434B4CB5-0499-B1F0-E4C8-4253B12E2BC1}"/>
                </a:ext>
              </a:extLst>
            </p:cNvPr>
            <p:cNvSpPr/>
            <p:nvPr/>
          </p:nvSpPr>
          <p:spPr bwMode="auto">
            <a:xfrm>
              <a:off x="6888428" y="5711755"/>
              <a:ext cx="2688167" cy="923960"/>
            </a:xfrm>
            <a:prstGeom prst="leftArrow">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9166" tIns="51566" rIns="99166" bIns="51566" numCol="1" rtlCol="0" anchor="t" anchorCtr="0" compatLnSpc="1">
              <a:prstTxWarp prst="textNoShape">
                <a:avLst/>
              </a:prstTxWarp>
            </a:bodyPr>
            <a:lstStyle/>
            <a:p>
              <a:pPr marL="182431" marR="0" lvl="0" indent="-92005" algn="l" defTabSz="95656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93938"/>
                </a:solidFill>
                <a:effectLst/>
                <a:uLnTx/>
                <a:uFillTx/>
                <a:latin typeface="Calibri" panose="020F0502020204030204"/>
                <a:ea typeface="+mn-ea"/>
                <a:cs typeface="+mn-cs"/>
              </a:endParaRPr>
            </a:p>
          </p:txBody>
        </p:sp>
        <p:sp>
          <p:nvSpPr>
            <p:cNvPr id="18" name="Textfeld 14">
              <a:extLst>
                <a:ext uri="{FF2B5EF4-FFF2-40B4-BE49-F238E27FC236}">
                  <a16:creationId xmlns:a16="http://schemas.microsoft.com/office/drawing/2014/main" id="{8C55F7B3-8F63-F137-39F1-B3BF5D23A984}"/>
                </a:ext>
                <a:ext uri="{C183D7F6-B498-43B3-948B-1728B52AA6E4}">
                  <adec:decorative xmlns:adec="http://schemas.microsoft.com/office/drawing/2017/decorative" val="1"/>
                </a:ext>
              </a:extLst>
            </p:cNvPr>
            <p:cNvSpPr txBox="1"/>
            <p:nvPr/>
          </p:nvSpPr>
          <p:spPr>
            <a:xfrm>
              <a:off x="7537644" y="5879473"/>
              <a:ext cx="1703110" cy="451413"/>
            </a:xfrm>
            <a:prstGeom prst="rect">
              <a:avLst/>
            </a:prstGeom>
            <a:noFill/>
          </p:spPr>
          <p:txBody>
            <a:bodyPr wrap="none" lIns="100750" tIns="50377" rIns="100750" bIns="5037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393938"/>
                  </a:solidFill>
                  <a:effectLst/>
                  <a:uLnTx/>
                  <a:uFillTx/>
                  <a:latin typeface="Calibri" panose="020F0502020204030204"/>
                  <a:ea typeface="+mn-ea"/>
                  <a:cs typeface="+mn-cs"/>
                </a:rPr>
                <a:t>Institutions</a:t>
              </a:r>
              <a:r>
                <a:rPr kumimoji="0" lang="en-US" sz="1800" b="1" i="0" u="none" strike="noStrike" kern="1200" cap="none" spc="0" normalizeH="0" baseline="0" noProof="0" dirty="0">
                  <a:ln>
                    <a:noFill/>
                  </a:ln>
                  <a:solidFill>
                    <a:srgbClr val="393938"/>
                  </a:solidFill>
                  <a:effectLst/>
                  <a:uLnTx/>
                  <a:uFillTx/>
                  <a:latin typeface="Calibri" panose="020F0502020204030204"/>
                  <a:ea typeface="+mn-ea"/>
                  <a:cs typeface="+mn-cs"/>
                </a:rPr>
                <a:t>!</a:t>
              </a:r>
            </a:p>
          </p:txBody>
        </p:sp>
      </p:grpSp>
    </p:spTree>
    <p:extLst>
      <p:ext uri="{BB962C8B-B14F-4D97-AF65-F5344CB8AC3E}">
        <p14:creationId xmlns:p14="http://schemas.microsoft.com/office/powerpoint/2010/main" val="19477570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6445EF-AC3E-B632-DF4F-B60B52C5A602}"/>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44541579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29" y="919316"/>
            <a:ext cx="7424826" cy="685800"/>
          </a:xfrm>
        </p:spPr>
        <p:txBody>
          <a:bodyPr>
            <a:normAutofit/>
          </a:bodyPr>
          <a:lstStyle/>
          <a:p>
            <a:pPr algn="ctr"/>
            <a:r>
              <a:rPr lang="en-US" sz="3600" dirty="0">
                <a:latin typeface="Gill Sans MT" panose="020B0502020104020203" pitchFamily="34" charset="0"/>
              </a:rPr>
              <a:t>Creativity and Innovation</a:t>
            </a:r>
            <a:endParaRPr lang="en-GB" sz="3600" dirty="0">
              <a:latin typeface="Gill Sans MT" panose="020B0502020104020203" pitchFamily="34" charset="0"/>
            </a:endParaRPr>
          </a:p>
        </p:txBody>
      </p:sp>
      <p:sp>
        <p:nvSpPr>
          <p:cNvPr id="3" name="Content Placeholder 2"/>
          <p:cNvSpPr>
            <a:spLocks noGrp="1"/>
          </p:cNvSpPr>
          <p:nvPr>
            <p:ph idx="1"/>
          </p:nvPr>
        </p:nvSpPr>
        <p:spPr>
          <a:xfrm>
            <a:off x="1084994" y="1828800"/>
            <a:ext cx="10625225" cy="4277032"/>
          </a:xfrm>
        </p:spPr>
        <p:txBody>
          <a:bodyPr>
            <a:normAutofit fontScale="92500" lnSpcReduction="10000"/>
          </a:bodyPr>
          <a:lstStyle/>
          <a:p>
            <a:pPr marL="669422"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a:solidFill>
                  <a:srgbClr val="000000"/>
                </a:solidFill>
              </a:rPr>
              <a:t>Creative Destruction (out with the old)</a:t>
            </a:r>
          </a:p>
          <a:p>
            <a:pPr marL="1126622" lvl="1"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1800" dirty="0">
                <a:solidFill>
                  <a:srgbClr val="000000"/>
                </a:solidFill>
              </a:rPr>
              <a:t>New processes or technology for producing or delivering existing product, service, or project</a:t>
            </a:r>
          </a:p>
          <a:p>
            <a:pPr marL="669422"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a:solidFill>
                  <a:srgbClr val="000000"/>
                </a:solidFill>
              </a:rPr>
              <a:t>New sources for supply of raw materials and resources</a:t>
            </a:r>
          </a:p>
          <a:p>
            <a:pPr marL="669422"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a:solidFill>
                  <a:srgbClr val="000000"/>
                </a:solidFill>
              </a:rPr>
              <a:t>New organisation structure</a:t>
            </a:r>
          </a:p>
          <a:p>
            <a:pPr marL="669422"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a:solidFill>
                  <a:srgbClr val="000000"/>
                </a:solidFill>
              </a:rPr>
              <a:t>New sources of labour or other production inputs</a:t>
            </a:r>
          </a:p>
          <a:p>
            <a:pPr marL="669422"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a:solidFill>
                  <a:srgbClr val="000000"/>
                </a:solidFill>
              </a:rPr>
              <a:t>New funding models</a:t>
            </a:r>
          </a:p>
          <a:p>
            <a:pPr marL="669422"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400" dirty="0">
                <a:solidFill>
                  <a:srgbClr val="000000"/>
                </a:solidFill>
              </a:rPr>
              <a:t>Deliver existing product, service, program, or project to a new or previously underserved market (social innovation)</a:t>
            </a:r>
          </a:p>
          <a:p>
            <a:pPr marL="1126622" lvl="1"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000" dirty="0">
                <a:solidFill>
                  <a:srgbClr val="000000"/>
                </a:solidFill>
              </a:rPr>
              <a:t>Crossing sectoral boundaries and renegotiating norms</a:t>
            </a:r>
          </a:p>
          <a:p>
            <a:pPr marL="669422"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2000" dirty="0">
              <a:solidFill>
                <a:srgbClr val="000000"/>
              </a:solidFill>
            </a:endParaRPr>
          </a:p>
          <a:p>
            <a:pPr marL="669422"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3000" b="1" dirty="0">
                <a:solidFill>
                  <a:srgbClr val="FF0000"/>
                </a:solidFill>
              </a:rPr>
              <a:t>What are the Rules that Govern these??</a:t>
            </a:r>
          </a:p>
          <a:p>
            <a:pPr marL="669422" indent="-571500" algn="just">
              <a:buClrTx/>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2000" dirty="0">
              <a:solidFill>
                <a:srgbClr val="000000"/>
              </a:solidFill>
            </a:endParaRPr>
          </a:p>
          <a:p>
            <a:pPr>
              <a:buClrTx/>
            </a:pPr>
            <a:endParaRPr lang="en-GB" sz="600" dirty="0"/>
          </a:p>
        </p:txBody>
      </p:sp>
    </p:spTree>
    <p:extLst>
      <p:ext uri="{BB962C8B-B14F-4D97-AF65-F5344CB8AC3E}">
        <p14:creationId xmlns:p14="http://schemas.microsoft.com/office/powerpoint/2010/main" val="27118115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dissolv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dissolve">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dissolv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E1D983-AEC3-75F3-3CA1-C11D9E0D265A}"/>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88410632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8A8BAA9C-018F-7D48-87F7-56726FBDD9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76C56E-4FDA-9B42-1500-365F5B034BDC}"/>
              </a:ext>
            </a:extLst>
          </p:cNvPr>
          <p:cNvSpPr>
            <a:spLocks noGrp="1"/>
          </p:cNvSpPr>
          <p:nvPr>
            <p:ph type="title"/>
          </p:nvPr>
        </p:nvSpPr>
        <p:spPr>
          <a:xfrm>
            <a:off x="7664120" y="2909454"/>
            <a:ext cx="3807444" cy="716215"/>
          </a:xfrm>
        </p:spPr>
        <p:txBody>
          <a:bodyPr vert="horz" lIns="91440" tIns="45720" rIns="91440" bIns="45720" rtlCol="0" anchor="b">
            <a:normAutofit fontScale="90000"/>
          </a:bodyPr>
          <a:lstStyle/>
          <a:p>
            <a:pPr algn="ctr"/>
            <a:r>
              <a:rPr lang="en-US" sz="4200" dirty="0">
                <a:solidFill>
                  <a:schemeClr val="tx1"/>
                </a:solidFill>
                <a:latin typeface="+mj-lt"/>
                <a:ea typeface="+mj-ea"/>
                <a:cs typeface="+mj-cs"/>
              </a:rPr>
              <a:t>Case Example: Remembering </a:t>
            </a:r>
            <a:r>
              <a:rPr lang="en-US" sz="4200" dirty="0" err="1">
                <a:solidFill>
                  <a:schemeClr val="tx1"/>
                </a:solidFill>
                <a:latin typeface="+mj-lt"/>
                <a:ea typeface="+mj-ea"/>
                <a:cs typeface="+mj-cs"/>
              </a:rPr>
              <a:t>Lammsbrau</a:t>
            </a:r>
            <a:endParaRPr lang="en-US" sz="4200" dirty="0">
              <a:solidFill>
                <a:schemeClr val="tx1"/>
              </a:solidFill>
              <a:latin typeface="+mj-lt"/>
              <a:ea typeface="+mj-ea"/>
              <a:cs typeface="+mj-cs"/>
            </a:endParaRPr>
          </a:p>
        </p:txBody>
      </p:sp>
      <p:sp>
        <p:nvSpPr>
          <p:cNvPr id="7177" name="Freeform: Shape 7174">
            <a:extLst>
              <a:ext uri="{FF2B5EF4-FFF2-40B4-BE49-F238E27FC236}">
                <a16:creationId xmlns:a16="http://schemas.microsoft.com/office/drawing/2014/main" id="{C5E69121-E514-93BD-86DB-4BD521AA7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170" name="Picture 2" descr="Any Questions? | ATD">
            <a:extLst>
              <a:ext uri="{FF2B5EF4-FFF2-40B4-BE49-F238E27FC236}">
                <a16:creationId xmlns:a16="http://schemas.microsoft.com/office/drawing/2014/main" id="{684AA6C6-13FF-5794-2139-9B3AC97CB52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 b="2425"/>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903268"/>
      </p:ext>
    </p:extLst>
  </p:cSld>
  <p:clrMapOvr>
    <a:overrideClrMapping bg1="dk1" tx1="lt1" bg2="dk2" tx2="lt2" accent1="accent1" accent2="accent2" accent3="accent3" accent4="accent4" accent5="accent5" accent6="accent6" hlink="hlink" folHlink="folHlink"/>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3AD6A-240D-52DE-16AD-3101E2006407}"/>
              </a:ext>
            </a:extLst>
          </p:cNvPr>
          <p:cNvSpPr>
            <a:spLocks noGrp="1"/>
          </p:cNvSpPr>
          <p:nvPr>
            <p:ph type="title"/>
          </p:nvPr>
        </p:nvSpPr>
        <p:spPr>
          <a:xfrm>
            <a:off x="1537217" y="0"/>
            <a:ext cx="10895106" cy="1325563"/>
          </a:xfrm>
        </p:spPr>
        <p:txBody>
          <a:bodyPr/>
          <a:lstStyle/>
          <a:p>
            <a:r>
              <a:rPr lang="en-US" dirty="0"/>
              <a:t>Thinking in Systems…with beer?</a:t>
            </a:r>
          </a:p>
        </p:txBody>
      </p:sp>
      <p:pic>
        <p:nvPicPr>
          <p:cNvPr id="4" name="Content Placeholder 3" descr="Graphical user interface, application, website&#10;&#10;Description automatically generated">
            <a:extLst>
              <a:ext uri="{FF2B5EF4-FFF2-40B4-BE49-F238E27FC236}">
                <a16:creationId xmlns:a16="http://schemas.microsoft.com/office/drawing/2014/main" id="{1BE3277A-BABE-05D0-E4BB-5A8E280C91D8}"/>
              </a:ext>
            </a:extLst>
          </p:cNvPr>
          <p:cNvPicPr>
            <a:picLocks noGrp="1" noChangeAspect="1"/>
          </p:cNvPicPr>
          <p:nvPr>
            <p:ph idx="1"/>
          </p:nvPr>
        </p:nvPicPr>
        <p:blipFill>
          <a:blip r:embed="rId2"/>
          <a:stretch>
            <a:fillRect/>
          </a:stretch>
        </p:blipFill>
        <p:spPr>
          <a:xfrm>
            <a:off x="1817076" y="1199173"/>
            <a:ext cx="7854462" cy="3478863"/>
          </a:xfrm>
          <a:prstGeom prst="rect">
            <a:avLst/>
          </a:prstGeom>
        </p:spPr>
      </p:pic>
      <p:sp>
        <p:nvSpPr>
          <p:cNvPr id="5" name="Text Box 85">
            <a:extLst>
              <a:ext uri="{FF2B5EF4-FFF2-40B4-BE49-F238E27FC236}">
                <a16:creationId xmlns:a16="http://schemas.microsoft.com/office/drawing/2014/main" id="{0C709235-C14D-5C26-D4E2-C530FA8C171E}"/>
              </a:ext>
            </a:extLst>
          </p:cNvPr>
          <p:cNvSpPr txBox="1">
            <a:spLocks noChangeArrowheads="1"/>
          </p:cNvSpPr>
          <p:nvPr/>
        </p:nvSpPr>
        <p:spPr bwMode="auto">
          <a:xfrm>
            <a:off x="7818926" y="4431973"/>
            <a:ext cx="1852612"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eaLnBrk="1" hangingPunct="1">
              <a:spcBef>
                <a:spcPct val="50000"/>
              </a:spcBef>
              <a:buFontTx/>
              <a:buNone/>
            </a:pPr>
            <a:r>
              <a:rPr lang="en-GB" sz="1000" dirty="0"/>
              <a:t>Source: </a:t>
            </a:r>
            <a:r>
              <a:rPr lang="en-GB" sz="1000" dirty="0" err="1"/>
              <a:t>www.lammsbraeu.de</a:t>
            </a:r>
            <a:endParaRPr lang="en-GB" sz="1000" dirty="0"/>
          </a:p>
        </p:txBody>
      </p:sp>
      <p:sp>
        <p:nvSpPr>
          <p:cNvPr id="6" name="Rounded Rectangle 5">
            <a:extLst>
              <a:ext uri="{FF2B5EF4-FFF2-40B4-BE49-F238E27FC236}">
                <a16:creationId xmlns:a16="http://schemas.microsoft.com/office/drawing/2014/main" id="{859A1FEF-0657-8850-63FA-9975E10CDD0A}"/>
              </a:ext>
            </a:extLst>
          </p:cNvPr>
          <p:cNvSpPr/>
          <p:nvPr/>
        </p:nvSpPr>
        <p:spPr>
          <a:xfrm>
            <a:off x="1043355" y="5169877"/>
            <a:ext cx="6107722" cy="293077"/>
          </a:xfrm>
          <a:prstGeom prst="roundRect">
            <a:avLst/>
          </a:prstGeom>
          <a:ln>
            <a:solidFill>
              <a:schemeClr val="tx1">
                <a:alpha val="0"/>
              </a:schemeClr>
            </a:solidFill>
          </a:ln>
        </p:spPr>
        <p:style>
          <a:lnRef idx="2">
            <a:schemeClr val="accent6"/>
          </a:lnRef>
          <a:fillRef idx="1">
            <a:schemeClr val="lt1"/>
          </a:fillRef>
          <a:effectRef idx="0">
            <a:schemeClr val="accent6"/>
          </a:effectRef>
          <a:fontRef idx="minor">
            <a:schemeClr val="dk1"/>
          </a:fontRef>
        </p:style>
        <p:txBody>
          <a:bodyPr rtlCol="0" anchor="ctr"/>
          <a:lstStyle/>
          <a:p>
            <a:pPr eaLnBrk="1" hangingPunct="1">
              <a:spcBef>
                <a:spcPct val="50000"/>
              </a:spcBef>
              <a:buFontTx/>
              <a:buNone/>
            </a:pPr>
            <a:r>
              <a:rPr lang="en-GB" sz="1800" dirty="0" err="1"/>
              <a:t>Dr.</a:t>
            </a:r>
            <a:r>
              <a:rPr lang="en-GB" sz="1800" dirty="0"/>
              <a:t> Franz </a:t>
            </a:r>
            <a:r>
              <a:rPr lang="en-GB" sz="1800" dirty="0" err="1"/>
              <a:t>Ehrensperger</a:t>
            </a:r>
            <a:r>
              <a:rPr lang="en-GB" sz="1800" dirty="0"/>
              <a:t>: “Ecology is long-term economy“</a:t>
            </a:r>
          </a:p>
        </p:txBody>
      </p:sp>
      <p:sp>
        <p:nvSpPr>
          <p:cNvPr id="7" name="Rounded Rectangle 6">
            <a:extLst>
              <a:ext uri="{FF2B5EF4-FFF2-40B4-BE49-F238E27FC236}">
                <a16:creationId xmlns:a16="http://schemas.microsoft.com/office/drawing/2014/main" id="{0554972E-B2BC-5B64-88F8-E3F938B63D74}"/>
              </a:ext>
            </a:extLst>
          </p:cNvPr>
          <p:cNvSpPr/>
          <p:nvPr/>
        </p:nvSpPr>
        <p:spPr>
          <a:xfrm>
            <a:off x="879231" y="5643685"/>
            <a:ext cx="9226061" cy="949569"/>
          </a:xfrm>
          <a:prstGeom prst="roundRect">
            <a:avLst/>
          </a:prstGeom>
          <a:ln>
            <a:solidFill>
              <a:schemeClr val="tx1">
                <a:alpha val="0"/>
              </a:schemeClr>
            </a:solidFill>
          </a:ln>
        </p:spPr>
        <p:style>
          <a:lnRef idx="2">
            <a:schemeClr val="accent6"/>
          </a:lnRef>
          <a:fillRef idx="1">
            <a:schemeClr val="lt1"/>
          </a:fillRef>
          <a:effectRef idx="0">
            <a:schemeClr val="accent6"/>
          </a:effectRef>
          <a:fontRef idx="minor">
            <a:schemeClr val="dk1"/>
          </a:fontRef>
        </p:style>
        <p:txBody>
          <a:bodyPr rtlCol="0" anchor="ctr"/>
          <a:lstStyle/>
          <a:p>
            <a:pPr eaLnBrk="1" hangingPunct="1">
              <a:spcBef>
                <a:spcPct val="50000"/>
              </a:spcBef>
              <a:buFontTx/>
              <a:buNone/>
            </a:pPr>
            <a:r>
              <a:rPr lang="en-GB" sz="1800" dirty="0"/>
              <a:t>The Goal? </a:t>
            </a:r>
            <a:r>
              <a:rPr lang="en-GB" sz="1800" dirty="0">
                <a:sym typeface="Wingdings" pitchFamily="2" charset="2"/>
              </a:rPr>
              <a:t> creat</a:t>
            </a:r>
            <a:r>
              <a:rPr lang="en-GB" dirty="0">
                <a:sym typeface="Wingdings" pitchFamily="2" charset="2"/>
              </a:rPr>
              <a:t>e high quality beer, reduce emissions, secure local jobs, and source organic raw material</a:t>
            </a:r>
          </a:p>
          <a:p>
            <a:pPr eaLnBrk="1" hangingPunct="1">
              <a:spcBef>
                <a:spcPct val="50000"/>
              </a:spcBef>
              <a:buFontTx/>
              <a:buNone/>
            </a:pPr>
            <a:r>
              <a:rPr lang="en-GB" sz="1800" dirty="0">
                <a:sym typeface="Wingdings" pitchFamily="2" charset="2"/>
              </a:rPr>
              <a:t>His idea?  create a positive-sum situation for all </a:t>
            </a:r>
            <a:r>
              <a:rPr lang="en-GB" dirty="0" err="1">
                <a:sym typeface="Wingdings" pitchFamily="2" charset="2"/>
              </a:rPr>
              <a:t>Lammsbräu</a:t>
            </a:r>
            <a:r>
              <a:rPr lang="en-GB" dirty="0">
                <a:sym typeface="Wingdings" pitchFamily="2" charset="2"/>
              </a:rPr>
              <a:t> stakeholders</a:t>
            </a:r>
            <a:endParaRPr lang="en-GB" sz="1800" dirty="0"/>
          </a:p>
        </p:txBody>
      </p:sp>
    </p:spTree>
    <p:extLst>
      <p:ext uri="{BB962C8B-B14F-4D97-AF65-F5344CB8AC3E}">
        <p14:creationId xmlns:p14="http://schemas.microsoft.com/office/powerpoint/2010/main" val="3248689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D148F-25CA-8CDC-C379-DB5C5E0EAB7B}"/>
              </a:ext>
            </a:extLst>
          </p:cNvPr>
          <p:cNvSpPr>
            <a:spLocks noGrp="1"/>
          </p:cNvSpPr>
          <p:nvPr>
            <p:ph type="title"/>
          </p:nvPr>
        </p:nvSpPr>
        <p:spPr/>
        <p:txBody>
          <a:bodyPr/>
          <a:lstStyle/>
          <a:p>
            <a:r>
              <a:rPr lang="en-US" dirty="0"/>
              <a:t>Provide an Individual Self-Commitment</a:t>
            </a:r>
          </a:p>
        </p:txBody>
      </p:sp>
      <p:pic>
        <p:nvPicPr>
          <p:cNvPr id="8194" name="Picture 2" descr="Organic-Beer">
            <a:extLst>
              <a:ext uri="{FF2B5EF4-FFF2-40B4-BE49-F238E27FC236}">
                <a16:creationId xmlns:a16="http://schemas.microsoft.com/office/drawing/2014/main" id="{1D83794F-E723-4A71-8F2D-35CF3F9DB0C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69" t="45405" r="19457"/>
          <a:stretch/>
        </p:blipFill>
        <p:spPr bwMode="auto">
          <a:xfrm>
            <a:off x="6828692" y="2938463"/>
            <a:ext cx="3763108" cy="13508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667BECD-4D3B-2B86-95BA-6F8F87C437BB}"/>
              </a:ext>
            </a:extLst>
          </p:cNvPr>
          <p:cNvSpPr txBox="1"/>
          <p:nvPr/>
        </p:nvSpPr>
        <p:spPr>
          <a:xfrm>
            <a:off x="6899032" y="1555083"/>
            <a:ext cx="3657600" cy="1200329"/>
          </a:xfrm>
          <a:prstGeom prst="rect">
            <a:avLst/>
          </a:prstGeom>
          <a:noFill/>
        </p:spPr>
        <p:txBody>
          <a:bodyPr wrap="square" rtlCol="0">
            <a:spAutoFit/>
          </a:bodyPr>
          <a:lstStyle/>
          <a:p>
            <a:r>
              <a:rPr lang="en-US" dirty="0"/>
              <a:t>Organic hops, grain, yeast and water (in the 80s) runs the risk of higher cost and lower yield– </a:t>
            </a:r>
            <a:r>
              <a:rPr lang="en-US" b="1" i="1" dirty="0"/>
              <a:t>very high risk for farmers</a:t>
            </a:r>
          </a:p>
        </p:txBody>
      </p:sp>
      <p:sp>
        <p:nvSpPr>
          <p:cNvPr id="22" name="Line 4">
            <a:extLst>
              <a:ext uri="{FF2B5EF4-FFF2-40B4-BE49-F238E27FC236}">
                <a16:creationId xmlns:a16="http://schemas.microsoft.com/office/drawing/2014/main" id="{9194647E-31AA-969D-6FAC-59921C4F1369}"/>
              </a:ext>
              <a:ext uri="{C183D7F6-B498-43B3-948B-1728B52AA6E4}">
                <adec:decorative xmlns:adec="http://schemas.microsoft.com/office/drawing/2017/decorative" val="1"/>
              </a:ext>
            </a:extLst>
          </p:cNvPr>
          <p:cNvSpPr>
            <a:spLocks noChangeAspect="1" noChangeShapeType="1"/>
          </p:cNvSpPr>
          <p:nvPr/>
        </p:nvSpPr>
        <p:spPr bwMode="auto">
          <a:xfrm flipV="1">
            <a:off x="1539875" y="1968500"/>
            <a:ext cx="1987550" cy="969963"/>
          </a:xfrm>
          <a:prstGeom prst="line">
            <a:avLst/>
          </a:prstGeom>
          <a:noFill/>
          <a:ln w="19050">
            <a:solidFill>
              <a:srgbClr val="202A30"/>
            </a:solidFill>
            <a:round/>
            <a:headEnd/>
            <a:tailEnd/>
          </a:ln>
          <a:extLst>
            <a:ext uri="{909E8E84-426E-40dd-AFC4-6F175D3DCCD1}">
              <a14:hiddenFill xmlns="" xmlns:a14="http://schemas.microsoft.com/office/drawing/2010/main">
                <a:noFill/>
              </a14:hiddenFill>
            </a:ext>
          </a:extLst>
        </p:spPr>
        <p:txBody>
          <a:bodyPr>
            <a:sp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202A30"/>
              </a:solidFill>
              <a:effectLst/>
              <a:uLnTx/>
              <a:uFillTx/>
              <a:latin typeface="Avenir Next" panose="020B0503020202020204" pitchFamily="34" charset="0"/>
            </a:endParaRPr>
          </a:p>
        </p:txBody>
      </p:sp>
      <p:sp>
        <p:nvSpPr>
          <p:cNvPr id="23" name="Text Box 6">
            <a:extLst>
              <a:ext uri="{FF2B5EF4-FFF2-40B4-BE49-F238E27FC236}">
                <a16:creationId xmlns:a16="http://schemas.microsoft.com/office/drawing/2014/main" id="{99BE19C4-A5F0-9473-83C6-DE88221B979F}"/>
              </a:ext>
            </a:extLst>
          </p:cNvPr>
          <p:cNvSpPr txBox="1">
            <a:spLocks noChangeAspect="1" noChangeArrowheads="1"/>
          </p:cNvSpPr>
          <p:nvPr/>
        </p:nvSpPr>
        <p:spPr bwMode="auto">
          <a:xfrm>
            <a:off x="3716338" y="2894013"/>
            <a:ext cx="690562" cy="2905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190500" indent="-190500"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marL="190500" marR="0" lvl="0" indent="-190500" defTabSz="457200" eaLnBrk="1" fontAlgn="auto" latinLnBrk="0" hangingPunct="1">
              <a:lnSpc>
                <a:spcPct val="100000"/>
              </a:lnSpc>
              <a:spcBef>
                <a:spcPts val="0"/>
              </a:spcBef>
              <a:spcAft>
                <a:spcPts val="0"/>
              </a:spcAft>
              <a:buClrTx/>
              <a:buSzTx/>
              <a:buFontTx/>
              <a:buNone/>
              <a:tabLst/>
              <a:defRPr/>
            </a:pPr>
            <a:r>
              <a:rPr kumimoji="0" lang="en-GB" sz="1300" b="0" i="0" u="none" strike="noStrike" kern="0" cap="none" spc="0" normalizeH="0" baseline="0" noProof="0" dirty="0">
                <a:ln>
                  <a:noFill/>
                </a:ln>
                <a:solidFill>
                  <a:srgbClr val="202A30"/>
                </a:solidFill>
                <a:effectLst/>
                <a:uLnTx/>
                <a:uFillTx/>
                <a:latin typeface="Avenir Next" panose="020B0503020202020204" pitchFamily="34" charset="0"/>
              </a:rPr>
              <a:t> 2,  </a:t>
            </a:r>
            <a:r>
              <a:rPr lang="en-GB" sz="1300" kern="0" dirty="0">
                <a:solidFill>
                  <a:srgbClr val="202A30"/>
                </a:solidFill>
                <a:latin typeface="Avenir Next" panose="020B0503020202020204" pitchFamily="34" charset="0"/>
              </a:rPr>
              <a:t>2</a:t>
            </a:r>
            <a:endParaRPr kumimoji="0" lang="en-GB" sz="1300" b="0" i="0" u="none" strike="noStrike" kern="0" cap="none" spc="0" normalizeH="0" baseline="0" noProof="0" dirty="0">
              <a:ln>
                <a:noFill/>
              </a:ln>
              <a:solidFill>
                <a:srgbClr val="202A30"/>
              </a:solidFill>
              <a:effectLst/>
              <a:uLnTx/>
              <a:uFillTx/>
              <a:latin typeface="Avenir Next" panose="020B0503020202020204" pitchFamily="34" charset="0"/>
            </a:endParaRPr>
          </a:p>
        </p:txBody>
      </p:sp>
      <p:sp>
        <p:nvSpPr>
          <p:cNvPr id="24" name="Text Box 7">
            <a:extLst>
              <a:ext uri="{FF2B5EF4-FFF2-40B4-BE49-F238E27FC236}">
                <a16:creationId xmlns:a16="http://schemas.microsoft.com/office/drawing/2014/main" id="{48B505EE-9EED-383B-B1F0-3E56B2D79E56}"/>
              </a:ext>
            </a:extLst>
          </p:cNvPr>
          <p:cNvSpPr txBox="1">
            <a:spLocks noChangeAspect="1" noChangeArrowheads="1"/>
          </p:cNvSpPr>
          <p:nvPr/>
        </p:nvSpPr>
        <p:spPr bwMode="auto">
          <a:xfrm>
            <a:off x="3716338" y="1993900"/>
            <a:ext cx="665162" cy="2905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190500" indent="-190500"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marL="190500" marR="0" lvl="0" indent="-190500" defTabSz="457200" eaLnBrk="1" fontAlgn="auto" latinLnBrk="0" hangingPunct="1">
              <a:lnSpc>
                <a:spcPct val="100000"/>
              </a:lnSpc>
              <a:spcBef>
                <a:spcPts val="0"/>
              </a:spcBef>
              <a:spcAft>
                <a:spcPts val="0"/>
              </a:spcAft>
              <a:buClrTx/>
              <a:buSzTx/>
              <a:buFontTx/>
              <a:buNone/>
              <a:tabLst/>
              <a:defRPr/>
            </a:pPr>
            <a:r>
              <a:rPr kumimoji="0" lang="en-GB" sz="1300" b="0" i="0" u="none" strike="noStrike" kern="0" cap="none" spc="0" normalizeH="0" baseline="0" noProof="0" dirty="0">
                <a:ln>
                  <a:noFill/>
                </a:ln>
                <a:solidFill>
                  <a:srgbClr val="202A30"/>
                </a:solidFill>
                <a:effectLst/>
                <a:uLnTx/>
                <a:uFillTx/>
                <a:latin typeface="Avenir Next" panose="020B0503020202020204" pitchFamily="34" charset="0"/>
              </a:rPr>
              <a:t>-2,  4</a:t>
            </a:r>
          </a:p>
        </p:txBody>
      </p:sp>
      <p:sp>
        <p:nvSpPr>
          <p:cNvPr id="25" name="Line 8" descr="'Not go organic' branch of the game tree">
            <a:extLst>
              <a:ext uri="{FF2B5EF4-FFF2-40B4-BE49-F238E27FC236}">
                <a16:creationId xmlns:a16="http://schemas.microsoft.com/office/drawing/2014/main" id="{1037F117-E6BD-BE1B-E11D-96BD02A52429}"/>
              </a:ext>
            </a:extLst>
          </p:cNvPr>
          <p:cNvSpPr>
            <a:spLocks noChangeAspect="1" noChangeShapeType="1"/>
          </p:cNvSpPr>
          <p:nvPr/>
        </p:nvSpPr>
        <p:spPr bwMode="auto">
          <a:xfrm>
            <a:off x="1546225" y="2938463"/>
            <a:ext cx="1970088" cy="982662"/>
          </a:xfrm>
          <a:prstGeom prst="line">
            <a:avLst/>
          </a:prstGeom>
          <a:noFill/>
          <a:ln w="19050">
            <a:solidFill>
              <a:srgbClr val="202A30"/>
            </a:solidFill>
            <a:round/>
            <a:headEnd/>
            <a:tailEnd/>
          </a:ln>
          <a:extLst>
            <a:ext uri="{909E8E84-426E-40dd-AFC4-6F175D3DCCD1}">
              <a14:hiddenFill xmlns="" xmlns:a14="http://schemas.microsoft.com/office/drawing/2010/main">
                <a:noFill/>
              </a14:hiddenFill>
            </a:ext>
          </a:extLst>
        </p:spPr>
        <p:txBody>
          <a:bodyPr wrap="none">
            <a:sp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202A30"/>
              </a:solidFill>
              <a:effectLst/>
              <a:uLnTx/>
              <a:uFillTx/>
              <a:latin typeface="Avenir Next" panose="020B0503020202020204" pitchFamily="34" charset="0"/>
            </a:endParaRPr>
          </a:p>
        </p:txBody>
      </p:sp>
      <p:sp>
        <p:nvSpPr>
          <p:cNvPr id="26" name="Line 9" descr="'Go organic' branch in the game tree">
            <a:extLst>
              <a:ext uri="{FF2B5EF4-FFF2-40B4-BE49-F238E27FC236}">
                <a16:creationId xmlns:a16="http://schemas.microsoft.com/office/drawing/2014/main" id="{A5AE4D4F-95FE-47F1-3FFF-AD41FD6C7484}"/>
              </a:ext>
            </a:extLst>
          </p:cNvPr>
          <p:cNvSpPr>
            <a:spLocks noChangeAspect="1" noChangeShapeType="1"/>
          </p:cNvSpPr>
          <p:nvPr/>
        </p:nvSpPr>
        <p:spPr bwMode="auto">
          <a:xfrm>
            <a:off x="1600200" y="2914650"/>
            <a:ext cx="1917700" cy="955675"/>
          </a:xfrm>
          <a:prstGeom prst="line">
            <a:avLst/>
          </a:prstGeom>
          <a:noFill/>
          <a:ln w="19050">
            <a:solidFill>
              <a:srgbClr val="202A30"/>
            </a:solidFill>
            <a:round/>
            <a:headEnd/>
            <a:tailEnd/>
          </a:ln>
          <a:extLst>
            <a:ext uri="{909E8E84-426E-40dd-AFC4-6F175D3DCCD1}">
              <a14:hiddenFill xmlns="" xmlns:a14="http://schemas.microsoft.com/office/drawing/2010/main">
                <a:noFill/>
              </a14:hiddenFill>
            </a:ext>
          </a:extLst>
        </p:spPr>
        <p:txBody>
          <a:bodyPr>
            <a:sp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202A30"/>
              </a:solidFill>
              <a:effectLst/>
              <a:uLnTx/>
              <a:uFillTx/>
              <a:latin typeface="Avenir Next" panose="020B0503020202020204" pitchFamily="34" charset="0"/>
            </a:endParaRPr>
          </a:p>
        </p:txBody>
      </p:sp>
      <p:sp>
        <p:nvSpPr>
          <p:cNvPr id="27" name="Line 10" descr="'Not exploit' branch of the game tree">
            <a:extLst>
              <a:ext uri="{FF2B5EF4-FFF2-40B4-BE49-F238E27FC236}">
                <a16:creationId xmlns:a16="http://schemas.microsoft.com/office/drawing/2014/main" id="{2D0746B1-9A4E-158D-383E-97F07559055A}"/>
              </a:ext>
            </a:extLst>
          </p:cNvPr>
          <p:cNvSpPr>
            <a:spLocks noChangeAspect="1" noChangeShapeType="1"/>
          </p:cNvSpPr>
          <p:nvPr/>
        </p:nvSpPr>
        <p:spPr bwMode="auto">
          <a:xfrm>
            <a:off x="2519363" y="2462213"/>
            <a:ext cx="1009650" cy="504825"/>
          </a:xfrm>
          <a:prstGeom prst="line">
            <a:avLst/>
          </a:prstGeom>
          <a:noFill/>
          <a:ln w="19050">
            <a:solidFill>
              <a:srgbClr val="202A30"/>
            </a:solidFill>
            <a:round/>
            <a:headEnd/>
            <a:tailEnd/>
          </a:ln>
          <a:extLst>
            <a:ext uri="{909E8E84-426E-40dd-AFC4-6F175D3DCCD1}">
              <a14:hiddenFill xmlns="" xmlns:a14="http://schemas.microsoft.com/office/drawing/2010/main">
                <a:noFill/>
              </a14:hiddenFill>
            </a:ext>
          </a:extLst>
        </p:spPr>
        <p:txBody>
          <a:bodyPr>
            <a:sp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202A30"/>
              </a:solidFill>
              <a:effectLst/>
              <a:uLnTx/>
              <a:uFillTx/>
              <a:latin typeface="Avenir Next" panose="020B0503020202020204" pitchFamily="34" charset="0"/>
            </a:endParaRPr>
          </a:p>
        </p:txBody>
      </p:sp>
      <p:sp>
        <p:nvSpPr>
          <p:cNvPr id="28" name="Line 11" descr="'Exploit' branch of the game tree">
            <a:extLst>
              <a:ext uri="{FF2B5EF4-FFF2-40B4-BE49-F238E27FC236}">
                <a16:creationId xmlns:a16="http://schemas.microsoft.com/office/drawing/2014/main" id="{0F0435E7-DF2A-C150-613E-13BF30683550}"/>
              </a:ext>
            </a:extLst>
          </p:cNvPr>
          <p:cNvSpPr>
            <a:spLocks noChangeAspect="1" noChangeShapeType="1"/>
          </p:cNvSpPr>
          <p:nvPr/>
        </p:nvSpPr>
        <p:spPr bwMode="auto">
          <a:xfrm flipV="1">
            <a:off x="2571750" y="2009775"/>
            <a:ext cx="963613" cy="469900"/>
          </a:xfrm>
          <a:prstGeom prst="line">
            <a:avLst/>
          </a:prstGeom>
          <a:noFill/>
          <a:ln w="19050">
            <a:solidFill>
              <a:srgbClr val="202A30"/>
            </a:solidFill>
            <a:round/>
            <a:headEnd/>
            <a:tailEnd/>
          </a:ln>
          <a:extLst>
            <a:ext uri="{909E8E84-426E-40dd-AFC4-6F175D3DCCD1}">
              <a14:hiddenFill xmlns="" xmlns:a14="http://schemas.microsoft.com/office/drawing/2010/main">
                <a:noFill/>
              </a14:hiddenFill>
            </a:ext>
          </a:extLst>
        </p:spPr>
        <p:txBody>
          <a:bodyPr>
            <a:sp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202A30"/>
              </a:solidFill>
              <a:effectLst/>
              <a:uLnTx/>
              <a:uFillTx/>
              <a:latin typeface="Avenir Next" panose="020B0503020202020204" pitchFamily="34" charset="0"/>
            </a:endParaRPr>
          </a:p>
        </p:txBody>
      </p:sp>
      <p:sp>
        <p:nvSpPr>
          <p:cNvPr id="30" name="Text Box 13">
            <a:extLst>
              <a:ext uri="{FF2B5EF4-FFF2-40B4-BE49-F238E27FC236}">
                <a16:creationId xmlns:a16="http://schemas.microsoft.com/office/drawing/2014/main" id="{BDE6EACE-0C56-BEE6-3400-37E2EF80C6A6}"/>
              </a:ext>
            </a:extLst>
          </p:cNvPr>
          <p:cNvSpPr txBox="1">
            <a:spLocks noChangeAspect="1" noChangeArrowheads="1"/>
          </p:cNvSpPr>
          <p:nvPr/>
        </p:nvSpPr>
        <p:spPr bwMode="auto">
          <a:xfrm>
            <a:off x="3716338" y="3792538"/>
            <a:ext cx="666750" cy="2905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190500" indent="-190500"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marL="190500" marR="0" lvl="0" indent="-190500" defTabSz="457200" eaLnBrk="1" fontAlgn="auto" latinLnBrk="0" hangingPunct="1">
              <a:lnSpc>
                <a:spcPct val="100000"/>
              </a:lnSpc>
              <a:spcBef>
                <a:spcPts val="0"/>
              </a:spcBef>
              <a:spcAft>
                <a:spcPts val="0"/>
              </a:spcAft>
              <a:buClrTx/>
              <a:buSzTx/>
              <a:buFontTx/>
              <a:buNone/>
              <a:tabLst/>
              <a:defRPr/>
            </a:pPr>
            <a:r>
              <a:rPr kumimoji="0" lang="en-GB" sz="1300" b="0" i="0" u="none" strike="noStrike" kern="0" cap="none" spc="0" normalizeH="0" baseline="0" noProof="0" dirty="0">
                <a:ln>
                  <a:noFill/>
                </a:ln>
                <a:solidFill>
                  <a:srgbClr val="202A30"/>
                </a:solidFill>
                <a:effectLst/>
                <a:uLnTx/>
                <a:uFillTx/>
                <a:latin typeface="Avenir Next" panose="020B0503020202020204" pitchFamily="34" charset="0"/>
              </a:rPr>
              <a:t> 0, 0</a:t>
            </a:r>
          </a:p>
        </p:txBody>
      </p:sp>
      <p:sp>
        <p:nvSpPr>
          <p:cNvPr id="31" name="Text Box 16">
            <a:extLst>
              <a:ext uri="{FF2B5EF4-FFF2-40B4-BE49-F238E27FC236}">
                <a16:creationId xmlns:a16="http://schemas.microsoft.com/office/drawing/2014/main" id="{24E6C0FE-5F55-E28E-F950-B5C5B9A79841}"/>
              </a:ext>
            </a:extLst>
          </p:cNvPr>
          <p:cNvSpPr txBox="1">
            <a:spLocks noChangeAspect="1" noChangeArrowheads="1"/>
          </p:cNvSpPr>
          <p:nvPr/>
        </p:nvSpPr>
        <p:spPr bwMode="auto">
          <a:xfrm rot="19969767">
            <a:off x="1501163" y="2313296"/>
            <a:ext cx="1477962"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190500" indent="-190500"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marL="190500" marR="0" lvl="0" indent="-190500" defTabSz="4572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dirty="0">
                <a:ln>
                  <a:noFill/>
                </a:ln>
                <a:solidFill>
                  <a:srgbClr val="202A30"/>
                </a:solidFill>
                <a:effectLst/>
                <a:uLnTx/>
                <a:uFillTx/>
                <a:latin typeface="Avenir Next" panose="020B0503020202020204" pitchFamily="34" charset="0"/>
              </a:rPr>
              <a:t>Go organic</a:t>
            </a:r>
          </a:p>
        </p:txBody>
      </p:sp>
      <p:sp>
        <p:nvSpPr>
          <p:cNvPr id="34" name="Oval 20" descr="First decision point in the game tree with a 'go organic' branch and a 'not go organic' branch">
            <a:extLst>
              <a:ext uri="{FF2B5EF4-FFF2-40B4-BE49-F238E27FC236}">
                <a16:creationId xmlns:a16="http://schemas.microsoft.com/office/drawing/2014/main" id="{28975D56-94FC-09AE-7BF9-74A2005E9EE4}"/>
              </a:ext>
            </a:extLst>
          </p:cNvPr>
          <p:cNvSpPr>
            <a:spLocks noChangeArrowheads="1"/>
          </p:cNvSpPr>
          <p:nvPr/>
        </p:nvSpPr>
        <p:spPr bwMode="auto">
          <a:xfrm>
            <a:off x="1516063" y="2852738"/>
            <a:ext cx="134937" cy="134937"/>
          </a:xfrm>
          <a:prstGeom prst="ellipse">
            <a:avLst/>
          </a:prstGeom>
          <a:solidFill>
            <a:srgbClr val="FF0000"/>
          </a:solidFill>
          <a:ln w="9525">
            <a:solidFill>
              <a:srgbClr val="202A30"/>
            </a:solidFill>
            <a:round/>
            <a:headEnd/>
            <a:tailEnd/>
          </a:ln>
        </p:spPr>
        <p:txBody>
          <a:bodyPr wrap="none"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300" b="0" i="0" u="none" strike="noStrike" kern="0" cap="none" spc="0" normalizeH="0" baseline="0" noProof="0" dirty="0">
              <a:ln>
                <a:noFill/>
              </a:ln>
              <a:solidFill>
                <a:srgbClr val="202A30"/>
              </a:solidFill>
              <a:effectLst/>
              <a:uLnTx/>
              <a:uFillTx/>
              <a:latin typeface="Avenir Next" panose="020B0503020202020204" pitchFamily="34" charset="0"/>
            </a:endParaRPr>
          </a:p>
        </p:txBody>
      </p:sp>
      <p:sp>
        <p:nvSpPr>
          <p:cNvPr id="35" name="Oval 21" descr="Second decision point in the game tree with an 'exploit' branch and a 'not exploit' branch">
            <a:extLst>
              <a:ext uri="{FF2B5EF4-FFF2-40B4-BE49-F238E27FC236}">
                <a16:creationId xmlns:a16="http://schemas.microsoft.com/office/drawing/2014/main" id="{004D9D79-23C3-688C-2DCD-3976BF3110D4}"/>
              </a:ext>
            </a:extLst>
          </p:cNvPr>
          <p:cNvSpPr>
            <a:spLocks noChangeArrowheads="1"/>
          </p:cNvSpPr>
          <p:nvPr/>
        </p:nvSpPr>
        <p:spPr bwMode="auto">
          <a:xfrm>
            <a:off x="2487613" y="2392363"/>
            <a:ext cx="134937" cy="134937"/>
          </a:xfrm>
          <a:prstGeom prst="ellipse">
            <a:avLst/>
          </a:prstGeom>
          <a:solidFill>
            <a:srgbClr val="FF0000"/>
          </a:solidFill>
          <a:ln w="9525">
            <a:solidFill>
              <a:srgbClr val="202A30"/>
            </a:solidFill>
            <a:round/>
            <a:headEnd/>
            <a:tailEnd/>
          </a:ln>
        </p:spPr>
        <p:txBody>
          <a:bodyPr wrap="none"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300" b="0" i="0" u="none" strike="noStrike" kern="0" cap="none" spc="0" normalizeH="0" baseline="0" noProof="0" dirty="0">
              <a:ln>
                <a:noFill/>
              </a:ln>
              <a:solidFill>
                <a:srgbClr val="202A30"/>
              </a:solidFill>
              <a:effectLst/>
              <a:uLnTx/>
              <a:uFillTx/>
              <a:latin typeface="Avenir Next" panose="020B0503020202020204" pitchFamily="34" charset="0"/>
            </a:endParaRPr>
          </a:p>
        </p:txBody>
      </p:sp>
      <p:sp>
        <p:nvSpPr>
          <p:cNvPr id="37" name="Oval 43" descr="1,1 outcome in the game tree">
            <a:extLst>
              <a:ext uri="{FF2B5EF4-FFF2-40B4-BE49-F238E27FC236}">
                <a16:creationId xmlns:a16="http://schemas.microsoft.com/office/drawing/2014/main" id="{B689A14E-928C-8BC0-AF8A-8153E146517C}"/>
              </a:ext>
            </a:extLst>
          </p:cNvPr>
          <p:cNvSpPr>
            <a:spLocks noChangeArrowheads="1"/>
          </p:cNvSpPr>
          <p:nvPr/>
        </p:nvSpPr>
        <p:spPr bwMode="auto">
          <a:xfrm>
            <a:off x="3749675" y="2857500"/>
            <a:ext cx="582613" cy="333375"/>
          </a:xfrm>
          <a:prstGeom prst="ellipse">
            <a:avLst/>
          </a:prstGeom>
          <a:noFill/>
          <a:ln w="9525">
            <a:solidFill>
              <a:srgbClr val="202A3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300" b="0" i="0" u="none" strike="noStrike" kern="0" cap="none" spc="0" normalizeH="0" baseline="0" noProof="0" dirty="0">
              <a:ln>
                <a:noFill/>
              </a:ln>
              <a:solidFill>
                <a:srgbClr val="202A30"/>
              </a:solidFill>
              <a:effectLst/>
              <a:uLnTx/>
              <a:uFillTx/>
              <a:latin typeface="Avenir Next" panose="020B0503020202020204" pitchFamily="34" charset="0"/>
            </a:endParaRPr>
          </a:p>
        </p:txBody>
      </p:sp>
      <p:sp>
        <p:nvSpPr>
          <p:cNvPr id="39" name="TextBox 38">
            <a:extLst>
              <a:ext uri="{FF2B5EF4-FFF2-40B4-BE49-F238E27FC236}">
                <a16:creationId xmlns:a16="http://schemas.microsoft.com/office/drawing/2014/main" id="{087A151E-8B42-A57C-B900-34CF48EEADE1}"/>
              </a:ext>
            </a:extLst>
          </p:cNvPr>
          <p:cNvSpPr txBox="1"/>
          <p:nvPr/>
        </p:nvSpPr>
        <p:spPr>
          <a:xfrm rot="1240459">
            <a:off x="1848705" y="3473207"/>
            <a:ext cx="1277815" cy="261610"/>
          </a:xfrm>
          <a:prstGeom prst="rect">
            <a:avLst/>
          </a:prstGeom>
          <a:noFill/>
        </p:spPr>
        <p:txBody>
          <a:bodyPr wrap="square" rtlCol="0">
            <a:spAutoFit/>
          </a:bodyPr>
          <a:lstStyle/>
          <a:p>
            <a:r>
              <a:rPr lang="en-US" sz="1050" dirty="0"/>
              <a:t>Not go organic</a:t>
            </a:r>
          </a:p>
        </p:txBody>
      </p:sp>
      <p:sp>
        <p:nvSpPr>
          <p:cNvPr id="40" name="TextBox 39">
            <a:extLst>
              <a:ext uri="{FF2B5EF4-FFF2-40B4-BE49-F238E27FC236}">
                <a16:creationId xmlns:a16="http://schemas.microsoft.com/office/drawing/2014/main" id="{3057044D-D5E2-54B3-11F3-31F46878BF96}"/>
              </a:ext>
            </a:extLst>
          </p:cNvPr>
          <p:cNvSpPr txBox="1"/>
          <p:nvPr/>
        </p:nvSpPr>
        <p:spPr>
          <a:xfrm>
            <a:off x="38894" y="3736459"/>
            <a:ext cx="1320006" cy="369332"/>
          </a:xfrm>
          <a:prstGeom prst="rect">
            <a:avLst/>
          </a:prstGeom>
          <a:noFill/>
        </p:spPr>
        <p:txBody>
          <a:bodyPr wrap="square" rtlCol="0">
            <a:spAutoFit/>
          </a:bodyPr>
          <a:lstStyle/>
          <a:p>
            <a:r>
              <a:rPr lang="en-US" dirty="0">
                <a:solidFill>
                  <a:srgbClr val="FF0000"/>
                </a:solidFill>
              </a:rPr>
              <a:t>Farmers</a:t>
            </a:r>
          </a:p>
        </p:txBody>
      </p:sp>
      <p:sp>
        <p:nvSpPr>
          <p:cNvPr id="41" name="TextBox 40">
            <a:extLst>
              <a:ext uri="{FF2B5EF4-FFF2-40B4-BE49-F238E27FC236}">
                <a16:creationId xmlns:a16="http://schemas.microsoft.com/office/drawing/2014/main" id="{2C8554B0-0A6D-2056-2D62-FF0690FD3CC9}"/>
              </a:ext>
            </a:extLst>
          </p:cNvPr>
          <p:cNvSpPr txBox="1"/>
          <p:nvPr/>
        </p:nvSpPr>
        <p:spPr>
          <a:xfrm>
            <a:off x="458694" y="1449689"/>
            <a:ext cx="1689100" cy="369332"/>
          </a:xfrm>
          <a:prstGeom prst="rect">
            <a:avLst/>
          </a:prstGeom>
          <a:noFill/>
        </p:spPr>
        <p:txBody>
          <a:bodyPr wrap="square" rtlCol="0">
            <a:spAutoFit/>
          </a:bodyPr>
          <a:lstStyle/>
          <a:p>
            <a:r>
              <a:rPr lang="en-US" dirty="0" err="1">
                <a:solidFill>
                  <a:srgbClr val="FF0000"/>
                </a:solidFill>
              </a:rPr>
              <a:t>Lammsbräu</a:t>
            </a:r>
            <a:endParaRPr lang="en-US" dirty="0">
              <a:solidFill>
                <a:srgbClr val="FF0000"/>
              </a:solidFill>
            </a:endParaRPr>
          </a:p>
        </p:txBody>
      </p:sp>
      <p:cxnSp>
        <p:nvCxnSpPr>
          <p:cNvPr id="43" name="Straight Arrow Connector 42">
            <a:extLst>
              <a:ext uri="{FF2B5EF4-FFF2-40B4-BE49-F238E27FC236}">
                <a16:creationId xmlns:a16="http://schemas.microsoft.com/office/drawing/2014/main" id="{E7C9C7A0-0A3F-96F5-D8EC-94E9DD6EDB80}"/>
              </a:ext>
            </a:extLst>
          </p:cNvPr>
          <p:cNvCxnSpPr>
            <a:stCxn id="41" idx="2"/>
            <a:endCxn id="35" idx="1"/>
          </p:cNvCxnSpPr>
          <p:nvPr/>
        </p:nvCxnSpPr>
        <p:spPr>
          <a:xfrm>
            <a:off x="1303244" y="1819021"/>
            <a:ext cx="1204130" cy="59310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2F8AB448-ED82-8A32-DD39-88462F219A30}"/>
              </a:ext>
            </a:extLst>
          </p:cNvPr>
          <p:cNvCxnSpPr>
            <a:cxnSpLocks/>
            <a:stCxn id="40" idx="0"/>
            <a:endCxn id="34" idx="3"/>
          </p:cNvCxnSpPr>
          <p:nvPr/>
        </p:nvCxnSpPr>
        <p:spPr>
          <a:xfrm flipV="1">
            <a:off x="698897" y="2967914"/>
            <a:ext cx="836927" cy="76854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767F213A-FDA4-A817-70A1-A0AF3007DE45}"/>
              </a:ext>
            </a:extLst>
          </p:cNvPr>
          <p:cNvSpPr txBox="1"/>
          <p:nvPr/>
        </p:nvSpPr>
        <p:spPr>
          <a:xfrm>
            <a:off x="3759200" y="1513007"/>
            <a:ext cx="324338" cy="369332"/>
          </a:xfrm>
          <a:prstGeom prst="rect">
            <a:avLst/>
          </a:prstGeom>
          <a:noFill/>
        </p:spPr>
        <p:txBody>
          <a:bodyPr wrap="square" rtlCol="0">
            <a:spAutoFit/>
          </a:bodyPr>
          <a:lstStyle/>
          <a:p>
            <a:r>
              <a:rPr lang="en-US" dirty="0"/>
              <a:t>F</a:t>
            </a:r>
          </a:p>
        </p:txBody>
      </p:sp>
      <p:sp>
        <p:nvSpPr>
          <p:cNvPr id="48" name="TextBox 47">
            <a:extLst>
              <a:ext uri="{FF2B5EF4-FFF2-40B4-BE49-F238E27FC236}">
                <a16:creationId xmlns:a16="http://schemas.microsoft.com/office/drawing/2014/main" id="{A93EFD0D-65F7-7493-8647-441727378508}"/>
              </a:ext>
            </a:extLst>
          </p:cNvPr>
          <p:cNvSpPr txBox="1"/>
          <p:nvPr/>
        </p:nvSpPr>
        <p:spPr>
          <a:xfrm>
            <a:off x="3993662" y="1513007"/>
            <a:ext cx="324338" cy="369332"/>
          </a:xfrm>
          <a:prstGeom prst="rect">
            <a:avLst/>
          </a:prstGeom>
          <a:noFill/>
        </p:spPr>
        <p:txBody>
          <a:bodyPr wrap="square" rtlCol="0">
            <a:spAutoFit/>
          </a:bodyPr>
          <a:lstStyle/>
          <a:p>
            <a:r>
              <a:rPr lang="en-US" dirty="0"/>
              <a:t>L</a:t>
            </a:r>
          </a:p>
        </p:txBody>
      </p:sp>
      <p:sp>
        <p:nvSpPr>
          <p:cNvPr id="50" name="TextBox 49">
            <a:extLst>
              <a:ext uri="{FF2B5EF4-FFF2-40B4-BE49-F238E27FC236}">
                <a16:creationId xmlns:a16="http://schemas.microsoft.com/office/drawing/2014/main" id="{D5E826EA-5AA4-E9D9-E7AA-5183AAB7C6D8}"/>
              </a:ext>
            </a:extLst>
          </p:cNvPr>
          <p:cNvSpPr txBox="1"/>
          <p:nvPr/>
        </p:nvSpPr>
        <p:spPr>
          <a:xfrm rot="1240459">
            <a:off x="2512493" y="2736892"/>
            <a:ext cx="973007" cy="253916"/>
          </a:xfrm>
          <a:prstGeom prst="rect">
            <a:avLst/>
          </a:prstGeom>
          <a:noFill/>
        </p:spPr>
        <p:txBody>
          <a:bodyPr wrap="square" rtlCol="0">
            <a:spAutoFit/>
          </a:bodyPr>
          <a:lstStyle/>
          <a:p>
            <a:r>
              <a:rPr lang="en-US" sz="1050" dirty="0"/>
              <a:t>Don’t exploit</a:t>
            </a:r>
          </a:p>
        </p:txBody>
      </p:sp>
      <p:sp>
        <p:nvSpPr>
          <p:cNvPr id="52" name="Oval 51">
            <a:extLst>
              <a:ext uri="{FF2B5EF4-FFF2-40B4-BE49-F238E27FC236}">
                <a16:creationId xmlns:a16="http://schemas.microsoft.com/office/drawing/2014/main" id="{D474FA57-0978-D9E2-DCF2-C7425D5201B8}"/>
              </a:ext>
            </a:extLst>
          </p:cNvPr>
          <p:cNvSpPr/>
          <p:nvPr/>
        </p:nvSpPr>
        <p:spPr>
          <a:xfrm>
            <a:off x="3716338" y="3736459"/>
            <a:ext cx="601662" cy="369332"/>
          </a:xfrm>
          <a:prstGeom prst="ellipse">
            <a:avLst/>
          </a:prstGeom>
          <a:solidFill>
            <a:schemeClr val="lt1">
              <a:alpha val="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1" name="TextBox 50">
            <a:extLst>
              <a:ext uri="{FF2B5EF4-FFF2-40B4-BE49-F238E27FC236}">
                <a16:creationId xmlns:a16="http://schemas.microsoft.com/office/drawing/2014/main" id="{94289A86-C246-FC74-E4AC-76D1B201BC01}"/>
              </a:ext>
            </a:extLst>
          </p:cNvPr>
          <p:cNvSpPr txBox="1"/>
          <p:nvPr/>
        </p:nvSpPr>
        <p:spPr>
          <a:xfrm rot="20397423">
            <a:off x="2639693" y="1877612"/>
            <a:ext cx="973007" cy="253916"/>
          </a:xfrm>
          <a:prstGeom prst="rect">
            <a:avLst/>
          </a:prstGeom>
          <a:noFill/>
        </p:spPr>
        <p:txBody>
          <a:bodyPr wrap="square" rtlCol="0">
            <a:spAutoFit/>
          </a:bodyPr>
          <a:lstStyle/>
          <a:p>
            <a:r>
              <a:rPr lang="en-US" sz="1050" dirty="0"/>
              <a:t>exploit</a:t>
            </a:r>
          </a:p>
        </p:txBody>
      </p:sp>
      <p:sp>
        <p:nvSpPr>
          <p:cNvPr id="53" name="Rounded Rectangle 52">
            <a:extLst>
              <a:ext uri="{FF2B5EF4-FFF2-40B4-BE49-F238E27FC236}">
                <a16:creationId xmlns:a16="http://schemas.microsoft.com/office/drawing/2014/main" id="{804E484F-2CEF-2CAB-8C14-1F398B860E9E}"/>
              </a:ext>
            </a:extLst>
          </p:cNvPr>
          <p:cNvSpPr/>
          <p:nvPr/>
        </p:nvSpPr>
        <p:spPr>
          <a:xfrm>
            <a:off x="932381" y="5182947"/>
            <a:ext cx="9947732" cy="1350888"/>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lgn="ctr">
              <a:buFont typeface="Arial" panose="020B0604020202020204" pitchFamily="34" charset="0"/>
              <a:buChar char="•"/>
            </a:pPr>
            <a:r>
              <a:rPr lang="en-US" dirty="0" err="1"/>
              <a:t>Lammsbräu</a:t>
            </a:r>
            <a:r>
              <a:rPr lang="en-US" dirty="0"/>
              <a:t> initiates a long-term contract guaranteeing the purchase of organic brewing material at above market rate</a:t>
            </a:r>
          </a:p>
          <a:p>
            <a:pPr algn="ctr"/>
            <a:endParaRPr lang="en-US" dirty="0"/>
          </a:p>
          <a:p>
            <a:pPr marL="285750" indent="-285750" algn="ctr">
              <a:buFont typeface="Arial" panose="020B0604020202020204" pitchFamily="34" charset="0"/>
              <a:buChar char="•"/>
            </a:pPr>
            <a:r>
              <a:rPr lang="en-US" dirty="0" err="1"/>
              <a:t>Lammsbräu</a:t>
            </a:r>
            <a:r>
              <a:rPr lang="en-US" dirty="0"/>
              <a:t> contracts an agricultural engineer to help farmers transform production to lower cost to farmers</a:t>
            </a:r>
          </a:p>
        </p:txBody>
      </p:sp>
      <p:sp>
        <p:nvSpPr>
          <p:cNvPr id="54" name="TextBox 53">
            <a:extLst>
              <a:ext uri="{FF2B5EF4-FFF2-40B4-BE49-F238E27FC236}">
                <a16:creationId xmlns:a16="http://schemas.microsoft.com/office/drawing/2014/main" id="{85E7E2F4-4120-B371-472F-4BEEDBE5FDDE}"/>
              </a:ext>
            </a:extLst>
          </p:cNvPr>
          <p:cNvSpPr txBox="1"/>
          <p:nvPr/>
        </p:nvSpPr>
        <p:spPr>
          <a:xfrm>
            <a:off x="2273343" y="4691063"/>
            <a:ext cx="2885989" cy="369332"/>
          </a:xfrm>
          <a:prstGeom prst="rect">
            <a:avLst/>
          </a:prstGeom>
          <a:noFill/>
        </p:spPr>
        <p:txBody>
          <a:bodyPr wrap="square" rtlCol="0">
            <a:spAutoFit/>
          </a:bodyPr>
          <a:lstStyle/>
          <a:p>
            <a:r>
              <a:rPr lang="en-US" dirty="0"/>
              <a:t>Solution to this Dilemma?</a:t>
            </a:r>
          </a:p>
        </p:txBody>
      </p:sp>
      <p:cxnSp>
        <p:nvCxnSpPr>
          <p:cNvPr id="56" name="Straight Arrow Connector 55">
            <a:extLst>
              <a:ext uri="{FF2B5EF4-FFF2-40B4-BE49-F238E27FC236}">
                <a16:creationId xmlns:a16="http://schemas.microsoft.com/office/drawing/2014/main" id="{89D153DE-9806-96D3-41F3-8C5303C8EAF2}"/>
              </a:ext>
            </a:extLst>
          </p:cNvPr>
          <p:cNvCxnSpPr/>
          <p:nvPr/>
        </p:nvCxnSpPr>
        <p:spPr>
          <a:xfrm>
            <a:off x="5159332" y="4882396"/>
            <a:ext cx="1230923" cy="0"/>
          </a:xfrm>
          <a:prstGeom prst="straightConnector1">
            <a:avLst/>
          </a:prstGeom>
          <a:ln w="31750">
            <a:tailEnd type="triangle"/>
          </a:ln>
        </p:spPr>
        <p:style>
          <a:lnRef idx="1">
            <a:schemeClr val="dk1"/>
          </a:lnRef>
          <a:fillRef idx="0">
            <a:schemeClr val="dk1"/>
          </a:fillRef>
          <a:effectRef idx="0">
            <a:schemeClr val="dk1"/>
          </a:effectRef>
          <a:fontRef idx="minor">
            <a:schemeClr val="tx1"/>
          </a:fontRef>
        </p:style>
      </p:cxnSp>
      <p:sp>
        <p:nvSpPr>
          <p:cNvPr id="57" name="TextBox 56">
            <a:extLst>
              <a:ext uri="{FF2B5EF4-FFF2-40B4-BE49-F238E27FC236}">
                <a16:creationId xmlns:a16="http://schemas.microsoft.com/office/drawing/2014/main" id="{7758E727-7A90-EAF6-A277-7E8106AB8476}"/>
              </a:ext>
            </a:extLst>
          </p:cNvPr>
          <p:cNvSpPr txBox="1"/>
          <p:nvPr/>
        </p:nvSpPr>
        <p:spPr>
          <a:xfrm>
            <a:off x="6409423" y="4691063"/>
            <a:ext cx="3271795" cy="369332"/>
          </a:xfrm>
          <a:prstGeom prst="rect">
            <a:avLst/>
          </a:prstGeom>
          <a:noFill/>
        </p:spPr>
        <p:txBody>
          <a:bodyPr wrap="square" rtlCol="0">
            <a:spAutoFit/>
          </a:bodyPr>
          <a:lstStyle/>
          <a:p>
            <a:r>
              <a:rPr lang="en-US" dirty="0" err="1"/>
              <a:t>Lammsbräu</a:t>
            </a:r>
            <a:r>
              <a:rPr lang="en-US" dirty="0"/>
              <a:t> self-commits</a:t>
            </a:r>
          </a:p>
        </p:txBody>
      </p:sp>
      <p:sp>
        <p:nvSpPr>
          <p:cNvPr id="58" name="TextBox 57">
            <a:extLst>
              <a:ext uri="{FF2B5EF4-FFF2-40B4-BE49-F238E27FC236}">
                <a16:creationId xmlns:a16="http://schemas.microsoft.com/office/drawing/2014/main" id="{BDDA9522-0B51-7B04-5166-392644B874EC}"/>
              </a:ext>
            </a:extLst>
          </p:cNvPr>
          <p:cNvSpPr txBox="1"/>
          <p:nvPr/>
        </p:nvSpPr>
        <p:spPr>
          <a:xfrm>
            <a:off x="9085385" y="6533835"/>
            <a:ext cx="2965938" cy="369332"/>
          </a:xfrm>
          <a:prstGeom prst="rect">
            <a:avLst/>
          </a:prstGeom>
          <a:noFill/>
        </p:spPr>
        <p:txBody>
          <a:bodyPr wrap="square" rtlCol="0">
            <a:spAutoFit/>
          </a:bodyPr>
          <a:lstStyle/>
          <a:p>
            <a:r>
              <a:rPr lang="en-US" dirty="0"/>
              <a:t>Source: Beckmann, 2009</a:t>
            </a:r>
          </a:p>
        </p:txBody>
      </p:sp>
    </p:spTree>
    <p:extLst>
      <p:ext uri="{BB962C8B-B14F-4D97-AF65-F5344CB8AC3E}">
        <p14:creationId xmlns:p14="http://schemas.microsoft.com/office/powerpoint/2010/main" val="1889442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dissolve">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dissolve">
                                      <p:cBhvr>
                                        <p:cTn id="17" dur="500"/>
                                        <p:tgtEl>
                                          <p:spTgt spid="57"/>
                                        </p:tgtEl>
                                      </p:cBhvr>
                                    </p:animEffect>
                                  </p:childTnLst>
                                </p:cTn>
                              </p:par>
                              <p:par>
                                <p:cTn id="18" presetID="9" presetClass="entr" presetSubtype="0" fill="hold"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dissolve">
                                      <p:cBhvr>
                                        <p:cTn id="20" dur="500"/>
                                        <p:tgtEl>
                                          <p:spTgt spid="56"/>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dissolve">
                                      <p:cBhvr>
                                        <p:cTn id="2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3" grpId="0" animBg="1"/>
      <p:bldP spid="54" grpId="0"/>
      <p:bldP spid="5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C3A3E-372E-9356-5B14-D18382006356}"/>
              </a:ext>
            </a:extLst>
          </p:cNvPr>
          <p:cNvSpPr>
            <a:spLocks noGrp="1"/>
          </p:cNvSpPr>
          <p:nvPr>
            <p:ph type="title"/>
          </p:nvPr>
        </p:nvSpPr>
        <p:spPr>
          <a:xfrm>
            <a:off x="882683" y="2689029"/>
            <a:ext cx="3985650" cy="1479942"/>
          </a:xfrm>
        </p:spPr>
        <p:txBody>
          <a:bodyPr>
            <a:normAutofit/>
          </a:bodyPr>
          <a:lstStyle/>
          <a:p>
            <a:r>
              <a:rPr lang="en-US" sz="2400" b="1" dirty="0">
                <a:solidFill>
                  <a:srgbClr val="0070C0"/>
                </a:solidFill>
              </a:rPr>
              <a:t>But the Farmers still said no!?– </a:t>
            </a:r>
            <a:r>
              <a:rPr lang="en-US" sz="2400" b="1" dirty="0"/>
              <a:t>Contextualizing by thinking in Systems</a:t>
            </a:r>
          </a:p>
        </p:txBody>
      </p:sp>
      <p:pic>
        <p:nvPicPr>
          <p:cNvPr id="4" name="Content Placeholder 4" descr="Diagram&#10;&#10;Description automatically generated">
            <a:extLst>
              <a:ext uri="{FF2B5EF4-FFF2-40B4-BE49-F238E27FC236}">
                <a16:creationId xmlns:a16="http://schemas.microsoft.com/office/drawing/2014/main" id="{4F68C150-0D15-8BE1-85FF-C5025B78100C}"/>
              </a:ext>
            </a:extLst>
          </p:cNvPr>
          <p:cNvPicPr>
            <a:picLocks noChangeAspect="1"/>
          </p:cNvPicPr>
          <p:nvPr/>
        </p:nvPicPr>
        <p:blipFill>
          <a:blip r:embed="rId2"/>
          <a:stretch>
            <a:fillRect/>
          </a:stretch>
        </p:blipFill>
        <p:spPr>
          <a:xfrm>
            <a:off x="5477933" y="74039"/>
            <a:ext cx="5240609" cy="6783961"/>
          </a:xfrm>
          <a:prstGeom prst="rect">
            <a:avLst/>
          </a:prstGeom>
        </p:spPr>
      </p:pic>
    </p:spTree>
    <p:extLst>
      <p:ext uri="{BB962C8B-B14F-4D97-AF65-F5344CB8AC3E}">
        <p14:creationId xmlns:p14="http://schemas.microsoft.com/office/powerpoint/2010/main" val="1221438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225B16B1-3FFE-8526-415D-E5B84D3409FF}"/>
              </a:ext>
            </a:extLst>
          </p:cNvPr>
          <p:cNvPicPr>
            <a:picLocks noChangeAspect="1"/>
          </p:cNvPicPr>
          <p:nvPr/>
        </p:nvPicPr>
        <p:blipFill>
          <a:blip r:embed="rId2"/>
          <a:stretch>
            <a:fillRect/>
          </a:stretch>
        </p:blipFill>
        <p:spPr>
          <a:xfrm>
            <a:off x="2209800" y="500514"/>
            <a:ext cx="7772400" cy="6098473"/>
          </a:xfrm>
          <a:prstGeom prst="rect">
            <a:avLst/>
          </a:prstGeom>
        </p:spPr>
      </p:pic>
      <p:sp>
        <p:nvSpPr>
          <p:cNvPr id="4" name="TextBox 3">
            <a:extLst>
              <a:ext uri="{FF2B5EF4-FFF2-40B4-BE49-F238E27FC236}">
                <a16:creationId xmlns:a16="http://schemas.microsoft.com/office/drawing/2014/main" id="{6754EB97-C685-E943-47EF-31044BDA4138}"/>
              </a:ext>
            </a:extLst>
          </p:cNvPr>
          <p:cNvSpPr txBox="1"/>
          <p:nvPr/>
        </p:nvSpPr>
        <p:spPr>
          <a:xfrm>
            <a:off x="5207726" y="2038723"/>
            <a:ext cx="1524000" cy="461665"/>
          </a:xfrm>
          <a:prstGeom prst="rect">
            <a:avLst/>
          </a:prstGeom>
          <a:noFill/>
        </p:spPr>
        <p:txBody>
          <a:bodyPr wrap="square" rtlCol="0">
            <a:spAutoFit/>
          </a:bodyPr>
          <a:lstStyle/>
          <a:p>
            <a:pPr algn="ctr"/>
            <a:r>
              <a:rPr lang="en-US" sz="1200" b="1" dirty="0"/>
              <a:t>Non-organic farming</a:t>
            </a:r>
          </a:p>
        </p:txBody>
      </p:sp>
      <p:sp>
        <p:nvSpPr>
          <p:cNvPr id="9" name="TextBox 8">
            <a:extLst>
              <a:ext uri="{FF2B5EF4-FFF2-40B4-BE49-F238E27FC236}">
                <a16:creationId xmlns:a16="http://schemas.microsoft.com/office/drawing/2014/main" id="{0F7A90A2-D1F8-1AA6-64BA-996FEAF7C3FC}"/>
              </a:ext>
            </a:extLst>
          </p:cNvPr>
          <p:cNvSpPr txBox="1"/>
          <p:nvPr/>
        </p:nvSpPr>
        <p:spPr>
          <a:xfrm>
            <a:off x="4996542" y="3022934"/>
            <a:ext cx="2373086" cy="1015663"/>
          </a:xfrm>
          <a:prstGeom prst="rect">
            <a:avLst/>
          </a:prstGeom>
          <a:noFill/>
        </p:spPr>
        <p:txBody>
          <a:bodyPr wrap="square" rtlCol="0">
            <a:spAutoFit/>
          </a:bodyPr>
          <a:lstStyle/>
          <a:p>
            <a:pPr algn="ctr"/>
            <a:r>
              <a:rPr lang="en-US" sz="1200" b="1" dirty="0"/>
              <a:t>Our current farming provides a certain yield via traditional methods. Changing these methods risks bring about the same yields</a:t>
            </a:r>
          </a:p>
        </p:txBody>
      </p:sp>
      <p:sp>
        <p:nvSpPr>
          <p:cNvPr id="10" name="TextBox 9">
            <a:extLst>
              <a:ext uri="{FF2B5EF4-FFF2-40B4-BE49-F238E27FC236}">
                <a16:creationId xmlns:a16="http://schemas.microsoft.com/office/drawing/2014/main" id="{8BAA9774-E1DC-675B-AFE9-9968E112A705}"/>
              </a:ext>
            </a:extLst>
          </p:cNvPr>
          <p:cNvSpPr txBox="1"/>
          <p:nvPr/>
        </p:nvSpPr>
        <p:spPr>
          <a:xfrm>
            <a:off x="4322618" y="4148055"/>
            <a:ext cx="2941452" cy="1015663"/>
          </a:xfrm>
          <a:prstGeom prst="rect">
            <a:avLst/>
          </a:prstGeom>
          <a:noFill/>
        </p:spPr>
        <p:txBody>
          <a:bodyPr wrap="square" rtlCol="0">
            <a:spAutoFit/>
          </a:bodyPr>
          <a:lstStyle/>
          <a:p>
            <a:pPr algn="ctr"/>
            <a:r>
              <a:rPr lang="en-US" sz="1200" b="1" dirty="0"/>
              <a:t>To maintain their livelihoods farmers must ensure that they receive sufficient recompense through the market mechanism to cover their costs </a:t>
            </a:r>
          </a:p>
        </p:txBody>
      </p:sp>
      <p:cxnSp>
        <p:nvCxnSpPr>
          <p:cNvPr id="12" name="Straight Arrow Connector 11">
            <a:extLst>
              <a:ext uri="{FF2B5EF4-FFF2-40B4-BE49-F238E27FC236}">
                <a16:creationId xmlns:a16="http://schemas.microsoft.com/office/drawing/2014/main" id="{149D43C9-642B-4245-1E0E-E9CEA0E9C939}"/>
              </a:ext>
            </a:extLst>
          </p:cNvPr>
          <p:cNvCxnSpPr>
            <a:cxnSpLocks/>
          </p:cNvCxnSpPr>
          <p:nvPr/>
        </p:nvCxnSpPr>
        <p:spPr>
          <a:xfrm>
            <a:off x="1856509" y="4364068"/>
            <a:ext cx="2274455" cy="0"/>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3AC2BB4-8F34-5500-76D8-AEBD3E1C75D3}"/>
              </a:ext>
            </a:extLst>
          </p:cNvPr>
          <p:cNvSpPr txBox="1"/>
          <p:nvPr/>
        </p:nvSpPr>
        <p:spPr>
          <a:xfrm>
            <a:off x="111991" y="4040902"/>
            <a:ext cx="1552864" cy="646331"/>
          </a:xfrm>
          <a:prstGeom prst="rect">
            <a:avLst/>
          </a:prstGeom>
          <a:noFill/>
        </p:spPr>
        <p:txBody>
          <a:bodyPr wrap="square" rtlCol="0">
            <a:spAutoFit/>
          </a:bodyPr>
          <a:lstStyle/>
          <a:p>
            <a:r>
              <a:rPr lang="en-US" dirty="0">
                <a:solidFill>
                  <a:srgbClr val="FF0000"/>
                </a:solidFill>
              </a:rPr>
              <a:t>Individual self-commitments</a:t>
            </a:r>
          </a:p>
        </p:txBody>
      </p:sp>
      <p:pic>
        <p:nvPicPr>
          <p:cNvPr id="18" name="Picture 17" descr="Graphical user interface, application&#10;&#10;Description automatically generated with medium confidence">
            <a:extLst>
              <a:ext uri="{FF2B5EF4-FFF2-40B4-BE49-F238E27FC236}">
                <a16:creationId xmlns:a16="http://schemas.microsoft.com/office/drawing/2014/main" id="{49C75041-B294-C3A4-6743-B8799A61EF25}"/>
              </a:ext>
            </a:extLst>
          </p:cNvPr>
          <p:cNvPicPr>
            <a:picLocks noChangeAspect="1"/>
          </p:cNvPicPr>
          <p:nvPr/>
        </p:nvPicPr>
        <p:blipFill>
          <a:blip r:embed="rId3"/>
          <a:stretch>
            <a:fillRect/>
          </a:stretch>
        </p:blipFill>
        <p:spPr>
          <a:xfrm>
            <a:off x="2783031" y="619006"/>
            <a:ext cx="1128829" cy="1881382"/>
          </a:xfrm>
          <a:prstGeom prst="rect">
            <a:avLst/>
          </a:prstGeom>
        </p:spPr>
      </p:pic>
    </p:spTree>
    <p:extLst>
      <p:ext uri="{BB962C8B-B14F-4D97-AF65-F5344CB8AC3E}">
        <p14:creationId xmlns:p14="http://schemas.microsoft.com/office/powerpoint/2010/main" val="3029065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ssolv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dissolv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dissolve">
                                      <p:cBhvr>
                                        <p:cTn id="28" dur="500"/>
                                        <p:tgtEl>
                                          <p:spTgt spid="12"/>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dissolv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66B29-FE05-ECDD-F63A-4485AA50CCE7}"/>
              </a:ext>
            </a:extLst>
          </p:cNvPr>
          <p:cNvSpPr>
            <a:spLocks noGrp="1"/>
          </p:cNvSpPr>
          <p:nvPr>
            <p:ph type="title"/>
          </p:nvPr>
        </p:nvSpPr>
        <p:spPr>
          <a:xfrm>
            <a:off x="956301" y="7031"/>
            <a:ext cx="10895106" cy="1325563"/>
          </a:xfrm>
        </p:spPr>
        <p:txBody>
          <a:bodyPr/>
          <a:lstStyle/>
          <a:p>
            <a:r>
              <a:rPr lang="en-US" dirty="0"/>
              <a:t>Encourage Collective commitment</a:t>
            </a:r>
          </a:p>
        </p:txBody>
      </p:sp>
      <p:sp>
        <p:nvSpPr>
          <p:cNvPr id="4" name="Rounded Rectangle 3">
            <a:extLst>
              <a:ext uri="{FF2B5EF4-FFF2-40B4-BE49-F238E27FC236}">
                <a16:creationId xmlns:a16="http://schemas.microsoft.com/office/drawing/2014/main" id="{27CC1670-2690-2C9F-75B2-0F76A5FCE271}"/>
              </a:ext>
            </a:extLst>
          </p:cNvPr>
          <p:cNvSpPr/>
          <p:nvPr/>
        </p:nvSpPr>
        <p:spPr>
          <a:xfrm>
            <a:off x="5007408" y="1818038"/>
            <a:ext cx="5322881" cy="1737677"/>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Traditional competition between farmers undermines individually committed pricing agreements, creates uncertainty, and continues eroding </a:t>
            </a:r>
            <a:r>
              <a:rPr lang="en-US" dirty="0" err="1"/>
              <a:t>Lammsbräu’s</a:t>
            </a:r>
            <a:r>
              <a:rPr lang="en-US" dirty="0"/>
              <a:t> ecological goal</a:t>
            </a:r>
          </a:p>
        </p:txBody>
      </p:sp>
      <p:sp>
        <p:nvSpPr>
          <p:cNvPr id="5" name="AutoShape 3">
            <a:extLst>
              <a:ext uri="{FF2B5EF4-FFF2-40B4-BE49-F238E27FC236}">
                <a16:creationId xmlns:a16="http://schemas.microsoft.com/office/drawing/2014/main" id="{A4B01B43-3DFC-C7BE-701A-A49808F7D1E1}"/>
              </a:ext>
              <a:ext uri="{C183D7F6-B498-43B3-948B-1728B52AA6E4}">
                <adec:decorative xmlns:adec="http://schemas.microsoft.com/office/drawing/2017/decorative" val="1"/>
              </a:ext>
            </a:extLst>
          </p:cNvPr>
          <p:cNvSpPr>
            <a:spLocks noChangeAspect="1" noChangeArrowheads="1"/>
          </p:cNvSpPr>
          <p:nvPr/>
        </p:nvSpPr>
        <p:spPr bwMode="auto">
          <a:xfrm>
            <a:off x="1255286" y="2012044"/>
            <a:ext cx="1266825" cy="877888"/>
          </a:xfrm>
          <a:prstGeom prst="roundRect">
            <a:avLst>
              <a:gd name="adj" fmla="val 3144"/>
            </a:avLst>
          </a:prstGeom>
          <a:solidFill>
            <a:schemeClr val="bg1"/>
          </a:solidFill>
          <a:ln w="12700">
            <a:solidFill>
              <a:schemeClr val="tx1"/>
            </a:solidFill>
            <a:round/>
            <a:headEnd/>
            <a:tailEnd/>
          </a:ln>
        </p:spPr>
        <p:txBody>
          <a:bodyPr wrap="none" anchor="ctr"/>
          <a:lstStyle/>
          <a:p>
            <a:pPr marL="190500" indent="-190500" algn="ctr"/>
            <a:endParaRPr lang="en-GB" sz="1600" dirty="0"/>
          </a:p>
        </p:txBody>
      </p:sp>
      <p:sp>
        <p:nvSpPr>
          <p:cNvPr id="6" name="AutoShape 4">
            <a:extLst>
              <a:ext uri="{FF2B5EF4-FFF2-40B4-BE49-F238E27FC236}">
                <a16:creationId xmlns:a16="http://schemas.microsoft.com/office/drawing/2014/main" id="{F26D9DBC-A8D3-9A6D-D929-613AF0267029}"/>
              </a:ext>
              <a:ext uri="{C183D7F6-B498-43B3-948B-1728B52AA6E4}">
                <adec:decorative xmlns:adec="http://schemas.microsoft.com/office/drawing/2017/decorative" val="1"/>
              </a:ext>
            </a:extLst>
          </p:cNvPr>
          <p:cNvSpPr>
            <a:spLocks noChangeAspect="1" noChangeArrowheads="1"/>
          </p:cNvSpPr>
          <p:nvPr/>
        </p:nvSpPr>
        <p:spPr bwMode="auto">
          <a:xfrm>
            <a:off x="2618949" y="2012044"/>
            <a:ext cx="1266825" cy="877888"/>
          </a:xfrm>
          <a:prstGeom prst="roundRect">
            <a:avLst>
              <a:gd name="adj" fmla="val 3144"/>
            </a:avLst>
          </a:prstGeom>
          <a:solidFill>
            <a:schemeClr val="bg1"/>
          </a:solidFill>
          <a:ln w="12700">
            <a:solidFill>
              <a:schemeClr val="tx1"/>
            </a:solidFill>
            <a:round/>
            <a:headEnd/>
            <a:tailEnd/>
          </a:ln>
        </p:spPr>
        <p:txBody>
          <a:bodyPr wrap="none" anchor="ctr"/>
          <a:lstStyle/>
          <a:p>
            <a:pPr marL="190500" indent="-190500" algn="ctr"/>
            <a:endParaRPr lang="en-GB" sz="1600" dirty="0"/>
          </a:p>
        </p:txBody>
      </p:sp>
      <p:sp>
        <p:nvSpPr>
          <p:cNvPr id="7" name="AutoShape 5">
            <a:extLst>
              <a:ext uri="{FF2B5EF4-FFF2-40B4-BE49-F238E27FC236}">
                <a16:creationId xmlns:a16="http://schemas.microsoft.com/office/drawing/2014/main" id="{B7B71C2D-E8AD-D9DA-95D4-23DE04967FED}"/>
              </a:ext>
              <a:ext uri="{C183D7F6-B498-43B3-948B-1728B52AA6E4}">
                <adec:decorative xmlns:adec="http://schemas.microsoft.com/office/drawing/2017/decorative" val="1"/>
              </a:ext>
            </a:extLst>
          </p:cNvPr>
          <p:cNvSpPr>
            <a:spLocks noChangeAspect="1" noChangeArrowheads="1"/>
          </p:cNvSpPr>
          <p:nvPr/>
        </p:nvSpPr>
        <p:spPr bwMode="auto">
          <a:xfrm>
            <a:off x="1255286" y="2986769"/>
            <a:ext cx="1266825" cy="876300"/>
          </a:xfrm>
          <a:prstGeom prst="roundRect">
            <a:avLst>
              <a:gd name="adj" fmla="val 3144"/>
            </a:avLst>
          </a:prstGeom>
          <a:solidFill>
            <a:schemeClr val="bg1"/>
          </a:solidFill>
          <a:ln w="12700">
            <a:solidFill>
              <a:schemeClr val="tx1"/>
            </a:solidFill>
            <a:round/>
            <a:headEnd/>
            <a:tailEnd/>
          </a:ln>
        </p:spPr>
        <p:txBody>
          <a:bodyPr wrap="none" anchor="ctr"/>
          <a:lstStyle/>
          <a:p>
            <a:pPr marL="190500" indent="-190500" algn="ctr"/>
            <a:endParaRPr lang="en-GB" sz="1600" dirty="0"/>
          </a:p>
        </p:txBody>
      </p:sp>
      <p:sp>
        <p:nvSpPr>
          <p:cNvPr id="8" name="AutoShape 6">
            <a:extLst>
              <a:ext uri="{FF2B5EF4-FFF2-40B4-BE49-F238E27FC236}">
                <a16:creationId xmlns:a16="http://schemas.microsoft.com/office/drawing/2014/main" id="{9019E1CB-F669-5EE7-8269-61C666154006}"/>
              </a:ext>
              <a:ext uri="{C183D7F6-B498-43B3-948B-1728B52AA6E4}">
                <adec:decorative xmlns:adec="http://schemas.microsoft.com/office/drawing/2017/decorative" val="1"/>
              </a:ext>
            </a:extLst>
          </p:cNvPr>
          <p:cNvSpPr>
            <a:spLocks noChangeAspect="1" noChangeArrowheads="1"/>
          </p:cNvSpPr>
          <p:nvPr/>
        </p:nvSpPr>
        <p:spPr bwMode="auto">
          <a:xfrm>
            <a:off x="2618949" y="2986769"/>
            <a:ext cx="1266825" cy="876300"/>
          </a:xfrm>
          <a:prstGeom prst="roundRect">
            <a:avLst>
              <a:gd name="adj" fmla="val 3144"/>
            </a:avLst>
          </a:prstGeom>
          <a:solidFill>
            <a:schemeClr val="bg1"/>
          </a:solidFill>
          <a:ln w="12700">
            <a:solidFill>
              <a:schemeClr val="tx1"/>
            </a:solidFill>
            <a:round/>
            <a:headEnd/>
            <a:tailEnd/>
          </a:ln>
        </p:spPr>
        <p:txBody>
          <a:bodyPr wrap="none" anchor="ctr"/>
          <a:lstStyle/>
          <a:p>
            <a:pPr marL="190500" indent="-190500" algn="ctr"/>
            <a:endParaRPr lang="en-GB" sz="1600" dirty="0"/>
          </a:p>
        </p:txBody>
      </p:sp>
      <p:sp>
        <p:nvSpPr>
          <p:cNvPr id="9" name="Rectangle 7">
            <a:extLst>
              <a:ext uri="{FF2B5EF4-FFF2-40B4-BE49-F238E27FC236}">
                <a16:creationId xmlns:a16="http://schemas.microsoft.com/office/drawing/2014/main" id="{C14087B1-26E4-FB83-9FBE-8D32EDC9701E}"/>
              </a:ext>
            </a:extLst>
          </p:cNvPr>
          <p:cNvSpPr>
            <a:spLocks noChangeAspect="1" noChangeArrowheads="1"/>
          </p:cNvSpPr>
          <p:nvPr/>
        </p:nvSpPr>
        <p:spPr bwMode="auto">
          <a:xfrm>
            <a:off x="2907874" y="1753282"/>
            <a:ext cx="613951"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buFontTx/>
              <a:buNone/>
            </a:pPr>
            <a:r>
              <a:rPr lang="en-GB" sz="1200" i="1" dirty="0">
                <a:solidFill>
                  <a:srgbClr val="000000"/>
                </a:solidFill>
              </a:rPr>
              <a:t>cooperate</a:t>
            </a:r>
          </a:p>
        </p:txBody>
      </p:sp>
      <p:sp>
        <p:nvSpPr>
          <p:cNvPr id="10" name="Rectangle 8">
            <a:extLst>
              <a:ext uri="{FF2B5EF4-FFF2-40B4-BE49-F238E27FC236}">
                <a16:creationId xmlns:a16="http://schemas.microsoft.com/office/drawing/2014/main" id="{7081E796-0E65-BED8-5FE1-7B95A52AB462}"/>
              </a:ext>
            </a:extLst>
          </p:cNvPr>
          <p:cNvSpPr>
            <a:spLocks noChangeAspect="1" noChangeArrowheads="1"/>
          </p:cNvSpPr>
          <p:nvPr/>
        </p:nvSpPr>
        <p:spPr bwMode="auto">
          <a:xfrm rot="-5400000">
            <a:off x="677958" y="3325443"/>
            <a:ext cx="876843"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buFontTx/>
              <a:buNone/>
            </a:pPr>
            <a:r>
              <a:rPr lang="en-GB" sz="1200" i="1" dirty="0">
                <a:solidFill>
                  <a:srgbClr val="000000"/>
                </a:solidFill>
              </a:rPr>
              <a:t>Not cooperate</a:t>
            </a:r>
            <a:endParaRPr lang="en-GB" sz="1200" i="1" dirty="0"/>
          </a:p>
        </p:txBody>
      </p:sp>
      <p:sp>
        <p:nvSpPr>
          <p:cNvPr id="11" name="Rectangle 9">
            <a:extLst>
              <a:ext uri="{FF2B5EF4-FFF2-40B4-BE49-F238E27FC236}">
                <a16:creationId xmlns:a16="http://schemas.microsoft.com/office/drawing/2014/main" id="{5C8B6968-FD7B-ACB0-A90E-0A5AA30A9AEA}"/>
              </a:ext>
            </a:extLst>
          </p:cNvPr>
          <p:cNvSpPr>
            <a:spLocks noChangeAspect="1" noChangeArrowheads="1"/>
          </p:cNvSpPr>
          <p:nvPr/>
        </p:nvSpPr>
        <p:spPr bwMode="auto">
          <a:xfrm>
            <a:off x="1307674" y="1753282"/>
            <a:ext cx="876843"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buFontTx/>
              <a:buNone/>
            </a:pPr>
            <a:r>
              <a:rPr lang="en-GB" sz="1200" i="1" dirty="0">
                <a:solidFill>
                  <a:srgbClr val="000000"/>
                </a:solidFill>
              </a:rPr>
              <a:t>Not cooperate</a:t>
            </a:r>
          </a:p>
        </p:txBody>
      </p:sp>
      <p:sp>
        <p:nvSpPr>
          <p:cNvPr id="12" name="Rectangle 10">
            <a:extLst>
              <a:ext uri="{FF2B5EF4-FFF2-40B4-BE49-F238E27FC236}">
                <a16:creationId xmlns:a16="http://schemas.microsoft.com/office/drawing/2014/main" id="{A001E67B-7FE7-3E91-317D-8A83A566A74E}"/>
              </a:ext>
            </a:extLst>
          </p:cNvPr>
          <p:cNvSpPr>
            <a:spLocks noChangeAspect="1" noChangeArrowheads="1"/>
          </p:cNvSpPr>
          <p:nvPr/>
        </p:nvSpPr>
        <p:spPr bwMode="auto">
          <a:xfrm rot="-5400000">
            <a:off x="812579" y="2274518"/>
            <a:ext cx="613951"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buFontTx/>
              <a:buNone/>
            </a:pPr>
            <a:r>
              <a:rPr lang="en-GB" sz="1200" i="1" dirty="0">
                <a:solidFill>
                  <a:srgbClr val="000000"/>
                </a:solidFill>
              </a:rPr>
              <a:t>cooperate</a:t>
            </a:r>
            <a:endParaRPr lang="en-GB" sz="1200" i="1" dirty="0"/>
          </a:p>
        </p:txBody>
      </p:sp>
      <p:sp>
        <p:nvSpPr>
          <p:cNvPr id="13" name="Text Box 11">
            <a:extLst>
              <a:ext uri="{FF2B5EF4-FFF2-40B4-BE49-F238E27FC236}">
                <a16:creationId xmlns:a16="http://schemas.microsoft.com/office/drawing/2014/main" id="{CC4B10E6-D170-D90F-28DB-81CD9EBD8881}"/>
              </a:ext>
            </a:extLst>
          </p:cNvPr>
          <p:cNvSpPr txBox="1">
            <a:spLocks noChangeAspect="1" noChangeArrowheads="1"/>
          </p:cNvSpPr>
          <p:nvPr/>
        </p:nvSpPr>
        <p:spPr bwMode="auto">
          <a:xfrm>
            <a:off x="1301324" y="2324782"/>
            <a:ext cx="112077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algn="ctr" eaLnBrk="1" hangingPunct="1">
              <a:spcBef>
                <a:spcPct val="50000"/>
              </a:spcBef>
              <a:buFontTx/>
              <a:buNone/>
            </a:pPr>
            <a:r>
              <a:rPr lang="en-GB" dirty="0"/>
              <a:t>2, 5</a:t>
            </a:r>
          </a:p>
        </p:txBody>
      </p:sp>
      <p:sp>
        <p:nvSpPr>
          <p:cNvPr id="14" name="Text Box 12">
            <a:extLst>
              <a:ext uri="{FF2B5EF4-FFF2-40B4-BE49-F238E27FC236}">
                <a16:creationId xmlns:a16="http://schemas.microsoft.com/office/drawing/2014/main" id="{D5301849-9363-162C-5D97-EC0B3A37CE9E}"/>
              </a:ext>
            </a:extLst>
          </p:cNvPr>
          <p:cNvSpPr txBox="1">
            <a:spLocks noChangeAspect="1" noChangeArrowheads="1"/>
          </p:cNvSpPr>
          <p:nvPr/>
        </p:nvSpPr>
        <p:spPr bwMode="auto">
          <a:xfrm>
            <a:off x="2555449" y="2324782"/>
            <a:ext cx="1395412"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algn="ctr" eaLnBrk="1" hangingPunct="1">
              <a:spcBef>
                <a:spcPct val="50000"/>
              </a:spcBef>
              <a:buFontTx/>
              <a:buNone/>
            </a:pPr>
            <a:r>
              <a:rPr lang="en-GB" dirty="0"/>
              <a:t>4, 4</a:t>
            </a:r>
          </a:p>
        </p:txBody>
      </p:sp>
      <p:sp>
        <p:nvSpPr>
          <p:cNvPr id="15" name="Text Box 13">
            <a:extLst>
              <a:ext uri="{FF2B5EF4-FFF2-40B4-BE49-F238E27FC236}">
                <a16:creationId xmlns:a16="http://schemas.microsoft.com/office/drawing/2014/main" id="{AB46B782-96FC-F43F-818D-D423337E7E18}"/>
              </a:ext>
            </a:extLst>
          </p:cNvPr>
          <p:cNvSpPr txBox="1">
            <a:spLocks noChangeAspect="1" noChangeArrowheads="1"/>
          </p:cNvSpPr>
          <p:nvPr/>
        </p:nvSpPr>
        <p:spPr bwMode="auto">
          <a:xfrm>
            <a:off x="2612599" y="3299507"/>
            <a:ext cx="12827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algn="ctr" eaLnBrk="1" hangingPunct="1">
              <a:spcBef>
                <a:spcPct val="50000"/>
              </a:spcBef>
              <a:buFontTx/>
              <a:buNone/>
            </a:pPr>
            <a:r>
              <a:rPr lang="en-GB" dirty="0"/>
              <a:t>5, 2</a:t>
            </a:r>
          </a:p>
        </p:txBody>
      </p:sp>
      <p:sp>
        <p:nvSpPr>
          <p:cNvPr id="16" name="Text Box 14">
            <a:extLst>
              <a:ext uri="{FF2B5EF4-FFF2-40B4-BE49-F238E27FC236}">
                <a16:creationId xmlns:a16="http://schemas.microsoft.com/office/drawing/2014/main" id="{9E60D458-66CA-AFB0-C7B1-F0FA9EB8602D}"/>
              </a:ext>
            </a:extLst>
          </p:cNvPr>
          <p:cNvSpPr txBox="1">
            <a:spLocks noChangeAspect="1" noChangeArrowheads="1"/>
          </p:cNvSpPr>
          <p:nvPr/>
        </p:nvSpPr>
        <p:spPr bwMode="auto">
          <a:xfrm>
            <a:off x="1223536" y="3299507"/>
            <a:ext cx="127952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algn="ctr" eaLnBrk="1" hangingPunct="1">
              <a:spcBef>
                <a:spcPct val="50000"/>
              </a:spcBef>
              <a:buFontTx/>
              <a:buNone/>
            </a:pPr>
            <a:r>
              <a:rPr lang="en-GB" dirty="0"/>
              <a:t>2, 2</a:t>
            </a:r>
          </a:p>
        </p:txBody>
      </p:sp>
      <p:sp>
        <p:nvSpPr>
          <p:cNvPr id="17" name="Line 15">
            <a:extLst>
              <a:ext uri="{FF2B5EF4-FFF2-40B4-BE49-F238E27FC236}">
                <a16:creationId xmlns:a16="http://schemas.microsoft.com/office/drawing/2014/main" id="{89C161DB-39DE-7137-34AD-1599ED411FDD}"/>
              </a:ext>
              <a:ext uri="{C183D7F6-B498-43B3-948B-1728B52AA6E4}">
                <adec:decorative xmlns:adec="http://schemas.microsoft.com/office/drawing/2017/decorative" val="1"/>
              </a:ext>
            </a:extLst>
          </p:cNvPr>
          <p:cNvSpPr>
            <a:spLocks noChangeAspect="1" noChangeShapeType="1"/>
          </p:cNvSpPr>
          <p:nvPr/>
        </p:nvSpPr>
        <p:spPr bwMode="auto">
          <a:xfrm flipH="1">
            <a:off x="2169686" y="2485119"/>
            <a:ext cx="779463"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spAutoFit/>
          </a:bodyPr>
          <a:lstStyle/>
          <a:p>
            <a:endParaRPr lang="en-GB" dirty="0"/>
          </a:p>
        </p:txBody>
      </p:sp>
      <p:sp>
        <p:nvSpPr>
          <p:cNvPr id="18" name="Line 16">
            <a:extLst>
              <a:ext uri="{FF2B5EF4-FFF2-40B4-BE49-F238E27FC236}">
                <a16:creationId xmlns:a16="http://schemas.microsoft.com/office/drawing/2014/main" id="{D205B1AD-BAAD-8DF0-F283-53ADF12323DC}"/>
              </a:ext>
              <a:ext uri="{C183D7F6-B498-43B3-948B-1728B52AA6E4}">
                <adec:decorative xmlns:adec="http://schemas.microsoft.com/office/drawing/2017/decorative" val="1"/>
              </a:ext>
            </a:extLst>
          </p:cNvPr>
          <p:cNvSpPr>
            <a:spLocks noChangeAspect="1" noChangeShapeType="1"/>
          </p:cNvSpPr>
          <p:nvPr/>
        </p:nvSpPr>
        <p:spPr bwMode="auto">
          <a:xfrm flipH="1">
            <a:off x="2169686" y="3459844"/>
            <a:ext cx="779463"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spAutoFit/>
          </a:bodyPr>
          <a:lstStyle/>
          <a:p>
            <a:endParaRPr lang="en-GB" dirty="0"/>
          </a:p>
        </p:txBody>
      </p:sp>
      <p:sp>
        <p:nvSpPr>
          <p:cNvPr id="19" name="Line 17">
            <a:extLst>
              <a:ext uri="{FF2B5EF4-FFF2-40B4-BE49-F238E27FC236}">
                <a16:creationId xmlns:a16="http://schemas.microsoft.com/office/drawing/2014/main" id="{7A70C049-C78A-D662-1306-044FD3BDE62A}"/>
              </a:ext>
              <a:ext uri="{C183D7F6-B498-43B3-948B-1728B52AA6E4}">
                <adec:decorative xmlns:adec="http://schemas.microsoft.com/office/drawing/2017/decorative" val="1"/>
              </a:ext>
            </a:extLst>
          </p:cNvPr>
          <p:cNvSpPr>
            <a:spLocks noChangeAspect="1" noChangeShapeType="1"/>
          </p:cNvSpPr>
          <p:nvPr/>
        </p:nvSpPr>
        <p:spPr bwMode="auto">
          <a:xfrm>
            <a:off x="1861711" y="2593069"/>
            <a:ext cx="0" cy="73025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spAutoFit/>
          </a:bodyPr>
          <a:lstStyle/>
          <a:p>
            <a:endParaRPr lang="en-GB" dirty="0"/>
          </a:p>
        </p:txBody>
      </p:sp>
      <p:sp>
        <p:nvSpPr>
          <p:cNvPr id="20" name="Line 18">
            <a:extLst>
              <a:ext uri="{FF2B5EF4-FFF2-40B4-BE49-F238E27FC236}">
                <a16:creationId xmlns:a16="http://schemas.microsoft.com/office/drawing/2014/main" id="{1B9473E5-EE1A-A091-D841-FC36A8FFDE9B}"/>
              </a:ext>
              <a:ext uri="{C183D7F6-B498-43B3-948B-1728B52AA6E4}">
                <adec:decorative xmlns:adec="http://schemas.microsoft.com/office/drawing/2017/decorative" val="1"/>
              </a:ext>
            </a:extLst>
          </p:cNvPr>
          <p:cNvSpPr>
            <a:spLocks noChangeAspect="1" noChangeShapeType="1"/>
          </p:cNvSpPr>
          <p:nvPr/>
        </p:nvSpPr>
        <p:spPr bwMode="auto">
          <a:xfrm>
            <a:off x="3257124" y="2593069"/>
            <a:ext cx="0" cy="73025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spAutoFit/>
          </a:bodyPr>
          <a:lstStyle/>
          <a:p>
            <a:endParaRPr lang="en-GB" dirty="0"/>
          </a:p>
        </p:txBody>
      </p:sp>
      <p:sp>
        <p:nvSpPr>
          <p:cNvPr id="21" name="Text Box 20">
            <a:extLst>
              <a:ext uri="{FF2B5EF4-FFF2-40B4-BE49-F238E27FC236}">
                <a16:creationId xmlns:a16="http://schemas.microsoft.com/office/drawing/2014/main" id="{A7FD8852-D4B4-60C4-8F23-9AD9BA087DB1}"/>
              </a:ext>
            </a:extLst>
          </p:cNvPr>
          <p:cNvSpPr txBox="1">
            <a:spLocks noChangeArrowheads="1"/>
          </p:cNvSpPr>
          <p:nvPr/>
        </p:nvSpPr>
        <p:spPr bwMode="auto">
          <a:xfrm>
            <a:off x="1104474" y="1980294"/>
            <a:ext cx="604837"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algn="ctr" eaLnBrk="1" hangingPunct="1">
              <a:spcBef>
                <a:spcPct val="50000"/>
              </a:spcBef>
              <a:buFontTx/>
              <a:buNone/>
            </a:pPr>
            <a:r>
              <a:rPr lang="en-GB" dirty="0"/>
              <a:t>IV</a:t>
            </a:r>
          </a:p>
        </p:txBody>
      </p:sp>
      <p:sp>
        <p:nvSpPr>
          <p:cNvPr id="22" name="Text Box 22">
            <a:extLst>
              <a:ext uri="{FF2B5EF4-FFF2-40B4-BE49-F238E27FC236}">
                <a16:creationId xmlns:a16="http://schemas.microsoft.com/office/drawing/2014/main" id="{4F6C64A9-D329-ABEF-76D4-13B378C066E6}"/>
              </a:ext>
            </a:extLst>
          </p:cNvPr>
          <p:cNvSpPr txBox="1">
            <a:spLocks noChangeArrowheads="1"/>
          </p:cNvSpPr>
          <p:nvPr/>
        </p:nvSpPr>
        <p:spPr bwMode="auto">
          <a:xfrm>
            <a:off x="1091774" y="3555094"/>
            <a:ext cx="60325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algn="ctr" eaLnBrk="1" hangingPunct="1">
              <a:spcBef>
                <a:spcPct val="50000"/>
              </a:spcBef>
              <a:buFontTx/>
              <a:buNone/>
            </a:pPr>
            <a:r>
              <a:rPr lang="en-GB" dirty="0"/>
              <a:t>III</a:t>
            </a:r>
          </a:p>
        </p:txBody>
      </p:sp>
      <p:sp>
        <p:nvSpPr>
          <p:cNvPr id="23" name="Line 23">
            <a:extLst>
              <a:ext uri="{FF2B5EF4-FFF2-40B4-BE49-F238E27FC236}">
                <a16:creationId xmlns:a16="http://schemas.microsoft.com/office/drawing/2014/main" id="{C48E0006-9A23-4E8E-8196-E7584386C726}"/>
              </a:ext>
              <a:ext uri="{C183D7F6-B498-43B3-948B-1728B52AA6E4}">
                <adec:decorative xmlns:adec="http://schemas.microsoft.com/office/drawing/2017/decorative" val="1"/>
              </a:ext>
            </a:extLst>
          </p:cNvPr>
          <p:cNvSpPr>
            <a:spLocks noChangeShapeType="1"/>
          </p:cNvSpPr>
          <p:nvPr/>
        </p:nvSpPr>
        <p:spPr bwMode="auto">
          <a:xfrm>
            <a:off x="1274336" y="1729469"/>
            <a:ext cx="2620963"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GB" dirty="0"/>
          </a:p>
        </p:txBody>
      </p:sp>
      <p:sp>
        <p:nvSpPr>
          <p:cNvPr id="24" name="Line 24">
            <a:extLst>
              <a:ext uri="{FF2B5EF4-FFF2-40B4-BE49-F238E27FC236}">
                <a16:creationId xmlns:a16="http://schemas.microsoft.com/office/drawing/2014/main" id="{78C3FAF6-8A07-CB0A-12AB-963A9FC1FF4B}"/>
              </a:ext>
              <a:ext uri="{C183D7F6-B498-43B3-948B-1728B52AA6E4}">
                <adec:decorative xmlns:adec="http://schemas.microsoft.com/office/drawing/2017/decorative" val="1"/>
              </a:ext>
            </a:extLst>
          </p:cNvPr>
          <p:cNvSpPr>
            <a:spLocks noChangeShapeType="1"/>
          </p:cNvSpPr>
          <p:nvPr/>
        </p:nvSpPr>
        <p:spPr bwMode="auto">
          <a:xfrm flipV="1">
            <a:off x="1017161" y="2015219"/>
            <a:ext cx="0" cy="185737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GB" dirty="0"/>
          </a:p>
        </p:txBody>
      </p:sp>
      <p:sp>
        <p:nvSpPr>
          <p:cNvPr id="25" name="Rectangle 25">
            <a:extLst>
              <a:ext uri="{FF2B5EF4-FFF2-40B4-BE49-F238E27FC236}">
                <a16:creationId xmlns:a16="http://schemas.microsoft.com/office/drawing/2014/main" id="{0E15FBE3-4B90-5493-4046-F4823FD00C2D}"/>
              </a:ext>
            </a:extLst>
          </p:cNvPr>
          <p:cNvSpPr>
            <a:spLocks noChangeAspect="1" noChangeArrowheads="1"/>
          </p:cNvSpPr>
          <p:nvPr/>
        </p:nvSpPr>
        <p:spPr bwMode="auto">
          <a:xfrm>
            <a:off x="2282399" y="1484994"/>
            <a:ext cx="564257"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buFontTx/>
              <a:buNone/>
            </a:pPr>
            <a:r>
              <a:rPr lang="en-GB" sz="1200" i="1" dirty="0">
                <a:solidFill>
                  <a:srgbClr val="000000"/>
                </a:solidFill>
              </a:rPr>
              <a:t>Farmer B</a:t>
            </a:r>
          </a:p>
        </p:txBody>
      </p:sp>
      <p:sp>
        <p:nvSpPr>
          <p:cNvPr id="26" name="Rectangle 26">
            <a:extLst>
              <a:ext uri="{FF2B5EF4-FFF2-40B4-BE49-F238E27FC236}">
                <a16:creationId xmlns:a16="http://schemas.microsoft.com/office/drawing/2014/main" id="{28E6D802-6F11-4271-1CC1-00465B7E7550}"/>
              </a:ext>
            </a:extLst>
          </p:cNvPr>
          <p:cNvSpPr>
            <a:spLocks noChangeAspect="1" noChangeArrowheads="1"/>
          </p:cNvSpPr>
          <p:nvPr/>
        </p:nvSpPr>
        <p:spPr bwMode="auto">
          <a:xfrm rot="-5400000">
            <a:off x="567252" y="2891260"/>
            <a:ext cx="593432"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buFontTx/>
              <a:buNone/>
            </a:pPr>
            <a:r>
              <a:rPr lang="en-GB" sz="1200" i="1" dirty="0">
                <a:solidFill>
                  <a:srgbClr val="000000"/>
                </a:solidFill>
              </a:rPr>
              <a:t>Farmer  A</a:t>
            </a:r>
          </a:p>
        </p:txBody>
      </p:sp>
      <p:sp>
        <p:nvSpPr>
          <p:cNvPr id="27" name="Rectangle 51">
            <a:extLst>
              <a:ext uri="{FF2B5EF4-FFF2-40B4-BE49-F238E27FC236}">
                <a16:creationId xmlns:a16="http://schemas.microsoft.com/office/drawing/2014/main" id="{BE924D81-0799-9C69-C463-028E45245506}"/>
              </a:ext>
              <a:ext uri="{C183D7F6-B498-43B3-948B-1728B52AA6E4}">
                <adec:decorative xmlns:adec="http://schemas.microsoft.com/office/drawing/2017/decorative" val="1"/>
              </a:ext>
            </a:extLst>
          </p:cNvPr>
          <p:cNvSpPr>
            <a:spLocks noChangeArrowheads="1"/>
          </p:cNvSpPr>
          <p:nvPr/>
        </p:nvSpPr>
        <p:spPr bwMode="auto">
          <a:xfrm>
            <a:off x="1612474" y="3332844"/>
            <a:ext cx="504825" cy="255588"/>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GB" dirty="0"/>
          </a:p>
        </p:txBody>
      </p:sp>
      <p:sp>
        <p:nvSpPr>
          <p:cNvPr id="28" name="Text Box 20">
            <a:extLst>
              <a:ext uri="{FF2B5EF4-FFF2-40B4-BE49-F238E27FC236}">
                <a16:creationId xmlns:a16="http://schemas.microsoft.com/office/drawing/2014/main" id="{F263E8C9-8831-0A6F-11EC-0F44FD2938C5}"/>
              </a:ext>
            </a:extLst>
          </p:cNvPr>
          <p:cNvSpPr txBox="1">
            <a:spLocks noChangeArrowheads="1"/>
          </p:cNvSpPr>
          <p:nvPr/>
        </p:nvSpPr>
        <p:spPr bwMode="auto">
          <a:xfrm>
            <a:off x="3465086" y="2018394"/>
            <a:ext cx="436563"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algn="ctr" eaLnBrk="1" hangingPunct="1">
              <a:spcBef>
                <a:spcPct val="50000"/>
              </a:spcBef>
              <a:buFontTx/>
              <a:buNone/>
            </a:pPr>
            <a:r>
              <a:rPr lang="en-GB" dirty="0"/>
              <a:t>I</a:t>
            </a:r>
          </a:p>
        </p:txBody>
      </p:sp>
      <p:sp>
        <p:nvSpPr>
          <p:cNvPr id="29" name="Text Box 20">
            <a:extLst>
              <a:ext uri="{FF2B5EF4-FFF2-40B4-BE49-F238E27FC236}">
                <a16:creationId xmlns:a16="http://schemas.microsoft.com/office/drawing/2014/main" id="{9B80724B-A98B-E003-8E90-ED0CED242C92}"/>
              </a:ext>
            </a:extLst>
          </p:cNvPr>
          <p:cNvSpPr txBox="1">
            <a:spLocks noChangeArrowheads="1"/>
          </p:cNvSpPr>
          <p:nvPr/>
        </p:nvSpPr>
        <p:spPr bwMode="auto">
          <a:xfrm>
            <a:off x="3488899" y="3499532"/>
            <a:ext cx="436562"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algn="ctr" eaLnBrk="1" hangingPunct="1">
              <a:spcBef>
                <a:spcPct val="50000"/>
              </a:spcBef>
              <a:buFontTx/>
              <a:buNone/>
            </a:pPr>
            <a:r>
              <a:rPr lang="en-GB" dirty="0"/>
              <a:t>II</a:t>
            </a:r>
          </a:p>
        </p:txBody>
      </p:sp>
      <p:sp>
        <p:nvSpPr>
          <p:cNvPr id="30" name="TextBox 29">
            <a:extLst>
              <a:ext uri="{FF2B5EF4-FFF2-40B4-BE49-F238E27FC236}">
                <a16:creationId xmlns:a16="http://schemas.microsoft.com/office/drawing/2014/main" id="{FC1830B0-97D7-14BE-CE01-F9A9D5672FA2}"/>
              </a:ext>
            </a:extLst>
          </p:cNvPr>
          <p:cNvSpPr txBox="1"/>
          <p:nvPr/>
        </p:nvSpPr>
        <p:spPr>
          <a:xfrm>
            <a:off x="1274336" y="4408653"/>
            <a:ext cx="2885989" cy="369332"/>
          </a:xfrm>
          <a:prstGeom prst="rect">
            <a:avLst/>
          </a:prstGeom>
          <a:noFill/>
        </p:spPr>
        <p:txBody>
          <a:bodyPr wrap="square" rtlCol="0">
            <a:spAutoFit/>
          </a:bodyPr>
          <a:lstStyle/>
          <a:p>
            <a:r>
              <a:rPr lang="en-US" dirty="0"/>
              <a:t>Solution to this Dilemma?</a:t>
            </a:r>
          </a:p>
        </p:txBody>
      </p:sp>
      <p:cxnSp>
        <p:nvCxnSpPr>
          <p:cNvPr id="31" name="Straight Arrow Connector 30">
            <a:extLst>
              <a:ext uri="{FF2B5EF4-FFF2-40B4-BE49-F238E27FC236}">
                <a16:creationId xmlns:a16="http://schemas.microsoft.com/office/drawing/2014/main" id="{7C1A4C54-9040-3B09-0CB4-844CD211BCCA}"/>
              </a:ext>
            </a:extLst>
          </p:cNvPr>
          <p:cNvCxnSpPr/>
          <p:nvPr/>
        </p:nvCxnSpPr>
        <p:spPr>
          <a:xfrm>
            <a:off x="4244932" y="4603263"/>
            <a:ext cx="1230923" cy="0"/>
          </a:xfrm>
          <a:prstGeom prst="straightConnector1">
            <a:avLst/>
          </a:prstGeom>
          <a:ln w="31750">
            <a:tailEnd type="triangle"/>
          </a:ln>
        </p:spPr>
        <p:style>
          <a:lnRef idx="1">
            <a:schemeClr val="dk1"/>
          </a:lnRef>
          <a:fillRef idx="0">
            <a:schemeClr val="dk1"/>
          </a:fillRef>
          <a:effectRef idx="0">
            <a:schemeClr val="dk1"/>
          </a:effectRef>
          <a:fontRef idx="minor">
            <a:schemeClr val="tx1"/>
          </a:fontRef>
        </p:style>
      </p:cxnSp>
      <p:sp>
        <p:nvSpPr>
          <p:cNvPr id="32" name="TextBox 31">
            <a:extLst>
              <a:ext uri="{FF2B5EF4-FFF2-40B4-BE49-F238E27FC236}">
                <a16:creationId xmlns:a16="http://schemas.microsoft.com/office/drawing/2014/main" id="{D72B8E91-983A-630F-7B00-0068335E2C12}"/>
              </a:ext>
            </a:extLst>
          </p:cNvPr>
          <p:cNvSpPr txBox="1"/>
          <p:nvPr/>
        </p:nvSpPr>
        <p:spPr>
          <a:xfrm>
            <a:off x="5697153" y="4408653"/>
            <a:ext cx="5756910" cy="646331"/>
          </a:xfrm>
          <a:prstGeom prst="rect">
            <a:avLst/>
          </a:prstGeom>
          <a:noFill/>
        </p:spPr>
        <p:txBody>
          <a:bodyPr wrap="square" rtlCol="0">
            <a:spAutoFit/>
          </a:bodyPr>
          <a:lstStyle/>
          <a:p>
            <a:r>
              <a:rPr lang="en-US" dirty="0" err="1"/>
              <a:t>Lammsbräu</a:t>
            </a:r>
            <a:r>
              <a:rPr lang="en-US" dirty="0"/>
              <a:t> encourages cooperation for collective commitment among farmers</a:t>
            </a:r>
          </a:p>
        </p:txBody>
      </p:sp>
      <p:sp>
        <p:nvSpPr>
          <p:cNvPr id="33" name="Rounded Rectangle 32">
            <a:extLst>
              <a:ext uri="{FF2B5EF4-FFF2-40B4-BE49-F238E27FC236}">
                <a16:creationId xmlns:a16="http://schemas.microsoft.com/office/drawing/2014/main" id="{AA30B43D-74EE-5A81-3C9D-89BF034A94EA}"/>
              </a:ext>
            </a:extLst>
          </p:cNvPr>
          <p:cNvSpPr/>
          <p:nvPr/>
        </p:nvSpPr>
        <p:spPr>
          <a:xfrm>
            <a:off x="932381" y="5182947"/>
            <a:ext cx="9947732" cy="1350888"/>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lgn="ctr">
              <a:buFont typeface="Arial" panose="020B0604020202020204" pitchFamily="34" charset="0"/>
              <a:buChar char="•"/>
            </a:pPr>
            <a:r>
              <a:rPr lang="en-US" dirty="0" err="1"/>
              <a:t>Lammsbräu</a:t>
            </a:r>
            <a:r>
              <a:rPr lang="en-US" dirty="0"/>
              <a:t> initiates the “Growers Association for Organic Brewing Raw Materials”</a:t>
            </a:r>
          </a:p>
          <a:p>
            <a:pPr marL="285750" indent="-285750" algn="ctr">
              <a:buFont typeface="Arial" panose="020B0604020202020204" pitchFamily="34" charset="0"/>
              <a:buChar char="•"/>
            </a:pPr>
            <a:endParaRPr lang="en-US" dirty="0"/>
          </a:p>
          <a:p>
            <a:pPr marL="285750" indent="-285750" algn="ctr">
              <a:buFont typeface="Arial" panose="020B0604020202020204" pitchFamily="34" charset="0"/>
              <a:buChar char="•"/>
            </a:pPr>
            <a:r>
              <a:rPr lang="en-US" dirty="0" err="1"/>
              <a:t>Lammsbräu</a:t>
            </a:r>
            <a:r>
              <a:rPr lang="en-US" dirty="0"/>
              <a:t> initiates the “Association of Organic Food Producers” and will only engage in contracts with members of this co-op</a:t>
            </a:r>
          </a:p>
        </p:txBody>
      </p:sp>
    </p:spTree>
    <p:extLst>
      <p:ext uri="{BB962C8B-B14F-4D97-AF65-F5344CB8AC3E}">
        <p14:creationId xmlns:p14="http://schemas.microsoft.com/office/powerpoint/2010/main" val="2247555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par>
                                <p:cTn id="13" presetID="9"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dissolve">
                                      <p:cBhvr>
                                        <p:cTn id="15" dur="5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dissolve">
                                      <p:cBhvr>
                                        <p:cTn id="20" dur="500"/>
                                        <p:tgtEl>
                                          <p:spTgt spid="3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dissolve">
                                      <p:cBhvr>
                                        <p:cTn id="2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0" grpId="0"/>
      <p:bldP spid="32" grpId="0"/>
      <p:bldP spid="3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9D08C-4EB4-D160-4F2C-2D39CFFD21B9}"/>
            </a:ext>
          </a:extLst>
        </p:cNvPr>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237373BF-BD9B-FD24-3A43-4147F1093E8C}"/>
              </a:ext>
            </a:extLst>
          </p:cNvPr>
          <p:cNvPicPr>
            <a:picLocks noChangeAspect="1"/>
          </p:cNvPicPr>
          <p:nvPr/>
        </p:nvPicPr>
        <p:blipFill>
          <a:blip r:embed="rId2"/>
          <a:stretch>
            <a:fillRect/>
          </a:stretch>
        </p:blipFill>
        <p:spPr>
          <a:xfrm>
            <a:off x="3378844" y="500514"/>
            <a:ext cx="7772400" cy="6098473"/>
          </a:xfrm>
          <a:prstGeom prst="rect">
            <a:avLst/>
          </a:prstGeom>
        </p:spPr>
      </p:pic>
      <p:sp>
        <p:nvSpPr>
          <p:cNvPr id="4" name="TextBox 3">
            <a:extLst>
              <a:ext uri="{FF2B5EF4-FFF2-40B4-BE49-F238E27FC236}">
                <a16:creationId xmlns:a16="http://schemas.microsoft.com/office/drawing/2014/main" id="{F1ED62AB-F9F1-C68E-BBD6-C17C51A01087}"/>
              </a:ext>
            </a:extLst>
          </p:cNvPr>
          <p:cNvSpPr txBox="1"/>
          <p:nvPr/>
        </p:nvSpPr>
        <p:spPr>
          <a:xfrm>
            <a:off x="6527242" y="2038723"/>
            <a:ext cx="1524000" cy="461665"/>
          </a:xfrm>
          <a:prstGeom prst="rect">
            <a:avLst/>
          </a:prstGeom>
          <a:noFill/>
        </p:spPr>
        <p:txBody>
          <a:bodyPr wrap="square" rtlCol="0">
            <a:spAutoFit/>
          </a:bodyPr>
          <a:lstStyle/>
          <a:p>
            <a:pPr algn="ctr"/>
            <a:r>
              <a:rPr lang="en-US" sz="1200" b="1" dirty="0"/>
              <a:t>Non-organic farming</a:t>
            </a:r>
          </a:p>
        </p:txBody>
      </p:sp>
      <p:sp>
        <p:nvSpPr>
          <p:cNvPr id="9" name="TextBox 8">
            <a:extLst>
              <a:ext uri="{FF2B5EF4-FFF2-40B4-BE49-F238E27FC236}">
                <a16:creationId xmlns:a16="http://schemas.microsoft.com/office/drawing/2014/main" id="{050BF5A3-11F9-E032-CEF0-927AEFD1BA3F}"/>
              </a:ext>
            </a:extLst>
          </p:cNvPr>
          <p:cNvSpPr txBox="1"/>
          <p:nvPr/>
        </p:nvSpPr>
        <p:spPr>
          <a:xfrm>
            <a:off x="6316058" y="3022934"/>
            <a:ext cx="2373086" cy="1015663"/>
          </a:xfrm>
          <a:prstGeom prst="rect">
            <a:avLst/>
          </a:prstGeom>
          <a:noFill/>
        </p:spPr>
        <p:txBody>
          <a:bodyPr wrap="square" rtlCol="0">
            <a:spAutoFit/>
          </a:bodyPr>
          <a:lstStyle/>
          <a:p>
            <a:pPr algn="ctr"/>
            <a:r>
              <a:rPr lang="en-US" sz="1200" b="1" dirty="0"/>
              <a:t>Our current farming provides a certain yield via traditional methods. Changing these methods risks bring about the same yields</a:t>
            </a:r>
          </a:p>
        </p:txBody>
      </p:sp>
      <p:sp>
        <p:nvSpPr>
          <p:cNvPr id="10" name="TextBox 9">
            <a:extLst>
              <a:ext uri="{FF2B5EF4-FFF2-40B4-BE49-F238E27FC236}">
                <a16:creationId xmlns:a16="http://schemas.microsoft.com/office/drawing/2014/main" id="{5538C922-5D4F-3DD3-48A0-FD12524D0EE5}"/>
              </a:ext>
            </a:extLst>
          </p:cNvPr>
          <p:cNvSpPr txBox="1"/>
          <p:nvPr/>
        </p:nvSpPr>
        <p:spPr>
          <a:xfrm>
            <a:off x="5642134" y="4148055"/>
            <a:ext cx="2941452" cy="1015663"/>
          </a:xfrm>
          <a:prstGeom prst="rect">
            <a:avLst/>
          </a:prstGeom>
          <a:noFill/>
        </p:spPr>
        <p:txBody>
          <a:bodyPr wrap="square" rtlCol="0">
            <a:spAutoFit/>
          </a:bodyPr>
          <a:lstStyle/>
          <a:p>
            <a:pPr algn="ctr"/>
            <a:r>
              <a:rPr lang="en-US" sz="1200" b="1" dirty="0"/>
              <a:t>To maintain their livelihoods farmers must ensure that they receive sufficient recompense through the market mechanism to cover their costs </a:t>
            </a:r>
          </a:p>
        </p:txBody>
      </p:sp>
      <p:cxnSp>
        <p:nvCxnSpPr>
          <p:cNvPr id="12" name="Straight Arrow Connector 11">
            <a:extLst>
              <a:ext uri="{FF2B5EF4-FFF2-40B4-BE49-F238E27FC236}">
                <a16:creationId xmlns:a16="http://schemas.microsoft.com/office/drawing/2014/main" id="{D6ACBEA3-F4AB-E5F5-92AC-3A7E3285D52F}"/>
              </a:ext>
            </a:extLst>
          </p:cNvPr>
          <p:cNvCxnSpPr>
            <a:cxnSpLocks/>
          </p:cNvCxnSpPr>
          <p:nvPr/>
        </p:nvCxnSpPr>
        <p:spPr>
          <a:xfrm>
            <a:off x="2129742" y="4247909"/>
            <a:ext cx="3320738" cy="116159"/>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7306EE6-6EA4-32E8-7655-4749492F9E3B}"/>
              </a:ext>
            </a:extLst>
          </p:cNvPr>
          <p:cNvSpPr txBox="1"/>
          <p:nvPr/>
        </p:nvSpPr>
        <p:spPr>
          <a:xfrm>
            <a:off x="809497" y="3959880"/>
            <a:ext cx="1921164" cy="523220"/>
          </a:xfrm>
          <a:prstGeom prst="rect">
            <a:avLst/>
          </a:prstGeom>
          <a:noFill/>
        </p:spPr>
        <p:txBody>
          <a:bodyPr wrap="square" rtlCol="0">
            <a:spAutoFit/>
          </a:bodyPr>
          <a:lstStyle/>
          <a:p>
            <a:r>
              <a:rPr lang="en-US" sz="1400" b="1" dirty="0"/>
              <a:t>Individual self-commitments</a:t>
            </a:r>
          </a:p>
        </p:txBody>
      </p:sp>
      <p:pic>
        <p:nvPicPr>
          <p:cNvPr id="18" name="Picture 17" descr="Graphical user interface, application&#10;&#10;Description automatically generated with medium confidence">
            <a:extLst>
              <a:ext uri="{FF2B5EF4-FFF2-40B4-BE49-F238E27FC236}">
                <a16:creationId xmlns:a16="http://schemas.microsoft.com/office/drawing/2014/main" id="{4D63CE14-E498-A7F7-1839-2C0EA461D65F}"/>
              </a:ext>
            </a:extLst>
          </p:cNvPr>
          <p:cNvPicPr>
            <a:picLocks noChangeAspect="1"/>
          </p:cNvPicPr>
          <p:nvPr/>
        </p:nvPicPr>
        <p:blipFill>
          <a:blip r:embed="rId3"/>
          <a:stretch>
            <a:fillRect/>
          </a:stretch>
        </p:blipFill>
        <p:spPr>
          <a:xfrm>
            <a:off x="4102547" y="619006"/>
            <a:ext cx="1128829" cy="1881382"/>
          </a:xfrm>
          <a:prstGeom prst="rect">
            <a:avLst/>
          </a:prstGeom>
        </p:spPr>
      </p:pic>
      <p:cxnSp>
        <p:nvCxnSpPr>
          <p:cNvPr id="2" name="Straight Arrow Connector 1">
            <a:extLst>
              <a:ext uri="{FF2B5EF4-FFF2-40B4-BE49-F238E27FC236}">
                <a16:creationId xmlns:a16="http://schemas.microsoft.com/office/drawing/2014/main" id="{68454840-5DB2-4555-227A-1C9B201E9DB7}"/>
              </a:ext>
            </a:extLst>
          </p:cNvPr>
          <p:cNvCxnSpPr>
            <a:cxnSpLocks/>
            <a:stCxn id="5" idx="3"/>
          </p:cNvCxnSpPr>
          <p:nvPr/>
        </p:nvCxnSpPr>
        <p:spPr>
          <a:xfrm>
            <a:off x="2574566" y="5741059"/>
            <a:ext cx="3791512" cy="8100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9B511C1-3EB7-B7F0-2F05-34E929EAEE09}"/>
              </a:ext>
            </a:extLst>
          </p:cNvPr>
          <p:cNvSpPr txBox="1"/>
          <p:nvPr/>
        </p:nvSpPr>
        <p:spPr>
          <a:xfrm>
            <a:off x="201480" y="5156283"/>
            <a:ext cx="2373086" cy="1169551"/>
          </a:xfrm>
          <a:prstGeom prst="rect">
            <a:avLst/>
          </a:prstGeom>
          <a:noFill/>
        </p:spPr>
        <p:txBody>
          <a:bodyPr wrap="square" rtlCol="0">
            <a:spAutoFit/>
          </a:bodyPr>
          <a:lstStyle/>
          <a:p>
            <a:pPr algn="ctr"/>
            <a:r>
              <a:rPr lang="en-US" sz="1400" b="1" dirty="0"/>
              <a:t>Initiation of Association of Organic Food Producers and Growers Association for Organic Brewing Raw Materials. </a:t>
            </a:r>
          </a:p>
        </p:txBody>
      </p:sp>
      <p:sp>
        <p:nvSpPr>
          <p:cNvPr id="7" name="TextBox 6">
            <a:extLst>
              <a:ext uri="{FF2B5EF4-FFF2-40B4-BE49-F238E27FC236}">
                <a16:creationId xmlns:a16="http://schemas.microsoft.com/office/drawing/2014/main" id="{B6B7F6CB-0CD6-788B-2220-903D575FFF88}"/>
              </a:ext>
            </a:extLst>
          </p:cNvPr>
          <p:cNvSpPr txBox="1"/>
          <p:nvPr/>
        </p:nvSpPr>
        <p:spPr>
          <a:xfrm>
            <a:off x="6377822" y="5390686"/>
            <a:ext cx="2373086" cy="1107996"/>
          </a:xfrm>
          <a:prstGeom prst="rect">
            <a:avLst/>
          </a:prstGeom>
          <a:noFill/>
        </p:spPr>
        <p:txBody>
          <a:bodyPr wrap="square" rtlCol="0">
            <a:spAutoFit/>
          </a:bodyPr>
          <a:lstStyle/>
          <a:p>
            <a:pPr algn="ctr"/>
            <a:r>
              <a:rPr lang="en-US" sz="1100" b="1" dirty="0"/>
              <a:t>Capitalist rationality promotes competition. There is a lot of competition and my competitors will be incentivized to sell their goods before I sell mine</a:t>
            </a:r>
          </a:p>
        </p:txBody>
      </p:sp>
      <p:sp>
        <p:nvSpPr>
          <p:cNvPr id="8" name="Title 1">
            <a:extLst>
              <a:ext uri="{FF2B5EF4-FFF2-40B4-BE49-F238E27FC236}">
                <a16:creationId xmlns:a16="http://schemas.microsoft.com/office/drawing/2014/main" id="{9B61DEB7-B459-5683-3E5F-8C3F79AD5271}"/>
              </a:ext>
            </a:extLst>
          </p:cNvPr>
          <p:cNvSpPr>
            <a:spLocks noGrp="1"/>
          </p:cNvSpPr>
          <p:nvPr>
            <p:ph type="title"/>
          </p:nvPr>
        </p:nvSpPr>
        <p:spPr>
          <a:xfrm>
            <a:off x="196770" y="300941"/>
            <a:ext cx="3565003" cy="2378074"/>
          </a:xfrm>
        </p:spPr>
        <p:txBody>
          <a:bodyPr vert="horz" lIns="91440" tIns="45720" rIns="91440" bIns="45720" rtlCol="0">
            <a:normAutofit/>
          </a:bodyPr>
          <a:lstStyle/>
          <a:p>
            <a:r>
              <a:rPr lang="en-US" sz="4000" dirty="0"/>
              <a:t>Where do we see Systems Change?</a:t>
            </a:r>
          </a:p>
        </p:txBody>
      </p:sp>
    </p:spTree>
    <p:extLst>
      <p:ext uri="{BB962C8B-B14F-4D97-AF65-F5344CB8AC3E}">
        <p14:creationId xmlns:p14="http://schemas.microsoft.com/office/powerpoint/2010/main" val="162570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9F4714-7851-DAD6-8524-35B7748EE79B}"/>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020428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EAF36F-7E06-35B6-9ECC-229EAEC93628}"/>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4113177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23">
            <a:extLst>
              <a:ext uri="{FF2B5EF4-FFF2-40B4-BE49-F238E27FC236}">
                <a16:creationId xmlns:a16="http://schemas.microsoft.com/office/drawing/2014/main" id="{EC32731C-1A59-229D-CB49-0D0307D1EE97}"/>
              </a:ext>
            </a:extLst>
          </p:cNvPr>
          <p:cNvSpPr>
            <a:spLocks noChangeArrowheads="1"/>
          </p:cNvSpPr>
          <p:nvPr/>
        </p:nvSpPr>
        <p:spPr bwMode="auto">
          <a:xfrm>
            <a:off x="990753" y="3796891"/>
            <a:ext cx="9933728" cy="707886"/>
          </a:xfrm>
          <a:prstGeom prst="rect">
            <a:avLst/>
          </a:prstGeom>
          <a:noFill/>
          <a:ln w="9525">
            <a:noFill/>
            <a:miter lim="800000"/>
            <a:headEnd/>
            <a:tailEnd/>
          </a:ln>
          <a:effectLst/>
        </p:spPr>
        <p:txBody>
          <a:bodyPr wrap="square">
            <a:prstTxWarp prst="textNoShape">
              <a:avLst/>
            </a:prstTxWarp>
            <a:spAutoFit/>
          </a:bodyPr>
          <a:lstStyle/>
          <a:p>
            <a:pPr>
              <a:buFontTx/>
              <a:buNone/>
            </a:pPr>
            <a:r>
              <a:rPr lang="en-GB" sz="2000" dirty="0"/>
              <a:t>…and </a:t>
            </a:r>
            <a:r>
              <a:rPr lang="en-GB" sz="2000" dirty="0" err="1"/>
              <a:t>Lammsbräu</a:t>
            </a:r>
            <a:r>
              <a:rPr lang="en-GB" sz="2000" dirty="0"/>
              <a:t> shifted </a:t>
            </a:r>
            <a:r>
              <a:rPr lang="en-US" sz="2000" dirty="0"/>
              <a:t>win-lose perceptions from sustainable vs. profit to profit AND sustainability.</a:t>
            </a:r>
            <a:endParaRPr lang="en-GB" sz="2000" i="1" dirty="0"/>
          </a:p>
        </p:txBody>
      </p:sp>
      <p:grpSp>
        <p:nvGrpSpPr>
          <p:cNvPr id="5" name="Group 4">
            <a:extLst>
              <a:ext uri="{FF2B5EF4-FFF2-40B4-BE49-F238E27FC236}">
                <a16:creationId xmlns:a16="http://schemas.microsoft.com/office/drawing/2014/main" id="{53B84E1D-73A9-FB3A-0320-AFACE680CF12}"/>
              </a:ext>
            </a:extLst>
          </p:cNvPr>
          <p:cNvGrpSpPr/>
          <p:nvPr/>
        </p:nvGrpSpPr>
        <p:grpSpPr>
          <a:xfrm>
            <a:off x="625231" y="4858534"/>
            <a:ext cx="1588816" cy="1521677"/>
            <a:chOff x="935309" y="2019300"/>
            <a:chExt cx="1588816" cy="1521677"/>
          </a:xfrm>
        </p:grpSpPr>
        <p:cxnSp>
          <p:nvCxnSpPr>
            <p:cNvPr id="6" name="Straight Arrow Connector 5">
              <a:extLst>
                <a:ext uri="{FF2B5EF4-FFF2-40B4-BE49-F238E27FC236}">
                  <a16:creationId xmlns:a16="http://schemas.microsoft.com/office/drawing/2014/main" id="{4B3FC84F-0682-43A2-9232-92B870559B87}"/>
                </a:ext>
              </a:extLst>
            </p:cNvPr>
            <p:cNvCxnSpPr>
              <a:cxnSpLocks/>
            </p:cNvCxnSpPr>
            <p:nvPr/>
          </p:nvCxnSpPr>
          <p:spPr>
            <a:xfrm flipV="1">
              <a:off x="935309" y="2019300"/>
              <a:ext cx="0" cy="152167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40881684-3A4D-BBCF-47B0-B0B6D0B886C4}"/>
                </a:ext>
              </a:extLst>
            </p:cNvPr>
            <p:cNvCxnSpPr>
              <a:cxnSpLocks/>
            </p:cNvCxnSpPr>
            <p:nvPr/>
          </p:nvCxnSpPr>
          <p:spPr>
            <a:xfrm>
              <a:off x="935309" y="3540977"/>
              <a:ext cx="1588816"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100E3571-8107-9901-9F3D-C770BBAB6230}"/>
                </a:ext>
              </a:extLst>
            </p:cNvPr>
            <p:cNvCxnSpPr>
              <a:cxnSpLocks/>
            </p:cNvCxnSpPr>
            <p:nvPr/>
          </p:nvCxnSpPr>
          <p:spPr>
            <a:xfrm>
              <a:off x="1081652" y="2435870"/>
              <a:ext cx="901318" cy="961668"/>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sp>
          <p:nvSpPr>
            <p:cNvPr id="9" name="Oval 8">
              <a:extLst>
                <a:ext uri="{FF2B5EF4-FFF2-40B4-BE49-F238E27FC236}">
                  <a16:creationId xmlns:a16="http://schemas.microsoft.com/office/drawing/2014/main" id="{60AACED4-BD99-B346-6574-BE12C9F204E1}"/>
                </a:ext>
              </a:extLst>
            </p:cNvPr>
            <p:cNvSpPr/>
            <p:nvPr/>
          </p:nvSpPr>
          <p:spPr>
            <a:xfrm>
              <a:off x="1424557" y="2804373"/>
              <a:ext cx="215508" cy="205158"/>
            </a:xfrm>
            <a:prstGeom prst="ellipse">
              <a:avLst/>
            </a:prstGeom>
            <a:solidFill>
              <a:srgbClr val="FF0000"/>
            </a:solidFill>
            <a:ln>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grpSp>
      <p:grpSp>
        <p:nvGrpSpPr>
          <p:cNvPr id="10" name="Group 9">
            <a:extLst>
              <a:ext uri="{FF2B5EF4-FFF2-40B4-BE49-F238E27FC236}">
                <a16:creationId xmlns:a16="http://schemas.microsoft.com/office/drawing/2014/main" id="{4742DDB8-F608-569B-69A5-2A3D5E5EB3B4}"/>
              </a:ext>
            </a:extLst>
          </p:cNvPr>
          <p:cNvGrpSpPr/>
          <p:nvPr/>
        </p:nvGrpSpPr>
        <p:grpSpPr>
          <a:xfrm>
            <a:off x="9480995" y="4715095"/>
            <a:ext cx="1696570" cy="1521677"/>
            <a:chOff x="963884" y="4944980"/>
            <a:chExt cx="1696570" cy="1521677"/>
          </a:xfrm>
        </p:grpSpPr>
        <p:cxnSp>
          <p:nvCxnSpPr>
            <p:cNvPr id="11" name="Straight Arrow Connector 10">
              <a:extLst>
                <a:ext uri="{FF2B5EF4-FFF2-40B4-BE49-F238E27FC236}">
                  <a16:creationId xmlns:a16="http://schemas.microsoft.com/office/drawing/2014/main" id="{6D7E8F28-9164-DFDA-BA1C-097EF37780F6}"/>
                </a:ext>
              </a:extLst>
            </p:cNvPr>
            <p:cNvCxnSpPr>
              <a:cxnSpLocks/>
            </p:cNvCxnSpPr>
            <p:nvPr/>
          </p:nvCxnSpPr>
          <p:spPr>
            <a:xfrm flipV="1">
              <a:off x="963884" y="4944980"/>
              <a:ext cx="0" cy="152167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3442A94E-442F-12A3-2545-1002C02D585E}"/>
                </a:ext>
              </a:extLst>
            </p:cNvPr>
            <p:cNvCxnSpPr>
              <a:cxnSpLocks/>
            </p:cNvCxnSpPr>
            <p:nvPr/>
          </p:nvCxnSpPr>
          <p:spPr>
            <a:xfrm>
              <a:off x="963884" y="6466657"/>
              <a:ext cx="1588816"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63EB6068-45C5-20CD-31E2-977ED28597BE}"/>
                </a:ext>
              </a:extLst>
            </p:cNvPr>
            <p:cNvCxnSpPr>
              <a:cxnSpLocks/>
            </p:cNvCxnSpPr>
            <p:nvPr/>
          </p:nvCxnSpPr>
          <p:spPr>
            <a:xfrm>
              <a:off x="1121517" y="5295940"/>
              <a:ext cx="901318" cy="961668"/>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sp>
          <p:nvSpPr>
            <p:cNvPr id="14" name="Oval 13">
              <a:extLst>
                <a:ext uri="{FF2B5EF4-FFF2-40B4-BE49-F238E27FC236}">
                  <a16:creationId xmlns:a16="http://schemas.microsoft.com/office/drawing/2014/main" id="{161BF070-D2A7-76B1-E3D8-69147F59AC23}"/>
                </a:ext>
              </a:extLst>
            </p:cNvPr>
            <p:cNvSpPr/>
            <p:nvPr/>
          </p:nvSpPr>
          <p:spPr>
            <a:xfrm>
              <a:off x="2444946" y="4944980"/>
              <a:ext cx="215508" cy="205158"/>
            </a:xfrm>
            <a:prstGeom prst="ellipse">
              <a:avLst/>
            </a:prstGeom>
            <a:solidFill>
              <a:srgbClr val="FF0000"/>
            </a:solidFill>
            <a:ln>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cxnSp>
          <p:nvCxnSpPr>
            <p:cNvPr id="15" name="Straight Arrow Connector 14">
              <a:extLst>
                <a:ext uri="{FF2B5EF4-FFF2-40B4-BE49-F238E27FC236}">
                  <a16:creationId xmlns:a16="http://schemas.microsoft.com/office/drawing/2014/main" id="{FB803861-67D8-B49E-E68C-DDA572665048}"/>
                </a:ext>
              </a:extLst>
            </p:cNvPr>
            <p:cNvCxnSpPr/>
            <p:nvPr/>
          </p:nvCxnSpPr>
          <p:spPr>
            <a:xfrm flipV="1">
              <a:off x="1727552" y="5266786"/>
              <a:ext cx="590565" cy="47640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7" name="Straight Arrow Connector 16">
            <a:extLst>
              <a:ext uri="{FF2B5EF4-FFF2-40B4-BE49-F238E27FC236}">
                <a16:creationId xmlns:a16="http://schemas.microsoft.com/office/drawing/2014/main" id="{B0BB1CA5-B316-F5F5-8577-3B1E193DBCB1}"/>
              </a:ext>
            </a:extLst>
          </p:cNvPr>
          <p:cNvCxnSpPr>
            <a:cxnSpLocks/>
          </p:cNvCxnSpPr>
          <p:nvPr/>
        </p:nvCxnSpPr>
        <p:spPr>
          <a:xfrm>
            <a:off x="3805884" y="5703709"/>
            <a:ext cx="3837307" cy="0"/>
          </a:xfrm>
          <a:prstGeom prst="straightConnector1">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B60CF82-9884-D5A0-04CD-F9307A045388}"/>
              </a:ext>
            </a:extLst>
          </p:cNvPr>
          <p:cNvSpPr txBox="1"/>
          <p:nvPr/>
        </p:nvSpPr>
        <p:spPr>
          <a:xfrm>
            <a:off x="1222233" y="255324"/>
            <a:ext cx="9760218" cy="646331"/>
          </a:xfrm>
          <a:prstGeom prst="rect">
            <a:avLst/>
          </a:prstGeom>
          <a:noFill/>
        </p:spPr>
        <p:txBody>
          <a:bodyPr wrap="square" rtlCol="0">
            <a:spAutoFit/>
          </a:bodyPr>
          <a:lstStyle/>
          <a:p>
            <a:r>
              <a:rPr lang="en-US" sz="3600" dirty="0">
                <a:latin typeface="+mj-lt"/>
              </a:rPr>
              <a:t>By thinking in Systems, </a:t>
            </a:r>
            <a:r>
              <a:rPr lang="en-US" sz="3600" dirty="0" err="1">
                <a:latin typeface="+mj-lt"/>
              </a:rPr>
              <a:t>Ehrensperger</a:t>
            </a:r>
            <a:r>
              <a:rPr lang="en-US" sz="3600" dirty="0">
                <a:latin typeface="+mj-lt"/>
              </a:rPr>
              <a:t>…</a:t>
            </a:r>
          </a:p>
        </p:txBody>
      </p:sp>
      <p:grpSp>
        <p:nvGrpSpPr>
          <p:cNvPr id="36" name="Group 35">
            <a:extLst>
              <a:ext uri="{FF2B5EF4-FFF2-40B4-BE49-F238E27FC236}">
                <a16:creationId xmlns:a16="http://schemas.microsoft.com/office/drawing/2014/main" id="{1489D013-BBB5-0AD6-5706-40D45307FC7A}"/>
              </a:ext>
            </a:extLst>
          </p:cNvPr>
          <p:cNvGrpSpPr/>
          <p:nvPr/>
        </p:nvGrpSpPr>
        <p:grpSpPr>
          <a:xfrm>
            <a:off x="594243" y="1195847"/>
            <a:ext cx="1869487" cy="2344562"/>
            <a:chOff x="369250" y="1256014"/>
            <a:chExt cx="1869487" cy="2344562"/>
          </a:xfrm>
        </p:grpSpPr>
        <p:sp>
          <p:nvSpPr>
            <p:cNvPr id="22" name="TextBox 21">
              <a:extLst>
                <a:ext uri="{FF2B5EF4-FFF2-40B4-BE49-F238E27FC236}">
                  <a16:creationId xmlns:a16="http://schemas.microsoft.com/office/drawing/2014/main" id="{F8B50F04-D6DE-6FCB-0066-2742558B62D7}"/>
                </a:ext>
              </a:extLst>
            </p:cNvPr>
            <p:cNvSpPr txBox="1"/>
            <p:nvPr/>
          </p:nvSpPr>
          <p:spPr>
            <a:xfrm>
              <a:off x="369250" y="2400247"/>
              <a:ext cx="1869487" cy="1200329"/>
            </a:xfrm>
            <a:prstGeom prst="rect">
              <a:avLst/>
            </a:prstGeom>
            <a:noFill/>
          </p:spPr>
          <p:txBody>
            <a:bodyPr wrap="square" rtlCol="0">
              <a:spAutoFit/>
            </a:bodyPr>
            <a:lstStyle/>
            <a:p>
              <a:pPr algn="ctr"/>
              <a:r>
                <a:rPr lang="en-US" dirty="0"/>
                <a:t>Identified mission, value, and vision of  future</a:t>
              </a:r>
            </a:p>
          </p:txBody>
        </p:sp>
        <p:sp>
          <p:nvSpPr>
            <p:cNvPr id="25" name="Rectangle 24" descr="Fingerprint">
              <a:extLst>
                <a:ext uri="{FF2B5EF4-FFF2-40B4-BE49-F238E27FC236}">
                  <a16:creationId xmlns:a16="http://schemas.microsoft.com/office/drawing/2014/main" id="{2BFE983F-8545-9459-8C5B-982D59C629B3}"/>
                </a:ext>
              </a:extLst>
            </p:cNvPr>
            <p:cNvSpPr/>
            <p:nvPr/>
          </p:nvSpPr>
          <p:spPr>
            <a:xfrm>
              <a:off x="765760" y="1256014"/>
              <a:ext cx="1076468" cy="107646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grpSp>
        <p:nvGrpSpPr>
          <p:cNvPr id="34" name="Group 33">
            <a:extLst>
              <a:ext uri="{FF2B5EF4-FFF2-40B4-BE49-F238E27FC236}">
                <a16:creationId xmlns:a16="http://schemas.microsoft.com/office/drawing/2014/main" id="{254F4DC5-95F0-7076-AE85-D755BC03858A}"/>
              </a:ext>
            </a:extLst>
          </p:cNvPr>
          <p:cNvGrpSpPr/>
          <p:nvPr/>
        </p:nvGrpSpPr>
        <p:grpSpPr>
          <a:xfrm>
            <a:off x="6940592" y="1245576"/>
            <a:ext cx="1487835" cy="2074603"/>
            <a:chOff x="5212934" y="1323779"/>
            <a:chExt cx="1487835" cy="2074603"/>
          </a:xfrm>
        </p:grpSpPr>
        <p:sp>
          <p:nvSpPr>
            <p:cNvPr id="24" name="TextBox 23">
              <a:extLst>
                <a:ext uri="{FF2B5EF4-FFF2-40B4-BE49-F238E27FC236}">
                  <a16:creationId xmlns:a16="http://schemas.microsoft.com/office/drawing/2014/main" id="{1B23692E-1DBA-1542-0F04-12E930AB2EC0}"/>
                </a:ext>
              </a:extLst>
            </p:cNvPr>
            <p:cNvSpPr txBox="1"/>
            <p:nvPr/>
          </p:nvSpPr>
          <p:spPr>
            <a:xfrm>
              <a:off x="5212934" y="2475052"/>
              <a:ext cx="1487835" cy="923330"/>
            </a:xfrm>
            <a:prstGeom prst="rect">
              <a:avLst/>
            </a:prstGeom>
            <a:noFill/>
          </p:spPr>
          <p:txBody>
            <a:bodyPr wrap="square" rtlCol="0">
              <a:spAutoFit/>
            </a:bodyPr>
            <a:lstStyle/>
            <a:p>
              <a:pPr lvl="0" algn="ctr">
                <a:lnSpc>
                  <a:spcPct val="100000"/>
                </a:lnSpc>
              </a:pPr>
              <a:r>
                <a:rPr lang="en-GB" dirty="0"/>
                <a:t>Identified a strategic goals</a:t>
              </a:r>
            </a:p>
          </p:txBody>
        </p:sp>
        <p:sp>
          <p:nvSpPr>
            <p:cNvPr id="27" name="Rectangle 26" descr="Onboarding">
              <a:extLst>
                <a:ext uri="{FF2B5EF4-FFF2-40B4-BE49-F238E27FC236}">
                  <a16:creationId xmlns:a16="http://schemas.microsoft.com/office/drawing/2014/main" id="{25061C4A-FDD9-7BCC-D6AD-966A69868588}"/>
                </a:ext>
              </a:extLst>
            </p:cNvPr>
            <p:cNvSpPr/>
            <p:nvPr/>
          </p:nvSpPr>
          <p:spPr>
            <a:xfrm>
              <a:off x="5418618" y="1323779"/>
              <a:ext cx="1076468" cy="107646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grpSp>
        <p:nvGrpSpPr>
          <p:cNvPr id="33" name="Group 32">
            <a:extLst>
              <a:ext uri="{FF2B5EF4-FFF2-40B4-BE49-F238E27FC236}">
                <a16:creationId xmlns:a16="http://schemas.microsoft.com/office/drawing/2014/main" id="{D5F8A435-127C-4A89-CB77-76D56CEE621A}"/>
              </a:ext>
            </a:extLst>
          </p:cNvPr>
          <p:cNvGrpSpPr/>
          <p:nvPr/>
        </p:nvGrpSpPr>
        <p:grpSpPr>
          <a:xfrm>
            <a:off x="9439930" y="1260640"/>
            <a:ext cx="1986310" cy="1764529"/>
            <a:chOff x="6760761" y="1356854"/>
            <a:chExt cx="1986310" cy="1764529"/>
          </a:xfrm>
        </p:grpSpPr>
        <p:sp>
          <p:nvSpPr>
            <p:cNvPr id="23" name="TextBox 22">
              <a:extLst>
                <a:ext uri="{FF2B5EF4-FFF2-40B4-BE49-F238E27FC236}">
                  <a16:creationId xmlns:a16="http://schemas.microsoft.com/office/drawing/2014/main" id="{019463B9-5C0C-50BD-07A4-262C8B28F2FB}"/>
                </a:ext>
              </a:extLst>
            </p:cNvPr>
            <p:cNvSpPr txBox="1"/>
            <p:nvPr/>
          </p:nvSpPr>
          <p:spPr>
            <a:xfrm>
              <a:off x="6760761" y="2475052"/>
              <a:ext cx="1986310" cy="646331"/>
            </a:xfrm>
            <a:prstGeom prst="rect">
              <a:avLst/>
            </a:prstGeom>
            <a:noFill/>
          </p:spPr>
          <p:txBody>
            <a:bodyPr wrap="square" rtlCol="0">
              <a:spAutoFit/>
            </a:bodyPr>
            <a:lstStyle/>
            <a:p>
              <a:pPr lvl="0" algn="ctr">
                <a:lnSpc>
                  <a:spcPct val="100000"/>
                </a:lnSpc>
              </a:pPr>
              <a:r>
                <a:rPr lang="en-GB" dirty="0"/>
                <a:t>Operationalized goals</a:t>
              </a:r>
            </a:p>
          </p:txBody>
        </p:sp>
        <p:sp>
          <p:nvSpPr>
            <p:cNvPr id="28" name="Rectangle 27" descr="Teamwork">
              <a:extLst>
                <a:ext uri="{FF2B5EF4-FFF2-40B4-BE49-F238E27FC236}">
                  <a16:creationId xmlns:a16="http://schemas.microsoft.com/office/drawing/2014/main" id="{7D8F1F82-48B8-6803-B33E-75CE892A9166}"/>
                </a:ext>
              </a:extLst>
            </p:cNvPr>
            <p:cNvSpPr/>
            <p:nvPr/>
          </p:nvSpPr>
          <p:spPr>
            <a:xfrm>
              <a:off x="7215682" y="1356854"/>
              <a:ext cx="1076468" cy="107646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grpSp>
        <p:nvGrpSpPr>
          <p:cNvPr id="35" name="Group 34">
            <a:extLst>
              <a:ext uri="{FF2B5EF4-FFF2-40B4-BE49-F238E27FC236}">
                <a16:creationId xmlns:a16="http://schemas.microsoft.com/office/drawing/2014/main" id="{A8DA2372-57E4-23BB-2577-4B6BA387F6FA}"/>
              </a:ext>
            </a:extLst>
          </p:cNvPr>
          <p:cNvGrpSpPr/>
          <p:nvPr/>
        </p:nvGrpSpPr>
        <p:grpSpPr>
          <a:xfrm>
            <a:off x="3956017" y="1195847"/>
            <a:ext cx="1869487" cy="2642981"/>
            <a:chOff x="2638005" y="1256014"/>
            <a:chExt cx="1869487" cy="2642981"/>
          </a:xfrm>
        </p:grpSpPr>
        <p:sp>
          <p:nvSpPr>
            <p:cNvPr id="26" name="Rectangle 25" descr="Test Plan">
              <a:extLst>
                <a:ext uri="{FF2B5EF4-FFF2-40B4-BE49-F238E27FC236}">
                  <a16:creationId xmlns:a16="http://schemas.microsoft.com/office/drawing/2014/main" id="{DDDD72BE-C062-B4C7-9D18-199B33E50140}"/>
                </a:ext>
              </a:extLst>
            </p:cNvPr>
            <p:cNvSpPr/>
            <p:nvPr/>
          </p:nvSpPr>
          <p:spPr>
            <a:xfrm>
              <a:off x="3015308" y="1256014"/>
              <a:ext cx="1076468" cy="107646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30" name="TextBox 29">
              <a:extLst>
                <a:ext uri="{FF2B5EF4-FFF2-40B4-BE49-F238E27FC236}">
                  <a16:creationId xmlns:a16="http://schemas.microsoft.com/office/drawing/2014/main" id="{0A2483AC-13E7-8939-622F-95383DFA63E1}"/>
                </a:ext>
              </a:extLst>
            </p:cNvPr>
            <p:cNvSpPr txBox="1"/>
            <p:nvPr/>
          </p:nvSpPr>
          <p:spPr>
            <a:xfrm>
              <a:off x="2638005" y="2421667"/>
              <a:ext cx="1869487" cy="1477328"/>
            </a:xfrm>
            <a:prstGeom prst="rect">
              <a:avLst/>
            </a:prstGeom>
            <a:noFill/>
          </p:spPr>
          <p:txBody>
            <a:bodyPr wrap="square" rtlCol="0">
              <a:spAutoFit/>
            </a:bodyPr>
            <a:lstStyle/>
            <a:p>
              <a:pPr algn="ctr"/>
              <a:r>
                <a:rPr lang="en-US" dirty="0"/>
                <a:t>Identified and selected appropriate sustainability strategy</a:t>
              </a:r>
            </a:p>
          </p:txBody>
        </p:sp>
      </p:grpSp>
    </p:spTree>
    <p:extLst>
      <p:ext uri="{BB962C8B-B14F-4D97-AF65-F5344CB8AC3E}">
        <p14:creationId xmlns:p14="http://schemas.microsoft.com/office/powerpoint/2010/main" val="150366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dissolv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dissolv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dissolve">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dissolve">
                                      <p:cBhvr>
                                        <p:cTn id="32" dur="500"/>
                                        <p:tgtEl>
                                          <p:spTgt spid="5"/>
                                        </p:tgtEl>
                                      </p:cBhvr>
                                    </p:animEffect>
                                  </p:childTnLst>
                                </p:cTn>
                              </p:par>
                              <p:par>
                                <p:cTn id="33" presetID="9"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dissolve">
                                      <p:cBhvr>
                                        <p:cTn id="35" dur="500"/>
                                        <p:tgtEl>
                                          <p:spTgt spid="17"/>
                                        </p:tgtEl>
                                      </p:cBhvr>
                                    </p:animEffect>
                                  </p:childTnLst>
                                </p:cTn>
                              </p:par>
                              <p:par>
                                <p:cTn id="36" presetID="9"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dissolve">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3587" y="938183"/>
            <a:ext cx="7424826" cy="685800"/>
          </a:xfrm>
        </p:spPr>
        <p:txBody>
          <a:bodyPr>
            <a:normAutofit/>
          </a:bodyPr>
          <a:lstStyle/>
          <a:p>
            <a:r>
              <a:rPr lang="en-US" altLang="en-US" sz="3600" dirty="0"/>
              <a:t>The Muhammad Yunus Story</a:t>
            </a:r>
            <a:endParaRPr lang="en-GB" sz="3600" dirty="0">
              <a:latin typeface="Gill Sans MT" panose="020B0502020104020203" pitchFamily="34" charset="0"/>
            </a:endParaRPr>
          </a:p>
        </p:txBody>
      </p:sp>
      <p:sp>
        <p:nvSpPr>
          <p:cNvPr id="3" name="Content Placeholder 2"/>
          <p:cNvSpPr>
            <a:spLocks noGrp="1"/>
          </p:cNvSpPr>
          <p:nvPr>
            <p:ph idx="1"/>
          </p:nvPr>
        </p:nvSpPr>
        <p:spPr>
          <a:xfrm>
            <a:off x="564081" y="1727829"/>
            <a:ext cx="11026785" cy="4799971"/>
          </a:xfrm>
        </p:spPr>
        <p:txBody>
          <a:bodyPr>
            <a:normAutofit/>
          </a:bodyPr>
          <a:lstStyle/>
          <a:p>
            <a:pPr marL="898022" indent="-457200">
              <a:buClr>
                <a:schemeClr val="tx1"/>
              </a:buClr>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600" dirty="0"/>
              <a:t>His observations in a Bangladesh village in 1974: Craftspeople were skilled but limited by credit availability </a:t>
            </a:r>
          </a:p>
          <a:p>
            <a:pPr marL="898022" indent="-457200">
              <a:buClr>
                <a:schemeClr val="tx1"/>
              </a:buClr>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600" dirty="0"/>
              <a:t>The opportunity he saw: Micro-loans, with no collateral and low interest, could improve their lives </a:t>
            </a:r>
          </a:p>
          <a:p>
            <a:pPr marL="898022" indent="-457200">
              <a:buClr>
                <a:schemeClr val="tx1"/>
              </a:buClr>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600" dirty="0"/>
              <a:t>The results: Very high loan repayment; Creation of the Grameen Bank; Nationwide adoption </a:t>
            </a:r>
          </a:p>
          <a:p>
            <a:pPr marL="898022" indent="-457200">
              <a:buClr>
                <a:schemeClr val="tx1"/>
              </a:buClr>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sz="2600" dirty="0"/>
              <a:t>The recognition: Professor Yunus won the 2006 Nobel Peace Prize; Grameen is a famous model of Social Entrepreneurship (social business)</a:t>
            </a:r>
            <a:endParaRPr lang="en-GB" sz="2200" dirty="0"/>
          </a:p>
          <a:p>
            <a:pPr marL="440822">
              <a:buClr>
                <a:schemeClr val="tx1"/>
              </a:buClr>
              <a:buSzPct val="45000"/>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endParaRPr lang="en-GB" sz="600" dirty="0"/>
          </a:p>
        </p:txBody>
      </p:sp>
      <p:sp>
        <p:nvSpPr>
          <p:cNvPr id="5" name="TextBox 4">
            <a:extLst>
              <a:ext uri="{FF2B5EF4-FFF2-40B4-BE49-F238E27FC236}">
                <a16:creationId xmlns:a16="http://schemas.microsoft.com/office/drawing/2014/main" id="{FDB7703D-0B7B-0BC2-E5D6-B132415AAB60}"/>
              </a:ext>
            </a:extLst>
          </p:cNvPr>
          <p:cNvSpPr txBox="1"/>
          <p:nvPr/>
        </p:nvSpPr>
        <p:spPr>
          <a:xfrm>
            <a:off x="1481667" y="5623467"/>
            <a:ext cx="6096000" cy="369332"/>
          </a:xfrm>
          <a:prstGeom prst="rect">
            <a:avLst/>
          </a:prstGeom>
          <a:noFill/>
        </p:spPr>
        <p:txBody>
          <a:bodyPr wrap="square">
            <a:spAutoFit/>
          </a:bodyPr>
          <a:lstStyle/>
          <a:p>
            <a:r>
              <a:rPr lang="en-US"/>
              <a:t>https://www.youtube.com/watch?v=jk5LI_WcosQ</a:t>
            </a:r>
          </a:p>
        </p:txBody>
      </p:sp>
    </p:spTree>
    <p:extLst>
      <p:ext uri="{BB962C8B-B14F-4D97-AF65-F5344CB8AC3E}">
        <p14:creationId xmlns:p14="http://schemas.microsoft.com/office/powerpoint/2010/main" val="24983434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0A7DD6E-B516-A7DC-C0AE-BAAB3E740FD7}"/>
              </a:ext>
            </a:extLst>
          </p:cNvPr>
          <p:cNvPicPr>
            <a:picLocks noChangeAspect="1"/>
          </p:cNvPicPr>
          <p:nvPr/>
        </p:nvPicPr>
        <p:blipFill>
          <a:blip r:embed="rId2"/>
          <a:stretch>
            <a:fillRect/>
          </a:stretch>
        </p:blipFill>
        <p:spPr>
          <a:xfrm>
            <a:off x="-101600" y="0"/>
            <a:ext cx="12293600" cy="6858000"/>
          </a:xfrm>
          <a:prstGeom prst="rect">
            <a:avLst/>
          </a:prstGeom>
        </p:spPr>
      </p:pic>
    </p:spTree>
    <p:extLst>
      <p:ext uri="{BB962C8B-B14F-4D97-AF65-F5344CB8AC3E}">
        <p14:creationId xmlns:p14="http://schemas.microsoft.com/office/powerpoint/2010/main" val="3320724050"/>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FFFCB-DAFC-1D89-9802-7D60079929D6}"/>
            </a:ext>
          </a:extLst>
        </p:cNvPr>
        <p:cNvGrpSpPr/>
        <p:nvPr/>
      </p:nvGrpSpPr>
      <p:grpSpPr>
        <a:xfrm>
          <a:off x="0" y="0"/>
          <a:ext cx="0" cy="0"/>
          <a:chOff x="0" y="0"/>
          <a:chExt cx="0" cy="0"/>
        </a:xfrm>
      </p:grpSpPr>
      <p:pic>
        <p:nvPicPr>
          <p:cNvPr id="3" name="Picture 2" descr="A diagram of a diagram&#10;&#10;Description automatically generated with medium confidence">
            <a:extLst>
              <a:ext uri="{FF2B5EF4-FFF2-40B4-BE49-F238E27FC236}">
                <a16:creationId xmlns:a16="http://schemas.microsoft.com/office/drawing/2014/main" id="{12D20CEE-08A0-5761-CF6F-897B619B963E}"/>
              </a:ext>
            </a:extLst>
          </p:cNvPr>
          <p:cNvPicPr>
            <a:picLocks noChangeAspect="1"/>
          </p:cNvPicPr>
          <p:nvPr/>
        </p:nvPicPr>
        <p:blipFill>
          <a:blip r:embed="rId2"/>
          <a:stretch>
            <a:fillRect/>
          </a:stretch>
        </p:blipFill>
        <p:spPr>
          <a:xfrm>
            <a:off x="2435507" y="983525"/>
            <a:ext cx="8155328" cy="5678525"/>
          </a:xfrm>
          <a:prstGeom prst="rect">
            <a:avLst/>
          </a:prstGeom>
        </p:spPr>
      </p:pic>
      <p:sp>
        <p:nvSpPr>
          <p:cNvPr id="8" name="TextBox 7">
            <a:extLst>
              <a:ext uri="{FF2B5EF4-FFF2-40B4-BE49-F238E27FC236}">
                <a16:creationId xmlns:a16="http://schemas.microsoft.com/office/drawing/2014/main" id="{70433E88-5FD6-6B8B-2746-3A95BC3CB0E2}"/>
              </a:ext>
            </a:extLst>
          </p:cNvPr>
          <p:cNvSpPr txBox="1"/>
          <p:nvPr/>
        </p:nvSpPr>
        <p:spPr>
          <a:xfrm>
            <a:off x="8634715" y="1956121"/>
            <a:ext cx="1099916" cy="307777"/>
          </a:xfrm>
          <a:prstGeom prst="rect">
            <a:avLst/>
          </a:prstGeom>
          <a:noFill/>
        </p:spPr>
        <p:txBody>
          <a:bodyPr wrap="none" rtlCol="0">
            <a:spAutoFit/>
          </a:bodyPr>
          <a:lstStyle/>
          <a:p>
            <a:r>
              <a:rPr lang="en-US" sz="1400" dirty="0"/>
              <a:t>Poverty Trap</a:t>
            </a:r>
          </a:p>
        </p:txBody>
      </p:sp>
      <p:sp>
        <p:nvSpPr>
          <p:cNvPr id="9" name="TextBox 8">
            <a:extLst>
              <a:ext uri="{FF2B5EF4-FFF2-40B4-BE49-F238E27FC236}">
                <a16:creationId xmlns:a16="http://schemas.microsoft.com/office/drawing/2014/main" id="{2E3A8B83-51FB-9668-BADA-404A82911A92}"/>
              </a:ext>
            </a:extLst>
          </p:cNvPr>
          <p:cNvSpPr txBox="1"/>
          <p:nvPr/>
        </p:nvSpPr>
        <p:spPr>
          <a:xfrm>
            <a:off x="8160152" y="3287209"/>
            <a:ext cx="2222339" cy="461665"/>
          </a:xfrm>
          <a:prstGeom prst="rect">
            <a:avLst/>
          </a:prstGeom>
          <a:noFill/>
        </p:spPr>
        <p:txBody>
          <a:bodyPr wrap="square" rtlCol="0">
            <a:spAutoFit/>
          </a:bodyPr>
          <a:lstStyle/>
          <a:p>
            <a:r>
              <a:rPr lang="en-US" sz="1200" dirty="0"/>
              <a:t>The poor are denied for loans when they apply</a:t>
            </a:r>
          </a:p>
        </p:txBody>
      </p:sp>
      <p:sp>
        <p:nvSpPr>
          <p:cNvPr id="11" name="TextBox 10">
            <a:extLst>
              <a:ext uri="{FF2B5EF4-FFF2-40B4-BE49-F238E27FC236}">
                <a16:creationId xmlns:a16="http://schemas.microsoft.com/office/drawing/2014/main" id="{F33C7ECD-9E63-43B9-E570-B2690BDB6B2C}"/>
              </a:ext>
            </a:extLst>
          </p:cNvPr>
          <p:cNvSpPr txBox="1"/>
          <p:nvPr/>
        </p:nvSpPr>
        <p:spPr>
          <a:xfrm>
            <a:off x="7940230" y="4618300"/>
            <a:ext cx="2789500" cy="430887"/>
          </a:xfrm>
          <a:prstGeom prst="rect">
            <a:avLst/>
          </a:prstGeom>
          <a:noFill/>
        </p:spPr>
        <p:txBody>
          <a:bodyPr wrap="square" rtlCol="0">
            <a:spAutoFit/>
          </a:bodyPr>
          <a:lstStyle/>
          <a:p>
            <a:r>
              <a:rPr lang="en-US" sz="1050" dirty="0"/>
              <a:t>Banks require collateral in order to take out loans ( collateral that the poor do not have)</a:t>
            </a:r>
          </a:p>
        </p:txBody>
      </p:sp>
      <p:sp>
        <p:nvSpPr>
          <p:cNvPr id="12" name="TextBox 11">
            <a:extLst>
              <a:ext uri="{FF2B5EF4-FFF2-40B4-BE49-F238E27FC236}">
                <a16:creationId xmlns:a16="http://schemas.microsoft.com/office/drawing/2014/main" id="{E254E5E3-94C3-F36E-8A36-1D9F34B92D66}"/>
              </a:ext>
            </a:extLst>
          </p:cNvPr>
          <p:cNvSpPr txBox="1"/>
          <p:nvPr/>
        </p:nvSpPr>
        <p:spPr>
          <a:xfrm>
            <a:off x="8229601" y="5937812"/>
            <a:ext cx="2939970" cy="276999"/>
          </a:xfrm>
          <a:prstGeom prst="rect">
            <a:avLst/>
          </a:prstGeom>
          <a:noFill/>
        </p:spPr>
        <p:txBody>
          <a:bodyPr wrap="square" rtlCol="0">
            <a:spAutoFit/>
          </a:bodyPr>
          <a:lstStyle/>
          <a:p>
            <a:r>
              <a:rPr lang="en-US" sz="1200" dirty="0"/>
              <a:t>Loans don’t work on trust</a:t>
            </a:r>
          </a:p>
        </p:txBody>
      </p:sp>
      <p:sp>
        <p:nvSpPr>
          <p:cNvPr id="14" name="TextBox 13">
            <a:extLst>
              <a:ext uri="{FF2B5EF4-FFF2-40B4-BE49-F238E27FC236}">
                <a16:creationId xmlns:a16="http://schemas.microsoft.com/office/drawing/2014/main" id="{EAE0B796-D7C8-143F-98B4-2F96A12E53D5}"/>
              </a:ext>
            </a:extLst>
          </p:cNvPr>
          <p:cNvSpPr txBox="1"/>
          <p:nvPr/>
        </p:nvSpPr>
        <p:spPr>
          <a:xfrm>
            <a:off x="3073079" y="191908"/>
            <a:ext cx="6099858" cy="646331"/>
          </a:xfrm>
          <a:prstGeom prst="rect">
            <a:avLst/>
          </a:prstGeom>
          <a:noFill/>
        </p:spPr>
        <p:txBody>
          <a:bodyPr wrap="square">
            <a:spAutoFit/>
          </a:bodyPr>
          <a:lstStyle/>
          <a:p>
            <a:r>
              <a:rPr lang="en-US" sz="1800" dirty="0">
                <a:solidFill>
                  <a:srgbClr val="FF0000"/>
                </a:solidFill>
              </a:rPr>
              <a:t>Capitalism requires repayment with interest and without collateral there is no guarantee or repayment. </a:t>
            </a:r>
            <a:endParaRPr lang="en-US" dirty="0">
              <a:solidFill>
                <a:srgbClr val="FF0000"/>
              </a:solidFill>
            </a:endParaRPr>
          </a:p>
        </p:txBody>
      </p:sp>
      <p:sp>
        <p:nvSpPr>
          <p:cNvPr id="15" name="TextBox 14">
            <a:extLst>
              <a:ext uri="{FF2B5EF4-FFF2-40B4-BE49-F238E27FC236}">
                <a16:creationId xmlns:a16="http://schemas.microsoft.com/office/drawing/2014/main" id="{9792E020-8AC6-1102-ECE8-97458B3338B4}"/>
              </a:ext>
            </a:extLst>
          </p:cNvPr>
          <p:cNvSpPr txBox="1"/>
          <p:nvPr/>
        </p:nvSpPr>
        <p:spPr>
          <a:xfrm>
            <a:off x="891938" y="1269398"/>
            <a:ext cx="2291101" cy="646331"/>
          </a:xfrm>
          <a:prstGeom prst="rect">
            <a:avLst/>
          </a:prstGeom>
          <a:noFill/>
        </p:spPr>
        <p:txBody>
          <a:bodyPr wrap="square" rtlCol="0">
            <a:spAutoFit/>
          </a:bodyPr>
          <a:lstStyle/>
          <a:p>
            <a:r>
              <a:rPr lang="en-US" sz="3600" dirty="0"/>
              <a:t>Banking</a:t>
            </a:r>
          </a:p>
        </p:txBody>
      </p:sp>
      <p:cxnSp>
        <p:nvCxnSpPr>
          <p:cNvPr id="17" name="Straight Arrow Connector 16">
            <a:extLst>
              <a:ext uri="{FF2B5EF4-FFF2-40B4-BE49-F238E27FC236}">
                <a16:creationId xmlns:a16="http://schemas.microsoft.com/office/drawing/2014/main" id="{98ACE75B-9C1C-B4F3-22AE-5CD585A7A026}"/>
              </a:ext>
            </a:extLst>
          </p:cNvPr>
          <p:cNvCxnSpPr/>
          <p:nvPr/>
        </p:nvCxnSpPr>
        <p:spPr>
          <a:xfrm>
            <a:off x="5787342" y="844952"/>
            <a:ext cx="2199190" cy="5023413"/>
          </a:xfrm>
          <a:prstGeom prst="straightConnector1">
            <a:avLst/>
          </a:prstGeom>
          <a:ln w="15875">
            <a:solidFill>
              <a:srgbClr val="FF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185677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ssolv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dissolve">
                                      <p:cBhvr>
                                        <p:cTn id="32" dur="500"/>
                                        <p:tgtEl>
                                          <p:spTgt spid="14"/>
                                        </p:tgtEl>
                                      </p:cBhvr>
                                    </p:animEffect>
                                  </p:childTnLst>
                                </p:cTn>
                              </p:par>
                              <p:par>
                                <p:cTn id="33" presetID="9"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dissolve">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14"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CA1C1-E27B-0DF6-C59D-3AA317D601CD}"/>
              </a:ext>
            </a:extLst>
          </p:cNvPr>
          <p:cNvSpPr>
            <a:spLocks noGrp="1"/>
          </p:cNvSpPr>
          <p:nvPr>
            <p:ph type="title"/>
          </p:nvPr>
        </p:nvSpPr>
        <p:spPr>
          <a:xfrm>
            <a:off x="2303393" y="985558"/>
            <a:ext cx="8361294" cy="584825"/>
          </a:xfrm>
        </p:spPr>
        <p:txBody>
          <a:bodyPr>
            <a:normAutofit fontScale="90000"/>
          </a:bodyPr>
          <a:lstStyle/>
          <a:p>
            <a:r>
              <a:rPr lang="en-US" dirty="0"/>
              <a:t>Innovation and navigating ambivalence</a:t>
            </a:r>
          </a:p>
        </p:txBody>
      </p:sp>
      <p:pic>
        <p:nvPicPr>
          <p:cNvPr id="1026" name="Picture 2" descr="SEKEM - ONE WORLD FAMILY">
            <a:extLst>
              <a:ext uri="{FF2B5EF4-FFF2-40B4-BE49-F238E27FC236}">
                <a16:creationId xmlns:a16="http://schemas.microsoft.com/office/drawing/2014/main" id="{422765A9-ADB8-D671-D205-43B26E779B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9396" y="2105351"/>
            <a:ext cx="3195982" cy="199748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E4358C8-1F4C-9260-42F7-A3D744F7B237}"/>
              </a:ext>
            </a:extLst>
          </p:cNvPr>
          <p:cNvSpPr txBox="1"/>
          <p:nvPr/>
        </p:nvSpPr>
        <p:spPr>
          <a:xfrm>
            <a:off x="1538080" y="4112779"/>
            <a:ext cx="2298424" cy="369332"/>
          </a:xfrm>
          <a:prstGeom prst="rect">
            <a:avLst/>
          </a:prstGeom>
          <a:noFill/>
        </p:spPr>
        <p:txBody>
          <a:bodyPr wrap="square">
            <a:spAutoFit/>
          </a:bodyPr>
          <a:lstStyle/>
          <a:p>
            <a:r>
              <a:rPr lang="en-GB" b="0" i="0" u="none" strike="noStrike" dirty="0" err="1">
                <a:solidFill>
                  <a:srgbClr val="000000"/>
                </a:solidFill>
                <a:effectLst/>
                <a:latin typeface="Source Sans Pro" panose="020F0502020204030204" pitchFamily="34" charset="0"/>
              </a:rPr>
              <a:t>Dr.</a:t>
            </a:r>
            <a:r>
              <a:rPr lang="en-GB" b="0" i="0" u="none" strike="noStrike" dirty="0">
                <a:solidFill>
                  <a:srgbClr val="000000"/>
                </a:solidFill>
                <a:effectLst/>
                <a:latin typeface="Source Sans Pro" panose="020F0502020204030204" pitchFamily="34" charset="0"/>
              </a:rPr>
              <a:t> Ibrahim </a:t>
            </a:r>
            <a:r>
              <a:rPr lang="en-GB" b="0" i="0" u="none" strike="noStrike" dirty="0" err="1">
                <a:solidFill>
                  <a:srgbClr val="000000"/>
                </a:solidFill>
                <a:effectLst/>
                <a:latin typeface="Source Sans Pro" panose="020F0502020204030204" pitchFamily="34" charset="0"/>
              </a:rPr>
              <a:t>Abouleish</a:t>
            </a:r>
            <a:endParaRPr lang="en-US" dirty="0"/>
          </a:p>
        </p:txBody>
      </p:sp>
      <p:pic>
        <p:nvPicPr>
          <p:cNvPr id="1028" name="Picture 4" descr="Chamomile Children – SEKEM">
            <a:extLst>
              <a:ext uri="{FF2B5EF4-FFF2-40B4-BE49-F238E27FC236}">
                <a16:creationId xmlns:a16="http://schemas.microsoft.com/office/drawing/2014/main" id="{BC48BACA-DDE0-F3FB-F04D-14CC50E77D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1701" y="1745958"/>
            <a:ext cx="3998360" cy="225907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hamomile – Economy of Love">
            <a:extLst>
              <a:ext uri="{FF2B5EF4-FFF2-40B4-BE49-F238E27FC236}">
                <a16:creationId xmlns:a16="http://schemas.microsoft.com/office/drawing/2014/main" id="{187738CD-DBFA-324F-2230-19DC4E1570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26671" y="4263453"/>
            <a:ext cx="2535582" cy="2535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8855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ssolve">
                                      <p:cBhvr>
                                        <p:cTn id="7" dur="500"/>
                                        <p:tgtEl>
                                          <p:spTgt spid="102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dissolve">
                                      <p:cBhvr>
                                        <p:cTn id="15" dur="500"/>
                                        <p:tgtEl>
                                          <p:spTgt spid="1028"/>
                                        </p:tgtEl>
                                      </p:cBhvr>
                                    </p:animEffect>
                                  </p:childTnLst>
                                </p:cTn>
                              </p:par>
                              <p:par>
                                <p:cTn id="16" presetID="9" presetClass="entr" presetSubtype="0" fill="hold" nodeType="withEffect">
                                  <p:stCondLst>
                                    <p:cond delay="0"/>
                                  </p:stCondLst>
                                  <p:childTnLst>
                                    <p:set>
                                      <p:cBhvr>
                                        <p:cTn id="17" dur="1" fill="hold">
                                          <p:stCondLst>
                                            <p:cond delay="0"/>
                                          </p:stCondLst>
                                        </p:cTn>
                                        <p:tgtEl>
                                          <p:spTgt spid="1030"/>
                                        </p:tgtEl>
                                        <p:attrNameLst>
                                          <p:attrName>style.visibility</p:attrName>
                                        </p:attrNameLst>
                                      </p:cBhvr>
                                      <p:to>
                                        <p:strVal val="visible"/>
                                      </p:to>
                                    </p:set>
                                    <p:animEffect transition="in" filter="dissolve">
                                      <p:cBhvr>
                                        <p:cTn id="18"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87E62-6850-BEC5-B0FB-48DD57CCDE7F}"/>
              </a:ext>
            </a:extLst>
          </p:cNvPr>
          <p:cNvSpPr>
            <a:spLocks noGrp="1"/>
          </p:cNvSpPr>
          <p:nvPr>
            <p:ph type="title"/>
          </p:nvPr>
        </p:nvSpPr>
        <p:spPr>
          <a:xfrm>
            <a:off x="1334581" y="1136591"/>
            <a:ext cx="9578390" cy="739353"/>
          </a:xfrm>
        </p:spPr>
        <p:txBody>
          <a:bodyPr>
            <a:normAutofit fontScale="90000"/>
          </a:bodyPr>
          <a:lstStyle/>
          <a:p>
            <a:r>
              <a:rPr lang="en-US" dirty="0"/>
              <a:t>Navigating Ambivalence: A simple model of practical reasoning</a:t>
            </a:r>
          </a:p>
        </p:txBody>
      </p:sp>
      <p:sp>
        <p:nvSpPr>
          <p:cNvPr id="4" name="Line 5">
            <a:extLst>
              <a:ext uri="{FF2B5EF4-FFF2-40B4-BE49-F238E27FC236}">
                <a16:creationId xmlns:a16="http://schemas.microsoft.com/office/drawing/2014/main" id="{60FA8C28-EA63-920D-E9B0-FB916BC36310}"/>
              </a:ext>
              <a:ext uri="{C183D7F6-B498-43B3-948B-1728B52AA6E4}">
                <adec:decorative xmlns:adec="http://schemas.microsoft.com/office/drawing/2017/decorative" val="1"/>
              </a:ext>
            </a:extLst>
          </p:cNvPr>
          <p:cNvSpPr>
            <a:spLocks noChangeShapeType="1"/>
          </p:cNvSpPr>
          <p:nvPr/>
        </p:nvSpPr>
        <p:spPr bwMode="auto">
          <a:xfrm>
            <a:off x="3142254" y="5002233"/>
            <a:ext cx="5963044" cy="1441"/>
          </a:xfrm>
          <a:prstGeom prst="line">
            <a:avLst/>
          </a:prstGeom>
          <a:noFill/>
          <a:ln w="9525">
            <a:solidFill>
              <a:srgbClr val="000000"/>
            </a:solidFill>
            <a:round/>
            <a:headEnd/>
            <a:tailEnd/>
          </a:ln>
        </p:spPr>
        <p:txBody>
          <a:bodyPr>
            <a:prstTxWarp prst="textNoShape">
              <a:avLst/>
            </a:prstTxWarp>
          </a:bodyPr>
          <a:lstStyle/>
          <a:p>
            <a:endParaRPr lang="en-US">
              <a:solidFill>
                <a:srgbClr val="000000"/>
              </a:solidFill>
            </a:endParaRPr>
          </a:p>
        </p:txBody>
      </p:sp>
      <p:sp>
        <p:nvSpPr>
          <p:cNvPr id="5" name="AutoShape 17">
            <a:extLst>
              <a:ext uri="{FF2B5EF4-FFF2-40B4-BE49-F238E27FC236}">
                <a16:creationId xmlns:a16="http://schemas.microsoft.com/office/drawing/2014/main" id="{24FF9C87-70CD-71FF-9082-D0F837B42CE7}"/>
              </a:ext>
              <a:ext uri="{C183D7F6-B498-43B3-948B-1728B52AA6E4}">
                <adec:decorative xmlns:adec="http://schemas.microsoft.com/office/drawing/2017/decorative" val="1"/>
              </a:ext>
            </a:extLst>
          </p:cNvPr>
          <p:cNvSpPr>
            <a:spLocks noChangeArrowheads="1"/>
          </p:cNvSpPr>
          <p:nvPr/>
        </p:nvSpPr>
        <p:spPr bwMode="auto">
          <a:xfrm>
            <a:off x="2130425" y="2764122"/>
            <a:ext cx="8142288" cy="3319815"/>
          </a:xfrm>
          <a:prstGeom prst="roundRect">
            <a:avLst>
              <a:gd name="adj" fmla="val 1421"/>
            </a:avLst>
          </a:prstGeom>
          <a:noFill/>
          <a:ln w="9525">
            <a:solidFill>
              <a:schemeClr val="tx1"/>
            </a:solidFill>
            <a:round/>
            <a:headEnd/>
            <a:tailEnd/>
          </a:ln>
        </p:spPr>
        <p:txBody>
          <a:bodyPr wrap="none" anchor="ctr">
            <a:prstTxWarp prst="textNoShape">
              <a:avLst/>
            </a:prstTxWarp>
          </a:bodyPr>
          <a:lstStyle/>
          <a:p>
            <a:pPr marL="190500" indent="-190500"/>
            <a:endParaRPr lang="de-DE" dirty="0"/>
          </a:p>
          <a:p>
            <a:pPr marL="190500" indent="-190500"/>
            <a:endParaRPr lang="de-DE" dirty="0"/>
          </a:p>
        </p:txBody>
      </p:sp>
      <p:sp>
        <p:nvSpPr>
          <p:cNvPr id="6" name="Textfeld 11">
            <a:extLst>
              <a:ext uri="{FF2B5EF4-FFF2-40B4-BE49-F238E27FC236}">
                <a16:creationId xmlns:a16="http://schemas.microsoft.com/office/drawing/2014/main" id="{DA6F891C-C687-5A07-739C-0FD47BF25B2D}"/>
              </a:ext>
            </a:extLst>
          </p:cNvPr>
          <p:cNvSpPr txBox="1">
            <a:spLocks noChangeArrowheads="1"/>
          </p:cNvSpPr>
          <p:nvPr/>
        </p:nvSpPr>
        <p:spPr bwMode="auto">
          <a:xfrm>
            <a:off x="3890313" y="3225877"/>
            <a:ext cx="4907521" cy="2554545"/>
          </a:xfrm>
          <a:prstGeom prst="rect">
            <a:avLst/>
          </a:prstGeom>
          <a:noFill/>
          <a:ln w="9525">
            <a:noFill/>
            <a:miter lim="800000"/>
            <a:headEnd/>
            <a:tailEnd/>
          </a:ln>
        </p:spPr>
        <p:txBody>
          <a:bodyPr>
            <a:prstTxWarp prst="textNoShape">
              <a:avLst/>
            </a:prstTxWarp>
            <a:spAutoFit/>
          </a:bodyPr>
          <a:lstStyle/>
          <a:p>
            <a:pPr>
              <a:buFontTx/>
              <a:buNone/>
            </a:pPr>
            <a:r>
              <a:rPr lang="en-US" sz="3200" dirty="0">
                <a:solidFill>
                  <a:srgbClr val="000000"/>
                </a:solidFill>
              </a:rPr>
              <a:t>   1. </a:t>
            </a:r>
            <a:r>
              <a:rPr lang="en-US" sz="2000" dirty="0">
                <a:solidFill>
                  <a:srgbClr val="000000"/>
                </a:solidFill>
              </a:rPr>
              <a:t>what is it that we </a:t>
            </a:r>
            <a:r>
              <a:rPr lang="en-US" sz="2000" b="1" dirty="0">
                <a:solidFill>
                  <a:srgbClr val="000000"/>
                </a:solidFill>
              </a:rPr>
              <a:t>want</a:t>
            </a:r>
            <a:br>
              <a:rPr lang="en-US" sz="3200" dirty="0">
                <a:solidFill>
                  <a:srgbClr val="000000"/>
                </a:solidFill>
              </a:rPr>
            </a:br>
            <a:r>
              <a:rPr lang="en-US" sz="3200" dirty="0">
                <a:solidFill>
                  <a:srgbClr val="000000"/>
                </a:solidFill>
              </a:rPr>
              <a:t> </a:t>
            </a:r>
          </a:p>
          <a:p>
            <a:pPr>
              <a:buFontTx/>
              <a:buNone/>
            </a:pPr>
            <a:r>
              <a:rPr lang="en-US" sz="3200" dirty="0">
                <a:solidFill>
                  <a:srgbClr val="000000"/>
                </a:solidFill>
              </a:rPr>
              <a:t>+ 2. </a:t>
            </a:r>
            <a:r>
              <a:rPr lang="en-US" sz="2000" dirty="0">
                <a:solidFill>
                  <a:srgbClr val="000000"/>
                </a:solidFill>
              </a:rPr>
              <a:t>what is that we </a:t>
            </a:r>
            <a:r>
              <a:rPr lang="en-US" sz="2000" b="1" dirty="0">
                <a:solidFill>
                  <a:srgbClr val="000000"/>
                </a:solidFill>
              </a:rPr>
              <a:t>can do</a:t>
            </a:r>
            <a:br>
              <a:rPr lang="en-US" sz="3200" dirty="0">
                <a:solidFill>
                  <a:srgbClr val="000000"/>
                </a:solidFill>
              </a:rPr>
            </a:br>
            <a:endParaRPr lang="en-US" sz="3200" dirty="0">
              <a:solidFill>
                <a:srgbClr val="000000"/>
              </a:solidFill>
            </a:endParaRPr>
          </a:p>
          <a:p>
            <a:pPr>
              <a:buFontTx/>
              <a:buNone/>
            </a:pPr>
            <a:r>
              <a:rPr lang="en-US" sz="3200" dirty="0">
                <a:solidFill>
                  <a:srgbClr val="000000"/>
                </a:solidFill>
              </a:rPr>
              <a:t>= 3. </a:t>
            </a:r>
            <a:r>
              <a:rPr lang="en-US" sz="2000" dirty="0">
                <a:solidFill>
                  <a:srgbClr val="000000"/>
                </a:solidFill>
              </a:rPr>
              <a:t>what is the we </a:t>
            </a:r>
            <a:r>
              <a:rPr lang="en-US" sz="2000" b="1" dirty="0">
                <a:solidFill>
                  <a:srgbClr val="000000"/>
                </a:solidFill>
              </a:rPr>
              <a:t>should do</a:t>
            </a:r>
            <a:endParaRPr lang="en-US" sz="3200" dirty="0">
              <a:solidFill>
                <a:srgbClr val="000000"/>
              </a:solidFill>
            </a:endParaRPr>
          </a:p>
        </p:txBody>
      </p:sp>
    </p:spTree>
    <p:extLst>
      <p:ext uri="{BB962C8B-B14F-4D97-AF65-F5344CB8AC3E}">
        <p14:creationId xmlns:p14="http://schemas.microsoft.com/office/powerpoint/2010/main" val="3745399059"/>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EE805C-2841-B91D-4379-D2CA1F3A7516}"/>
              </a:ext>
            </a:extLst>
          </p:cNvPr>
          <p:cNvPicPr>
            <a:picLocks noChangeAspect="1"/>
          </p:cNvPicPr>
          <p:nvPr/>
        </p:nvPicPr>
        <p:blipFill>
          <a:blip r:embed="rId2"/>
          <a:srcRect t="14197" b="2839"/>
          <a:stretch>
            <a:fillRect/>
          </a:stretch>
        </p:blipFill>
        <p:spPr>
          <a:xfrm>
            <a:off x="6478" y="1405466"/>
            <a:ext cx="12185522" cy="5452534"/>
          </a:xfrm>
          <a:prstGeom prst="rect">
            <a:avLst/>
          </a:prstGeom>
        </p:spPr>
      </p:pic>
      <p:sp>
        <p:nvSpPr>
          <p:cNvPr id="6" name="Title 1">
            <a:extLst>
              <a:ext uri="{FF2B5EF4-FFF2-40B4-BE49-F238E27FC236}">
                <a16:creationId xmlns:a16="http://schemas.microsoft.com/office/drawing/2014/main" id="{F601460A-3764-F991-52C7-884F4C923DFC}"/>
              </a:ext>
            </a:extLst>
          </p:cNvPr>
          <p:cNvSpPr>
            <a:spLocks noGrp="1"/>
          </p:cNvSpPr>
          <p:nvPr>
            <p:ph type="title"/>
          </p:nvPr>
        </p:nvSpPr>
        <p:spPr>
          <a:xfrm>
            <a:off x="3248048" y="366124"/>
            <a:ext cx="8266619" cy="739353"/>
          </a:xfrm>
        </p:spPr>
        <p:txBody>
          <a:bodyPr>
            <a:noAutofit/>
          </a:bodyPr>
          <a:lstStyle/>
          <a:p>
            <a:r>
              <a:rPr lang="en-US" sz="3000" dirty="0"/>
              <a:t>Navigating Ambivalence: A simple model of practical reasoning</a:t>
            </a:r>
          </a:p>
        </p:txBody>
      </p:sp>
    </p:spTree>
    <p:extLst>
      <p:ext uri="{BB962C8B-B14F-4D97-AF65-F5344CB8AC3E}">
        <p14:creationId xmlns:p14="http://schemas.microsoft.com/office/powerpoint/2010/main" val="3179264373"/>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2D40E-D9B9-5B94-4123-E2B2F562281F}"/>
              </a:ext>
            </a:extLst>
          </p:cNvPr>
          <p:cNvSpPr>
            <a:spLocks noGrp="1"/>
          </p:cNvSpPr>
          <p:nvPr>
            <p:ph type="title"/>
          </p:nvPr>
        </p:nvSpPr>
        <p:spPr>
          <a:xfrm>
            <a:off x="3035923" y="542354"/>
            <a:ext cx="7220712" cy="739353"/>
          </a:xfrm>
        </p:spPr>
        <p:txBody>
          <a:bodyPr>
            <a:normAutofit fontScale="90000"/>
          </a:bodyPr>
          <a:lstStyle/>
          <a:p>
            <a:r>
              <a:rPr lang="en-US" dirty="0"/>
              <a:t>The Extended Practical Syllogism</a:t>
            </a:r>
          </a:p>
        </p:txBody>
      </p:sp>
      <p:sp>
        <p:nvSpPr>
          <p:cNvPr id="4" name="Textfeld 11">
            <a:extLst>
              <a:ext uri="{FF2B5EF4-FFF2-40B4-BE49-F238E27FC236}">
                <a16:creationId xmlns:a16="http://schemas.microsoft.com/office/drawing/2014/main" id="{931FA7B9-D2F1-6666-0DE2-01CB296E46C5}"/>
              </a:ext>
            </a:extLst>
          </p:cNvPr>
          <p:cNvSpPr txBox="1">
            <a:spLocks noChangeArrowheads="1"/>
          </p:cNvSpPr>
          <p:nvPr/>
        </p:nvSpPr>
        <p:spPr bwMode="auto">
          <a:xfrm>
            <a:off x="3628994" y="2798901"/>
            <a:ext cx="3932540" cy="2554545"/>
          </a:xfrm>
          <a:prstGeom prst="rect">
            <a:avLst/>
          </a:prstGeom>
          <a:noFill/>
          <a:ln w="9525">
            <a:noFill/>
            <a:miter lim="800000"/>
            <a:headEnd/>
            <a:tailEnd/>
          </a:ln>
        </p:spPr>
        <p:txBody>
          <a:bodyPr>
            <a:prstTxWarp prst="textNoShape">
              <a:avLst/>
            </a:prstTxWarp>
            <a:spAutoFit/>
          </a:bodyPr>
          <a:lstStyle/>
          <a:p>
            <a:pPr>
              <a:buFontTx/>
              <a:buNone/>
            </a:pPr>
            <a:r>
              <a:rPr lang="en-US" sz="3200" dirty="0">
                <a:solidFill>
                  <a:srgbClr val="000000"/>
                </a:solidFill>
              </a:rPr>
              <a:t>   1. </a:t>
            </a:r>
            <a:r>
              <a:rPr lang="en-US" sz="2000" dirty="0">
                <a:solidFill>
                  <a:srgbClr val="000000"/>
                </a:solidFill>
              </a:rPr>
              <a:t>normative assumption</a:t>
            </a:r>
            <a:br>
              <a:rPr lang="en-US" sz="3200" dirty="0">
                <a:solidFill>
                  <a:srgbClr val="000000"/>
                </a:solidFill>
              </a:rPr>
            </a:br>
            <a:r>
              <a:rPr lang="en-US" sz="3200" dirty="0">
                <a:solidFill>
                  <a:srgbClr val="000000"/>
                </a:solidFill>
              </a:rPr>
              <a:t> </a:t>
            </a:r>
          </a:p>
          <a:p>
            <a:pPr>
              <a:buFontTx/>
              <a:buNone/>
            </a:pPr>
            <a:r>
              <a:rPr lang="en-US" sz="3200" dirty="0">
                <a:solidFill>
                  <a:srgbClr val="000000"/>
                </a:solidFill>
              </a:rPr>
              <a:t>+ 2. </a:t>
            </a:r>
            <a:r>
              <a:rPr lang="en-US" sz="2000" dirty="0">
                <a:solidFill>
                  <a:srgbClr val="000000"/>
                </a:solidFill>
              </a:rPr>
              <a:t>positive assumption</a:t>
            </a:r>
            <a:br>
              <a:rPr lang="en-US" sz="3200" dirty="0">
                <a:solidFill>
                  <a:srgbClr val="000000"/>
                </a:solidFill>
              </a:rPr>
            </a:br>
            <a:endParaRPr lang="en-US" sz="3200" dirty="0">
              <a:solidFill>
                <a:srgbClr val="000000"/>
              </a:solidFill>
            </a:endParaRPr>
          </a:p>
          <a:p>
            <a:pPr>
              <a:buFontTx/>
              <a:buNone/>
            </a:pPr>
            <a:r>
              <a:rPr lang="en-US" sz="3200" dirty="0">
                <a:solidFill>
                  <a:srgbClr val="000000"/>
                </a:solidFill>
              </a:rPr>
              <a:t>= 3. </a:t>
            </a:r>
            <a:r>
              <a:rPr lang="en-US" sz="2000" dirty="0">
                <a:solidFill>
                  <a:srgbClr val="000000"/>
                </a:solidFill>
              </a:rPr>
              <a:t>conclusion</a:t>
            </a:r>
            <a:endParaRPr lang="en-US" sz="3200" dirty="0">
              <a:solidFill>
                <a:srgbClr val="000000"/>
              </a:solidFill>
            </a:endParaRPr>
          </a:p>
        </p:txBody>
      </p:sp>
      <p:sp>
        <p:nvSpPr>
          <p:cNvPr id="5" name="Line 5">
            <a:extLst>
              <a:ext uri="{FF2B5EF4-FFF2-40B4-BE49-F238E27FC236}">
                <a16:creationId xmlns:a16="http://schemas.microsoft.com/office/drawing/2014/main" id="{9A673D28-7F2D-1493-E9B3-06BEE3F47E1D}"/>
              </a:ext>
              <a:ext uri="{C183D7F6-B498-43B3-948B-1728B52AA6E4}">
                <adec:decorative xmlns:adec="http://schemas.microsoft.com/office/drawing/2017/decorative" val="1"/>
              </a:ext>
            </a:extLst>
          </p:cNvPr>
          <p:cNvSpPr>
            <a:spLocks noChangeShapeType="1"/>
          </p:cNvSpPr>
          <p:nvPr/>
        </p:nvSpPr>
        <p:spPr bwMode="auto">
          <a:xfrm>
            <a:off x="2916479" y="4544316"/>
            <a:ext cx="4778359" cy="1441"/>
          </a:xfrm>
          <a:prstGeom prst="line">
            <a:avLst/>
          </a:prstGeom>
          <a:noFill/>
          <a:ln w="9525">
            <a:solidFill>
              <a:srgbClr val="000000"/>
            </a:solidFill>
            <a:round/>
            <a:headEnd/>
            <a:tailEnd/>
          </a:ln>
        </p:spPr>
        <p:txBody>
          <a:bodyPr>
            <a:prstTxWarp prst="textNoShape">
              <a:avLst/>
            </a:prstTxWarp>
          </a:bodyPr>
          <a:lstStyle/>
          <a:p>
            <a:endParaRPr lang="en-US">
              <a:solidFill>
                <a:srgbClr val="000000"/>
              </a:solidFill>
            </a:endParaRPr>
          </a:p>
        </p:txBody>
      </p:sp>
      <p:sp>
        <p:nvSpPr>
          <p:cNvPr id="6" name="AutoShape 17">
            <a:extLst>
              <a:ext uri="{FF2B5EF4-FFF2-40B4-BE49-F238E27FC236}">
                <a16:creationId xmlns:a16="http://schemas.microsoft.com/office/drawing/2014/main" id="{83F31365-95BC-E322-3E83-839A9F5E6761}"/>
              </a:ext>
              <a:ext uri="{C183D7F6-B498-43B3-948B-1728B52AA6E4}">
                <adec:decorative xmlns:adec="http://schemas.microsoft.com/office/drawing/2017/decorative" val="1"/>
              </a:ext>
            </a:extLst>
          </p:cNvPr>
          <p:cNvSpPr>
            <a:spLocks noChangeArrowheads="1"/>
          </p:cNvSpPr>
          <p:nvPr/>
        </p:nvSpPr>
        <p:spPr bwMode="auto">
          <a:xfrm>
            <a:off x="2151063" y="2697297"/>
            <a:ext cx="6018454" cy="3014869"/>
          </a:xfrm>
          <a:prstGeom prst="roundRect">
            <a:avLst>
              <a:gd name="adj" fmla="val 2696"/>
            </a:avLst>
          </a:prstGeom>
          <a:noFill/>
          <a:ln w="9525">
            <a:solidFill>
              <a:schemeClr val="tx1"/>
            </a:solidFill>
            <a:round/>
            <a:headEnd/>
            <a:tailEnd/>
          </a:ln>
        </p:spPr>
        <p:txBody>
          <a:bodyPr wrap="none" anchor="ctr">
            <a:prstTxWarp prst="textNoShape">
              <a:avLst/>
            </a:prstTxWarp>
          </a:bodyPr>
          <a:lstStyle/>
          <a:p>
            <a:pPr marL="190500" indent="-190500"/>
            <a:endParaRPr lang="de-DE" dirty="0"/>
          </a:p>
          <a:p>
            <a:pPr marL="190500" indent="-190500"/>
            <a:endParaRPr lang="de-DE" dirty="0"/>
          </a:p>
        </p:txBody>
      </p:sp>
      <p:grpSp>
        <p:nvGrpSpPr>
          <p:cNvPr id="7" name="Gruppierung 8" descr="spotlight on hypothetical imperative that is if... then. this embraces both normative and positive assumptions">
            <a:extLst>
              <a:ext uri="{FF2B5EF4-FFF2-40B4-BE49-F238E27FC236}">
                <a16:creationId xmlns:a16="http://schemas.microsoft.com/office/drawing/2014/main" id="{91976244-C6E8-E791-0B5C-E81EFA6E4DDF}"/>
              </a:ext>
            </a:extLst>
          </p:cNvPr>
          <p:cNvGrpSpPr/>
          <p:nvPr/>
        </p:nvGrpSpPr>
        <p:grpSpPr>
          <a:xfrm>
            <a:off x="8272464" y="2131793"/>
            <a:ext cx="2235195" cy="3580373"/>
            <a:chOff x="6748463" y="1825663"/>
            <a:chExt cx="2235195" cy="3580373"/>
          </a:xfrm>
        </p:grpSpPr>
        <p:pic>
          <p:nvPicPr>
            <p:cNvPr id="8" name="Bild 9" descr="spotlight">
              <a:extLst>
                <a:ext uri="{FF2B5EF4-FFF2-40B4-BE49-F238E27FC236}">
                  <a16:creationId xmlns:a16="http://schemas.microsoft.com/office/drawing/2014/main" id="{A05872DB-9F36-7473-1B51-BB7E41B8AE1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1274620" flipH="1">
              <a:off x="7035077" y="1825663"/>
              <a:ext cx="1948581" cy="1334215"/>
            </a:xfrm>
            <a:prstGeom prst="rect">
              <a:avLst/>
            </a:prstGeom>
          </p:spPr>
        </p:pic>
        <p:sp>
          <p:nvSpPr>
            <p:cNvPr id="9" name="Geschweifte Klammer rechts 2">
              <a:extLst>
                <a:ext uri="{FF2B5EF4-FFF2-40B4-BE49-F238E27FC236}">
                  <a16:creationId xmlns:a16="http://schemas.microsoft.com/office/drawing/2014/main" id="{77358D38-FCB1-CA2D-0514-B62319D31E5C}"/>
                </a:ext>
              </a:extLst>
            </p:cNvPr>
            <p:cNvSpPr/>
            <p:nvPr/>
          </p:nvSpPr>
          <p:spPr>
            <a:xfrm>
              <a:off x="6748463" y="2268472"/>
              <a:ext cx="589830" cy="3137564"/>
            </a:xfrm>
            <a:prstGeom prst="rightBrace">
              <a:avLst>
                <a:gd name="adj1" fmla="val 8333"/>
                <a:gd name="adj2" fmla="val 18928"/>
              </a:avLst>
            </a:prstGeom>
            <a:ln w="41275"/>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pic>
        <p:nvPicPr>
          <p:cNvPr id="10" name="Bild 11" descr="spotlight">
            <a:extLst>
              <a:ext uri="{FF2B5EF4-FFF2-40B4-BE49-F238E27FC236}">
                <a16:creationId xmlns:a16="http://schemas.microsoft.com/office/drawing/2014/main" id="{1BECCF13-5FA0-5F88-5E81-FADD37D515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3178091" flipH="1">
            <a:off x="1763683" y="1595428"/>
            <a:ext cx="1754371" cy="1201237"/>
          </a:xfrm>
          <a:prstGeom prst="rect">
            <a:avLst/>
          </a:prstGeom>
        </p:spPr>
      </p:pic>
      <p:sp>
        <p:nvSpPr>
          <p:cNvPr id="11" name="Oval 10" descr="line linking categorical imperative to conclusion">
            <a:extLst>
              <a:ext uri="{FF2B5EF4-FFF2-40B4-BE49-F238E27FC236}">
                <a16:creationId xmlns:a16="http://schemas.microsoft.com/office/drawing/2014/main" id="{14849DE7-7246-67BD-84A9-C1047E5E4EDA}"/>
              </a:ext>
            </a:extLst>
          </p:cNvPr>
          <p:cNvSpPr/>
          <p:nvPr/>
        </p:nvSpPr>
        <p:spPr>
          <a:xfrm>
            <a:off x="3120720" y="4745472"/>
            <a:ext cx="3373067" cy="7562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Gerade Verbindung 5">
            <a:extLst>
              <a:ext uri="{FF2B5EF4-FFF2-40B4-BE49-F238E27FC236}">
                <a16:creationId xmlns:a16="http://schemas.microsoft.com/office/drawing/2014/main" id="{0DA51A85-A40A-084D-3559-43E8DB7FA3FA}"/>
              </a:ext>
              <a:ext uri="{C183D7F6-B498-43B3-948B-1728B52AA6E4}">
                <adec:decorative xmlns:adec="http://schemas.microsoft.com/office/drawing/2017/decorative" val="1"/>
              </a:ext>
            </a:extLst>
          </p:cNvPr>
          <p:cNvCxnSpPr/>
          <p:nvPr/>
        </p:nvCxnSpPr>
        <p:spPr>
          <a:xfrm>
            <a:off x="2916478" y="2697296"/>
            <a:ext cx="457616" cy="2309948"/>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feld 4">
            <a:extLst>
              <a:ext uri="{FF2B5EF4-FFF2-40B4-BE49-F238E27FC236}">
                <a16:creationId xmlns:a16="http://schemas.microsoft.com/office/drawing/2014/main" id="{D257B3A2-C00A-6D56-ED79-B98FF7DE9F69}"/>
              </a:ext>
            </a:extLst>
          </p:cNvPr>
          <p:cNvSpPr txBox="1"/>
          <p:nvPr/>
        </p:nvSpPr>
        <p:spPr>
          <a:xfrm>
            <a:off x="8851909" y="3607597"/>
            <a:ext cx="1696747" cy="923330"/>
          </a:xfrm>
          <a:prstGeom prst="rect">
            <a:avLst/>
          </a:prstGeom>
          <a:noFill/>
        </p:spPr>
        <p:txBody>
          <a:bodyPr wrap="square" rtlCol="0">
            <a:spAutoFit/>
          </a:bodyPr>
          <a:lstStyle/>
          <a:p>
            <a:r>
              <a:rPr lang="en-US" b="1" dirty="0"/>
              <a:t>Hypothetical imperatives</a:t>
            </a:r>
            <a:br>
              <a:rPr lang="en-US" sz="1400" dirty="0"/>
            </a:br>
            <a:r>
              <a:rPr lang="en-US" dirty="0"/>
              <a:t>(if… then..)</a:t>
            </a:r>
          </a:p>
        </p:txBody>
      </p:sp>
      <p:sp>
        <p:nvSpPr>
          <p:cNvPr id="14" name="Textfeld 18">
            <a:extLst>
              <a:ext uri="{FF2B5EF4-FFF2-40B4-BE49-F238E27FC236}">
                <a16:creationId xmlns:a16="http://schemas.microsoft.com/office/drawing/2014/main" id="{5B6C3E82-4880-2DAF-58AB-0B81C782EFB5}"/>
              </a:ext>
            </a:extLst>
          </p:cNvPr>
          <p:cNvSpPr txBox="1"/>
          <p:nvPr/>
        </p:nvSpPr>
        <p:spPr>
          <a:xfrm>
            <a:off x="3481923" y="1928271"/>
            <a:ext cx="2327881" cy="646331"/>
          </a:xfrm>
          <a:prstGeom prst="rect">
            <a:avLst/>
          </a:prstGeom>
          <a:noFill/>
        </p:spPr>
        <p:txBody>
          <a:bodyPr wrap="none" rtlCol="0">
            <a:spAutoFit/>
          </a:bodyPr>
          <a:lstStyle/>
          <a:p>
            <a:r>
              <a:rPr lang="en-US" b="1" dirty="0"/>
              <a:t>Categorical imperative</a:t>
            </a:r>
          </a:p>
          <a:p>
            <a:r>
              <a:rPr lang="en-US" dirty="0"/>
              <a:t>(no if… just do!)</a:t>
            </a:r>
          </a:p>
        </p:txBody>
      </p:sp>
    </p:spTree>
    <p:extLst>
      <p:ext uri="{BB962C8B-B14F-4D97-AF65-F5344CB8AC3E}">
        <p14:creationId xmlns:p14="http://schemas.microsoft.com/office/powerpoint/2010/main" val="1889499755"/>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8E71E-93D2-ACCB-E895-E8644B0E0263}"/>
              </a:ext>
            </a:extLst>
          </p:cNvPr>
          <p:cNvSpPr>
            <a:spLocks noGrp="1"/>
          </p:cNvSpPr>
          <p:nvPr>
            <p:ph type="title"/>
          </p:nvPr>
        </p:nvSpPr>
        <p:spPr>
          <a:xfrm>
            <a:off x="1130004" y="1226854"/>
            <a:ext cx="8730091" cy="739353"/>
          </a:xfrm>
        </p:spPr>
        <p:txBody>
          <a:bodyPr>
            <a:normAutofit/>
          </a:bodyPr>
          <a:lstStyle/>
          <a:p>
            <a:r>
              <a:rPr lang="en-US" dirty="0"/>
              <a:t>Beware of fallacies!</a:t>
            </a:r>
          </a:p>
        </p:txBody>
      </p:sp>
      <p:sp>
        <p:nvSpPr>
          <p:cNvPr id="4" name="Textfeld 11">
            <a:extLst>
              <a:ext uri="{FF2B5EF4-FFF2-40B4-BE49-F238E27FC236}">
                <a16:creationId xmlns:a16="http://schemas.microsoft.com/office/drawing/2014/main" id="{140794F4-569E-2452-CDC6-187332A75939}"/>
              </a:ext>
            </a:extLst>
          </p:cNvPr>
          <p:cNvSpPr txBox="1">
            <a:spLocks noChangeArrowheads="1"/>
          </p:cNvSpPr>
          <p:nvPr/>
        </p:nvSpPr>
        <p:spPr bwMode="auto">
          <a:xfrm>
            <a:off x="3805645" y="3404313"/>
            <a:ext cx="4907522" cy="2554545"/>
          </a:xfrm>
          <a:prstGeom prst="rect">
            <a:avLst/>
          </a:prstGeom>
          <a:noFill/>
          <a:ln w="9525">
            <a:noFill/>
            <a:miter lim="800000"/>
            <a:headEnd/>
            <a:tailEnd/>
          </a:ln>
        </p:spPr>
        <p:txBody>
          <a:bodyPr>
            <a:prstTxWarp prst="textNoShape">
              <a:avLst/>
            </a:prstTxWarp>
            <a:spAutoFit/>
          </a:bodyPr>
          <a:lstStyle/>
          <a:p>
            <a:pPr>
              <a:buFontTx/>
              <a:buNone/>
            </a:pPr>
            <a:r>
              <a:rPr lang="en-US" sz="3200" dirty="0">
                <a:solidFill>
                  <a:srgbClr val="000000"/>
                </a:solidFill>
              </a:rPr>
              <a:t>   1. </a:t>
            </a:r>
            <a:r>
              <a:rPr lang="en-US" sz="2000" dirty="0">
                <a:solidFill>
                  <a:srgbClr val="000000"/>
                </a:solidFill>
              </a:rPr>
              <a:t>normative assumption</a:t>
            </a:r>
          </a:p>
          <a:p>
            <a:pPr>
              <a:buFontTx/>
              <a:buNone/>
            </a:pPr>
            <a:endParaRPr lang="en-US" sz="3200" dirty="0">
              <a:solidFill>
                <a:srgbClr val="000000"/>
              </a:solidFill>
            </a:endParaRPr>
          </a:p>
          <a:p>
            <a:pPr>
              <a:buFontTx/>
              <a:buNone/>
            </a:pPr>
            <a:r>
              <a:rPr lang="en-US" sz="3200" dirty="0">
                <a:solidFill>
                  <a:srgbClr val="000000"/>
                </a:solidFill>
              </a:rPr>
              <a:t>+ 2. </a:t>
            </a:r>
            <a:r>
              <a:rPr lang="en-US" sz="2000" dirty="0">
                <a:solidFill>
                  <a:srgbClr val="000000"/>
                </a:solidFill>
              </a:rPr>
              <a:t>positive assumption</a:t>
            </a:r>
            <a:br>
              <a:rPr lang="en-US" sz="3200" dirty="0">
                <a:solidFill>
                  <a:srgbClr val="000000"/>
                </a:solidFill>
              </a:rPr>
            </a:br>
            <a:endParaRPr lang="en-US" sz="3200" dirty="0">
              <a:solidFill>
                <a:srgbClr val="000000"/>
              </a:solidFill>
            </a:endParaRPr>
          </a:p>
          <a:p>
            <a:pPr>
              <a:buFontTx/>
              <a:buNone/>
            </a:pPr>
            <a:r>
              <a:rPr lang="en-US" sz="3200" dirty="0">
                <a:solidFill>
                  <a:srgbClr val="000000"/>
                </a:solidFill>
              </a:rPr>
              <a:t>= 3. </a:t>
            </a:r>
            <a:r>
              <a:rPr lang="en-US" sz="2000" dirty="0">
                <a:solidFill>
                  <a:srgbClr val="000000"/>
                </a:solidFill>
              </a:rPr>
              <a:t>conclusion</a:t>
            </a:r>
            <a:endParaRPr lang="en-US" sz="3200" dirty="0">
              <a:solidFill>
                <a:srgbClr val="000000"/>
              </a:solidFill>
            </a:endParaRPr>
          </a:p>
        </p:txBody>
      </p:sp>
      <p:sp>
        <p:nvSpPr>
          <p:cNvPr id="5" name="Line 5">
            <a:extLst>
              <a:ext uri="{FF2B5EF4-FFF2-40B4-BE49-F238E27FC236}">
                <a16:creationId xmlns:a16="http://schemas.microsoft.com/office/drawing/2014/main" id="{9174DBB1-93A5-3E74-A3AA-94FF501EB782}"/>
              </a:ext>
              <a:ext uri="{C183D7F6-B498-43B3-948B-1728B52AA6E4}">
                <adec:decorative xmlns:adec="http://schemas.microsoft.com/office/drawing/2017/decorative" val="1"/>
              </a:ext>
            </a:extLst>
          </p:cNvPr>
          <p:cNvSpPr>
            <a:spLocks noChangeShapeType="1"/>
          </p:cNvSpPr>
          <p:nvPr/>
        </p:nvSpPr>
        <p:spPr bwMode="auto">
          <a:xfrm>
            <a:off x="3184588" y="5182315"/>
            <a:ext cx="5963042" cy="1441"/>
          </a:xfrm>
          <a:prstGeom prst="line">
            <a:avLst/>
          </a:prstGeom>
          <a:noFill/>
          <a:ln w="9525">
            <a:solidFill>
              <a:srgbClr val="000000"/>
            </a:solidFill>
            <a:round/>
            <a:headEnd/>
            <a:tailEnd/>
          </a:ln>
        </p:spPr>
        <p:txBody>
          <a:bodyPr>
            <a:prstTxWarp prst="textNoShape">
              <a:avLst/>
            </a:prstTxWarp>
          </a:bodyPr>
          <a:lstStyle/>
          <a:p>
            <a:endParaRPr lang="en-US">
              <a:solidFill>
                <a:srgbClr val="000000"/>
              </a:solidFill>
            </a:endParaRPr>
          </a:p>
        </p:txBody>
      </p:sp>
      <p:sp>
        <p:nvSpPr>
          <p:cNvPr id="6" name="Textfeld 15">
            <a:extLst>
              <a:ext uri="{FF2B5EF4-FFF2-40B4-BE49-F238E27FC236}">
                <a16:creationId xmlns:a16="http://schemas.microsoft.com/office/drawing/2014/main" id="{284EFF06-353B-A71E-D13B-E2EEBB691828}"/>
              </a:ext>
            </a:extLst>
          </p:cNvPr>
          <p:cNvSpPr txBox="1"/>
          <p:nvPr/>
        </p:nvSpPr>
        <p:spPr>
          <a:xfrm>
            <a:off x="2031430" y="1999549"/>
            <a:ext cx="6416693" cy="400110"/>
          </a:xfrm>
          <a:prstGeom prst="rect">
            <a:avLst/>
          </a:prstGeom>
          <a:noFill/>
        </p:spPr>
        <p:txBody>
          <a:bodyPr wrap="square" rtlCol="0">
            <a:spAutoFit/>
          </a:bodyPr>
          <a:lstStyle/>
          <a:p>
            <a:r>
              <a:rPr lang="en-US" sz="2000" dirty="0">
                <a:solidFill>
                  <a:srgbClr val="000000"/>
                </a:solidFill>
              </a:rPr>
              <a:t>Two common fallacies in handling the practical syllogism</a:t>
            </a:r>
          </a:p>
        </p:txBody>
      </p:sp>
      <p:sp>
        <p:nvSpPr>
          <p:cNvPr id="7" name="AutoShape 17">
            <a:extLst>
              <a:ext uri="{FF2B5EF4-FFF2-40B4-BE49-F238E27FC236}">
                <a16:creationId xmlns:a16="http://schemas.microsoft.com/office/drawing/2014/main" id="{7D8EF0E7-2FCF-0250-2794-BA28C94D5F5C}"/>
              </a:ext>
              <a:ext uri="{C183D7F6-B498-43B3-948B-1728B52AA6E4}">
                <adec:decorative xmlns:adec="http://schemas.microsoft.com/office/drawing/2017/decorative" val="1"/>
              </a:ext>
            </a:extLst>
          </p:cNvPr>
          <p:cNvSpPr>
            <a:spLocks noChangeArrowheads="1"/>
          </p:cNvSpPr>
          <p:nvPr/>
        </p:nvSpPr>
        <p:spPr bwMode="auto">
          <a:xfrm>
            <a:off x="2117934" y="2965930"/>
            <a:ext cx="7942386" cy="3014869"/>
          </a:xfrm>
          <a:prstGeom prst="roundRect">
            <a:avLst>
              <a:gd name="adj" fmla="val 2696"/>
            </a:avLst>
          </a:prstGeom>
          <a:noFill/>
          <a:ln w="9525">
            <a:solidFill>
              <a:schemeClr val="tx1"/>
            </a:solidFill>
            <a:round/>
            <a:headEnd/>
            <a:tailEnd/>
          </a:ln>
        </p:spPr>
        <p:txBody>
          <a:bodyPr wrap="none" anchor="ctr">
            <a:prstTxWarp prst="textNoShape">
              <a:avLst/>
            </a:prstTxWarp>
          </a:bodyPr>
          <a:lstStyle/>
          <a:p>
            <a:pPr marL="190500" indent="-190500"/>
            <a:endParaRPr lang="de-DE" dirty="0"/>
          </a:p>
          <a:p>
            <a:pPr marL="190500" indent="-190500"/>
            <a:endParaRPr lang="de-DE" dirty="0"/>
          </a:p>
        </p:txBody>
      </p:sp>
      <p:grpSp>
        <p:nvGrpSpPr>
          <p:cNvPr id="8" name="Gruppierung 1" descr="arrow pointing downwards from normative assumption to conclusion saying normativisitci assumption ">
            <a:extLst>
              <a:ext uri="{FF2B5EF4-FFF2-40B4-BE49-F238E27FC236}">
                <a16:creationId xmlns:a16="http://schemas.microsoft.com/office/drawing/2014/main" id="{EA7B9C3E-73F9-8F23-4781-51573780E1CF}"/>
              </a:ext>
            </a:extLst>
          </p:cNvPr>
          <p:cNvGrpSpPr/>
          <p:nvPr/>
        </p:nvGrpSpPr>
        <p:grpSpPr>
          <a:xfrm>
            <a:off x="7381413" y="2522770"/>
            <a:ext cx="2076209" cy="3335922"/>
            <a:chOff x="5857412" y="1787011"/>
            <a:chExt cx="2076209" cy="3335922"/>
          </a:xfrm>
        </p:grpSpPr>
        <p:sp>
          <p:nvSpPr>
            <p:cNvPr id="9" name="Pfeil nach unten 3">
              <a:extLst>
                <a:ext uri="{FF2B5EF4-FFF2-40B4-BE49-F238E27FC236}">
                  <a16:creationId xmlns:a16="http://schemas.microsoft.com/office/drawing/2014/main" id="{637E8E05-5DD8-254C-258F-0184763EBC2B}"/>
                </a:ext>
              </a:extLst>
            </p:cNvPr>
            <p:cNvSpPr/>
            <p:nvPr/>
          </p:nvSpPr>
          <p:spPr>
            <a:xfrm>
              <a:off x="6018695" y="2926054"/>
              <a:ext cx="242957" cy="2196879"/>
            </a:xfrm>
            <a:prstGeom prst="down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10" name="Textfeld 4">
              <a:extLst>
                <a:ext uri="{FF2B5EF4-FFF2-40B4-BE49-F238E27FC236}">
                  <a16:creationId xmlns:a16="http://schemas.microsoft.com/office/drawing/2014/main" id="{EF171B27-E2A6-F7C9-5562-7A7D7CC953E3}"/>
                </a:ext>
              </a:extLst>
            </p:cNvPr>
            <p:cNvSpPr txBox="1"/>
            <p:nvPr/>
          </p:nvSpPr>
          <p:spPr>
            <a:xfrm rot="19373814">
              <a:off x="5857412" y="1787011"/>
              <a:ext cx="2076209" cy="369332"/>
            </a:xfrm>
            <a:prstGeom prst="rect">
              <a:avLst/>
            </a:prstGeom>
            <a:noFill/>
          </p:spPr>
          <p:txBody>
            <a:bodyPr wrap="none" rtlCol="0">
              <a:spAutoFit/>
            </a:bodyPr>
            <a:lstStyle/>
            <a:p>
              <a:r>
                <a:rPr lang="en-US" dirty="0" err="1"/>
                <a:t>Normativistic</a:t>
              </a:r>
              <a:r>
                <a:rPr lang="en-US" dirty="0"/>
                <a:t> fallacy</a:t>
              </a:r>
            </a:p>
          </p:txBody>
        </p:sp>
      </p:grpSp>
      <p:grpSp>
        <p:nvGrpSpPr>
          <p:cNvPr id="11" name="Gruppierung 2" descr="arrow pointing dowanrads from positive assumption to conclusion saying positivistic fallacy">
            <a:extLst>
              <a:ext uri="{FF2B5EF4-FFF2-40B4-BE49-F238E27FC236}">
                <a16:creationId xmlns:a16="http://schemas.microsoft.com/office/drawing/2014/main" id="{BDBCAD6F-06BB-1C6E-3A01-54E212878364}"/>
              </a:ext>
            </a:extLst>
          </p:cNvPr>
          <p:cNvGrpSpPr/>
          <p:nvPr/>
        </p:nvGrpSpPr>
        <p:grpSpPr>
          <a:xfrm>
            <a:off x="8337308" y="3845782"/>
            <a:ext cx="1812869" cy="1926509"/>
            <a:chOff x="6705723" y="3473751"/>
            <a:chExt cx="1812869" cy="1926509"/>
          </a:xfrm>
        </p:grpSpPr>
        <p:sp>
          <p:nvSpPr>
            <p:cNvPr id="12" name="Pfeil nach unten 17" descr="Arrow pointing downwards from positive assumption to conclusion saying positivistic fallacy">
              <a:extLst>
                <a:ext uri="{FF2B5EF4-FFF2-40B4-BE49-F238E27FC236}">
                  <a16:creationId xmlns:a16="http://schemas.microsoft.com/office/drawing/2014/main" id="{5D573557-F876-68BD-BD07-3F203195E21A}"/>
                </a:ext>
              </a:extLst>
            </p:cNvPr>
            <p:cNvSpPr/>
            <p:nvPr/>
          </p:nvSpPr>
          <p:spPr>
            <a:xfrm>
              <a:off x="6924122" y="4287078"/>
              <a:ext cx="242957" cy="1113182"/>
            </a:xfrm>
            <a:prstGeom prst="down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US"/>
            </a:p>
          </p:txBody>
        </p:sp>
        <p:sp>
          <p:nvSpPr>
            <p:cNvPr id="13" name="Textfeld 18">
              <a:extLst>
                <a:ext uri="{FF2B5EF4-FFF2-40B4-BE49-F238E27FC236}">
                  <a16:creationId xmlns:a16="http://schemas.microsoft.com/office/drawing/2014/main" id="{82BB7A32-14CA-2772-1A44-87E6BC920D07}"/>
                </a:ext>
              </a:extLst>
            </p:cNvPr>
            <p:cNvSpPr txBox="1"/>
            <p:nvPr/>
          </p:nvSpPr>
          <p:spPr>
            <a:xfrm rot="19373814">
              <a:off x="6705723" y="3473751"/>
              <a:ext cx="1812869" cy="369332"/>
            </a:xfrm>
            <a:prstGeom prst="rect">
              <a:avLst/>
            </a:prstGeom>
            <a:noFill/>
          </p:spPr>
          <p:txBody>
            <a:bodyPr wrap="none" rtlCol="0">
              <a:spAutoFit/>
            </a:bodyPr>
            <a:lstStyle/>
            <a:p>
              <a:r>
                <a:rPr lang="en-US" dirty="0"/>
                <a:t>Positivistic fallacy</a:t>
              </a:r>
            </a:p>
          </p:txBody>
        </p:sp>
      </p:grpSp>
    </p:spTree>
    <p:extLst>
      <p:ext uri="{BB962C8B-B14F-4D97-AF65-F5344CB8AC3E}">
        <p14:creationId xmlns:p14="http://schemas.microsoft.com/office/powerpoint/2010/main" val="15291079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631" y="761999"/>
            <a:ext cx="8604508" cy="685800"/>
          </a:xfrm>
        </p:spPr>
        <p:txBody>
          <a:bodyPr>
            <a:normAutofit fontScale="90000"/>
          </a:bodyPr>
          <a:lstStyle/>
          <a:p>
            <a:pPr algn="ctr"/>
            <a:r>
              <a:rPr lang="en-US" altLang="en-US" sz="3600" dirty="0"/>
              <a:t>International Entrepreneurship and Social Entrepreneurship</a:t>
            </a:r>
            <a:endParaRPr lang="en-GB" sz="3600" dirty="0">
              <a:latin typeface="Gill Sans MT" panose="020B0502020104020203" pitchFamily="34" charset="0"/>
            </a:endParaRPr>
          </a:p>
        </p:txBody>
      </p:sp>
      <p:sp>
        <p:nvSpPr>
          <p:cNvPr id="3" name="Content Placeholder 2"/>
          <p:cNvSpPr>
            <a:spLocks noGrp="1"/>
          </p:cNvSpPr>
          <p:nvPr>
            <p:ph idx="1"/>
          </p:nvPr>
        </p:nvSpPr>
        <p:spPr>
          <a:xfrm>
            <a:off x="849020" y="1762433"/>
            <a:ext cx="10979187" cy="4333568"/>
          </a:xfrm>
        </p:spPr>
        <p:txBody>
          <a:bodyPr>
            <a:normAutofit/>
          </a:bodyPr>
          <a:lstStyle/>
          <a:p>
            <a:pPr marL="555122" indent="-457200" algn="just">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a:t>The analysis of approaches and models adopted by social enterprises to enter a foreign market with the aim of addressing a social need and being financially successful at the same time</a:t>
            </a:r>
          </a:p>
          <a:p>
            <a:pPr marL="555122" indent="-457200" algn="just">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a:t>Social Franchising</a:t>
            </a:r>
          </a:p>
          <a:p>
            <a:pPr marL="555122" indent="-457200" algn="just">
              <a:buSzPct val="45000"/>
              <a:buFont typeface="Arial" panose="020B0604020202020204" pitchFamily="34" charset="0"/>
              <a:buChar cha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defRPr/>
            </a:pPr>
            <a:r>
              <a:rPr lang="en-GB" dirty="0"/>
              <a:t>Hybrid Digital Business Models</a:t>
            </a:r>
          </a:p>
          <a:p>
            <a:endParaRPr lang="en-GB" sz="600" dirty="0"/>
          </a:p>
        </p:txBody>
      </p:sp>
      <p:pic>
        <p:nvPicPr>
          <p:cNvPr id="4" name="Picture 2" descr="Image result for dialogue social enterprise">
            <a:extLst>
              <a:ext uri="{FF2B5EF4-FFF2-40B4-BE49-F238E27FC236}">
                <a16:creationId xmlns:a16="http://schemas.microsoft.com/office/drawing/2014/main" id="{B93CFFC3-932B-2890-D54C-881891EBC2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2213" y="3302286"/>
            <a:ext cx="1658955" cy="125386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The Healthy Feminist">
            <a:extLst>
              <a:ext uri="{FF2B5EF4-FFF2-40B4-BE49-F238E27FC236}">
                <a16:creationId xmlns:a16="http://schemas.microsoft.com/office/drawing/2014/main" id="{1E04D74D-86B2-4DD3-7B5F-D78E2E51D0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8613" y="4682746"/>
            <a:ext cx="5208105" cy="156311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4D136D38-DD17-3598-6D6B-176F6B240986}"/>
              </a:ext>
            </a:extLst>
          </p:cNvPr>
          <p:cNvCxnSpPr/>
          <p:nvPr/>
        </p:nvCxnSpPr>
        <p:spPr>
          <a:xfrm>
            <a:off x="4798423" y="3561806"/>
            <a:ext cx="3039291"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7" name="Straight Arrow Connector 6">
            <a:extLst>
              <a:ext uri="{FF2B5EF4-FFF2-40B4-BE49-F238E27FC236}">
                <a16:creationId xmlns:a16="http://schemas.microsoft.com/office/drawing/2014/main" id="{5827ADCA-4D65-F93F-5292-CFCDC35B6B81}"/>
              </a:ext>
            </a:extLst>
          </p:cNvPr>
          <p:cNvCxnSpPr>
            <a:cxnSpLocks/>
          </p:cNvCxnSpPr>
          <p:nvPr/>
        </p:nvCxnSpPr>
        <p:spPr>
          <a:xfrm>
            <a:off x="5078776" y="4368112"/>
            <a:ext cx="1296398" cy="82083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382872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500"/>
                                        <p:tgtEl>
                                          <p:spTgt spid="4"/>
                                        </p:tgtEl>
                                      </p:cBhvr>
                                    </p:animEffect>
                                  </p:childTnLst>
                                </p:cTn>
                              </p:par>
                              <p:par>
                                <p:cTn id="16" presetID="9"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dissolve">
                                      <p:cBhvr>
                                        <p:cTn id="23" dur="500"/>
                                        <p:tgtEl>
                                          <p:spTgt spid="3">
                                            <p:txEl>
                                              <p:pRg st="2" end="2"/>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2050"/>
                                        </p:tgtEl>
                                        <p:attrNameLst>
                                          <p:attrName>style.visibility</p:attrName>
                                        </p:attrNameLst>
                                      </p:cBhvr>
                                      <p:to>
                                        <p:strVal val="visible"/>
                                      </p:to>
                                    </p:set>
                                    <p:animEffect transition="in" filter="dissolve">
                                      <p:cBhvr>
                                        <p:cTn id="26" dur="500"/>
                                        <p:tgtEl>
                                          <p:spTgt spid="2050"/>
                                        </p:tgtEl>
                                      </p:cBhvr>
                                    </p:animEffect>
                                  </p:childTnLst>
                                </p:cTn>
                              </p:par>
                              <p:par>
                                <p:cTn id="27" presetID="9"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dissolve">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1CF42-CA51-A228-C66D-A765FB7DBE6A}"/>
              </a:ext>
            </a:extLst>
          </p:cNvPr>
          <p:cNvSpPr>
            <a:spLocks noGrp="1"/>
          </p:cNvSpPr>
          <p:nvPr>
            <p:ph type="title"/>
          </p:nvPr>
        </p:nvSpPr>
        <p:spPr>
          <a:xfrm>
            <a:off x="7664120" y="2909454"/>
            <a:ext cx="3807444" cy="716215"/>
          </a:xfrm>
        </p:spPr>
        <p:txBody>
          <a:bodyPr vert="horz" lIns="91440" tIns="45720" rIns="91440" bIns="45720" rtlCol="0" anchor="b">
            <a:normAutofit fontScale="90000"/>
          </a:bodyPr>
          <a:lstStyle/>
          <a:p>
            <a:pPr algn="ctr"/>
            <a:r>
              <a:rPr lang="en-US" sz="4200" dirty="0">
                <a:solidFill>
                  <a:schemeClr val="tx1"/>
                </a:solidFill>
                <a:latin typeface="+mj-lt"/>
                <a:ea typeface="+mj-ea"/>
                <a:cs typeface="+mj-cs"/>
              </a:rPr>
              <a:t>Case Study: Dialogue Social Enterprises</a:t>
            </a:r>
          </a:p>
        </p:txBody>
      </p:sp>
      <p:sp>
        <p:nvSpPr>
          <p:cNvPr id="7177" name="Freeform: Shape 7174">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170" name="Picture 2" descr="Any Questions? | ATD">
            <a:extLst>
              <a:ext uri="{FF2B5EF4-FFF2-40B4-BE49-F238E27FC236}">
                <a16:creationId xmlns:a16="http://schemas.microsoft.com/office/drawing/2014/main" id="{651500CC-8D6A-E44D-BFC4-747719EEDECB}"/>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1" b="2425"/>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602716"/>
      </p:ext>
    </p:extLst>
  </p:cSld>
  <p:clrMapOvr>
    <a:overrideClrMapping bg1="dk1" tx1="lt1" bg2="dk2" tx2="lt2" accent1="accent1" accent2="accent2" accent3="accent3" accent4="accent4" accent5="accent5" accent6="accent6" hlink="hlink" folHlink="folHlink"/>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DB830-B5CE-23BE-90AD-CEA0451CBA8F}"/>
              </a:ext>
            </a:extLst>
          </p:cNvPr>
          <p:cNvSpPr>
            <a:spLocks noGrp="1"/>
          </p:cNvSpPr>
          <p:nvPr>
            <p:ph type="title"/>
          </p:nvPr>
        </p:nvSpPr>
        <p:spPr>
          <a:xfrm>
            <a:off x="2878143" y="569607"/>
            <a:ext cx="8864313" cy="739353"/>
          </a:xfrm>
        </p:spPr>
        <p:txBody>
          <a:bodyPr>
            <a:normAutofit fontScale="90000"/>
          </a:bodyPr>
          <a:lstStyle/>
          <a:p>
            <a:r>
              <a:rPr lang="en-US" dirty="0"/>
              <a:t>Case Study: Dialogue Social Enterprises </a:t>
            </a:r>
          </a:p>
        </p:txBody>
      </p:sp>
      <p:pic>
        <p:nvPicPr>
          <p:cNvPr id="4" name="Online Media 6" descr="Making More Health - Portrait Andreas Heinecke  (EN version)">
            <a:hlinkClick r:id="" action="ppaction://media"/>
            <a:extLst>
              <a:ext uri="{FF2B5EF4-FFF2-40B4-BE49-F238E27FC236}">
                <a16:creationId xmlns:a16="http://schemas.microsoft.com/office/drawing/2014/main" id="{7828306D-42C7-FAF4-C918-8777B15B12E4}"/>
              </a:ext>
            </a:extLst>
          </p:cNvPr>
          <p:cNvPicPr>
            <a:picLocks noRot="1" noChangeAspect="1"/>
          </p:cNvPicPr>
          <p:nvPr>
            <a:videoFile r:link="rId1"/>
          </p:nvPr>
        </p:nvPicPr>
        <p:blipFill>
          <a:blip r:embed="rId3"/>
          <a:stretch>
            <a:fillRect/>
          </a:stretch>
        </p:blipFill>
        <p:spPr>
          <a:xfrm>
            <a:off x="1913615" y="1557338"/>
            <a:ext cx="8864313" cy="5008354"/>
          </a:xfrm>
          <a:prstGeom prst="rect">
            <a:avLst/>
          </a:prstGeom>
        </p:spPr>
      </p:pic>
    </p:spTree>
    <p:extLst>
      <p:ext uri="{BB962C8B-B14F-4D97-AF65-F5344CB8AC3E}">
        <p14:creationId xmlns:p14="http://schemas.microsoft.com/office/powerpoint/2010/main" val="15384491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ung 30" descr="Discuss and Analyse the following">
            <a:extLst>
              <a:ext uri="{FF2B5EF4-FFF2-40B4-BE49-F238E27FC236}">
                <a16:creationId xmlns:a16="http://schemas.microsoft.com/office/drawing/2014/main" id="{43EC26D6-E705-C0C0-9AA1-3601E195E91D}"/>
              </a:ext>
            </a:extLst>
          </p:cNvPr>
          <p:cNvGrpSpPr/>
          <p:nvPr/>
        </p:nvGrpSpPr>
        <p:grpSpPr>
          <a:xfrm>
            <a:off x="3151154" y="541377"/>
            <a:ext cx="8299967" cy="715291"/>
            <a:chOff x="546100" y="5884280"/>
            <a:chExt cx="8077200" cy="803274"/>
          </a:xfrm>
        </p:grpSpPr>
        <p:sp>
          <p:nvSpPr>
            <p:cNvPr id="5" name="AutoShape 17">
              <a:extLst>
                <a:ext uri="{FF2B5EF4-FFF2-40B4-BE49-F238E27FC236}">
                  <a16:creationId xmlns:a16="http://schemas.microsoft.com/office/drawing/2014/main" id="{424924EF-117C-9F26-41A4-BF62ECDE54F3}"/>
                </a:ext>
              </a:extLst>
            </p:cNvPr>
            <p:cNvSpPr>
              <a:spLocks noChangeArrowheads="1"/>
            </p:cNvSpPr>
            <p:nvPr/>
          </p:nvSpPr>
          <p:spPr bwMode="auto">
            <a:xfrm>
              <a:off x="546100" y="5884280"/>
              <a:ext cx="8077200" cy="803274"/>
            </a:xfrm>
            <a:prstGeom prst="roundRect">
              <a:avLst>
                <a:gd name="adj" fmla="val 938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hteck 13">
              <a:extLst>
                <a:ext uri="{FF2B5EF4-FFF2-40B4-BE49-F238E27FC236}">
                  <a16:creationId xmlns:a16="http://schemas.microsoft.com/office/drawing/2014/main" id="{F7F79EDB-C191-68C9-A9E4-A16FFEEC50A5}"/>
                </a:ext>
              </a:extLst>
            </p:cNvPr>
            <p:cNvSpPr/>
            <p:nvPr/>
          </p:nvSpPr>
          <p:spPr>
            <a:xfrm>
              <a:off x="1553748" y="6049751"/>
              <a:ext cx="6904451" cy="41476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Complete an Iceberg on the following case</a:t>
              </a:r>
            </a:p>
          </p:txBody>
        </p:sp>
      </p:grpSp>
      <p:pic>
        <p:nvPicPr>
          <p:cNvPr id="7" name="Bild 14">
            <a:extLst>
              <a:ext uri="{FF2B5EF4-FFF2-40B4-BE49-F238E27FC236}">
                <a16:creationId xmlns:a16="http://schemas.microsoft.com/office/drawing/2014/main" id="{8E61713C-7A52-F2DC-1C77-CDCE2103D25D}"/>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358016" y="595806"/>
            <a:ext cx="731401" cy="715291"/>
          </a:xfrm>
          <a:prstGeom prst="rect">
            <a:avLst/>
          </a:prstGeom>
        </p:spPr>
      </p:pic>
      <p:grpSp>
        <p:nvGrpSpPr>
          <p:cNvPr id="8" name="Group 7" descr="Andreas Heinecke - Dialogue Social Enterprises. A head shot of Andrews Heinecke and logo of Dialogue Social Enterprises">
            <a:extLst>
              <a:ext uri="{FF2B5EF4-FFF2-40B4-BE49-F238E27FC236}">
                <a16:creationId xmlns:a16="http://schemas.microsoft.com/office/drawing/2014/main" id="{F9B4BF6E-736C-C600-6B99-EB84CDB02817}"/>
              </a:ext>
            </a:extLst>
          </p:cNvPr>
          <p:cNvGrpSpPr/>
          <p:nvPr/>
        </p:nvGrpSpPr>
        <p:grpSpPr>
          <a:xfrm>
            <a:off x="3093690" y="1829772"/>
            <a:ext cx="8299968" cy="1705999"/>
            <a:chOff x="560353" y="2285760"/>
            <a:chExt cx="8299968" cy="1705999"/>
          </a:xfrm>
        </p:grpSpPr>
        <p:sp>
          <p:nvSpPr>
            <p:cNvPr id="9" name="Abgerundetes Rechteck 9">
              <a:extLst>
                <a:ext uri="{FF2B5EF4-FFF2-40B4-BE49-F238E27FC236}">
                  <a16:creationId xmlns:a16="http://schemas.microsoft.com/office/drawing/2014/main" id="{1D365320-A848-C067-CF09-E5E5C949CF52}"/>
                </a:ext>
              </a:extLst>
            </p:cNvPr>
            <p:cNvSpPr/>
            <p:nvPr/>
          </p:nvSpPr>
          <p:spPr>
            <a:xfrm>
              <a:off x="560353" y="2285760"/>
              <a:ext cx="8299968" cy="1705999"/>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10" name="Bild 15">
              <a:extLst>
                <a:ext uri="{FF2B5EF4-FFF2-40B4-BE49-F238E27FC236}">
                  <a16:creationId xmlns:a16="http://schemas.microsoft.com/office/drawing/2014/main" id="{0E83B984-3EE4-06D6-DB4A-ADBE8838431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4520" y="2587626"/>
              <a:ext cx="1190540" cy="1190540"/>
            </a:xfrm>
            <a:prstGeom prst="rect">
              <a:avLst/>
            </a:prstGeom>
          </p:spPr>
        </p:pic>
        <p:sp>
          <p:nvSpPr>
            <p:cNvPr id="11" name="Textfeld 16">
              <a:extLst>
                <a:ext uri="{FF2B5EF4-FFF2-40B4-BE49-F238E27FC236}">
                  <a16:creationId xmlns:a16="http://schemas.microsoft.com/office/drawing/2014/main" id="{77DD4E71-1611-7826-2B63-E4C52DB6A752}"/>
                </a:ext>
              </a:extLst>
            </p:cNvPr>
            <p:cNvSpPr txBox="1"/>
            <p:nvPr/>
          </p:nvSpPr>
          <p:spPr>
            <a:xfrm>
              <a:off x="2485444" y="2846388"/>
              <a:ext cx="2086555" cy="1015663"/>
            </a:xfrm>
            <a:prstGeom prst="rect">
              <a:avLst/>
            </a:prstGeom>
            <a:noFill/>
          </p:spPr>
          <p:txBody>
            <a:bodyPr wrap="square" rtlCol="0">
              <a:spAutoFit/>
            </a:bodyPr>
            <a:lstStyle/>
            <a:p>
              <a:r>
                <a:rPr lang="de-DE" sz="2000" dirty="0"/>
                <a:t>Andreas </a:t>
              </a:r>
              <a:r>
                <a:rPr lang="de-DE" sz="2000" dirty="0" err="1"/>
                <a:t>Heinecke</a:t>
              </a:r>
              <a:endParaRPr lang="de-DE" sz="2000" dirty="0"/>
            </a:p>
            <a:p>
              <a:r>
                <a:rPr lang="de-DE" sz="2000" dirty="0" err="1"/>
                <a:t>Dialogue</a:t>
              </a:r>
              <a:r>
                <a:rPr lang="de-DE" sz="2000" dirty="0"/>
                <a:t> </a:t>
              </a:r>
              <a:r>
                <a:rPr lang="de-DE" sz="2000" dirty="0" err="1"/>
                <a:t>Social</a:t>
              </a:r>
              <a:r>
                <a:rPr lang="de-DE" sz="2000" dirty="0"/>
                <a:t> Enterprises</a:t>
              </a:r>
            </a:p>
          </p:txBody>
        </p:sp>
        <p:pic>
          <p:nvPicPr>
            <p:cNvPr id="12" name="Picture 11">
              <a:extLst>
                <a:ext uri="{FF2B5EF4-FFF2-40B4-BE49-F238E27FC236}">
                  <a16:creationId xmlns:a16="http://schemas.microsoft.com/office/drawing/2014/main" id="{BD69B872-6E3D-5961-2D9F-2C6A72407EBA}"/>
                </a:ext>
              </a:extLst>
            </p:cNvPr>
            <p:cNvPicPr>
              <a:picLocks noChangeAspect="1"/>
            </p:cNvPicPr>
            <p:nvPr/>
          </p:nvPicPr>
          <p:blipFill>
            <a:blip r:embed="rId4"/>
            <a:srcRect/>
            <a:stretch/>
          </p:blipFill>
          <p:spPr>
            <a:xfrm>
              <a:off x="7333786" y="2596724"/>
              <a:ext cx="1060960" cy="1060960"/>
            </a:xfrm>
            <a:prstGeom prst="rect">
              <a:avLst/>
            </a:prstGeom>
          </p:spPr>
        </p:pic>
      </p:grpSp>
      <p:pic>
        <p:nvPicPr>
          <p:cNvPr id="13" name="Picture 2" descr="Image result for dialogue social enterprise">
            <a:extLst>
              <a:ext uri="{FF2B5EF4-FFF2-40B4-BE49-F238E27FC236}">
                <a16:creationId xmlns:a16="http://schemas.microsoft.com/office/drawing/2014/main" id="{6F8C3461-3FC3-70BC-4C53-B019044979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3200" y="2127227"/>
            <a:ext cx="1658955" cy="1253861"/>
          </a:xfrm>
          <a:prstGeom prst="rect">
            <a:avLst/>
          </a:prstGeom>
          <a:noFill/>
          <a:extLst>
            <a:ext uri="{909E8E84-426E-40DD-AFC4-6F175D3DCCD1}">
              <a14:hiddenFill xmlns:a14="http://schemas.microsoft.com/office/drawing/2010/main">
                <a:solidFill>
                  <a:srgbClr val="FFFFFF"/>
                </a:solidFill>
              </a14:hiddenFill>
            </a:ext>
          </a:extLst>
        </p:spPr>
      </p:pic>
      <p:sp>
        <p:nvSpPr>
          <p:cNvPr id="14" name="Rechteck 5">
            <a:extLst>
              <a:ext uri="{FF2B5EF4-FFF2-40B4-BE49-F238E27FC236}">
                <a16:creationId xmlns:a16="http://schemas.microsoft.com/office/drawing/2014/main" id="{5E01EA83-7996-278D-556C-89E107DE867A}"/>
              </a:ext>
            </a:extLst>
          </p:cNvPr>
          <p:cNvSpPr/>
          <p:nvPr/>
        </p:nvSpPr>
        <p:spPr>
          <a:xfrm>
            <a:off x="996821" y="3690454"/>
            <a:ext cx="7921696" cy="2308324"/>
          </a:xfrm>
          <a:prstGeom prst="rect">
            <a:avLst/>
          </a:prstGeom>
        </p:spPr>
        <p:txBody>
          <a:bodyPr wrap="square">
            <a:spAutoFit/>
          </a:bodyPr>
          <a:lstStyle/>
          <a:p>
            <a:r>
              <a:rPr lang="en-US" dirty="0"/>
              <a:t>What is the societal problem?</a:t>
            </a:r>
          </a:p>
          <a:p>
            <a:r>
              <a:rPr lang="en-US" dirty="0"/>
              <a:t>How did the social entrepreneur identify the problem?</a:t>
            </a:r>
          </a:p>
          <a:p>
            <a:r>
              <a:rPr lang="en-US" dirty="0"/>
              <a:t>Has this problem already been addressed by the state or the market?</a:t>
            </a:r>
          </a:p>
          <a:p>
            <a:r>
              <a:rPr lang="en-US" dirty="0"/>
              <a:t>What is the key idea of this example?</a:t>
            </a:r>
          </a:p>
          <a:p>
            <a:r>
              <a:rPr lang="en-US" dirty="0"/>
              <a:t>What is the social / environmental innovation?</a:t>
            </a:r>
          </a:p>
          <a:p>
            <a:r>
              <a:rPr lang="en-US" dirty="0"/>
              <a:t>Are there novel institutions or organizations?</a:t>
            </a:r>
          </a:p>
          <a:p>
            <a:r>
              <a:rPr lang="en-US" dirty="0"/>
              <a:t>Who benefits from their product/ service directly and how indirectly?</a:t>
            </a:r>
          </a:p>
          <a:p>
            <a:r>
              <a:rPr lang="en-US" dirty="0"/>
              <a:t>Are the stimuli for learning in the state or market?</a:t>
            </a:r>
          </a:p>
        </p:txBody>
      </p:sp>
      <p:grpSp>
        <p:nvGrpSpPr>
          <p:cNvPr id="15" name="Gruppierung 30" descr="Discuss and Analyse the following">
            <a:extLst>
              <a:ext uri="{FF2B5EF4-FFF2-40B4-BE49-F238E27FC236}">
                <a16:creationId xmlns:a16="http://schemas.microsoft.com/office/drawing/2014/main" id="{03EC0B1D-E716-16DB-B9E8-AFE34A353258}"/>
              </a:ext>
            </a:extLst>
          </p:cNvPr>
          <p:cNvGrpSpPr/>
          <p:nvPr/>
        </p:nvGrpSpPr>
        <p:grpSpPr>
          <a:xfrm>
            <a:off x="3093691" y="6030276"/>
            <a:ext cx="8299967" cy="715291"/>
            <a:chOff x="546100" y="5884280"/>
            <a:chExt cx="8077200" cy="803274"/>
          </a:xfrm>
        </p:grpSpPr>
        <p:sp>
          <p:nvSpPr>
            <p:cNvPr id="16" name="AutoShape 17">
              <a:extLst>
                <a:ext uri="{FF2B5EF4-FFF2-40B4-BE49-F238E27FC236}">
                  <a16:creationId xmlns:a16="http://schemas.microsoft.com/office/drawing/2014/main" id="{965ECB84-0BCE-6EBF-442E-C359D33F7321}"/>
                </a:ext>
              </a:extLst>
            </p:cNvPr>
            <p:cNvSpPr>
              <a:spLocks noChangeArrowheads="1"/>
            </p:cNvSpPr>
            <p:nvPr/>
          </p:nvSpPr>
          <p:spPr bwMode="auto">
            <a:xfrm>
              <a:off x="546100" y="5884280"/>
              <a:ext cx="8077200" cy="803274"/>
            </a:xfrm>
            <a:prstGeom prst="roundRect">
              <a:avLst>
                <a:gd name="adj" fmla="val 938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hteck 13">
              <a:extLst>
                <a:ext uri="{FF2B5EF4-FFF2-40B4-BE49-F238E27FC236}">
                  <a16:creationId xmlns:a16="http://schemas.microsoft.com/office/drawing/2014/main" id="{DF329BD5-29C6-6157-7E5A-07E44A8ACE4D}"/>
                </a:ext>
              </a:extLst>
            </p:cNvPr>
            <p:cNvSpPr/>
            <p:nvPr/>
          </p:nvSpPr>
          <p:spPr>
            <a:xfrm>
              <a:off x="1553748" y="6049751"/>
              <a:ext cx="6904451" cy="41476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Begin to work on a Theory of Change</a:t>
              </a:r>
            </a:p>
          </p:txBody>
        </p:sp>
      </p:grpSp>
    </p:spTree>
    <p:extLst>
      <p:ext uri="{BB962C8B-B14F-4D97-AF65-F5344CB8AC3E}">
        <p14:creationId xmlns:p14="http://schemas.microsoft.com/office/powerpoint/2010/main" val="10004927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EAA2A4C-394D-0201-4492-0A30E539275B}"/>
              </a:ext>
            </a:extLst>
          </p:cNvPr>
          <p:cNvPicPr>
            <a:picLocks noGrp="1" noChangeAspect="1"/>
          </p:cNvPicPr>
          <p:nvPr>
            <p:ph idx="1"/>
          </p:nvPr>
        </p:nvPicPr>
        <p:blipFill>
          <a:blip r:embed="rId2"/>
          <a:srcRect t="16122"/>
          <a:stretch>
            <a:fillRect/>
          </a:stretch>
        </p:blipFill>
        <p:spPr>
          <a:xfrm>
            <a:off x="1" y="-7532"/>
            <a:ext cx="12192000" cy="6865532"/>
          </a:xfrm>
          <a:prstGeom prst="rect">
            <a:avLst/>
          </a:prstGeom>
        </p:spPr>
      </p:pic>
    </p:spTree>
    <p:extLst>
      <p:ext uri="{BB962C8B-B14F-4D97-AF65-F5344CB8AC3E}">
        <p14:creationId xmlns:p14="http://schemas.microsoft.com/office/powerpoint/2010/main" val="1762768733"/>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video chat&#10;&#10;Description automatically generated">
            <a:extLst>
              <a:ext uri="{FF2B5EF4-FFF2-40B4-BE49-F238E27FC236}">
                <a16:creationId xmlns:a16="http://schemas.microsoft.com/office/drawing/2014/main" id="{16973708-ABF7-B58A-4503-6C8A5D037387}"/>
              </a:ext>
            </a:extLst>
          </p:cNvPr>
          <p:cNvPicPr>
            <a:picLocks noChangeAspect="1"/>
          </p:cNvPicPr>
          <p:nvPr/>
        </p:nvPicPr>
        <p:blipFill>
          <a:blip r:embed="rId2"/>
          <a:stretch>
            <a:fillRect/>
          </a:stretch>
        </p:blipFill>
        <p:spPr>
          <a:xfrm>
            <a:off x="1250670" y="1189799"/>
            <a:ext cx="8946625" cy="5631867"/>
          </a:xfrm>
          <a:prstGeom prst="rect">
            <a:avLst/>
          </a:prstGeom>
        </p:spPr>
      </p:pic>
      <p:sp>
        <p:nvSpPr>
          <p:cNvPr id="2" name="Title 1">
            <a:extLst>
              <a:ext uri="{FF2B5EF4-FFF2-40B4-BE49-F238E27FC236}">
                <a16:creationId xmlns:a16="http://schemas.microsoft.com/office/drawing/2014/main" id="{5DF3ED2B-6AEF-4832-A6FC-8F5EA107BEFE}"/>
              </a:ext>
            </a:extLst>
          </p:cNvPr>
          <p:cNvSpPr>
            <a:spLocks noGrp="1"/>
          </p:cNvSpPr>
          <p:nvPr>
            <p:ph type="title"/>
          </p:nvPr>
        </p:nvSpPr>
        <p:spPr>
          <a:xfrm>
            <a:off x="3102739" y="347133"/>
            <a:ext cx="7812188" cy="542679"/>
          </a:xfrm>
        </p:spPr>
        <p:txBody>
          <a:bodyPr>
            <a:normAutofit fontScale="90000"/>
          </a:bodyPr>
          <a:lstStyle/>
          <a:p>
            <a:r>
              <a:rPr lang="en-US" dirty="0"/>
              <a:t>Open the Impact Ladder template</a:t>
            </a:r>
          </a:p>
        </p:txBody>
      </p:sp>
      <p:cxnSp>
        <p:nvCxnSpPr>
          <p:cNvPr id="4" name="Straight Arrow Connector 3">
            <a:extLst>
              <a:ext uri="{FF2B5EF4-FFF2-40B4-BE49-F238E27FC236}">
                <a16:creationId xmlns:a16="http://schemas.microsoft.com/office/drawing/2014/main" id="{2E26AC29-CEAA-899F-5B42-8551849FCB04}"/>
              </a:ext>
            </a:extLst>
          </p:cNvPr>
          <p:cNvCxnSpPr>
            <a:cxnSpLocks/>
          </p:cNvCxnSpPr>
          <p:nvPr/>
        </p:nvCxnSpPr>
        <p:spPr>
          <a:xfrm flipH="1">
            <a:off x="3032567" y="5067669"/>
            <a:ext cx="5057002" cy="1518326"/>
          </a:xfrm>
          <a:prstGeom prst="straightConnector1">
            <a:avLst/>
          </a:prstGeom>
          <a:ln w="38100">
            <a:solidFill>
              <a:srgbClr val="FF0000"/>
            </a:solidFill>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004713534"/>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D6C8C-AC42-52EF-6A2E-943D24B14282}"/>
              </a:ext>
            </a:extLst>
          </p:cNvPr>
          <p:cNvSpPr>
            <a:spLocks noGrp="1"/>
          </p:cNvSpPr>
          <p:nvPr>
            <p:ph type="title"/>
          </p:nvPr>
        </p:nvSpPr>
        <p:spPr/>
        <p:txBody>
          <a:bodyPr/>
          <a:lstStyle/>
          <a:p>
            <a:r>
              <a:rPr lang="en-US" dirty="0"/>
              <a:t>Assessment 1</a:t>
            </a:r>
          </a:p>
        </p:txBody>
      </p:sp>
      <p:sp>
        <p:nvSpPr>
          <p:cNvPr id="5" name="TextBox 4">
            <a:extLst>
              <a:ext uri="{FF2B5EF4-FFF2-40B4-BE49-F238E27FC236}">
                <a16:creationId xmlns:a16="http://schemas.microsoft.com/office/drawing/2014/main" id="{E211F7C7-4F06-D0D1-88C0-CFBB880DCFD0}"/>
              </a:ext>
            </a:extLst>
          </p:cNvPr>
          <p:cNvSpPr txBox="1"/>
          <p:nvPr/>
        </p:nvSpPr>
        <p:spPr>
          <a:xfrm>
            <a:off x="1070658" y="1882605"/>
            <a:ext cx="10747094" cy="1273169"/>
          </a:xfrm>
          <a:prstGeom prst="rect">
            <a:avLst/>
          </a:prstGeom>
          <a:noFill/>
        </p:spPr>
        <p:txBody>
          <a:bodyPr wrap="square">
            <a:spAutoFit/>
          </a:bodyPr>
          <a:lstStyle/>
          <a:p>
            <a:pPr marL="457200" marR="0" lvl="0" indent="-457200" algn="l" defTabSz="914400" rtl="0" eaLnBrk="1" fontAlgn="auto" latinLnBrk="0" hangingPunct="1">
              <a:lnSpc>
                <a:spcPct val="90000"/>
              </a:lnSpc>
              <a:spcBef>
                <a:spcPts val="1000"/>
              </a:spcBef>
              <a:spcAft>
                <a:spcPts val="0"/>
              </a:spcAft>
              <a:buClr>
                <a:srgbClr val="00B388"/>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Work Sans" charset="0"/>
              </a:rPr>
              <a:t>Assessment 1 (30</a:t>
            </a:r>
            <a:r>
              <a:rPr kumimoji="0" lang="en-US" sz="2800" b="0" i="0" u="none" strike="noStrike" kern="1200" cap="none" spc="0" normalizeH="0" baseline="0" noProof="0">
                <a:ln>
                  <a:noFill/>
                </a:ln>
                <a:solidFill>
                  <a:prstClr val="black"/>
                </a:solidFill>
                <a:effectLst/>
                <a:uLnTx/>
                <a:uFillTx/>
                <a:latin typeface="Work Sans" charset="0"/>
              </a:rPr>
              <a:t>%) (12</a:t>
            </a:r>
            <a:r>
              <a:rPr kumimoji="0" lang="en-US" sz="2800" b="0" i="0" u="none" strike="noStrike" kern="1200" cap="none" spc="0" normalizeH="0" baseline="30000" noProof="0">
                <a:ln>
                  <a:noFill/>
                </a:ln>
                <a:solidFill>
                  <a:prstClr val="black"/>
                </a:solidFill>
                <a:effectLst/>
                <a:uLnTx/>
                <a:uFillTx/>
                <a:latin typeface="Work Sans" charset="0"/>
              </a:rPr>
              <a:t>st</a:t>
            </a:r>
            <a:r>
              <a:rPr kumimoji="0" lang="en-US" sz="2800" b="0" i="0" u="none" strike="noStrike" kern="1200" cap="none" spc="0" normalizeH="0" baseline="0" noProof="0">
                <a:ln>
                  <a:noFill/>
                </a:ln>
                <a:solidFill>
                  <a:prstClr val="black"/>
                </a:solidFill>
                <a:effectLst/>
                <a:uLnTx/>
                <a:uFillTx/>
                <a:latin typeface="Work Sans" charset="0"/>
              </a:rPr>
              <a:t> Octorber, 2026)</a:t>
            </a:r>
            <a:endParaRPr kumimoji="0" lang="en-US" sz="2800" b="0" i="0" u="none" strike="noStrike" kern="1200" cap="none" spc="0" normalizeH="0" baseline="0" noProof="0" dirty="0">
              <a:ln>
                <a:noFill/>
              </a:ln>
              <a:solidFill>
                <a:prstClr val="black"/>
              </a:solidFill>
              <a:effectLst/>
              <a:uLnTx/>
              <a:uFillTx/>
              <a:latin typeface="Work Sans" charset="0"/>
            </a:endParaRPr>
          </a:p>
          <a:p>
            <a:pPr marL="914400" marR="0" lvl="1" indent="-457200" algn="l" defTabSz="914400" rtl="0" eaLnBrk="1" fontAlgn="auto" latinLnBrk="0" hangingPunct="1">
              <a:lnSpc>
                <a:spcPct val="90000"/>
              </a:lnSpc>
              <a:spcBef>
                <a:spcPts val="500"/>
              </a:spcBef>
              <a:spcAft>
                <a:spcPts val="0"/>
              </a:spcAft>
              <a:buClr>
                <a:srgbClr val="00B388"/>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Work Sans" charset="0"/>
              </a:rPr>
              <a:t>1,000 words</a:t>
            </a:r>
          </a:p>
          <a:p>
            <a:pPr marL="914400" marR="0" lvl="1" indent="-457200" algn="l" defTabSz="914400" rtl="0" eaLnBrk="1" fontAlgn="auto" latinLnBrk="0" hangingPunct="1">
              <a:lnSpc>
                <a:spcPct val="90000"/>
              </a:lnSpc>
              <a:spcBef>
                <a:spcPts val="500"/>
              </a:spcBef>
              <a:spcAft>
                <a:spcPts val="0"/>
              </a:spcAft>
              <a:buClr>
                <a:srgbClr val="00B388"/>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Work Sans" charset="0"/>
              </a:rPr>
              <a:t>Identify and reflect on the innovativeness of an existing venture</a:t>
            </a:r>
          </a:p>
        </p:txBody>
      </p:sp>
    </p:spTree>
    <p:extLst>
      <p:ext uri="{BB962C8B-B14F-4D97-AF65-F5344CB8AC3E}">
        <p14:creationId xmlns:p14="http://schemas.microsoft.com/office/powerpoint/2010/main" val="7161067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xit" presetSubtype="0" fill="hold" grpId="0" nodeType="withEffect">
                                  <p:stCondLst>
                                    <p:cond delay="0"/>
                                  </p:stCondLst>
                                  <p:childTnLst>
                                    <p:animEffect transition="out" filter="dissolv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845C9-00E3-7E0D-EFBF-04354485C46E}"/>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2AE9736-3128-2425-587C-50F963B9FA41}"/>
              </a:ext>
            </a:extLst>
          </p:cNvPr>
          <p:cNvSpPr txBox="1"/>
          <p:nvPr/>
        </p:nvSpPr>
        <p:spPr>
          <a:xfrm>
            <a:off x="965200" y="948690"/>
            <a:ext cx="10972800" cy="5909310"/>
          </a:xfrm>
          <a:prstGeom prst="rect">
            <a:avLst/>
          </a:prstGeom>
          <a:noFill/>
        </p:spPr>
        <p:txBody>
          <a:bodyPr wrap="square">
            <a:spAutoFit/>
          </a:bodyPr>
          <a:lstStyle/>
          <a:p>
            <a:pPr algn="l"/>
            <a:r>
              <a:rPr lang="en-GB" sz="1400" b="0" i="0" u="none" strike="noStrike" dirty="0">
                <a:solidFill>
                  <a:srgbClr val="2E2E2E"/>
                </a:solidFill>
                <a:effectLst/>
                <a:latin typeface="Public Sans"/>
              </a:rPr>
              <a:t>Choose a venture run by an Ashoka Fellow in a South American, African, or Asian country and explain why in your opinion the venture is innovative and how it can be internationalised. Support your answer by reflecting on your learning of the theories of entrepreneurship and innovation as well as some of the main theories of international business and the ways in which you strengthened these learnings during the tutorials. Key to this diary is to draw upon your experiences working through case studies in your tutorials and the ways in which you navigated these cases (e.g. think about how you put theories into practice during these sessions). You will find potential ventures here: </a:t>
            </a:r>
            <a:r>
              <a:rPr lang="en-GB" sz="1400" b="0" i="0" u="sng" strike="noStrike" dirty="0">
                <a:solidFill>
                  <a:srgbClr val="00033D"/>
                </a:solidFill>
                <a:effectLst/>
                <a:latin typeface="Public Sans"/>
                <a:hlinkClick r:id="rId2"/>
              </a:rPr>
              <a:t>www.ashoka.org</a:t>
            </a:r>
            <a:r>
              <a:rPr lang="en-GB" sz="1400" b="0" i="0" u="none" strike="noStrike" dirty="0">
                <a:solidFill>
                  <a:srgbClr val="2E2E2E"/>
                </a:solidFill>
                <a:effectLst/>
                <a:latin typeface="Public Sans"/>
              </a:rPr>
              <a:t> (once you log onto the website, click on “our community &gt; our fellows” tab. From there scroll to “Find Ashoka Fellows” at the bottom of the page, where you can search by country)</a:t>
            </a:r>
          </a:p>
          <a:p>
            <a:pPr algn="l"/>
            <a:r>
              <a:rPr lang="en-GB" sz="1400" b="1" i="0" u="none" strike="noStrike" dirty="0">
                <a:solidFill>
                  <a:srgbClr val="FF0000"/>
                </a:solidFill>
                <a:effectLst/>
                <a:latin typeface="Public Sans"/>
              </a:rPr>
              <a:t>Provide a brief overview of the company or the venture. This should include the nature of the business, the products/service offered and the name of the entrepreneur. Explain clearly why in your opinion you think the venture is either social entrepreneurship, intrapreneurship, </a:t>
            </a:r>
            <a:r>
              <a:rPr lang="en-GB" sz="1400" b="1" i="0" u="none" strike="noStrike" dirty="0" err="1">
                <a:solidFill>
                  <a:srgbClr val="FF0000"/>
                </a:solidFill>
                <a:effectLst/>
                <a:latin typeface="Public Sans"/>
              </a:rPr>
              <a:t>ecopreneurship</a:t>
            </a:r>
            <a:r>
              <a:rPr lang="en-GB" sz="1400" b="1" i="0" u="none" strike="noStrike" dirty="0">
                <a:solidFill>
                  <a:srgbClr val="FF0000"/>
                </a:solidFill>
                <a:effectLst/>
                <a:latin typeface="Public Sans"/>
              </a:rPr>
              <a:t> or international entrepreneurship (your discussion should not only be restricted to why it is one of each. You are also to explain in detail why you think it is not one of the others.</a:t>
            </a:r>
          </a:p>
          <a:p>
            <a:pPr algn="l"/>
            <a:r>
              <a:rPr lang="en-GB" sz="1400" b="1" i="0" u="none" strike="noStrike" dirty="0">
                <a:solidFill>
                  <a:srgbClr val="2E2E2E"/>
                </a:solidFill>
                <a:effectLst/>
                <a:latin typeface="Public Sans"/>
              </a:rPr>
              <a:t> Identify one innovative element of the venture and explain with reason if it is process innovation, business model innovation, service innovation or product innovation.</a:t>
            </a:r>
            <a:r>
              <a:rPr lang="en-GB" sz="1400" b="0" i="0" u="none" strike="noStrike" dirty="0">
                <a:solidFill>
                  <a:srgbClr val="2E2E2E"/>
                </a:solidFill>
                <a:effectLst/>
                <a:latin typeface="Public Sans"/>
              </a:rPr>
              <a:t> Again, explain clearly why you think it is not one of the others. Here, you should draw on your experiences in your tutorials (how did you work with your groupmates to identify the innovative element of the case during the tutorial? How did you determine which element was most impactful?).</a:t>
            </a:r>
          </a:p>
          <a:p>
            <a:pPr algn="l"/>
            <a:r>
              <a:rPr lang="en-GB" sz="1400" b="1" i="0" u="none" strike="noStrike" dirty="0">
                <a:solidFill>
                  <a:srgbClr val="2E2E2E"/>
                </a:solidFill>
                <a:effectLst/>
                <a:latin typeface="Public Sans"/>
              </a:rPr>
              <a:t>As an example: “During the tutorial my group and I worked through {XXX} case and we thought that {XXX} was innovative because of the way they did {YYY}, but we also discussed that {ZZZ} was quite innovative of them. We discussed that {YYY} was most impactful because of______. Thinking about {XXX theory} we came to the decision that {YYY} enables ____. In the case of {Ashoka Venture}…</a:t>
            </a:r>
          </a:p>
          <a:p>
            <a:pPr algn="l"/>
            <a:r>
              <a:rPr lang="en-GB" sz="1400" b="0" i="0" u="none" strike="noStrike" dirty="0">
                <a:solidFill>
                  <a:srgbClr val="2E2E2E"/>
                </a:solidFill>
                <a:effectLst/>
                <a:latin typeface="Public Sans"/>
              </a:rPr>
              <a:t>Determine what level of innovation is at play? Incremental, radical, new to a region or new to the world, sustaining, or disruptive?</a:t>
            </a:r>
          </a:p>
          <a:p>
            <a:pPr algn="l"/>
            <a:r>
              <a:rPr lang="en-GB" sz="1400" b="1" i="0" u="none" strike="noStrike" dirty="0">
                <a:solidFill>
                  <a:srgbClr val="2E2E2E"/>
                </a:solidFill>
                <a:effectLst/>
                <a:latin typeface="Public Sans"/>
              </a:rPr>
              <a:t>After identifying the innovativeness of the venture, reflect on your learning of the main theories of international business and discuss how this innovation can be transferred across borders </a:t>
            </a:r>
            <a:r>
              <a:rPr lang="en-GB" sz="1400" b="0" i="0" u="none" strike="noStrike" dirty="0">
                <a:solidFill>
                  <a:srgbClr val="2E2E2E"/>
                </a:solidFill>
                <a:effectLst/>
                <a:latin typeface="Public Sans"/>
              </a:rPr>
              <a:t>(e.g. Will the same solution work in another part of the world? What will have to change? What market entry mode will be most appropriate to use and why?</a:t>
            </a:r>
          </a:p>
          <a:p>
            <a:pPr algn="l"/>
            <a:r>
              <a:rPr lang="en-GB" sz="1400" b="0" i="0" u="none" strike="noStrike" dirty="0">
                <a:solidFill>
                  <a:srgbClr val="2E2E2E"/>
                </a:solidFill>
                <a:effectLst/>
                <a:latin typeface="Public Sans"/>
              </a:rPr>
              <a:t>·   To help you get started, you might consider thinking about the following questions: what are the unique elements of the venture? How is the solution provided by the venture implemented? Who are their key partners? Who pays for the solution?</a:t>
            </a:r>
          </a:p>
          <a:p>
            <a:r>
              <a:rPr lang="en-GB" sz="1400" b="0" i="0" u="none" strike="noStrike" dirty="0">
                <a:solidFill>
                  <a:srgbClr val="2E2E2E"/>
                </a:solidFill>
                <a:effectLst/>
                <a:latin typeface="Public Sans"/>
              </a:rPr>
              <a:t>·   You are required to use references from the venture, the context (e.g., statistics and so forth) as well as academic references and concepts. Use reliable sources only. This means you should have a reference list! Check the materials on how to reference properly (according to the Harvard </a:t>
            </a:r>
            <a:r>
              <a:rPr lang="en-GB" sz="1400" b="0" i="0" u="none" strike="noStrike">
                <a:solidFill>
                  <a:srgbClr val="2E2E2E"/>
                </a:solidFill>
                <a:effectLst/>
                <a:latin typeface="Public Sans"/>
              </a:rPr>
              <a:t>format)</a:t>
            </a:r>
            <a:r>
              <a:rPr lang="en-GB" sz="1400">
                <a:solidFill>
                  <a:srgbClr val="2E2E2E"/>
                </a:solidFill>
                <a:latin typeface="Public Sans"/>
              </a:rPr>
              <a:t> </a:t>
            </a:r>
            <a:r>
              <a:rPr lang="en-GB" sz="1400">
                <a:solidFill>
                  <a:srgbClr val="2E2E2E"/>
                </a:solidFill>
                <a:latin typeface="Public Sans"/>
                <a:hlinkClick r:id="rId3"/>
              </a:rPr>
              <a:t>https://www.ashoka.org/en-nrd/ashoka-fellows</a:t>
            </a:r>
            <a:r>
              <a:rPr lang="en-GB" sz="1400">
                <a:solidFill>
                  <a:srgbClr val="2E2E2E"/>
                </a:solidFill>
                <a:latin typeface="Public Sans"/>
              </a:rPr>
              <a:t> </a:t>
            </a:r>
            <a:endParaRPr lang="en-GB" sz="1400" b="0" i="0" u="none" strike="noStrike" dirty="0">
              <a:solidFill>
                <a:srgbClr val="2E2E2E"/>
              </a:solidFill>
              <a:effectLst/>
              <a:latin typeface="Public Sans"/>
            </a:endParaRPr>
          </a:p>
        </p:txBody>
      </p:sp>
    </p:spTree>
    <p:extLst>
      <p:ext uri="{BB962C8B-B14F-4D97-AF65-F5344CB8AC3E}">
        <p14:creationId xmlns:p14="http://schemas.microsoft.com/office/powerpoint/2010/main" val="800863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C586C-300D-070B-12F2-CEEA7C27284F}"/>
              </a:ext>
            </a:extLst>
          </p:cNvPr>
          <p:cNvSpPr>
            <a:spLocks noGrp="1"/>
          </p:cNvSpPr>
          <p:nvPr>
            <p:ph type="title"/>
          </p:nvPr>
        </p:nvSpPr>
        <p:spPr>
          <a:xfrm>
            <a:off x="3329195" y="347178"/>
            <a:ext cx="1879413" cy="739353"/>
          </a:xfrm>
        </p:spPr>
        <p:txBody>
          <a:bodyPr/>
          <a:lstStyle/>
          <a:p>
            <a:r>
              <a:rPr lang="en-US" dirty="0"/>
              <a:t>Ashoka</a:t>
            </a:r>
          </a:p>
        </p:txBody>
      </p:sp>
      <p:pic>
        <p:nvPicPr>
          <p:cNvPr id="5" name="Picture 4" descr="A screenshot of a website&#10;&#10;Description automatically generated">
            <a:extLst>
              <a:ext uri="{FF2B5EF4-FFF2-40B4-BE49-F238E27FC236}">
                <a16:creationId xmlns:a16="http://schemas.microsoft.com/office/drawing/2014/main" id="{02A11558-85B1-4AF9-0264-11688F3C8911}"/>
              </a:ext>
            </a:extLst>
          </p:cNvPr>
          <p:cNvPicPr>
            <a:picLocks noChangeAspect="1"/>
          </p:cNvPicPr>
          <p:nvPr/>
        </p:nvPicPr>
        <p:blipFill>
          <a:blip r:embed="rId2"/>
          <a:stretch>
            <a:fillRect/>
          </a:stretch>
        </p:blipFill>
        <p:spPr>
          <a:xfrm>
            <a:off x="775503" y="1125247"/>
            <a:ext cx="10174147" cy="5699462"/>
          </a:xfrm>
          <a:prstGeom prst="rect">
            <a:avLst/>
          </a:prstGeom>
        </p:spPr>
      </p:pic>
      <p:cxnSp>
        <p:nvCxnSpPr>
          <p:cNvPr id="7" name="Straight Arrow Connector 6">
            <a:extLst>
              <a:ext uri="{FF2B5EF4-FFF2-40B4-BE49-F238E27FC236}">
                <a16:creationId xmlns:a16="http://schemas.microsoft.com/office/drawing/2014/main" id="{1967A43E-5F5B-83E5-0945-F7DA86BEC554}"/>
              </a:ext>
            </a:extLst>
          </p:cNvPr>
          <p:cNvCxnSpPr/>
          <p:nvPr/>
        </p:nvCxnSpPr>
        <p:spPr>
          <a:xfrm flipH="1">
            <a:off x="7280476" y="381965"/>
            <a:ext cx="2581154" cy="879676"/>
          </a:xfrm>
          <a:prstGeom prst="straightConnector1">
            <a:avLst/>
          </a:prstGeom>
          <a:ln w="19050">
            <a:solidFill>
              <a:srgbClr val="FF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30427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08F20-0223-4A6E-5D72-52D4588702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1FE9D3-98BC-2320-4A6E-A26C6EA5E180}"/>
              </a:ext>
            </a:extLst>
          </p:cNvPr>
          <p:cNvSpPr>
            <a:spLocks noGrp="1"/>
          </p:cNvSpPr>
          <p:nvPr>
            <p:ph type="title"/>
          </p:nvPr>
        </p:nvSpPr>
        <p:spPr>
          <a:xfrm>
            <a:off x="3329195" y="347178"/>
            <a:ext cx="1879413" cy="739353"/>
          </a:xfrm>
        </p:spPr>
        <p:txBody>
          <a:bodyPr/>
          <a:lstStyle/>
          <a:p>
            <a:r>
              <a:rPr lang="en-US" dirty="0"/>
              <a:t>Ashoka</a:t>
            </a:r>
          </a:p>
        </p:txBody>
      </p:sp>
      <p:pic>
        <p:nvPicPr>
          <p:cNvPr id="4" name="Picture 3" descr="A screenshot of a computer&#10;&#10;Description automatically generated">
            <a:extLst>
              <a:ext uri="{FF2B5EF4-FFF2-40B4-BE49-F238E27FC236}">
                <a16:creationId xmlns:a16="http://schemas.microsoft.com/office/drawing/2014/main" id="{4C26F2D8-23EC-1BB9-56E4-3EAB1E0A83EA}"/>
              </a:ext>
            </a:extLst>
          </p:cNvPr>
          <p:cNvPicPr>
            <a:picLocks noChangeAspect="1"/>
          </p:cNvPicPr>
          <p:nvPr/>
        </p:nvPicPr>
        <p:blipFill>
          <a:blip r:embed="rId2"/>
          <a:stretch>
            <a:fillRect/>
          </a:stretch>
        </p:blipFill>
        <p:spPr>
          <a:xfrm>
            <a:off x="925975" y="2462788"/>
            <a:ext cx="11266025" cy="1999569"/>
          </a:xfrm>
          <a:prstGeom prst="rect">
            <a:avLst/>
          </a:prstGeom>
        </p:spPr>
      </p:pic>
      <p:cxnSp>
        <p:nvCxnSpPr>
          <p:cNvPr id="6" name="Straight Arrow Connector 5">
            <a:extLst>
              <a:ext uri="{FF2B5EF4-FFF2-40B4-BE49-F238E27FC236}">
                <a16:creationId xmlns:a16="http://schemas.microsoft.com/office/drawing/2014/main" id="{8FD33FED-0CBD-010B-2C56-221782876689}"/>
              </a:ext>
            </a:extLst>
          </p:cNvPr>
          <p:cNvCxnSpPr>
            <a:cxnSpLocks/>
          </p:cNvCxnSpPr>
          <p:nvPr/>
        </p:nvCxnSpPr>
        <p:spPr>
          <a:xfrm flipH="1">
            <a:off x="7477246" y="381965"/>
            <a:ext cx="2384384" cy="2777924"/>
          </a:xfrm>
          <a:prstGeom prst="straightConnector1">
            <a:avLst/>
          </a:prstGeom>
          <a:ln w="19050">
            <a:solidFill>
              <a:srgbClr val="FF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660394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41E03-5C48-D9DA-4F98-56F9CA4A02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F47A6A-D567-2D4C-070E-96FA15D426A3}"/>
              </a:ext>
            </a:extLst>
          </p:cNvPr>
          <p:cNvSpPr>
            <a:spLocks noGrp="1"/>
          </p:cNvSpPr>
          <p:nvPr>
            <p:ph type="title"/>
          </p:nvPr>
        </p:nvSpPr>
        <p:spPr>
          <a:xfrm>
            <a:off x="3329195" y="347178"/>
            <a:ext cx="1879413" cy="739353"/>
          </a:xfrm>
        </p:spPr>
        <p:txBody>
          <a:bodyPr/>
          <a:lstStyle/>
          <a:p>
            <a:r>
              <a:rPr lang="en-US" dirty="0"/>
              <a:t>Ashoka</a:t>
            </a:r>
          </a:p>
        </p:txBody>
      </p:sp>
      <p:pic>
        <p:nvPicPr>
          <p:cNvPr id="4" name="Picture 3" descr="A screenshot of a computer&#10;&#10;Description automatically generated">
            <a:extLst>
              <a:ext uri="{FF2B5EF4-FFF2-40B4-BE49-F238E27FC236}">
                <a16:creationId xmlns:a16="http://schemas.microsoft.com/office/drawing/2014/main" id="{692DCE34-6D36-9AA4-69D3-7A0A36A1EDEE}"/>
              </a:ext>
            </a:extLst>
          </p:cNvPr>
          <p:cNvPicPr>
            <a:picLocks noChangeAspect="1"/>
          </p:cNvPicPr>
          <p:nvPr/>
        </p:nvPicPr>
        <p:blipFill>
          <a:blip r:embed="rId2"/>
          <a:stretch>
            <a:fillRect/>
          </a:stretch>
        </p:blipFill>
        <p:spPr>
          <a:xfrm>
            <a:off x="648182" y="1004597"/>
            <a:ext cx="11543818" cy="5906138"/>
          </a:xfrm>
          <a:prstGeom prst="rect">
            <a:avLst/>
          </a:prstGeom>
        </p:spPr>
      </p:pic>
    </p:spTree>
    <p:extLst>
      <p:ext uri="{BB962C8B-B14F-4D97-AF65-F5344CB8AC3E}">
        <p14:creationId xmlns:p14="http://schemas.microsoft.com/office/powerpoint/2010/main" val="497993248"/>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4EEB4-38E5-768B-C830-6B4483A42370}"/>
              </a:ext>
            </a:extLst>
          </p:cNvPr>
          <p:cNvSpPr>
            <a:spLocks noGrp="1"/>
          </p:cNvSpPr>
          <p:nvPr>
            <p:ph type="title"/>
          </p:nvPr>
        </p:nvSpPr>
        <p:spPr/>
        <p:txBody>
          <a:bodyPr/>
          <a:lstStyle/>
          <a:p>
            <a:r>
              <a:rPr lang="en-US" dirty="0"/>
              <a:t>Thanks for Listening!</a:t>
            </a:r>
          </a:p>
        </p:txBody>
      </p:sp>
      <p:sp>
        <p:nvSpPr>
          <p:cNvPr id="3" name="Content Placeholder 2">
            <a:extLst>
              <a:ext uri="{FF2B5EF4-FFF2-40B4-BE49-F238E27FC236}">
                <a16:creationId xmlns:a16="http://schemas.microsoft.com/office/drawing/2014/main" id="{A6A43260-9AE3-853A-5FD3-F7A0FBE2CE0E}"/>
              </a:ext>
            </a:extLst>
          </p:cNvPr>
          <p:cNvSpPr>
            <a:spLocks noGrp="1"/>
          </p:cNvSpPr>
          <p:nvPr>
            <p:ph idx="1"/>
          </p:nvPr>
        </p:nvSpPr>
        <p:spPr/>
        <p:txBody>
          <a:bodyPr/>
          <a:lstStyle/>
          <a:p>
            <a:pPr marL="457200" indent="-457200">
              <a:buClrTx/>
              <a:buFont typeface="Arial" panose="020B0604020202020204" pitchFamily="34" charset="0"/>
              <a:buChar char="•"/>
            </a:pPr>
            <a:r>
              <a:rPr lang="en-US" dirty="0"/>
              <a:t>Any Questions:</a:t>
            </a:r>
          </a:p>
          <a:p>
            <a:pPr marL="914400" lvl="1" indent="-457200">
              <a:buClrTx/>
              <a:buFont typeface="Arial" panose="020B0604020202020204" pitchFamily="34" charset="0"/>
              <a:buChar char="•"/>
            </a:pPr>
            <a:r>
              <a:rPr lang="en-US" dirty="0"/>
              <a:t>Module Leader- Emilio Costales</a:t>
            </a:r>
          </a:p>
          <a:p>
            <a:pPr marL="1371600" lvl="2" indent="-457200">
              <a:buClrTx/>
              <a:buFont typeface="Arial" panose="020B0604020202020204" pitchFamily="34" charset="0"/>
              <a:buChar char="•"/>
            </a:pPr>
            <a:r>
              <a:rPr lang="en-US" dirty="0">
                <a:hlinkClick r:id="rId2"/>
              </a:rPr>
              <a:t>E.Costales@Greenwich.ac.uk</a:t>
            </a:r>
            <a:endParaRPr lang="en-US" dirty="0"/>
          </a:p>
          <a:p>
            <a:pPr lvl="2">
              <a:buClrTx/>
            </a:pPr>
            <a:endParaRPr lang="en-US" dirty="0"/>
          </a:p>
        </p:txBody>
      </p:sp>
    </p:spTree>
    <p:extLst>
      <p:ext uri="{BB962C8B-B14F-4D97-AF65-F5344CB8AC3E}">
        <p14:creationId xmlns:p14="http://schemas.microsoft.com/office/powerpoint/2010/main" val="787393194"/>
      </p:ext>
    </p:extLst>
  </p:cSld>
  <p:clrMapOvr>
    <a:masterClrMapping/>
  </p:clrMapOvr>
  <p:transition>
    <p:fade/>
  </p:transition>
</p:sld>
</file>

<file path=ppt/theme/theme1.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9035</TotalTime>
  <Words>2175</Words>
  <Application>Microsoft Office PowerPoint</Application>
  <PresentationFormat>Widescreen</PresentationFormat>
  <Paragraphs>222</Paragraphs>
  <Slides>48</Slides>
  <Notes>7</Notes>
  <HiddenSlides>0</HiddenSlides>
  <MMClips>1</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48</vt:i4>
      </vt:variant>
    </vt:vector>
  </HeadingPairs>
  <TitlesOfParts>
    <vt:vector size="61" baseType="lpstr">
      <vt:lpstr>Antonio</vt:lpstr>
      <vt:lpstr>Arial</vt:lpstr>
      <vt:lpstr>Avenir Next</vt:lpstr>
      <vt:lpstr>Calibri</vt:lpstr>
      <vt:lpstr>Calibri Light</vt:lpstr>
      <vt:lpstr>Gill Sans MT</vt:lpstr>
      <vt:lpstr>MentiText</vt:lpstr>
      <vt:lpstr>Public Sans</vt:lpstr>
      <vt:lpstr>Source Sans Pro</vt:lpstr>
      <vt:lpstr>Times New Roman</vt:lpstr>
      <vt:lpstr>Wingdings</vt:lpstr>
      <vt:lpstr>Work Sans</vt:lpstr>
      <vt:lpstr>Office Theme 2013 - 2022</vt:lpstr>
      <vt:lpstr>BUSI 1764 Global Entrepreneurship and Innovation </vt:lpstr>
      <vt:lpstr>Agenda</vt:lpstr>
      <vt:lpstr>Session Objectives</vt:lpstr>
      <vt:lpstr>PowerPoint Presentation</vt:lpstr>
      <vt:lpstr>Social Entrepreneurship</vt:lpstr>
      <vt:lpstr>PowerPoint Presentation</vt:lpstr>
      <vt:lpstr>Society’s Problem Solving mechanisms</vt:lpstr>
      <vt:lpstr>Why Social Entrepreneurship?</vt:lpstr>
      <vt:lpstr>PowerPoint Presentation</vt:lpstr>
      <vt:lpstr>Same Goal, different approach</vt:lpstr>
      <vt:lpstr>PowerPoint Presentation</vt:lpstr>
      <vt:lpstr>PowerPoint Presentation</vt:lpstr>
      <vt:lpstr>PowerPoint Presentation</vt:lpstr>
      <vt:lpstr>PowerPoint Presentation</vt:lpstr>
      <vt:lpstr>Institutions as society’s rules of the game</vt:lpstr>
      <vt:lpstr>PowerPoint Presentation</vt:lpstr>
      <vt:lpstr>Creativity and Innovation</vt:lpstr>
      <vt:lpstr>PowerPoint Presentation</vt:lpstr>
      <vt:lpstr>Case Example: Remembering Lammsbrau</vt:lpstr>
      <vt:lpstr>Thinking in Systems…with beer?</vt:lpstr>
      <vt:lpstr>Provide an Individual Self-Commitment</vt:lpstr>
      <vt:lpstr>But the Farmers still said no!?– Contextualizing by thinking in Systems</vt:lpstr>
      <vt:lpstr>PowerPoint Presentation</vt:lpstr>
      <vt:lpstr>Encourage Collective commitment</vt:lpstr>
      <vt:lpstr>Where do we see Systems Change?</vt:lpstr>
      <vt:lpstr>PowerPoint Presentation</vt:lpstr>
      <vt:lpstr>PowerPoint Presentation</vt:lpstr>
      <vt:lpstr>PowerPoint Presentation</vt:lpstr>
      <vt:lpstr>The Muhammad Yunus Story</vt:lpstr>
      <vt:lpstr>PowerPoint Presentation</vt:lpstr>
      <vt:lpstr>PowerPoint Presentation</vt:lpstr>
      <vt:lpstr>Innovation and navigating ambivalence</vt:lpstr>
      <vt:lpstr>Navigating Ambivalence: A simple model of practical reasoning</vt:lpstr>
      <vt:lpstr>Navigating Ambivalence: A simple model of practical reasoning</vt:lpstr>
      <vt:lpstr>The Extended Practical Syllogism</vt:lpstr>
      <vt:lpstr>Beware of fallacies!</vt:lpstr>
      <vt:lpstr>International Entrepreneurship and Social Entrepreneurship</vt:lpstr>
      <vt:lpstr>Case Study: Dialogue Social Enterprises</vt:lpstr>
      <vt:lpstr>Case Study: Dialogue Social Enterprises </vt:lpstr>
      <vt:lpstr>PowerPoint Presentation</vt:lpstr>
      <vt:lpstr>PowerPoint Presentation</vt:lpstr>
      <vt:lpstr>Open the Impact Ladder template</vt:lpstr>
      <vt:lpstr>Assessment 1</vt:lpstr>
      <vt:lpstr>PowerPoint Presentation</vt:lpstr>
      <vt:lpstr>Ashoka</vt:lpstr>
      <vt:lpstr>Ashoka</vt:lpstr>
      <vt:lpstr>Ashoka</vt:lpstr>
      <vt:lpstr>Thanks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 1692- INTERNATIONAL ENTREPRENEURSHIP</dc:title>
  <dc:creator>Costales, Emilio (2016)</dc:creator>
  <cp:lastModifiedBy>Nhan Trinh</cp:lastModifiedBy>
  <cp:revision>221</cp:revision>
  <dcterms:created xsi:type="dcterms:W3CDTF">2023-01-06T16:57:31Z</dcterms:created>
  <dcterms:modified xsi:type="dcterms:W3CDTF">2026-09-18T13:40:57Z</dcterms:modified>
</cp:coreProperties>
</file>