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3" r:id="rId2"/>
  </p:sldMasterIdLst>
  <p:notesMasterIdLst>
    <p:notesMasterId r:id="rId26"/>
  </p:notesMasterIdLst>
  <p:sldIdLst>
    <p:sldId id="942" r:id="rId3"/>
    <p:sldId id="443" r:id="rId4"/>
    <p:sldId id="924" r:id="rId5"/>
    <p:sldId id="932" r:id="rId6"/>
    <p:sldId id="933" r:id="rId7"/>
    <p:sldId id="934" r:id="rId8"/>
    <p:sldId id="926" r:id="rId9"/>
    <p:sldId id="935" r:id="rId10"/>
    <p:sldId id="928" r:id="rId11"/>
    <p:sldId id="936" r:id="rId12"/>
    <p:sldId id="937" r:id="rId13"/>
    <p:sldId id="930" r:id="rId14"/>
    <p:sldId id="273" r:id="rId15"/>
    <p:sldId id="280" r:id="rId16"/>
    <p:sldId id="272" r:id="rId17"/>
    <p:sldId id="271" r:id="rId18"/>
    <p:sldId id="281" r:id="rId19"/>
    <p:sldId id="939" r:id="rId20"/>
    <p:sldId id="270" r:id="rId21"/>
    <p:sldId id="258" r:id="rId22"/>
    <p:sldId id="938" r:id="rId23"/>
    <p:sldId id="941" r:id="rId24"/>
    <p:sldId id="36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715"/>
    <p:restoredTop sz="82035"/>
  </p:normalViewPr>
  <p:slideViewPr>
    <p:cSldViewPr snapToGrid="0">
      <p:cViewPr varScale="1">
        <p:scale>
          <a:sx n="68" d="100"/>
          <a:sy n="68" d="100"/>
        </p:scale>
        <p:origin x="224" y="1376"/>
      </p:cViewPr>
      <p:guideLst/>
    </p:cSldViewPr>
  </p:slideViewPr>
  <p:outlineViewPr>
    <p:cViewPr>
      <p:scale>
        <a:sx n="33" d="100"/>
        <a:sy n="33" d="100"/>
      </p:scale>
      <p:origin x="0" y="-13184"/>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47DC86-3553-E140-BA9E-5FF716580A54}" type="doc">
      <dgm:prSet loTypeId="urn:microsoft.com/office/officeart/2005/8/layout/matrix2" loCatId="" qsTypeId="urn:microsoft.com/office/officeart/2005/8/quickstyle/simple4" qsCatId="simple" csTypeId="urn:microsoft.com/office/officeart/2005/8/colors/accent1_2" csCatId="accent1" phldr="1"/>
      <dgm:spPr/>
      <dgm:t>
        <a:bodyPr/>
        <a:lstStyle/>
        <a:p>
          <a:endParaRPr lang="de-DE"/>
        </a:p>
      </dgm:t>
    </dgm:pt>
    <dgm:pt modelId="{E2FCA236-1015-2047-B9D4-9DACA3E6FF13}">
      <dgm:prSet phldrT="[Text]" custT="1"/>
      <dgm:spPr>
        <a:solidFill>
          <a:srgbClr val="424A4F"/>
        </a:solidFill>
      </dgm:spPr>
      <dgm:t>
        <a:bodyPr/>
        <a:lstStyle/>
        <a:p>
          <a:r>
            <a:rPr lang="de-DE" sz="1700" dirty="0">
              <a:latin typeface="Arial"/>
              <a:cs typeface="Arial"/>
            </a:rPr>
            <a:t>Social Service Provision</a:t>
          </a:r>
        </a:p>
      </dgm:t>
    </dgm:pt>
    <dgm:pt modelId="{1C5C263B-8694-8E47-9F0E-7E7E2ECB8CBA}" type="parTrans" cxnId="{5B56F003-CCA9-244C-8FF3-C7D4F6A9644E}">
      <dgm:prSet/>
      <dgm:spPr/>
      <dgm:t>
        <a:bodyPr/>
        <a:lstStyle/>
        <a:p>
          <a:endParaRPr lang="de-DE"/>
        </a:p>
      </dgm:t>
    </dgm:pt>
    <dgm:pt modelId="{C3D3629A-044F-F84B-9AFC-7040868E7A71}" type="sibTrans" cxnId="{5B56F003-CCA9-244C-8FF3-C7D4F6A9644E}">
      <dgm:prSet/>
      <dgm:spPr/>
      <dgm:t>
        <a:bodyPr/>
        <a:lstStyle/>
        <a:p>
          <a:endParaRPr lang="de-DE"/>
        </a:p>
      </dgm:t>
    </dgm:pt>
    <dgm:pt modelId="{3A81FABA-0F86-0541-854D-B8FE6E244E41}">
      <dgm:prSet phldrT="[Text]"/>
      <dgm:spPr>
        <a:solidFill>
          <a:srgbClr val="424A4F"/>
        </a:solidFill>
      </dgm:spPr>
      <dgm:t>
        <a:bodyPr/>
        <a:lstStyle/>
        <a:p>
          <a:r>
            <a:rPr lang="de-DE" dirty="0">
              <a:latin typeface="Arial"/>
              <a:cs typeface="Arial"/>
            </a:rPr>
            <a:t>Social Entrepreneurship</a:t>
          </a:r>
        </a:p>
      </dgm:t>
    </dgm:pt>
    <dgm:pt modelId="{6BEADBAB-46A9-4145-886E-5D3CF2EB41CC}" type="parTrans" cxnId="{58EB9CF1-197E-9F48-BFA6-61587A9431D8}">
      <dgm:prSet/>
      <dgm:spPr/>
      <dgm:t>
        <a:bodyPr/>
        <a:lstStyle/>
        <a:p>
          <a:endParaRPr lang="de-DE"/>
        </a:p>
      </dgm:t>
    </dgm:pt>
    <dgm:pt modelId="{5B45B802-A758-6F45-ABCD-B5269D4B98CF}" type="sibTrans" cxnId="{58EB9CF1-197E-9F48-BFA6-61587A9431D8}">
      <dgm:prSet/>
      <dgm:spPr/>
      <dgm:t>
        <a:bodyPr/>
        <a:lstStyle/>
        <a:p>
          <a:endParaRPr lang="de-DE"/>
        </a:p>
      </dgm:t>
    </dgm:pt>
    <dgm:pt modelId="{E060535D-5783-5F40-B74E-82A6D433115C}">
      <dgm:prSet phldrT="[Text]" custT="1"/>
      <dgm:spPr>
        <a:solidFill>
          <a:srgbClr val="424A4F"/>
        </a:solidFill>
      </dgm:spPr>
      <dgm:t>
        <a:bodyPr/>
        <a:lstStyle/>
        <a:p>
          <a:r>
            <a:rPr lang="de-DE" sz="1700" dirty="0" err="1">
              <a:latin typeface="Arial"/>
              <a:cs typeface="Arial"/>
            </a:rPr>
            <a:t>Social</a:t>
          </a:r>
          <a:r>
            <a:rPr lang="de-DE" sz="1700" dirty="0">
              <a:latin typeface="Arial"/>
              <a:cs typeface="Arial"/>
            </a:rPr>
            <a:t> </a:t>
          </a:r>
          <a:r>
            <a:rPr lang="en-US" sz="1700" noProof="0" dirty="0">
              <a:latin typeface="Arial"/>
              <a:cs typeface="Arial"/>
            </a:rPr>
            <a:t>Activism</a:t>
          </a:r>
        </a:p>
      </dgm:t>
    </dgm:pt>
    <dgm:pt modelId="{89574059-2217-944B-94AF-C4DE9B7F649B}" type="parTrans" cxnId="{9ADA9C6D-0506-9643-9A48-7843D4038247}">
      <dgm:prSet/>
      <dgm:spPr/>
      <dgm:t>
        <a:bodyPr/>
        <a:lstStyle/>
        <a:p>
          <a:endParaRPr lang="de-DE"/>
        </a:p>
      </dgm:t>
    </dgm:pt>
    <dgm:pt modelId="{F88D4CEB-064E-2348-9E62-BBE069700FA5}" type="sibTrans" cxnId="{9ADA9C6D-0506-9643-9A48-7843D4038247}">
      <dgm:prSet/>
      <dgm:spPr/>
      <dgm:t>
        <a:bodyPr/>
        <a:lstStyle/>
        <a:p>
          <a:endParaRPr lang="de-DE"/>
        </a:p>
      </dgm:t>
    </dgm:pt>
    <dgm:pt modelId="{2F11CD26-1DB9-7D4D-9C39-E82FC5AD8CCF}">
      <dgm:prSet phldrT="[Text]" custT="1">
        <dgm:style>
          <a:lnRef idx="2">
            <a:schemeClr val="dk1"/>
          </a:lnRef>
          <a:fillRef idx="1">
            <a:schemeClr val="lt1"/>
          </a:fillRef>
          <a:effectRef idx="0">
            <a:schemeClr val="dk1"/>
          </a:effectRef>
          <a:fontRef idx="minor">
            <a:schemeClr val="dk1"/>
          </a:fontRef>
        </dgm:style>
      </dgm:prSet>
      <dgm:spPr>
        <a:solidFill>
          <a:srgbClr val="424A4F"/>
        </a:solidFill>
        <a:ln>
          <a:noFill/>
        </a:ln>
        <a:effectLst/>
      </dgm:spPr>
      <dgm:t>
        <a:bodyPr spcFirstLastPara="0" vert="horz" wrap="square" lIns="64770" tIns="64770" rIns="64770" bIns="64770" numCol="1" spcCol="1270" anchor="ctr" anchorCtr="0"/>
        <a:lstStyle/>
        <a:p>
          <a:pPr marL="0" lvl="0" indent="0" algn="ctr" defTabSz="755650">
            <a:lnSpc>
              <a:spcPct val="90000"/>
            </a:lnSpc>
            <a:spcBef>
              <a:spcPct val="0"/>
            </a:spcBef>
            <a:spcAft>
              <a:spcPct val="35000"/>
            </a:spcAft>
            <a:buNone/>
          </a:pPr>
          <a:r>
            <a:rPr lang="de-DE" sz="1700" kern="1200" dirty="0">
              <a:solidFill>
                <a:prstClr val="white"/>
              </a:solidFill>
              <a:latin typeface="Arial"/>
              <a:ea typeface="+mn-ea"/>
              <a:cs typeface="Arial"/>
            </a:rPr>
            <a:t>    </a:t>
          </a:r>
        </a:p>
      </dgm:t>
    </dgm:pt>
    <dgm:pt modelId="{403237C3-E3B8-0C4D-A1FC-484C791D666C}" type="sibTrans" cxnId="{2837A2E0-5155-CF46-8DB8-E805C81DBAAC}">
      <dgm:prSet/>
      <dgm:spPr/>
      <dgm:t>
        <a:bodyPr/>
        <a:lstStyle/>
        <a:p>
          <a:endParaRPr lang="de-DE"/>
        </a:p>
      </dgm:t>
    </dgm:pt>
    <dgm:pt modelId="{C68EA499-FCB6-8947-A335-B5478A00F397}" type="parTrans" cxnId="{2837A2E0-5155-CF46-8DB8-E805C81DBAAC}">
      <dgm:prSet/>
      <dgm:spPr/>
      <dgm:t>
        <a:bodyPr/>
        <a:lstStyle/>
        <a:p>
          <a:endParaRPr lang="de-DE"/>
        </a:p>
      </dgm:t>
    </dgm:pt>
    <dgm:pt modelId="{75392B7B-D9C0-9E48-8DFD-B902285EC83B}" type="pres">
      <dgm:prSet presAssocID="{E647DC86-3553-E140-BA9E-5FF716580A54}" presName="matrix" presStyleCnt="0">
        <dgm:presLayoutVars>
          <dgm:chMax val="1"/>
          <dgm:dir/>
          <dgm:resizeHandles val="exact"/>
        </dgm:presLayoutVars>
      </dgm:prSet>
      <dgm:spPr/>
    </dgm:pt>
    <dgm:pt modelId="{5CC373ED-795C-4C4B-9A3C-3F2D4FF74498}" type="pres">
      <dgm:prSet presAssocID="{E647DC86-3553-E140-BA9E-5FF716580A54}" presName="axisShape" presStyleLbl="bgShp" presStyleIdx="0" presStyleCnt="1" custLinFactNeighborX="-46760" custLinFactNeighborY="3240"/>
      <dgm:spPr>
        <a:noFill/>
      </dgm:spPr>
    </dgm:pt>
    <dgm:pt modelId="{C2F0C5A3-8379-7544-B16F-A345EEAFE201}" type="pres">
      <dgm:prSet presAssocID="{E647DC86-3553-E140-BA9E-5FF716580A54}" presName="rect1" presStyleLbl="node1" presStyleIdx="0" presStyleCnt="4" custLinFactNeighborX="886">
        <dgm:presLayoutVars>
          <dgm:chMax val="0"/>
          <dgm:chPref val="0"/>
          <dgm:bulletEnabled val="1"/>
        </dgm:presLayoutVars>
      </dgm:prSet>
      <dgm:spPr/>
    </dgm:pt>
    <dgm:pt modelId="{F9BBDEBD-9647-9F4C-8F9E-BDD63DACFA38}" type="pres">
      <dgm:prSet presAssocID="{E647DC86-3553-E140-BA9E-5FF716580A54}" presName="rect2" presStyleLbl="node1" presStyleIdx="1" presStyleCnt="4">
        <dgm:presLayoutVars>
          <dgm:chMax val="0"/>
          <dgm:chPref val="0"/>
          <dgm:bulletEnabled val="1"/>
        </dgm:presLayoutVars>
      </dgm:prSet>
      <dgm:spPr/>
    </dgm:pt>
    <dgm:pt modelId="{C910E102-2057-4548-A8AF-0555CC985760}" type="pres">
      <dgm:prSet presAssocID="{E647DC86-3553-E140-BA9E-5FF716580A54}" presName="rect3" presStyleLbl="node1" presStyleIdx="2" presStyleCnt="4" custLinFactNeighborY="1974">
        <dgm:presLayoutVars>
          <dgm:chMax val="0"/>
          <dgm:chPref val="0"/>
          <dgm:bulletEnabled val="1"/>
        </dgm:presLayoutVars>
      </dgm:prSet>
      <dgm:spPr>
        <a:xfrm>
          <a:off x="1335832" y="2340645"/>
          <a:ext cx="1724562" cy="1724562"/>
        </a:xfrm>
        <a:prstGeom prst="roundRect">
          <a:avLst/>
        </a:prstGeom>
      </dgm:spPr>
    </dgm:pt>
    <dgm:pt modelId="{EE48788D-36FA-FF4C-B470-D78D4BE1381C}" type="pres">
      <dgm:prSet presAssocID="{E647DC86-3553-E140-BA9E-5FF716580A54}" presName="rect4" presStyleLbl="node1" presStyleIdx="3" presStyleCnt="4">
        <dgm:presLayoutVars>
          <dgm:chMax val="0"/>
          <dgm:chPref val="0"/>
          <dgm:bulletEnabled val="1"/>
        </dgm:presLayoutVars>
      </dgm:prSet>
      <dgm:spPr/>
    </dgm:pt>
  </dgm:ptLst>
  <dgm:cxnLst>
    <dgm:cxn modelId="{5B56F003-CCA9-244C-8FF3-C7D4F6A9644E}" srcId="{E647DC86-3553-E140-BA9E-5FF716580A54}" destId="{E2FCA236-1015-2047-B9D4-9DACA3E6FF13}" srcOrd="0" destOrd="0" parTransId="{1C5C263B-8694-8E47-9F0E-7E7E2ECB8CBA}" sibTransId="{C3D3629A-044F-F84B-9AFC-7040868E7A71}"/>
    <dgm:cxn modelId="{E3D61A19-166E-0246-8FDA-6E1917643253}" type="presOf" srcId="{E2FCA236-1015-2047-B9D4-9DACA3E6FF13}" destId="{C2F0C5A3-8379-7544-B16F-A345EEAFE201}" srcOrd="0" destOrd="0" presId="urn:microsoft.com/office/officeart/2005/8/layout/matrix2"/>
    <dgm:cxn modelId="{5EBF4027-73E4-1B43-B725-11EA72BB0EC8}" type="presOf" srcId="{3A81FABA-0F86-0541-854D-B8FE6E244E41}" destId="{F9BBDEBD-9647-9F4C-8F9E-BDD63DACFA38}" srcOrd="0" destOrd="0" presId="urn:microsoft.com/office/officeart/2005/8/layout/matrix2"/>
    <dgm:cxn modelId="{9ADA9C6D-0506-9643-9A48-7843D4038247}" srcId="{E647DC86-3553-E140-BA9E-5FF716580A54}" destId="{E060535D-5783-5F40-B74E-82A6D433115C}" srcOrd="3" destOrd="0" parTransId="{89574059-2217-944B-94AF-C4DE9B7F649B}" sibTransId="{F88D4CEB-064E-2348-9E62-BBE069700FA5}"/>
    <dgm:cxn modelId="{FE9E0579-8D1F-9D41-86A2-8DD7E7749730}" type="presOf" srcId="{E647DC86-3553-E140-BA9E-5FF716580A54}" destId="{75392B7B-D9C0-9E48-8DFD-B902285EC83B}" srcOrd="0" destOrd="0" presId="urn:microsoft.com/office/officeart/2005/8/layout/matrix2"/>
    <dgm:cxn modelId="{1A0E1ED6-E436-3940-AFE9-60A4743CD32C}" type="presOf" srcId="{E060535D-5783-5F40-B74E-82A6D433115C}" destId="{EE48788D-36FA-FF4C-B470-D78D4BE1381C}" srcOrd="0" destOrd="0" presId="urn:microsoft.com/office/officeart/2005/8/layout/matrix2"/>
    <dgm:cxn modelId="{2837A2E0-5155-CF46-8DB8-E805C81DBAAC}" srcId="{E647DC86-3553-E140-BA9E-5FF716580A54}" destId="{2F11CD26-1DB9-7D4D-9C39-E82FC5AD8CCF}" srcOrd="2" destOrd="0" parTransId="{C68EA499-FCB6-8947-A335-B5478A00F397}" sibTransId="{403237C3-E3B8-0C4D-A1FC-484C791D666C}"/>
    <dgm:cxn modelId="{58EB9CF1-197E-9F48-BFA6-61587A9431D8}" srcId="{E647DC86-3553-E140-BA9E-5FF716580A54}" destId="{3A81FABA-0F86-0541-854D-B8FE6E244E41}" srcOrd="1" destOrd="0" parTransId="{6BEADBAB-46A9-4145-886E-5D3CF2EB41CC}" sibTransId="{5B45B802-A758-6F45-ABCD-B5269D4B98CF}"/>
    <dgm:cxn modelId="{1D9569F3-7A6C-694C-B66D-4BF4CECC496A}" type="presOf" srcId="{2F11CD26-1DB9-7D4D-9C39-E82FC5AD8CCF}" destId="{C910E102-2057-4548-A8AF-0555CC985760}" srcOrd="0" destOrd="0" presId="urn:microsoft.com/office/officeart/2005/8/layout/matrix2"/>
    <dgm:cxn modelId="{72D993BB-DE30-9348-971B-E36DA32441BA}" type="presParOf" srcId="{75392B7B-D9C0-9E48-8DFD-B902285EC83B}" destId="{5CC373ED-795C-4C4B-9A3C-3F2D4FF74498}" srcOrd="0" destOrd="0" presId="urn:microsoft.com/office/officeart/2005/8/layout/matrix2"/>
    <dgm:cxn modelId="{35D0C978-E2E9-D245-B46E-D2795E9AF916}" type="presParOf" srcId="{75392B7B-D9C0-9E48-8DFD-B902285EC83B}" destId="{C2F0C5A3-8379-7544-B16F-A345EEAFE201}" srcOrd="1" destOrd="0" presId="urn:microsoft.com/office/officeart/2005/8/layout/matrix2"/>
    <dgm:cxn modelId="{1C9636E5-934B-364A-B731-EA9188373162}" type="presParOf" srcId="{75392B7B-D9C0-9E48-8DFD-B902285EC83B}" destId="{F9BBDEBD-9647-9F4C-8F9E-BDD63DACFA38}" srcOrd="2" destOrd="0" presId="urn:microsoft.com/office/officeart/2005/8/layout/matrix2"/>
    <dgm:cxn modelId="{135DB8BD-425B-FB45-8A03-B1DFF04970A6}" type="presParOf" srcId="{75392B7B-D9C0-9E48-8DFD-B902285EC83B}" destId="{C910E102-2057-4548-A8AF-0555CC985760}" srcOrd="3" destOrd="0" presId="urn:microsoft.com/office/officeart/2005/8/layout/matrix2"/>
    <dgm:cxn modelId="{3AF75E15-08D1-7D40-BAAD-A6941BB70610}" type="presParOf" srcId="{75392B7B-D9C0-9E48-8DFD-B902285EC83B}" destId="{EE48788D-36FA-FF4C-B470-D78D4BE1381C}" srcOrd="4" destOrd="0" presId="urn:microsoft.com/office/officeart/2005/8/layout/matrix2"/>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C373ED-795C-4C4B-9A3C-3F2D4FF74498}">
      <dsp:nvSpPr>
        <dsp:cNvPr id="0" name=""/>
        <dsp:cNvSpPr/>
      </dsp:nvSpPr>
      <dsp:spPr>
        <a:xfrm>
          <a:off x="0" y="0"/>
          <a:ext cx="4311406" cy="4311406"/>
        </a:xfrm>
        <a:prstGeom prst="quadArrow">
          <a:avLst>
            <a:gd name="adj1" fmla="val 2000"/>
            <a:gd name="adj2" fmla="val 4000"/>
            <a:gd name="adj3" fmla="val 5000"/>
          </a:avLst>
        </a:prstGeom>
        <a:noFill/>
        <a:ln>
          <a:noFill/>
        </a:ln>
        <a:effectLst/>
      </dsp:spPr>
      <dsp:style>
        <a:lnRef idx="0">
          <a:scrgbClr r="0" g="0" b="0"/>
        </a:lnRef>
        <a:fillRef idx="1">
          <a:scrgbClr r="0" g="0" b="0"/>
        </a:fillRef>
        <a:effectRef idx="2">
          <a:scrgbClr r="0" g="0" b="0"/>
        </a:effectRef>
        <a:fontRef idx="minor"/>
      </dsp:style>
    </dsp:sp>
    <dsp:sp modelId="{C2F0C5A3-8379-7544-B16F-A345EEAFE201}">
      <dsp:nvSpPr>
        <dsp:cNvPr id="0" name=""/>
        <dsp:cNvSpPr/>
      </dsp:nvSpPr>
      <dsp:spPr>
        <a:xfrm>
          <a:off x="1351112" y="280241"/>
          <a:ext cx="1724562" cy="1724562"/>
        </a:xfrm>
        <a:prstGeom prst="roundRect">
          <a:avLst/>
        </a:prstGeom>
        <a:solidFill>
          <a:srgbClr val="424A4F"/>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latin typeface="Arial"/>
              <a:cs typeface="Arial"/>
            </a:rPr>
            <a:t>Social Service Provision</a:t>
          </a:r>
        </a:p>
      </dsp:txBody>
      <dsp:txXfrm>
        <a:off x="1435298" y="364427"/>
        <a:ext cx="1556190" cy="1556190"/>
      </dsp:txXfrm>
    </dsp:sp>
    <dsp:sp modelId="{F9BBDEBD-9647-9F4C-8F9E-BDD63DACFA38}">
      <dsp:nvSpPr>
        <dsp:cNvPr id="0" name=""/>
        <dsp:cNvSpPr/>
      </dsp:nvSpPr>
      <dsp:spPr>
        <a:xfrm>
          <a:off x="3362193" y="280241"/>
          <a:ext cx="1724562" cy="1724562"/>
        </a:xfrm>
        <a:prstGeom prst="roundRect">
          <a:avLst/>
        </a:prstGeom>
        <a:solidFill>
          <a:srgbClr val="424A4F"/>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de-DE" sz="1400" kern="1200" dirty="0">
              <a:latin typeface="Arial"/>
              <a:cs typeface="Arial"/>
            </a:rPr>
            <a:t>Social Entrepreneurship</a:t>
          </a:r>
        </a:p>
      </dsp:txBody>
      <dsp:txXfrm>
        <a:off x="3446379" y="364427"/>
        <a:ext cx="1556190" cy="1556190"/>
      </dsp:txXfrm>
    </dsp:sp>
    <dsp:sp modelId="{C910E102-2057-4548-A8AF-0555CC985760}">
      <dsp:nvSpPr>
        <dsp:cNvPr id="0" name=""/>
        <dsp:cNvSpPr/>
      </dsp:nvSpPr>
      <dsp:spPr>
        <a:xfrm>
          <a:off x="1335832" y="2340645"/>
          <a:ext cx="1724562" cy="1724562"/>
        </a:xfrm>
        <a:prstGeom prst="roundRect">
          <a:avLst/>
        </a:prstGeom>
        <a:solidFill>
          <a:srgbClr val="424A4F"/>
        </a:solidFill>
        <a:ln w="12700" cap="flat" cmpd="sng" algn="ctr">
          <a:noFill/>
          <a:prstDash val="solid"/>
          <a:miter lim="800000"/>
        </a:ln>
        <a:effectLst/>
      </dsp:spPr>
      <dsp:style>
        <a:lnRef idx="2">
          <a:schemeClr val="dk1"/>
        </a:lnRef>
        <a:fillRef idx="1">
          <a:schemeClr val="lt1"/>
        </a:fillRef>
        <a:effectRef idx="0">
          <a:schemeClr val="dk1"/>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a:solidFill>
                <a:prstClr val="white"/>
              </a:solidFill>
              <a:latin typeface="Arial"/>
              <a:ea typeface="+mn-ea"/>
              <a:cs typeface="Arial"/>
            </a:rPr>
            <a:t>    </a:t>
          </a:r>
        </a:p>
      </dsp:txBody>
      <dsp:txXfrm>
        <a:off x="1420018" y="2424831"/>
        <a:ext cx="1556190" cy="1556190"/>
      </dsp:txXfrm>
    </dsp:sp>
    <dsp:sp modelId="{EE48788D-36FA-FF4C-B470-D78D4BE1381C}">
      <dsp:nvSpPr>
        <dsp:cNvPr id="0" name=""/>
        <dsp:cNvSpPr/>
      </dsp:nvSpPr>
      <dsp:spPr>
        <a:xfrm>
          <a:off x="3362193" y="2306602"/>
          <a:ext cx="1724562" cy="1724562"/>
        </a:xfrm>
        <a:prstGeom prst="roundRect">
          <a:avLst/>
        </a:prstGeom>
        <a:solidFill>
          <a:srgbClr val="424A4F"/>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de-DE" sz="1700" kern="1200" dirty="0" err="1">
              <a:latin typeface="Arial"/>
              <a:cs typeface="Arial"/>
            </a:rPr>
            <a:t>Social</a:t>
          </a:r>
          <a:r>
            <a:rPr lang="de-DE" sz="1700" kern="1200" dirty="0">
              <a:latin typeface="Arial"/>
              <a:cs typeface="Arial"/>
            </a:rPr>
            <a:t> </a:t>
          </a:r>
          <a:r>
            <a:rPr lang="en-US" sz="1700" kern="1200" noProof="0" dirty="0">
              <a:latin typeface="Arial"/>
              <a:cs typeface="Arial"/>
            </a:rPr>
            <a:t>Activism</a:t>
          </a:r>
        </a:p>
      </dsp:txBody>
      <dsp:txXfrm>
        <a:off x="3446379" y="2390788"/>
        <a:ext cx="1556190" cy="1556190"/>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349F40-D489-D148-BEF0-AE121456DB6F}" type="datetimeFigureOut">
              <a:rPr lang="en-US" smtClean="0"/>
              <a:t>10/8/24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78BADF-37B2-644B-8F88-85AE4859E468}" type="slidenum">
              <a:rPr lang="en-US" smtClean="0"/>
              <a:t>‹#›</a:t>
            </a:fld>
            <a:endParaRPr lang="en-US"/>
          </a:p>
        </p:txBody>
      </p:sp>
    </p:spTree>
    <p:extLst>
      <p:ext uri="{BB962C8B-B14F-4D97-AF65-F5344CB8AC3E}">
        <p14:creationId xmlns:p14="http://schemas.microsoft.com/office/powerpoint/2010/main" val="248485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78BADF-37B2-644B-8F88-85AE4859E4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2729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2</a:t>
            </a:fld>
            <a:endParaRPr lang="en-US"/>
          </a:p>
        </p:txBody>
      </p:sp>
    </p:spTree>
    <p:extLst>
      <p:ext uri="{BB962C8B-B14F-4D97-AF65-F5344CB8AC3E}">
        <p14:creationId xmlns:p14="http://schemas.microsoft.com/office/powerpoint/2010/main" val="1379943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err="1">
                <a:solidFill>
                  <a:srgbClr val="2196D1"/>
                </a:solidFill>
                <a:effectLst/>
                <a:latin typeface="CharisSIL"/>
              </a:rPr>
              <a:t>Moulaert</a:t>
            </a:r>
            <a:r>
              <a:rPr lang="en-GB" sz="1800" dirty="0">
                <a:solidFill>
                  <a:srgbClr val="2196D1"/>
                </a:solidFill>
                <a:effectLst/>
                <a:latin typeface="CharisSIL"/>
              </a:rPr>
              <a:t>, F., MacCallum, D., &amp; Hillier, J. (2013). Social innovation: Intuition, precept, </a:t>
            </a:r>
            <a:endParaRPr lang="en-GB" dirty="0"/>
          </a:p>
          <a:p>
            <a:r>
              <a:rPr lang="en-GB" sz="1800" dirty="0">
                <a:solidFill>
                  <a:srgbClr val="2196D1"/>
                </a:solidFill>
                <a:effectLst/>
                <a:latin typeface="CharisSIL"/>
              </a:rPr>
              <a:t>concept. In </a:t>
            </a:r>
            <a:r>
              <a:rPr lang="en-GB" sz="1800" i="1" dirty="0">
                <a:solidFill>
                  <a:srgbClr val="2196D1"/>
                </a:solidFill>
                <a:effectLst/>
                <a:latin typeface="CharisSIL"/>
              </a:rPr>
              <a:t>The International Handbook on Social Innovation: Collective action, social </a:t>
            </a:r>
            <a:endParaRPr lang="en-GB" dirty="0"/>
          </a:p>
          <a:p>
            <a:r>
              <a:rPr lang="en-GB" sz="1800" i="1" dirty="0">
                <a:solidFill>
                  <a:srgbClr val="2196D1"/>
                </a:solidFill>
                <a:effectLst/>
                <a:latin typeface="CharisSIL"/>
              </a:rPr>
              <a:t>learning and transdisciplinary research </a:t>
            </a:r>
            <a:r>
              <a:rPr lang="en-GB" sz="1800" dirty="0">
                <a:solidFill>
                  <a:srgbClr val="2196D1"/>
                </a:solidFill>
                <a:effectLst/>
                <a:latin typeface="CharisSIL"/>
              </a:rPr>
              <a:t>(p. 13)</a:t>
            </a:r>
            <a:r>
              <a:rPr lang="en-GB" sz="1800" dirty="0">
                <a:effectLst/>
                <a:latin typeface="CharisSIL"/>
              </a:rPr>
              <a:t>.</a:t>
            </a:r>
          </a:p>
          <a:p>
            <a:endParaRPr lang="en-GB" sz="1800" dirty="0">
              <a:effectLst/>
              <a:latin typeface="CharisSIL"/>
            </a:endParaRPr>
          </a:p>
          <a:p>
            <a:r>
              <a:rPr lang="en-GB" sz="1800" dirty="0" err="1">
                <a:solidFill>
                  <a:srgbClr val="2196D1"/>
                </a:solidFill>
                <a:effectLst/>
                <a:latin typeface="CharisSIL"/>
              </a:rPr>
              <a:t>Mulgan</a:t>
            </a:r>
            <a:r>
              <a:rPr lang="en-GB" sz="1800" dirty="0">
                <a:solidFill>
                  <a:srgbClr val="2196D1"/>
                </a:solidFill>
                <a:effectLst/>
                <a:latin typeface="CharisSIL"/>
              </a:rPr>
              <a:t>, G. (2007). </a:t>
            </a:r>
            <a:r>
              <a:rPr lang="en-GB" sz="1800" i="1" dirty="0">
                <a:solidFill>
                  <a:srgbClr val="2196D1"/>
                </a:solidFill>
                <a:effectLst/>
                <a:latin typeface="CharisSIL"/>
              </a:rPr>
              <a:t>Social innovation: What it is, why it matters and how it can be </a:t>
            </a:r>
            <a:endParaRPr lang="en-GB" sz="2800" dirty="0"/>
          </a:p>
          <a:p>
            <a:r>
              <a:rPr lang="en-GB" sz="1800" i="1" dirty="0">
                <a:solidFill>
                  <a:srgbClr val="2196D1"/>
                </a:solidFill>
                <a:effectLst/>
                <a:latin typeface="CharisSIL"/>
              </a:rPr>
              <a:t>accelerated</a:t>
            </a:r>
            <a:r>
              <a:rPr lang="en-GB" sz="1800" dirty="0">
                <a:effectLst/>
                <a:latin typeface="CharisSIL"/>
              </a:rPr>
              <a:t>.</a:t>
            </a:r>
            <a:br>
              <a:rPr lang="en-GB" sz="1800" dirty="0">
                <a:effectLst/>
                <a:latin typeface="CharisSIL"/>
              </a:rPr>
            </a:br>
            <a:endParaRPr lang="en-GB" sz="2800" dirty="0"/>
          </a:p>
          <a:p>
            <a:br>
              <a:rPr lang="en-GB" sz="1800" dirty="0">
                <a:effectLst/>
                <a:latin typeface="CharisSIL"/>
              </a:rPr>
            </a:br>
            <a:endParaRPr lang="en-GB" dirty="0"/>
          </a:p>
          <a:p>
            <a:endParaRPr lang="en-US" dirty="0"/>
          </a:p>
        </p:txBody>
      </p:sp>
      <p:sp>
        <p:nvSpPr>
          <p:cNvPr id="4" name="Slide Number Placeholder 3"/>
          <p:cNvSpPr>
            <a:spLocks noGrp="1"/>
          </p:cNvSpPr>
          <p:nvPr>
            <p:ph type="sldNum" sz="quarter" idx="5"/>
          </p:nvPr>
        </p:nvSpPr>
        <p:spPr/>
        <p:txBody>
          <a:bodyPr/>
          <a:lstStyle/>
          <a:p>
            <a:fld id="{8478BADF-37B2-644B-8F88-85AE4859E468}" type="slidenum">
              <a:rPr lang="en-US" smtClean="0"/>
              <a:t>18</a:t>
            </a:fld>
            <a:endParaRPr lang="en-US"/>
          </a:p>
        </p:txBody>
      </p:sp>
    </p:spTree>
    <p:extLst>
      <p:ext uri="{BB962C8B-B14F-4D97-AF65-F5344CB8AC3E}">
        <p14:creationId xmlns:p14="http://schemas.microsoft.com/office/powerpoint/2010/main" val="32322728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21F6B-D976-B618-FAE9-03C38CF115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D594982C-41D9-676F-C580-4967D2CC5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5A13161-E83C-2389-3151-6CC6C29893E1}"/>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2D49F062-E0C3-2C10-4E67-8DA3A2BC81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384E44-909C-B729-10C0-0288C6F45B0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952885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B7F0-B402-DDFB-6F8C-0DDF7A3BB5D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241AF9-B146-D572-4AEA-938B8F116A0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095E07-71A7-E487-19F4-14A65A151295}"/>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5ABCDC55-65EB-C558-F599-1743B4AAAD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57E45-68BB-774F-2A26-4319DD5CE7A4}"/>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60344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D42E5-572F-CB1E-9FD9-E4D3A1FEF5B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BE17054-0356-BBE1-5112-8DAB38CCF1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AECF8CD-EFFA-2594-31FF-2BC70E303CC1}"/>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A55D8AF8-C30A-0D85-B3D1-ACBFC0426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F66BC-98E8-20E2-B654-2051BAE0BEC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568729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6968C-3483-31F6-80E1-8A1E8953011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DEEDE37-65CB-FB04-36D6-224DFEFB380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AD2E50-E3A4-F242-D523-A90041034F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F2D0C6B-8FB6-A423-5582-D4C90FAAEC56}"/>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6" name="Footer Placeholder 5">
            <a:extLst>
              <a:ext uri="{FF2B5EF4-FFF2-40B4-BE49-F238E27FC236}">
                <a16:creationId xmlns:a16="http://schemas.microsoft.com/office/drawing/2014/main" id="{256BF46D-80A2-0DFC-EF4A-CAE5F40067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B0C132-3B16-E446-3595-E1F4715C5BFC}"/>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80368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42D0-42AA-FAEC-BD27-430930824F6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B6C94A-7C99-61F4-1FA8-169E6D717D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31212ED-E2FC-762C-BD2B-C0A706B3A3E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79800BD-C51F-2D50-DA5C-1742B946F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29BD09A-DEF1-E088-7175-4AC8F97D8D4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409F108-88C0-1839-2F81-FE88C9AB8533}"/>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8" name="Footer Placeholder 7">
            <a:extLst>
              <a:ext uri="{FF2B5EF4-FFF2-40B4-BE49-F238E27FC236}">
                <a16:creationId xmlns:a16="http://schemas.microsoft.com/office/drawing/2014/main" id="{1C782EDF-ADE6-0A91-632A-61575FCE5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7BFF3-3F86-A2AF-6CB6-07DA93EDA6F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60360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F2655-61E9-EEE2-A813-9625C9C010A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CBA627F-702F-4D9E-E939-CAC1BB72690F}"/>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4" name="Footer Placeholder 3">
            <a:extLst>
              <a:ext uri="{FF2B5EF4-FFF2-40B4-BE49-F238E27FC236}">
                <a16:creationId xmlns:a16="http://schemas.microsoft.com/office/drawing/2014/main" id="{3E80F8E1-D837-DC5B-7757-BC20EFC14D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3CF4476-F6B4-07E8-EEC0-C6B975AD8798}"/>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232418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F29609-C4B3-F7AC-92E1-4EC827393B4C}"/>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3" name="Footer Placeholder 2">
            <a:extLst>
              <a:ext uri="{FF2B5EF4-FFF2-40B4-BE49-F238E27FC236}">
                <a16:creationId xmlns:a16="http://schemas.microsoft.com/office/drawing/2014/main" id="{8088C00B-9EB9-D0E3-7085-A8B9510A68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BDDD02-3207-358C-79A2-B72EB60184F2}"/>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114428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31405-DBE7-9043-E989-A1452698B0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CD31F68-40FD-EBE7-CF17-59FCA1342F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8E28F127-B5F1-F6E8-0A18-178184244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2B96427-CA47-A836-4D24-7A33E699F73C}"/>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6" name="Footer Placeholder 5">
            <a:extLst>
              <a:ext uri="{FF2B5EF4-FFF2-40B4-BE49-F238E27FC236}">
                <a16:creationId xmlns:a16="http://schemas.microsoft.com/office/drawing/2014/main" id="{E365C915-7AD4-AB22-9B60-8471897FCC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561D5C-D204-056B-5077-FC815862063D}"/>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821298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F12A8-2C9B-043A-DBCF-A588C6175E2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E7CBBA7-B3E2-EEBD-4AA1-A3DDC9CD0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339339-FF4D-8A8C-6DC6-FDB54BA35D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FC9D76-07E1-1B91-2740-FEB4E232C87C}"/>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6" name="Footer Placeholder 5">
            <a:extLst>
              <a:ext uri="{FF2B5EF4-FFF2-40B4-BE49-F238E27FC236}">
                <a16:creationId xmlns:a16="http://schemas.microsoft.com/office/drawing/2014/main" id="{96625844-2D8E-B8A5-F46F-02E97F0CCC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F83D6C-0BB2-47C6-84F7-CBD0158431B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341836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90473-DE31-1433-3370-FC1FF55238C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1293905-4D86-7454-D42E-41121043CB1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0C58EA0-7573-C637-E744-B1B7D9250D80}"/>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BF1D4FCD-D1C7-0000-7305-2F9E2EE39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7409E1-9873-30D0-6AC7-7AA99AE4AE4F}"/>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413075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BC387D-00F7-19CA-942F-9C394FA82DA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2BD9DE-4045-6350-F64F-C5DEFCFB7F2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78BD16-EA02-F2EE-9152-A13D9999FBE6}"/>
              </a:ext>
            </a:extLst>
          </p:cNvPr>
          <p:cNvSpPr>
            <a:spLocks noGrp="1"/>
          </p:cNvSpPr>
          <p:nvPr>
            <p:ph type="dt" sz="half" idx="10"/>
          </p:nvPr>
        </p:nvSpPr>
        <p:spPr/>
        <p:txBody>
          <a:body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9220EA51-AB37-400C-B0E6-25308C0C4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AAA87-FAF4-D008-41BE-27B5547E616A}"/>
              </a:ext>
            </a:extLst>
          </p:cNvPr>
          <p:cNvSpPr>
            <a:spLocks noGrp="1"/>
          </p:cNvSpPr>
          <p:nvPr>
            <p:ph type="sldNum" sz="quarter" idx="12"/>
          </p:nvPr>
        </p:nvSpPr>
        <p:spPr/>
        <p:txBody>
          <a:bodyPr/>
          <a:lstStyle/>
          <a:p>
            <a:fld id="{7954008B-0D88-7741-9350-4D8B143CE057}" type="slidenum">
              <a:rPr lang="en-US" smtClean="0"/>
              <a:t>‹#›</a:t>
            </a:fld>
            <a:endParaRPr lang="en-US"/>
          </a:p>
        </p:txBody>
      </p:sp>
    </p:spTree>
    <p:extLst>
      <p:ext uri="{BB962C8B-B14F-4D97-AF65-F5344CB8AC3E}">
        <p14:creationId xmlns:p14="http://schemas.microsoft.com/office/powerpoint/2010/main" val="1260282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25091407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Picture Placeholder 4"/>
          <p:cNvSpPr>
            <a:spLocks noGrp="1"/>
          </p:cNvSpPr>
          <p:nvPr>
            <p:ph type="pic" sz="quarter" idx="13"/>
          </p:nvPr>
        </p:nvSpPr>
        <p:spPr>
          <a:xfrm>
            <a:off x="0" y="0"/>
            <a:ext cx="12192000" cy="6858000"/>
          </a:xfrm>
        </p:spPr>
        <p:txBody>
          <a:bodyPr/>
          <a:lstStyle>
            <a:lvl1pPr algn="ctr">
              <a:defRPr/>
            </a:lvl1pPr>
          </a:lstStyle>
          <a:p>
            <a:r>
              <a:rPr lang="en-US"/>
              <a:t>Click icon to add picture</a:t>
            </a:r>
            <a:endParaRPr lang="en-US" dirty="0"/>
          </a:p>
        </p:txBody>
      </p:sp>
      <p:sp>
        <p:nvSpPr>
          <p:cNvPr id="11" name="Rectangle 10"/>
          <p:cNvSpPr/>
          <p:nvPr userDrawn="1"/>
        </p:nvSpPr>
        <p:spPr>
          <a:xfrm>
            <a:off x="446534" y="4284627"/>
            <a:ext cx="11292840" cy="2011678"/>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3" name="Subtitle 2"/>
          <p:cNvSpPr>
            <a:spLocks noGrp="1"/>
          </p:cNvSpPr>
          <p:nvPr>
            <p:ph type="subTitle" idx="1"/>
          </p:nvPr>
        </p:nvSpPr>
        <p:spPr>
          <a:xfrm>
            <a:off x="581194" y="5695849"/>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2" name="Rectangle 11"/>
          <p:cNvSpPr/>
          <p:nvPr userDrawn="1"/>
        </p:nvSpPr>
        <p:spPr>
          <a:xfrm>
            <a:off x="446534" y="4114808"/>
            <a:ext cx="1129284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4220835"/>
            <a:ext cx="10993549" cy="1475013"/>
          </a:xfrm>
          <a:effectLst/>
        </p:spPr>
        <p:txBody>
          <a:bodyPr anchor="b">
            <a:normAutofit/>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65740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10/8/24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10" name="Rectangle 9"/>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19899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p:cNvSpPr>
            <a:spLocks noChangeAspect="1"/>
          </p:cNvSpPr>
          <p:nvPr userDrawn="1"/>
        </p:nvSpPr>
        <p:spPr>
          <a:xfrm>
            <a:off x="1" y="0"/>
            <a:ext cx="12192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bg2"/>
                </a:solidFill>
              </a:defRPr>
            </a:lvl1pPr>
          </a:lstStyle>
          <a:p>
            <a:fld id="{5DB4ED54-5B5E-4A04-93D3-5772E3CE3818}" type="datetime1">
              <a:rPr lang="en-US" smtClean="0"/>
              <a:pPr/>
              <a:t>10/8/24</a:t>
            </a:fld>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2"/>
                </a:solidFill>
              </a:defRPr>
            </a:lvl1pPr>
          </a:lstStyle>
          <a:p>
            <a:fld id="{3A98EE3D-8CD1-4C3F-BD1C-C98C9596463C}" type="slidenum">
              <a:rPr lang="en-US" smtClean="0"/>
              <a:pPr/>
              <a:t>‹#›</a:t>
            </a:fld>
            <a:endParaRPr lang="en-US" dirty="0"/>
          </a:p>
        </p:txBody>
      </p:sp>
      <p:sp>
        <p:nvSpPr>
          <p:cNvPr id="9" name="Picture Placeholder 5"/>
          <p:cNvSpPr>
            <a:spLocks noGrp="1"/>
          </p:cNvSpPr>
          <p:nvPr>
            <p:ph type="pic" sz="quarter" idx="13"/>
          </p:nvPr>
        </p:nvSpPr>
        <p:spPr>
          <a:xfrm>
            <a:off x="0" y="5245130"/>
            <a:ext cx="12192000" cy="1612870"/>
          </a:xfrm>
        </p:spPr>
        <p:txBody>
          <a:bodyPr/>
          <a:lstStyle/>
          <a:p>
            <a:r>
              <a:rPr lang="en-US"/>
              <a:t>Click icon to add picture</a:t>
            </a:r>
            <a:endParaRPr lang="en-US" dirty="0"/>
          </a:p>
        </p:txBody>
      </p:sp>
      <p:sp>
        <p:nvSpPr>
          <p:cNvPr id="2" name="Rectangle 1"/>
          <p:cNvSpPr/>
          <p:nvPr userDrawn="1"/>
        </p:nvSpPr>
        <p:spPr>
          <a:xfrm>
            <a:off x="57589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3429849"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6283804"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9137758" y="1972490"/>
            <a:ext cx="2467752" cy="32726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2"/>
          <p:cNvSpPr>
            <a:spLocks noGrp="1"/>
          </p:cNvSpPr>
          <p:nvPr>
            <p:ph type="body" idx="1"/>
          </p:nvPr>
        </p:nvSpPr>
        <p:spPr>
          <a:xfrm>
            <a:off x="581192" y="2988377"/>
            <a:ext cx="2492830" cy="557784"/>
          </a:xfrm>
        </p:spPr>
        <p:txBody>
          <a:bodyPr anchor="ctr">
            <a:noAutofit/>
          </a:bodyPr>
          <a:lstStyle>
            <a:lvl1pPr marL="0" indent="0" algn="ctr">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p:cNvSpPr>
            <a:spLocks noGrp="1"/>
          </p:cNvSpPr>
          <p:nvPr>
            <p:ph sz="half" idx="2"/>
          </p:nvPr>
        </p:nvSpPr>
        <p:spPr>
          <a:xfrm>
            <a:off x="581194" y="3584516"/>
            <a:ext cx="2492828"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4"/>
          <p:cNvSpPr>
            <a:spLocks noGrp="1"/>
          </p:cNvSpPr>
          <p:nvPr>
            <p:ph type="body" sz="quarter" idx="3"/>
          </p:nvPr>
        </p:nvSpPr>
        <p:spPr>
          <a:xfrm>
            <a:off x="6298472" y="2988377"/>
            <a:ext cx="2492830"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16" name="Content Placeholder 5"/>
          <p:cNvSpPr>
            <a:spLocks noGrp="1"/>
          </p:cNvSpPr>
          <p:nvPr>
            <p:ph sz="quarter" idx="4"/>
          </p:nvPr>
        </p:nvSpPr>
        <p:spPr>
          <a:xfrm>
            <a:off x="6298471" y="3584516"/>
            <a:ext cx="2492830"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p:cNvSpPr>
            <a:spLocks noGrp="1"/>
          </p:cNvSpPr>
          <p:nvPr>
            <p:ph type="body" idx="14"/>
          </p:nvPr>
        </p:nvSpPr>
        <p:spPr>
          <a:xfrm>
            <a:off x="3444517" y="2988377"/>
            <a:ext cx="2492830" cy="557784"/>
          </a:xfrm>
        </p:spPr>
        <p:txBody>
          <a:bodyPr anchor="ctr">
            <a:noAutofit/>
          </a:bodyPr>
          <a:lstStyle>
            <a:lvl1pPr marL="0" indent="0" algn="ctr">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p:cNvSpPr>
            <a:spLocks noGrp="1"/>
          </p:cNvSpPr>
          <p:nvPr>
            <p:ph sz="half" idx="15"/>
          </p:nvPr>
        </p:nvSpPr>
        <p:spPr>
          <a:xfrm>
            <a:off x="3444519" y="3584516"/>
            <a:ext cx="2492828"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4"/>
          <p:cNvSpPr>
            <a:spLocks noGrp="1"/>
          </p:cNvSpPr>
          <p:nvPr>
            <p:ph type="body" sz="quarter" idx="16"/>
          </p:nvPr>
        </p:nvSpPr>
        <p:spPr>
          <a:xfrm>
            <a:off x="9138807" y="2988377"/>
            <a:ext cx="2492830" cy="553373"/>
          </a:xfrm>
        </p:spPr>
        <p:txBody>
          <a:bodyPr anchor="ctr">
            <a:noAutofit/>
          </a:bodyPr>
          <a:lstStyle>
            <a:lvl1pPr marL="0" marR="0" indent="0" algn="ctr"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20" name="Content Placeholder 5"/>
          <p:cNvSpPr>
            <a:spLocks noGrp="1"/>
          </p:cNvSpPr>
          <p:nvPr>
            <p:ph sz="quarter" idx="17"/>
          </p:nvPr>
        </p:nvSpPr>
        <p:spPr>
          <a:xfrm>
            <a:off x="9138806" y="3584516"/>
            <a:ext cx="2492830" cy="1656203"/>
          </a:xfrm>
        </p:spPr>
        <p:txBody>
          <a:bodyPr anchor="t">
            <a:normAutofit/>
          </a:bodyPr>
          <a:lstStyle>
            <a:lvl1pPr marL="0" indent="0" algn="ctr">
              <a:buNone/>
              <a:defRPr sz="1200"/>
            </a:lvl1pPr>
            <a:lvl2pPr marL="324000" indent="0" algn="ctr">
              <a:buNone/>
              <a:defRPr sz="1200"/>
            </a:lvl2pPr>
            <a:lvl3pPr marL="630000" indent="0" algn="ctr">
              <a:buNone/>
              <a:defRPr sz="1200"/>
            </a:lvl3pPr>
            <a:lvl4pPr marL="1008000" indent="0" algn="ctr">
              <a:buNone/>
              <a:defRPr sz="1200"/>
            </a:lvl4pPr>
            <a:lvl5pPr marL="1368000" indent="0" algn="ctr">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Rectangle 20"/>
          <p:cNvSpPr/>
          <p:nvPr userDrawn="1"/>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p:cNvSpPr/>
          <p:nvPr userDrawn="1"/>
        </p:nvSpPr>
        <p:spPr>
          <a:xfrm>
            <a:off x="8042147" y="453643"/>
            <a:ext cx="3703320" cy="98554"/>
          </a:xfrm>
          <a:prstGeom prst="rect">
            <a:avLst/>
          </a:prstGeom>
          <a:solidFill>
            <a:schemeClr val="tx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p:cNvSpPr/>
          <p:nvPr userDrawn="1"/>
        </p:nvSpPr>
        <p:spPr>
          <a:xfrm>
            <a:off x="4241830" y="457200"/>
            <a:ext cx="3703320" cy="9144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57511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ign off Slide">
    <p:bg>
      <p:bgPr>
        <a:solidFill>
          <a:srgbClr val="2A1564"/>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1598" y="2064572"/>
            <a:ext cx="2925646" cy="1293632"/>
          </a:xfrm>
          <a:prstGeom prst="rect">
            <a:avLst/>
          </a:prstGeom>
        </p:spPr>
      </p:pic>
      <p:sp>
        <p:nvSpPr>
          <p:cNvPr id="7" name="Rectangle 6"/>
          <p:cNvSpPr/>
          <p:nvPr userDrawn="1"/>
        </p:nvSpPr>
        <p:spPr>
          <a:xfrm>
            <a:off x="1104537" y="3258000"/>
            <a:ext cx="78377" cy="3600000"/>
          </a:xfrm>
          <a:prstGeom prst="rect">
            <a:avLst/>
          </a:prstGeom>
          <a:solidFill>
            <a:srgbClr val="00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p:cNvSpPr>
            <a:spLocks noGrp="1"/>
          </p:cNvSpPr>
          <p:nvPr>
            <p:ph idx="1" hasCustomPrompt="1"/>
          </p:nvPr>
        </p:nvSpPr>
        <p:spPr>
          <a:xfrm>
            <a:off x="1368000" y="3392425"/>
            <a:ext cx="7547400" cy="2678492"/>
          </a:xfrm>
          <a:ln>
            <a:noFill/>
          </a:ln>
        </p:spPr>
        <p:txBody>
          <a:bodyPr>
            <a:normAutofit/>
          </a:bodyPr>
          <a:lstStyle>
            <a:lvl1pPr marL="0" indent="0">
              <a:buClr>
                <a:srgbClr val="00B388"/>
              </a:buClr>
              <a:buNone/>
              <a:defRPr sz="1200" b="0" i="0" spc="300" baseline="0">
                <a:solidFill>
                  <a:schemeClr val="bg1"/>
                </a:solidFill>
                <a:latin typeface="Work Sans" charset="0"/>
                <a:ea typeface="Work Sans" charset="0"/>
                <a:cs typeface="Work Sans" charset="0"/>
              </a:defRPr>
            </a:lvl1pPr>
            <a:lvl2pPr marL="457200" indent="0">
              <a:buClr>
                <a:srgbClr val="00B388"/>
              </a:buClr>
              <a:buNone/>
              <a:defRPr>
                <a:solidFill>
                  <a:schemeClr val="bg1"/>
                </a:solidFill>
              </a:defRPr>
            </a:lvl2pPr>
            <a:lvl3pPr marL="914400" indent="0">
              <a:buClr>
                <a:srgbClr val="00B388"/>
              </a:buClr>
              <a:buNone/>
              <a:defRPr>
                <a:solidFill>
                  <a:schemeClr val="bg1"/>
                </a:solidFill>
              </a:defRPr>
            </a:lvl3pPr>
            <a:lvl4pPr marL="1371600" indent="0">
              <a:buClr>
                <a:srgbClr val="00B388"/>
              </a:buClr>
              <a:buNone/>
              <a:defRPr>
                <a:solidFill>
                  <a:schemeClr val="bg1"/>
                </a:solidFill>
              </a:defRPr>
            </a:lvl4pPr>
            <a:lvl5pPr marL="1828800" indent="0">
              <a:buClr>
                <a:srgbClr val="00B388"/>
              </a:buClr>
              <a:buNone/>
              <a:defRPr>
                <a:solidFill>
                  <a:schemeClr val="bg1"/>
                </a:solidFill>
              </a:defRPr>
            </a:lvl5pPr>
          </a:lstStyle>
          <a:p>
            <a:pPr lvl="0"/>
            <a:r>
              <a:rPr lang="en-GB" dirty="0"/>
              <a:t>Department Here</a:t>
            </a:r>
          </a:p>
          <a:p>
            <a:pPr lvl="0"/>
            <a:r>
              <a:rPr lang="en-GB" sz="1000" b="1" i="0" u="none" strike="noStrike" kern="1200" baseline="0" dirty="0">
                <a:solidFill>
                  <a:schemeClr val="bg1"/>
                </a:solidFill>
                <a:latin typeface="Arial" charset="0"/>
                <a:ea typeface="Arial" charset="0"/>
                <a:cs typeface="Arial" charset="0"/>
              </a:rPr>
              <a:t>University of Greenwich</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Old Royal Naval College</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Park Row</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Greenwich</a:t>
            </a:r>
            <a:br>
              <a:rPr lang="en-GB" sz="1000" b="0" i="0" u="none" strike="noStrike" kern="1200" baseline="0" dirty="0">
                <a:solidFill>
                  <a:schemeClr val="bg1"/>
                </a:solidFill>
                <a:latin typeface="Arial" charset="0"/>
                <a:ea typeface="Arial" charset="0"/>
                <a:cs typeface="Arial" charset="0"/>
              </a:rPr>
            </a:br>
            <a:r>
              <a:rPr lang="en-GB" sz="1000" b="0" i="0" u="none" strike="noStrike" kern="1200" baseline="0" dirty="0">
                <a:solidFill>
                  <a:schemeClr val="bg1"/>
                </a:solidFill>
                <a:latin typeface="Arial" charset="0"/>
                <a:ea typeface="Arial" charset="0"/>
                <a:cs typeface="Arial" charset="0"/>
              </a:rPr>
              <a:t>London SE10 9LS</a:t>
            </a:r>
            <a:endParaRPr lang="en-US" dirty="0"/>
          </a:p>
        </p:txBody>
      </p:sp>
      <p:sp>
        <p:nvSpPr>
          <p:cNvPr id="5" name="Rectangle 4"/>
          <p:cNvSpPr/>
          <p:nvPr userDrawn="1"/>
        </p:nvSpPr>
        <p:spPr>
          <a:xfrm>
            <a:off x="8915400" y="0"/>
            <a:ext cx="414819" cy="2916528"/>
          </a:xfrm>
          <a:prstGeom prst="rect">
            <a:avLst/>
          </a:prstGeom>
          <a:solidFill>
            <a:srgbClr val="00B3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txBox="1">
            <a:spLocks/>
          </p:cNvSpPr>
          <p:nvPr userDrawn="1"/>
        </p:nvSpPr>
        <p:spPr>
          <a:xfrm>
            <a:off x="1349974" y="6070918"/>
            <a:ext cx="9779726" cy="78708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2400" kern="1200" baseline="0">
                <a:solidFill>
                  <a:schemeClr val="tx1"/>
                </a:solidFill>
                <a:latin typeface="tacoma" charset="0"/>
                <a:ea typeface="+mn-ea"/>
                <a:cs typeface="+mn-cs"/>
              </a:defRPr>
            </a:lvl1pPr>
            <a:lvl2pPr marL="457200" indent="0" algn="ctr" defTabSz="914400" rtl="0" eaLnBrk="1" latinLnBrk="0" hangingPunct="1">
              <a:lnSpc>
                <a:spcPct val="90000"/>
              </a:lnSpc>
              <a:spcBef>
                <a:spcPts val="500"/>
              </a:spcBef>
              <a:buFont typeface="Arial"/>
              <a:buNone/>
              <a:defRPr sz="2000" kern="1200" baseline="0">
                <a:solidFill>
                  <a:schemeClr val="tx1"/>
                </a:solidFill>
                <a:latin typeface="tacoma" charset="0"/>
                <a:ea typeface="+mn-ea"/>
                <a:cs typeface="+mn-cs"/>
              </a:defRPr>
            </a:lvl2pPr>
            <a:lvl3pPr marL="914400" indent="0" algn="ctr" defTabSz="914400" rtl="0" eaLnBrk="1" latinLnBrk="0" hangingPunct="1">
              <a:lnSpc>
                <a:spcPct val="90000"/>
              </a:lnSpc>
              <a:spcBef>
                <a:spcPts val="500"/>
              </a:spcBef>
              <a:buFont typeface="Arial"/>
              <a:buNone/>
              <a:defRPr sz="1800" kern="1200" baseline="0">
                <a:solidFill>
                  <a:schemeClr val="tx1"/>
                </a:solidFill>
                <a:latin typeface="tacoma" charset="0"/>
                <a:ea typeface="+mn-ea"/>
                <a:cs typeface="+mn-cs"/>
              </a:defRPr>
            </a:lvl3pPr>
            <a:lvl4pPr marL="1371600" indent="0" algn="ctr" defTabSz="914400" rtl="0" eaLnBrk="1" latinLnBrk="0" hangingPunct="1">
              <a:lnSpc>
                <a:spcPct val="90000"/>
              </a:lnSpc>
              <a:spcBef>
                <a:spcPts val="500"/>
              </a:spcBef>
              <a:buFont typeface="Arial"/>
              <a:buNone/>
              <a:defRPr sz="1600" kern="1200" baseline="0">
                <a:solidFill>
                  <a:schemeClr val="tx1"/>
                </a:solidFill>
                <a:latin typeface="tacoma" charset="0"/>
                <a:ea typeface="+mn-ea"/>
                <a:cs typeface="+mn-cs"/>
              </a:defRPr>
            </a:lvl4pPr>
            <a:lvl5pPr marL="1828800" indent="0" algn="ctr" defTabSz="914400" rtl="0" eaLnBrk="1" latinLnBrk="0" hangingPunct="1">
              <a:lnSpc>
                <a:spcPct val="90000"/>
              </a:lnSpc>
              <a:spcBef>
                <a:spcPts val="500"/>
              </a:spcBef>
              <a:buFont typeface="Arial"/>
              <a:buNone/>
              <a:defRPr sz="1600" kern="1200" baseline="0">
                <a:solidFill>
                  <a:schemeClr val="tx1"/>
                </a:solidFill>
                <a:latin typeface="tacoma" charset="0"/>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US" sz="900" b="0" i="0" dirty="0">
                <a:solidFill>
                  <a:schemeClr val="bg1"/>
                </a:solidFill>
                <a:latin typeface="Work Sans" charset="0"/>
                <a:ea typeface="Work Sans" charset="0"/>
                <a:cs typeface="Work Sans" charset="0"/>
              </a:rPr>
              <a:t>University of Greenwich is a charity and company limited by guarantee, registered in England (reg. no. 986729).</a:t>
            </a:r>
            <a:br>
              <a:rPr lang="en-US" sz="900" b="0" i="0" dirty="0">
                <a:solidFill>
                  <a:schemeClr val="bg1"/>
                </a:solidFill>
                <a:latin typeface="Work Sans" charset="0"/>
                <a:ea typeface="Work Sans" charset="0"/>
                <a:cs typeface="Work Sans" charset="0"/>
              </a:rPr>
            </a:br>
            <a:r>
              <a:rPr lang="en-US" sz="900" b="0" i="0" dirty="0">
                <a:solidFill>
                  <a:schemeClr val="bg1"/>
                </a:solidFill>
                <a:latin typeface="Work Sans" charset="0"/>
                <a:ea typeface="Work Sans" charset="0"/>
                <a:cs typeface="Work Sans" charset="0"/>
              </a:rPr>
              <a:t>Registered office: Old Royal Naval college, Park Row, Greenwich, London SE10 9LS</a:t>
            </a:r>
          </a:p>
        </p:txBody>
      </p:sp>
      <p:pic>
        <p:nvPicPr>
          <p:cNvPr id="2" name="Picture 1"/>
          <p:cNvPicPr>
            <a:picLocks noChangeAspect="1"/>
          </p:cNvPicPr>
          <p:nvPr userDrawn="1"/>
        </p:nvPicPr>
        <p:blipFill>
          <a:blip r:embed="rId3"/>
          <a:stretch>
            <a:fillRect/>
          </a:stretch>
        </p:blipFill>
        <p:spPr>
          <a:xfrm>
            <a:off x="9497616" y="1273708"/>
            <a:ext cx="1493472" cy="1642820"/>
          </a:xfrm>
          <a:prstGeom prst="rect">
            <a:avLst/>
          </a:prstGeom>
        </p:spPr>
      </p:pic>
    </p:spTree>
    <p:extLst>
      <p:ext uri="{BB962C8B-B14F-4D97-AF65-F5344CB8AC3E}">
        <p14:creationId xmlns:p14="http://schemas.microsoft.com/office/powerpoint/2010/main" val="1794630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37B55-D51E-B84E-A5B0-9E54E191902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E31A5C2-B1B7-DD41-BACF-D589C69341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CE1AD1C6-F4AB-7C40-AEC2-7DC2B55C173D}"/>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5" name="Footer Placeholder 4">
            <a:extLst>
              <a:ext uri="{FF2B5EF4-FFF2-40B4-BE49-F238E27FC236}">
                <a16:creationId xmlns:a16="http://schemas.microsoft.com/office/drawing/2014/main" id="{FBD912DA-C835-004B-9AD4-7497A9162A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F8E067-4CBB-CA4C-B6E2-D91E2AA0A399}"/>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3771052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418E6-83F0-AC4F-9A2C-E92A9FBA836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B16D0D4-8F31-CF4A-B1A8-D81E57F6B9F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DB92852-64CE-E346-84A0-AEE9F89116B0}"/>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5" name="Footer Placeholder 4">
            <a:extLst>
              <a:ext uri="{FF2B5EF4-FFF2-40B4-BE49-F238E27FC236}">
                <a16:creationId xmlns:a16="http://schemas.microsoft.com/office/drawing/2014/main" id="{2308B35C-190B-D244-A752-5A86DEB945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92D1A-229F-144D-B220-4D2FD1908FC4}"/>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17342088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3B05C-7B86-9746-AD1A-8D3C405747C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DB0FC16-644E-4B49-AE2B-8C74FBC587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300512E-417E-BA43-A575-2607ACDCB40D}"/>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5" name="Footer Placeholder 4">
            <a:extLst>
              <a:ext uri="{FF2B5EF4-FFF2-40B4-BE49-F238E27FC236}">
                <a16:creationId xmlns:a16="http://schemas.microsoft.com/office/drawing/2014/main" id="{572A4A49-BEC4-2F4A-BDAE-A742D60CCD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1F106-CE75-6046-8871-B448C5EFE576}"/>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178446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D6C70-98F4-F041-A5F5-9B7331FDBD9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0B982AC-795B-E440-A759-7BEC9E59722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3068FAB-6F52-3349-BC84-9EAC125F781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00599B6-38A5-F24F-AD1F-A757ABED862C}"/>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6" name="Footer Placeholder 5">
            <a:extLst>
              <a:ext uri="{FF2B5EF4-FFF2-40B4-BE49-F238E27FC236}">
                <a16:creationId xmlns:a16="http://schemas.microsoft.com/office/drawing/2014/main" id="{9703B289-0D3F-334F-A7BF-C2E1ED6AFC9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F2990F-C144-8542-AA0C-762C386202C2}"/>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487370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9EB33-3437-0242-8DF2-A8380F13D6C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3F124E1-2468-2D40-87FE-3FF5D273FC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D5BEB5-843B-0742-B6FF-9E10492626D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C72762C-E061-9C44-AFB2-6F7A34F5E1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B0B697C-3006-2043-B8CE-765E6916775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BA2AEE3-821E-6248-9F6A-EDE360789CBF}"/>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8" name="Footer Placeholder 7">
            <a:extLst>
              <a:ext uri="{FF2B5EF4-FFF2-40B4-BE49-F238E27FC236}">
                <a16:creationId xmlns:a16="http://schemas.microsoft.com/office/drawing/2014/main" id="{C9980F2B-23FD-5648-9B25-6D329754FB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936E2F-639B-7D4B-8E64-7B2CD657D57F}"/>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27433046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AD945-45E5-A346-A3A5-4A033C15D3A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F45659F2-574A-7F4D-A2D8-669944F2A238}"/>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4" name="Footer Placeholder 3">
            <a:extLst>
              <a:ext uri="{FF2B5EF4-FFF2-40B4-BE49-F238E27FC236}">
                <a16:creationId xmlns:a16="http://schemas.microsoft.com/office/drawing/2014/main" id="{E6CC2110-6901-224A-A976-86990E0481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E4A465-4763-014A-9C72-0A0D1C2D0851}"/>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32353996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E81E4-9230-A74B-BE39-7A2C67E29490}"/>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3" name="Footer Placeholder 2">
            <a:extLst>
              <a:ext uri="{FF2B5EF4-FFF2-40B4-BE49-F238E27FC236}">
                <a16:creationId xmlns:a16="http://schemas.microsoft.com/office/drawing/2014/main" id="{15AA25D4-37C9-974B-8255-7459A0C960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EED1FF-5EFD-464C-8772-1BD75466E29E}"/>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21878538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EF7D2-DD09-3646-9CAA-C6B380B02EE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E1D3AF7-67AF-E542-B335-427F4D4E55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232C27B-CAEE-F742-A2BF-A4608AA200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40F5E44-83D4-F141-8FE0-2DBE70A1158B}"/>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6" name="Footer Placeholder 5">
            <a:extLst>
              <a:ext uri="{FF2B5EF4-FFF2-40B4-BE49-F238E27FC236}">
                <a16:creationId xmlns:a16="http://schemas.microsoft.com/office/drawing/2014/main" id="{5BADD05D-20B9-1148-9F42-A24AF217EC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EA0C69-B992-B24C-9F80-1060CFC1D0CB}"/>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36481149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DA26D-EA65-2B49-9635-F571FC9843A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A9CEA0A-AF01-6D46-BF10-CDD9C81CDE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55BF93-7872-1044-9985-A50B0AAFD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2C40817-82B0-4645-9AC2-DB1D841DF8E3}"/>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6" name="Footer Placeholder 5">
            <a:extLst>
              <a:ext uri="{FF2B5EF4-FFF2-40B4-BE49-F238E27FC236}">
                <a16:creationId xmlns:a16="http://schemas.microsoft.com/office/drawing/2014/main" id="{6F272269-523E-DB43-94EE-1F09DD54DC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31E65F-C7CE-E542-8827-5FB87F80E233}"/>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1751576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BF335-4A38-884E-ACA1-8DE57A0D02B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45BCDB5-0209-4048-8C30-02A8E191CB7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F10269E-4F3E-E940-9C7E-48EE9F53E6AC}"/>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5" name="Footer Placeholder 4">
            <a:extLst>
              <a:ext uri="{FF2B5EF4-FFF2-40B4-BE49-F238E27FC236}">
                <a16:creationId xmlns:a16="http://schemas.microsoft.com/office/drawing/2014/main" id="{22763AAD-8322-6146-86C4-BE5A43C645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B5D308-93EF-AE49-AE37-FD073C12BA6E}"/>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6156366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DF6690-0959-844B-9D82-46455E38F4D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AE45691-99D5-3E4A-B880-3EACD3143E4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BE6CB6-CA91-ED47-A82C-54ED5E46D05D}"/>
              </a:ext>
            </a:extLst>
          </p:cNvPr>
          <p:cNvSpPr>
            <a:spLocks noGrp="1"/>
          </p:cNvSpPr>
          <p:nvPr>
            <p:ph type="dt" sz="half" idx="10"/>
          </p:nvPr>
        </p:nvSpPr>
        <p:spPr/>
        <p:txBody>
          <a:bodyPr/>
          <a:lstStyle/>
          <a:p>
            <a:fld id="{6D3B6D66-AD9C-D74A-AA7E-A339F812A684}" type="datetimeFigureOut">
              <a:rPr lang="en-US" smtClean="0"/>
              <a:t>10/8/24</a:t>
            </a:fld>
            <a:endParaRPr lang="en-US"/>
          </a:p>
        </p:txBody>
      </p:sp>
      <p:sp>
        <p:nvSpPr>
          <p:cNvPr id="5" name="Footer Placeholder 4">
            <a:extLst>
              <a:ext uri="{FF2B5EF4-FFF2-40B4-BE49-F238E27FC236}">
                <a16:creationId xmlns:a16="http://schemas.microsoft.com/office/drawing/2014/main" id="{F275DC76-EEC1-004F-A2CA-36D12FEE5E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E95FBA-6E09-4949-ADC6-473A32814596}"/>
              </a:ext>
            </a:extLst>
          </p:cNvPr>
          <p:cNvSpPr>
            <a:spLocks noGrp="1"/>
          </p:cNvSpPr>
          <p:nvPr>
            <p:ph type="sldNum" sz="quarter" idx="12"/>
          </p:nvPr>
        </p:nvSpPr>
        <p:spPr/>
        <p:txBody>
          <a:bodyPr/>
          <a:lstStyle/>
          <a:p>
            <a:fld id="{1C423C0B-6978-EA45-84DC-702FD11002A7}" type="slidenum">
              <a:rPr lang="en-US" smtClean="0"/>
              <a:t>‹#›</a:t>
            </a:fld>
            <a:endParaRPr lang="en-US"/>
          </a:p>
        </p:txBody>
      </p:sp>
    </p:spTree>
    <p:extLst>
      <p:ext uri="{BB962C8B-B14F-4D97-AF65-F5344CB8AC3E}">
        <p14:creationId xmlns:p14="http://schemas.microsoft.com/office/powerpoint/2010/main" val="8340704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292637289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AC4928-93EF-2F03-4AF8-56E2A240BD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09D723B-F0C1-CC89-9530-1B57EBAEEC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402084-99E2-D736-D864-7E647BF07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1126CD-3B43-684E-B0D4-098A4B3C9D57}" type="datetimeFigureOut">
              <a:rPr lang="en-US" smtClean="0"/>
              <a:t>10/8/24</a:t>
            </a:fld>
            <a:endParaRPr lang="en-US"/>
          </a:p>
        </p:txBody>
      </p:sp>
      <p:sp>
        <p:nvSpPr>
          <p:cNvPr id="5" name="Footer Placeholder 4">
            <a:extLst>
              <a:ext uri="{FF2B5EF4-FFF2-40B4-BE49-F238E27FC236}">
                <a16:creationId xmlns:a16="http://schemas.microsoft.com/office/drawing/2014/main" id="{FAB49250-70CE-2F91-948E-BF4CEC2B82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06C55-0B1A-53FF-D9BF-EE95944E8B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54008B-0D88-7741-9350-4D8B143CE057}" type="slidenum">
              <a:rPr lang="en-US" smtClean="0"/>
              <a:t>‹#›</a:t>
            </a:fld>
            <a:endParaRPr lang="en-US"/>
          </a:p>
        </p:txBody>
      </p:sp>
    </p:spTree>
    <p:extLst>
      <p:ext uri="{BB962C8B-B14F-4D97-AF65-F5344CB8AC3E}">
        <p14:creationId xmlns:p14="http://schemas.microsoft.com/office/powerpoint/2010/main" val="256972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4" r:id="rId13"/>
    <p:sldLayoutId id="2147483671" r:id="rId14"/>
    <p:sldLayoutId id="2147483672" r:id="rId15"/>
    <p:sldLayoutId id="214748368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492ED1-A53F-A04F-A5B4-8752B21BC1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D062D1B-1AF8-3643-AD36-80E79F16CF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6C49784-FFD2-964D-A7A8-C360D64A77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3B6D66-AD9C-D74A-AA7E-A339F812A684}" type="datetimeFigureOut">
              <a:rPr lang="en-US" smtClean="0"/>
              <a:t>10/8/24</a:t>
            </a:fld>
            <a:endParaRPr lang="en-US"/>
          </a:p>
        </p:txBody>
      </p:sp>
      <p:sp>
        <p:nvSpPr>
          <p:cNvPr id="5" name="Footer Placeholder 4">
            <a:extLst>
              <a:ext uri="{FF2B5EF4-FFF2-40B4-BE49-F238E27FC236}">
                <a16:creationId xmlns:a16="http://schemas.microsoft.com/office/drawing/2014/main" id="{48764541-04B8-924D-87B7-10FA1D3AE6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A1F886-7474-CB49-99D8-8BFE7B64F2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23C0B-6978-EA45-84DC-702FD11002A7}" type="slidenum">
              <a:rPr lang="en-US" smtClean="0"/>
              <a:t>‹#›</a:t>
            </a:fld>
            <a:endParaRPr lang="en-US"/>
          </a:p>
        </p:txBody>
      </p:sp>
    </p:spTree>
    <p:extLst>
      <p:ext uri="{BB962C8B-B14F-4D97-AF65-F5344CB8AC3E}">
        <p14:creationId xmlns:p14="http://schemas.microsoft.com/office/powerpoint/2010/main" val="421548129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Spot_the_difference" TargetMode="External"/><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hyperlink" Target="https://creativecommons.org/licenses/by-sa/3.0/" TargetMode="Externa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8.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2172A0AC-3DCE-4672-BCAF-28FEF91F60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AE6F1C77-EDC9-4C5F-8C1C-62DD46BDA3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p:cNvPicPr>
            <a:picLocks noChangeAspect="1"/>
          </p:cNvPicPr>
          <p:nvPr/>
        </p:nvPicPr>
        <p:blipFill rotWithShape="1">
          <a:blip r:embed="rId3">
            <a:alphaModFix amt="40000"/>
            <a:extLst>
              <a:ext uri="{28A0092B-C50C-407E-A947-70E740481C1C}">
                <a14:useLocalDpi xmlns:a14="http://schemas.microsoft.com/office/drawing/2010/main" val="0"/>
              </a:ext>
            </a:extLst>
          </a:blip>
          <a:srcRect t="14172" r="1" b="4672"/>
          <a:stretch/>
        </p:blipFill>
        <p:spPr>
          <a:xfrm>
            <a:off x="20" y="10"/>
            <a:ext cx="8450297" cy="6857990"/>
          </a:xfrm>
          <a:prstGeom prst="rect">
            <a:avLst/>
          </a:prstGeom>
        </p:spPr>
      </p:pic>
      <p:sp>
        <p:nvSpPr>
          <p:cNvPr id="2" name="Title 1"/>
          <p:cNvSpPr>
            <a:spLocks noGrp="1"/>
          </p:cNvSpPr>
          <p:nvPr>
            <p:ph type="ctrTitle"/>
          </p:nvPr>
        </p:nvSpPr>
        <p:spPr>
          <a:xfrm>
            <a:off x="134470" y="699247"/>
            <a:ext cx="7744934" cy="2216879"/>
          </a:xfrm>
        </p:spPr>
        <p:txBody>
          <a:bodyPr vert="horz" lIns="91440" tIns="45720" rIns="91440" bIns="45720" rtlCol="0" anchor="ctr" anchorCtr="0">
            <a:normAutofit fontScale="90000"/>
          </a:bodyPr>
          <a:lstStyle/>
          <a:p>
            <a:pPr algn="l"/>
            <a:r>
              <a:rPr lang="en-US" sz="4400" b="1" kern="1200" dirty="0">
                <a:solidFill>
                  <a:srgbClr val="FFFFFF"/>
                </a:solidFill>
                <a:latin typeface="+mj-lt"/>
                <a:ea typeface="+mj-ea"/>
                <a:cs typeface="+mj-cs"/>
              </a:rPr>
              <a:t>BUSI 1764</a:t>
            </a:r>
            <a:br>
              <a:rPr lang="en-US" sz="4400" b="1" kern="1200" dirty="0">
                <a:solidFill>
                  <a:srgbClr val="FFFFFF"/>
                </a:solidFill>
                <a:latin typeface="+mj-lt"/>
                <a:ea typeface="+mj-ea"/>
                <a:cs typeface="+mj-cs"/>
              </a:rPr>
            </a:br>
            <a:r>
              <a:rPr lang="en-US" sz="4400" b="1" kern="1200" dirty="0">
                <a:solidFill>
                  <a:srgbClr val="FFFFFF"/>
                </a:solidFill>
                <a:latin typeface="+mj-lt"/>
                <a:ea typeface="+mj-ea"/>
                <a:cs typeface="+mj-cs"/>
              </a:rPr>
              <a:t>Global Entrepreneurship and Innovation</a:t>
            </a:r>
            <a:br>
              <a:rPr lang="en-US" sz="3100" b="1" kern="1200" dirty="0">
                <a:solidFill>
                  <a:srgbClr val="FFFFFF"/>
                </a:solidFill>
                <a:latin typeface="+mj-lt"/>
                <a:ea typeface="+mj-ea"/>
                <a:cs typeface="+mj-cs"/>
              </a:rPr>
            </a:br>
            <a:br>
              <a:rPr lang="en-US" sz="3100" b="1" kern="1200" dirty="0">
                <a:solidFill>
                  <a:srgbClr val="FFFFFF"/>
                </a:solidFill>
                <a:latin typeface="+mj-lt"/>
                <a:ea typeface="+mj-ea"/>
                <a:cs typeface="+mj-cs"/>
              </a:rPr>
            </a:br>
            <a:r>
              <a:rPr lang="en-US" sz="2200" b="1" kern="1200" dirty="0">
                <a:solidFill>
                  <a:srgbClr val="FFFFFF"/>
                </a:solidFill>
                <a:latin typeface="+mj-lt"/>
                <a:ea typeface="+mj-ea"/>
                <a:cs typeface="+mj-cs"/>
              </a:rPr>
              <a:t>Dr Emilio Costales</a:t>
            </a:r>
            <a:br>
              <a:rPr lang="en-US" sz="3100" kern="1200" dirty="0">
                <a:solidFill>
                  <a:srgbClr val="FFFFFF"/>
                </a:solidFill>
                <a:latin typeface="+mj-lt"/>
                <a:ea typeface="+mj-ea"/>
                <a:cs typeface="+mj-cs"/>
              </a:rPr>
            </a:br>
            <a:endParaRPr lang="en-US" sz="3100" b="1" kern="1200" dirty="0">
              <a:solidFill>
                <a:srgbClr val="FFFFFF"/>
              </a:solidFill>
              <a:latin typeface="+mj-lt"/>
              <a:ea typeface="+mj-ea"/>
              <a:cs typeface="+mj-cs"/>
            </a:endParaRPr>
          </a:p>
        </p:txBody>
      </p:sp>
      <p:sp>
        <p:nvSpPr>
          <p:cNvPr id="3" name="Subtitle 2"/>
          <p:cNvSpPr>
            <a:spLocks noGrp="1"/>
          </p:cNvSpPr>
          <p:nvPr>
            <p:ph type="subTitle" idx="1"/>
          </p:nvPr>
        </p:nvSpPr>
        <p:spPr>
          <a:xfrm>
            <a:off x="134470" y="4995134"/>
            <a:ext cx="6091517" cy="1483108"/>
          </a:xfrm>
        </p:spPr>
        <p:txBody>
          <a:bodyPr vert="horz" lIns="91440" tIns="45720" rIns="91440" bIns="45720" rtlCol="0">
            <a:normAutofit fontScale="92500" lnSpcReduction="20000"/>
          </a:bodyPr>
          <a:lstStyle/>
          <a:p>
            <a:pPr algn="l"/>
            <a:endParaRPr lang="en-US" sz="2000" dirty="0">
              <a:solidFill>
                <a:srgbClr val="FFFFFF"/>
              </a:solidFill>
            </a:endParaRPr>
          </a:p>
          <a:p>
            <a:pPr algn="l"/>
            <a:r>
              <a:rPr lang="en-US" sz="3200" dirty="0">
                <a:solidFill>
                  <a:srgbClr val="FFFFFF"/>
                </a:solidFill>
              </a:rPr>
              <a:t>Mini-Lecture 4.2: Social Entrepreneurship, Social Innovation, and Systems Change</a:t>
            </a:r>
          </a:p>
        </p:txBody>
      </p:sp>
      <p:pic>
        <p:nvPicPr>
          <p:cNvPr id="4" name="Picture 3" descr="A person in a suit with lightbulb instead of his head&#10;&#10;Description automatically generated">
            <a:extLst>
              <a:ext uri="{FF2B5EF4-FFF2-40B4-BE49-F238E27FC236}">
                <a16:creationId xmlns:a16="http://schemas.microsoft.com/office/drawing/2014/main" id="{61AD90C9-FCA0-7652-4E42-AA9E767D9882}"/>
              </a:ext>
            </a:extLst>
          </p:cNvPr>
          <p:cNvPicPr>
            <a:picLocks noChangeAspect="1"/>
          </p:cNvPicPr>
          <p:nvPr/>
        </p:nvPicPr>
        <p:blipFill rotWithShape="1">
          <a:blip r:embed="rId4"/>
          <a:srcRect l="27147" r="26554"/>
          <a:stretch/>
        </p:blipFill>
        <p:spPr>
          <a:xfrm>
            <a:off x="6225997"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478724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people standing in front of a building&#10;&#10;Description automatically generated">
            <a:extLst>
              <a:ext uri="{FF2B5EF4-FFF2-40B4-BE49-F238E27FC236}">
                <a16:creationId xmlns:a16="http://schemas.microsoft.com/office/drawing/2014/main" id="{96B777D0-CA60-4ADF-A21A-869CDD6DABF6}"/>
              </a:ext>
            </a:extLst>
          </p:cNvPr>
          <p:cNvPicPr>
            <a:picLocks noChangeAspect="1"/>
          </p:cNvPicPr>
          <p:nvPr/>
        </p:nvPicPr>
        <p:blipFill rotWithShape="1">
          <a:blip r:embed="rId3"/>
          <a:srcRect l="7580" r="19531"/>
          <a:stretch/>
        </p:blipFill>
        <p:spPr>
          <a:xfrm>
            <a:off x="-3047" y="10"/>
            <a:ext cx="12191999" cy="6857990"/>
          </a:xfrm>
          <a:prstGeom prst="rect">
            <a:avLst/>
          </a:prstGeom>
        </p:spPr>
      </p:pic>
      <p:sp>
        <p:nvSpPr>
          <p:cNvPr id="16" name="Rectangle 1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3AC6A5-92A0-612D-EEE7-5B48F1E35E1C}"/>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a:solidFill>
                  <a:srgbClr val="FFFFFF"/>
                </a:solidFill>
                <a:latin typeface="+mj-lt"/>
                <a:ea typeface="+mj-ea"/>
                <a:cs typeface="+mj-cs"/>
              </a:rPr>
              <a:t>Modern Society</a:t>
            </a:r>
          </a:p>
        </p:txBody>
      </p:sp>
    </p:spTree>
    <p:extLst>
      <p:ext uri="{BB962C8B-B14F-4D97-AF65-F5344CB8AC3E}">
        <p14:creationId xmlns:p14="http://schemas.microsoft.com/office/powerpoint/2010/main" val="154784495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5DAA40F-4F28-4316-934E-C55D7C3AA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F6D467C8-A8E0-468B-B88D-9CEEE37BF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433452" cy="6858000"/>
          </a:xfrm>
          <a:custGeom>
            <a:avLst/>
            <a:gdLst>
              <a:gd name="connsiteX0" fmla="*/ 0 w 7433452"/>
              <a:gd name="connsiteY0" fmla="*/ 0 h 6858000"/>
              <a:gd name="connsiteX1" fmla="*/ 1592736 w 7433452"/>
              <a:gd name="connsiteY1" fmla="*/ 0 h 6858000"/>
              <a:gd name="connsiteX2" fmla="*/ 2171700 w 7433452"/>
              <a:gd name="connsiteY2" fmla="*/ 0 h 6858000"/>
              <a:gd name="connsiteX3" fmla="*/ 2762696 w 7433452"/>
              <a:gd name="connsiteY3" fmla="*/ 0 h 6858000"/>
              <a:gd name="connsiteX4" fmla="*/ 2829254 w 7433452"/>
              <a:gd name="connsiteY4" fmla="*/ 0 h 6858000"/>
              <a:gd name="connsiteX5" fmla="*/ 7415310 w 7433452"/>
              <a:gd name="connsiteY5" fmla="*/ 0 h 6858000"/>
              <a:gd name="connsiteX6" fmla="*/ 7405703 w 7433452"/>
              <a:gd name="connsiteY6" fmla="*/ 94814 h 6858000"/>
              <a:gd name="connsiteX7" fmla="*/ 7410754 w 7433452"/>
              <a:gd name="connsiteY7" fmla="*/ 421796 h 6858000"/>
              <a:gd name="connsiteX8" fmla="*/ 7414688 w 7433452"/>
              <a:gd name="connsiteY8" fmla="*/ 812192 h 6858000"/>
              <a:gd name="connsiteX9" fmla="*/ 7395017 w 7433452"/>
              <a:gd name="connsiteY9" fmla="*/ 1113642 h 6858000"/>
              <a:gd name="connsiteX10" fmla="*/ 7422810 w 7433452"/>
              <a:gd name="connsiteY10" fmla="*/ 1796708 h 6858000"/>
              <a:gd name="connsiteX11" fmla="*/ 7421161 w 7433452"/>
              <a:gd name="connsiteY11" fmla="*/ 2327333 h 6858000"/>
              <a:gd name="connsiteX12" fmla="*/ 7412023 w 7433452"/>
              <a:gd name="connsiteY12" fmla="*/ 2784280 h 6858000"/>
              <a:gd name="connsiteX13" fmla="*/ 7417480 w 7433452"/>
              <a:gd name="connsiteY13" fmla="*/ 2985458 h 6858000"/>
              <a:gd name="connsiteX14" fmla="*/ 7403774 w 7433452"/>
              <a:gd name="connsiteY14" fmla="*/ 3531096 h 6858000"/>
              <a:gd name="connsiteX15" fmla="*/ 7414307 w 7433452"/>
              <a:gd name="connsiteY15" fmla="*/ 4336830 h 6858000"/>
              <a:gd name="connsiteX16" fmla="*/ 7413419 w 7433452"/>
              <a:gd name="connsiteY16" fmla="*/ 5026893 h 6858000"/>
              <a:gd name="connsiteX17" fmla="*/ 7417734 w 7433452"/>
              <a:gd name="connsiteY17" fmla="*/ 5252632 h 6858000"/>
              <a:gd name="connsiteX18" fmla="*/ 7417734 w 7433452"/>
              <a:gd name="connsiteY18" fmla="*/ 5466282 h 6858000"/>
              <a:gd name="connsiteX19" fmla="*/ 7379659 w 7433452"/>
              <a:gd name="connsiteY19" fmla="*/ 6121225 h 6858000"/>
              <a:gd name="connsiteX20" fmla="*/ 7395115 w 7433452"/>
              <a:gd name="connsiteY20" fmla="*/ 6708907 h 6858000"/>
              <a:gd name="connsiteX21" fmla="*/ 7412408 w 7433452"/>
              <a:gd name="connsiteY21" fmla="*/ 6858000 h 6858000"/>
              <a:gd name="connsiteX22" fmla="*/ 2829254 w 7433452"/>
              <a:gd name="connsiteY22" fmla="*/ 6858000 h 6858000"/>
              <a:gd name="connsiteX23" fmla="*/ 2762696 w 7433452"/>
              <a:gd name="connsiteY23" fmla="*/ 6858000 h 6858000"/>
              <a:gd name="connsiteX24" fmla="*/ 2171700 w 7433452"/>
              <a:gd name="connsiteY24" fmla="*/ 6858000 h 6858000"/>
              <a:gd name="connsiteX25" fmla="*/ 1592736 w 7433452"/>
              <a:gd name="connsiteY25" fmla="*/ 6858000 h 6858000"/>
              <a:gd name="connsiteX26" fmla="*/ 0 w 7433452"/>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433452" h="6858000">
                <a:moveTo>
                  <a:pt x="0" y="0"/>
                </a:moveTo>
                <a:lnTo>
                  <a:pt x="1592736" y="0"/>
                </a:lnTo>
                <a:lnTo>
                  <a:pt x="2171700" y="0"/>
                </a:lnTo>
                <a:lnTo>
                  <a:pt x="2762696" y="0"/>
                </a:lnTo>
                <a:lnTo>
                  <a:pt x="2829254" y="0"/>
                </a:lnTo>
                <a:lnTo>
                  <a:pt x="7415310" y="0"/>
                </a:lnTo>
                <a:lnTo>
                  <a:pt x="7405703" y="94814"/>
                </a:lnTo>
                <a:cubicBezTo>
                  <a:pt x="7398856" y="203629"/>
                  <a:pt x="7403520" y="312712"/>
                  <a:pt x="7410754" y="421796"/>
                </a:cubicBezTo>
                <a:cubicBezTo>
                  <a:pt x="7421580" y="551656"/>
                  <a:pt x="7422900" y="682144"/>
                  <a:pt x="7414688" y="812192"/>
                </a:cubicBezTo>
                <a:cubicBezTo>
                  <a:pt x="7406693" y="912591"/>
                  <a:pt x="7397682" y="1012988"/>
                  <a:pt x="7395017" y="1113642"/>
                </a:cubicBezTo>
                <a:cubicBezTo>
                  <a:pt x="7388670" y="1342689"/>
                  <a:pt x="7407708" y="1569316"/>
                  <a:pt x="7422810" y="1796708"/>
                </a:cubicBezTo>
                <a:cubicBezTo>
                  <a:pt x="7434487" y="1973710"/>
                  <a:pt x="7439944" y="2150457"/>
                  <a:pt x="7421161" y="2327333"/>
                </a:cubicBezTo>
                <a:cubicBezTo>
                  <a:pt x="7405170" y="2479266"/>
                  <a:pt x="7396793" y="2631453"/>
                  <a:pt x="7412023" y="2784280"/>
                </a:cubicBezTo>
                <a:cubicBezTo>
                  <a:pt x="7418749" y="2851085"/>
                  <a:pt x="7425984" y="2918653"/>
                  <a:pt x="7417480" y="2985458"/>
                </a:cubicBezTo>
                <a:cubicBezTo>
                  <a:pt x="7394508" y="3167039"/>
                  <a:pt x="7398063" y="3349132"/>
                  <a:pt x="7403774" y="3531096"/>
                </a:cubicBezTo>
                <a:cubicBezTo>
                  <a:pt x="7412277" y="3799715"/>
                  <a:pt x="7426364" y="4067954"/>
                  <a:pt x="7414307" y="4336830"/>
                </a:cubicBezTo>
                <a:cubicBezTo>
                  <a:pt x="7404027" y="4566639"/>
                  <a:pt x="7420653" y="4796831"/>
                  <a:pt x="7413419" y="5026893"/>
                </a:cubicBezTo>
                <a:cubicBezTo>
                  <a:pt x="7410982" y="5102162"/>
                  <a:pt x="7412429" y="5177504"/>
                  <a:pt x="7417734" y="5252632"/>
                </a:cubicBezTo>
                <a:cubicBezTo>
                  <a:pt x="7424271" y="5323700"/>
                  <a:pt x="7424271" y="5395213"/>
                  <a:pt x="7417734" y="5466282"/>
                </a:cubicBezTo>
                <a:cubicBezTo>
                  <a:pt x="7393239" y="5683875"/>
                  <a:pt x="7383214" y="5902486"/>
                  <a:pt x="7379659" y="6121225"/>
                </a:cubicBezTo>
                <a:cubicBezTo>
                  <a:pt x="7376423" y="6317442"/>
                  <a:pt x="7378041" y="6513586"/>
                  <a:pt x="7395115" y="6708907"/>
                </a:cubicBezTo>
                <a:lnTo>
                  <a:pt x="7412408" y="6858000"/>
                </a:lnTo>
                <a:lnTo>
                  <a:pt x="2829254" y="6858000"/>
                </a:lnTo>
                <a:lnTo>
                  <a:pt x="2762696" y="6858000"/>
                </a:lnTo>
                <a:lnTo>
                  <a:pt x="2171700" y="6858000"/>
                </a:lnTo>
                <a:lnTo>
                  <a:pt x="159273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312D7A51-102D-C8A1-5160-58A91F55BC3D}"/>
              </a:ext>
            </a:extLst>
          </p:cNvPr>
          <p:cNvSpPr>
            <a:spLocks noGrp="1"/>
          </p:cNvSpPr>
          <p:nvPr>
            <p:ph type="title"/>
          </p:nvPr>
        </p:nvSpPr>
        <p:spPr>
          <a:xfrm>
            <a:off x="640081" y="329184"/>
            <a:ext cx="6241568" cy="1783080"/>
          </a:xfrm>
        </p:spPr>
        <p:txBody>
          <a:bodyPr vert="horz" lIns="91440" tIns="45720" rIns="91440" bIns="45720" rtlCol="0" anchor="b">
            <a:normAutofit/>
          </a:bodyPr>
          <a:lstStyle/>
          <a:p>
            <a:r>
              <a:rPr lang="en-US" sz="5400">
                <a:solidFill>
                  <a:srgbClr val="FFFFFF"/>
                </a:solidFill>
                <a:latin typeface="+mj-lt"/>
                <a:ea typeface="+mj-ea"/>
                <a:cs typeface="+mj-cs"/>
              </a:rPr>
              <a:t>Our problem-solving mechanisms</a:t>
            </a:r>
          </a:p>
        </p:txBody>
      </p:sp>
      <p:sp>
        <p:nvSpPr>
          <p:cNvPr id="21" name="sketch line">
            <a:extLst>
              <a:ext uri="{FF2B5EF4-FFF2-40B4-BE49-F238E27FC236}">
                <a16:creationId xmlns:a16="http://schemas.microsoft.com/office/drawing/2014/main" id="{62677C27-4325-4BE2-B2C9-B721DA9E3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5475" y="2362200"/>
            <a:ext cx="4056549" cy="18288"/>
          </a:xfrm>
          <a:custGeom>
            <a:avLst/>
            <a:gdLst>
              <a:gd name="connsiteX0" fmla="*/ 0 w 4056549"/>
              <a:gd name="connsiteY0" fmla="*/ 0 h 18288"/>
              <a:gd name="connsiteX1" fmla="*/ 676092 w 4056549"/>
              <a:gd name="connsiteY1" fmla="*/ 0 h 18288"/>
              <a:gd name="connsiteX2" fmla="*/ 1271052 w 4056549"/>
              <a:gd name="connsiteY2" fmla="*/ 0 h 18288"/>
              <a:gd name="connsiteX3" fmla="*/ 1947144 w 4056549"/>
              <a:gd name="connsiteY3" fmla="*/ 0 h 18288"/>
              <a:gd name="connsiteX4" fmla="*/ 2501539 w 4056549"/>
              <a:gd name="connsiteY4" fmla="*/ 0 h 18288"/>
              <a:gd name="connsiteX5" fmla="*/ 3137065 w 4056549"/>
              <a:gd name="connsiteY5" fmla="*/ 0 h 18288"/>
              <a:gd name="connsiteX6" fmla="*/ 4056549 w 4056549"/>
              <a:gd name="connsiteY6" fmla="*/ 0 h 18288"/>
              <a:gd name="connsiteX7" fmla="*/ 4056549 w 4056549"/>
              <a:gd name="connsiteY7" fmla="*/ 18288 h 18288"/>
              <a:gd name="connsiteX8" fmla="*/ 3380458 w 4056549"/>
              <a:gd name="connsiteY8" fmla="*/ 18288 h 18288"/>
              <a:gd name="connsiteX9" fmla="*/ 2663801 w 4056549"/>
              <a:gd name="connsiteY9" fmla="*/ 18288 h 18288"/>
              <a:gd name="connsiteX10" fmla="*/ 2068840 w 4056549"/>
              <a:gd name="connsiteY10" fmla="*/ 18288 h 18288"/>
              <a:gd name="connsiteX11" fmla="*/ 1311618 w 4056549"/>
              <a:gd name="connsiteY11" fmla="*/ 18288 h 18288"/>
              <a:gd name="connsiteX12" fmla="*/ 716657 w 4056549"/>
              <a:gd name="connsiteY12" fmla="*/ 18288 h 18288"/>
              <a:gd name="connsiteX13" fmla="*/ 0 w 4056549"/>
              <a:gd name="connsiteY13" fmla="*/ 18288 h 18288"/>
              <a:gd name="connsiteX14" fmla="*/ 0 w 4056549"/>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6549" h="18288" fill="none" extrusionOk="0">
                <a:moveTo>
                  <a:pt x="0" y="0"/>
                </a:moveTo>
                <a:cubicBezTo>
                  <a:pt x="324395" y="-12272"/>
                  <a:pt x="437185" y="20747"/>
                  <a:pt x="676092" y="0"/>
                </a:cubicBezTo>
                <a:cubicBezTo>
                  <a:pt x="914999" y="-20747"/>
                  <a:pt x="980886" y="20074"/>
                  <a:pt x="1271052" y="0"/>
                </a:cubicBezTo>
                <a:cubicBezTo>
                  <a:pt x="1561218" y="-20074"/>
                  <a:pt x="1609815" y="19965"/>
                  <a:pt x="1947144" y="0"/>
                </a:cubicBezTo>
                <a:cubicBezTo>
                  <a:pt x="2284473" y="-19965"/>
                  <a:pt x="2317816" y="-23682"/>
                  <a:pt x="2501539" y="0"/>
                </a:cubicBezTo>
                <a:cubicBezTo>
                  <a:pt x="2685262" y="23682"/>
                  <a:pt x="2879461" y="12712"/>
                  <a:pt x="3137065" y="0"/>
                </a:cubicBezTo>
                <a:cubicBezTo>
                  <a:pt x="3394669" y="-12712"/>
                  <a:pt x="3618306" y="-41742"/>
                  <a:pt x="4056549" y="0"/>
                </a:cubicBezTo>
                <a:cubicBezTo>
                  <a:pt x="4056201" y="6465"/>
                  <a:pt x="4056979" y="10922"/>
                  <a:pt x="4056549" y="18288"/>
                </a:cubicBezTo>
                <a:cubicBezTo>
                  <a:pt x="3807729" y="-7540"/>
                  <a:pt x="3536237" y="12619"/>
                  <a:pt x="3380458" y="18288"/>
                </a:cubicBezTo>
                <a:cubicBezTo>
                  <a:pt x="3224679" y="23957"/>
                  <a:pt x="2967497" y="23368"/>
                  <a:pt x="2663801" y="18288"/>
                </a:cubicBezTo>
                <a:cubicBezTo>
                  <a:pt x="2360105" y="13208"/>
                  <a:pt x="2359716" y="-8821"/>
                  <a:pt x="2068840" y="18288"/>
                </a:cubicBezTo>
                <a:cubicBezTo>
                  <a:pt x="1777964" y="45397"/>
                  <a:pt x="1641909" y="31681"/>
                  <a:pt x="1311618" y="18288"/>
                </a:cubicBezTo>
                <a:cubicBezTo>
                  <a:pt x="981327" y="4895"/>
                  <a:pt x="990410" y="11155"/>
                  <a:pt x="716657" y="18288"/>
                </a:cubicBezTo>
                <a:cubicBezTo>
                  <a:pt x="442904" y="25421"/>
                  <a:pt x="330722" y="13665"/>
                  <a:pt x="0" y="18288"/>
                </a:cubicBezTo>
                <a:cubicBezTo>
                  <a:pt x="75" y="12069"/>
                  <a:pt x="515" y="5650"/>
                  <a:pt x="0" y="0"/>
                </a:cubicBezTo>
                <a:close/>
              </a:path>
              <a:path w="4056549" h="18288" stroke="0" extrusionOk="0">
                <a:moveTo>
                  <a:pt x="0" y="0"/>
                </a:moveTo>
                <a:cubicBezTo>
                  <a:pt x="175099" y="13469"/>
                  <a:pt x="459673" y="14529"/>
                  <a:pt x="594961" y="0"/>
                </a:cubicBezTo>
                <a:cubicBezTo>
                  <a:pt x="730249" y="-14529"/>
                  <a:pt x="873178" y="22015"/>
                  <a:pt x="1149356" y="0"/>
                </a:cubicBezTo>
                <a:cubicBezTo>
                  <a:pt x="1425534" y="-22015"/>
                  <a:pt x="1498871" y="-21513"/>
                  <a:pt x="1744316" y="0"/>
                </a:cubicBezTo>
                <a:cubicBezTo>
                  <a:pt x="1989761" y="21513"/>
                  <a:pt x="2112991" y="-46"/>
                  <a:pt x="2420408" y="0"/>
                </a:cubicBezTo>
                <a:cubicBezTo>
                  <a:pt x="2727825" y="46"/>
                  <a:pt x="2880256" y="-10040"/>
                  <a:pt x="3137065" y="0"/>
                </a:cubicBezTo>
                <a:cubicBezTo>
                  <a:pt x="3393874" y="10040"/>
                  <a:pt x="3704325" y="-6685"/>
                  <a:pt x="4056549" y="0"/>
                </a:cubicBezTo>
                <a:cubicBezTo>
                  <a:pt x="4055732" y="6895"/>
                  <a:pt x="4055770" y="11206"/>
                  <a:pt x="4056549" y="18288"/>
                </a:cubicBezTo>
                <a:cubicBezTo>
                  <a:pt x="3812770" y="11959"/>
                  <a:pt x="3533996" y="-5717"/>
                  <a:pt x="3299327" y="18288"/>
                </a:cubicBezTo>
                <a:cubicBezTo>
                  <a:pt x="3064658" y="42293"/>
                  <a:pt x="2940381" y="24492"/>
                  <a:pt x="2744931" y="18288"/>
                </a:cubicBezTo>
                <a:cubicBezTo>
                  <a:pt x="2549481" y="12084"/>
                  <a:pt x="2252169" y="51841"/>
                  <a:pt x="1987709" y="18288"/>
                </a:cubicBezTo>
                <a:cubicBezTo>
                  <a:pt x="1723249" y="-15265"/>
                  <a:pt x="1438946" y="3423"/>
                  <a:pt x="1230487" y="18288"/>
                </a:cubicBezTo>
                <a:cubicBezTo>
                  <a:pt x="1022028" y="33153"/>
                  <a:pt x="795957" y="18596"/>
                  <a:pt x="676092" y="18288"/>
                </a:cubicBezTo>
                <a:cubicBezTo>
                  <a:pt x="556227" y="17980"/>
                  <a:pt x="334853" y="39451"/>
                  <a:pt x="0" y="18288"/>
                </a:cubicBezTo>
                <a:cubicBezTo>
                  <a:pt x="95" y="14343"/>
                  <a:pt x="742" y="6860"/>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E83F400B-9286-EFB6-C16B-8F7484C51B88}"/>
              </a:ext>
            </a:extLst>
          </p:cNvPr>
          <p:cNvSpPr txBox="1">
            <a:spLocks/>
          </p:cNvSpPr>
          <p:nvPr/>
        </p:nvSpPr>
        <p:spPr>
          <a:xfrm>
            <a:off x="640081" y="2706624"/>
            <a:ext cx="6241568" cy="34838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4788"/>
            <a:r>
              <a:rPr lang="en-US" sz="2200">
                <a:solidFill>
                  <a:srgbClr val="FFFFFF"/>
                </a:solidFill>
              </a:rPr>
              <a:t>Our society has multiple mechanisms to solve problems and to fulfill essential tasks: our family, the solidarity of a (religious) community, neighborhoods, and similar structures. These are (still) important today.</a:t>
            </a:r>
          </a:p>
        </p:txBody>
      </p:sp>
      <p:grpSp>
        <p:nvGrpSpPr>
          <p:cNvPr id="7" name="Group 6" descr="Photo of Houses of Parliament with the word State on top of it">
            <a:extLst>
              <a:ext uri="{FF2B5EF4-FFF2-40B4-BE49-F238E27FC236}">
                <a16:creationId xmlns:a16="http://schemas.microsoft.com/office/drawing/2014/main" id="{3EC9DA15-D804-2420-6CA0-23AFD064B646}"/>
              </a:ext>
            </a:extLst>
          </p:cNvPr>
          <p:cNvGrpSpPr/>
          <p:nvPr/>
        </p:nvGrpSpPr>
        <p:grpSpPr>
          <a:xfrm>
            <a:off x="8162346" y="329183"/>
            <a:ext cx="3358131" cy="2861541"/>
            <a:chOff x="1127648" y="3584869"/>
            <a:chExt cx="2630851" cy="2241809"/>
          </a:xfrm>
        </p:grpSpPr>
        <p:pic>
          <p:nvPicPr>
            <p:cNvPr id="8" name="Bild 4" descr="A large building with a clock tower and a river&#10;&#10;Description automatically generated">
              <a:extLst>
                <a:ext uri="{FF2B5EF4-FFF2-40B4-BE49-F238E27FC236}">
                  <a16:creationId xmlns:a16="http://schemas.microsoft.com/office/drawing/2014/main" id="{F6DB4A46-1FFB-A532-923F-819392A3A4F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27648" y="4075966"/>
              <a:ext cx="2630851" cy="1750712"/>
            </a:xfrm>
            <a:prstGeom prst="rect">
              <a:avLst/>
            </a:prstGeom>
          </p:spPr>
        </p:pic>
        <p:sp>
          <p:nvSpPr>
            <p:cNvPr id="9" name="TextBox 8">
              <a:extLst>
                <a:ext uri="{FF2B5EF4-FFF2-40B4-BE49-F238E27FC236}">
                  <a16:creationId xmlns:a16="http://schemas.microsoft.com/office/drawing/2014/main" id="{1DFD13B1-3362-BE62-9C22-79008DEBAD80}"/>
                </a:ext>
              </a:extLst>
            </p:cNvPr>
            <p:cNvSpPr txBox="1"/>
            <p:nvPr/>
          </p:nvSpPr>
          <p:spPr>
            <a:xfrm>
              <a:off x="1791663" y="3584869"/>
              <a:ext cx="1121521" cy="369332"/>
            </a:xfrm>
            <a:prstGeom prst="rect">
              <a:avLst/>
            </a:prstGeom>
            <a:noFill/>
          </p:spPr>
          <p:txBody>
            <a:bodyPr wrap="none" rtlCol="0">
              <a:spAutoFit/>
            </a:bodyPr>
            <a:lstStyle/>
            <a:p>
              <a:pPr defTabSz="1161288">
                <a:spcAft>
                  <a:spcPts val="600"/>
                </a:spcAft>
              </a:pPr>
              <a:r>
                <a:rPr lang="en-US" sz="2286" b="1" kern="1200">
                  <a:solidFill>
                    <a:schemeClr val="tx1"/>
                  </a:solidFill>
                  <a:latin typeface="+mn-lt"/>
                  <a:ea typeface="+mn-ea"/>
                  <a:cs typeface="+mn-cs"/>
                </a:rPr>
                <a:t>The state</a:t>
              </a:r>
              <a:endParaRPr lang="en-US" b="1"/>
            </a:p>
          </p:txBody>
        </p:sp>
      </p:grpSp>
      <p:grpSp>
        <p:nvGrpSpPr>
          <p:cNvPr id="10" name="Group 9" descr="a picture of a spice market with the word state">
            <a:extLst>
              <a:ext uri="{FF2B5EF4-FFF2-40B4-BE49-F238E27FC236}">
                <a16:creationId xmlns:a16="http://schemas.microsoft.com/office/drawing/2014/main" id="{8E4CBD1A-1D5C-18E3-3BAA-E0CA7111A7E1}"/>
              </a:ext>
            </a:extLst>
          </p:cNvPr>
          <p:cNvGrpSpPr/>
          <p:nvPr/>
        </p:nvGrpSpPr>
        <p:grpSpPr>
          <a:xfrm>
            <a:off x="7966315" y="3429000"/>
            <a:ext cx="3750193" cy="2861541"/>
            <a:chOff x="4848203" y="3579713"/>
            <a:chExt cx="2972160" cy="2267872"/>
          </a:xfrm>
        </p:grpSpPr>
        <p:pic>
          <p:nvPicPr>
            <p:cNvPr id="11" name="Bild 6" descr="picture of a spice market with the word market above it">
              <a:extLst>
                <a:ext uri="{FF2B5EF4-FFF2-40B4-BE49-F238E27FC236}">
                  <a16:creationId xmlns:a16="http://schemas.microsoft.com/office/drawing/2014/main" id="{382790D9-601B-6B7A-15C1-07A8DA1E078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848203" y="4075966"/>
              <a:ext cx="2972160" cy="1771619"/>
            </a:xfrm>
            <a:prstGeom prst="rect">
              <a:avLst/>
            </a:prstGeom>
          </p:spPr>
        </p:pic>
        <p:sp>
          <p:nvSpPr>
            <p:cNvPr id="12" name="TextBox 11">
              <a:extLst>
                <a:ext uri="{FF2B5EF4-FFF2-40B4-BE49-F238E27FC236}">
                  <a16:creationId xmlns:a16="http://schemas.microsoft.com/office/drawing/2014/main" id="{EA3725AF-303B-F1E8-FC3E-904027E5ECE6}"/>
                </a:ext>
              </a:extLst>
            </p:cNvPr>
            <p:cNvSpPr txBox="1"/>
            <p:nvPr/>
          </p:nvSpPr>
          <p:spPr>
            <a:xfrm>
              <a:off x="5629445" y="3579713"/>
              <a:ext cx="1377300" cy="369332"/>
            </a:xfrm>
            <a:prstGeom prst="rect">
              <a:avLst/>
            </a:prstGeom>
            <a:noFill/>
          </p:spPr>
          <p:txBody>
            <a:bodyPr wrap="none" rtlCol="0">
              <a:spAutoFit/>
            </a:bodyPr>
            <a:lstStyle/>
            <a:p>
              <a:pPr defTabSz="1152144">
                <a:spcAft>
                  <a:spcPts val="600"/>
                </a:spcAft>
              </a:pPr>
              <a:r>
                <a:rPr lang="en-US" sz="2268" b="1" kern="1200">
                  <a:solidFill>
                    <a:schemeClr val="tx1"/>
                  </a:solidFill>
                  <a:latin typeface="+mn-lt"/>
                  <a:ea typeface="+mn-ea"/>
                  <a:cs typeface="+mn-cs"/>
                </a:rPr>
                <a:t>The market </a:t>
              </a:r>
              <a:endParaRPr lang="en-US" b="1"/>
            </a:p>
          </p:txBody>
        </p:sp>
      </p:grpSp>
    </p:spTree>
    <p:extLst>
      <p:ext uri="{BB962C8B-B14F-4D97-AF65-F5344CB8AC3E}">
        <p14:creationId xmlns:p14="http://schemas.microsoft.com/office/powerpoint/2010/main" val="125446995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1ACA6-3E73-F0D0-7F7D-BF94B1141750}"/>
              </a:ext>
            </a:extLst>
          </p:cNvPr>
          <p:cNvSpPr>
            <a:spLocks noGrp="1"/>
          </p:cNvSpPr>
          <p:nvPr>
            <p:ph type="title"/>
          </p:nvPr>
        </p:nvSpPr>
        <p:spPr>
          <a:xfrm>
            <a:off x="1109223" y="987584"/>
            <a:ext cx="10383122" cy="739353"/>
          </a:xfrm>
        </p:spPr>
        <p:txBody>
          <a:bodyPr>
            <a:normAutofit fontScale="90000"/>
          </a:bodyPr>
          <a:lstStyle/>
          <a:p>
            <a:r>
              <a:rPr lang="en-US" dirty="0"/>
              <a:t>Market and State as two problem-solving structures </a:t>
            </a:r>
          </a:p>
        </p:txBody>
      </p:sp>
      <p:sp>
        <p:nvSpPr>
          <p:cNvPr id="4" name="Content Placeholder 3">
            <a:extLst>
              <a:ext uri="{FF2B5EF4-FFF2-40B4-BE49-F238E27FC236}">
                <a16:creationId xmlns:a16="http://schemas.microsoft.com/office/drawing/2014/main" id="{4626B58B-E884-BF7C-21C9-68B32BB96DC6}"/>
              </a:ext>
            </a:extLst>
          </p:cNvPr>
          <p:cNvSpPr txBox="1">
            <a:spLocks/>
          </p:cNvSpPr>
          <p:nvPr/>
        </p:nvSpPr>
        <p:spPr>
          <a:xfrm>
            <a:off x="2283756" y="2466919"/>
            <a:ext cx="5783215" cy="15689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Both the state (government) and the market (economy) are able to systemically provide important functions to society</a:t>
            </a:r>
          </a:p>
          <a:p>
            <a:r>
              <a:rPr lang="en-US" sz="1800"/>
              <a:t>In this process institutions and organizations play a crucial role. </a:t>
            </a:r>
            <a:endParaRPr lang="en-US" sz="1800" dirty="0"/>
          </a:p>
        </p:txBody>
      </p:sp>
      <p:sp>
        <p:nvSpPr>
          <p:cNvPr id="5" name="Abgerundetes Rechteck 8">
            <a:extLst>
              <a:ext uri="{FF2B5EF4-FFF2-40B4-BE49-F238E27FC236}">
                <a16:creationId xmlns:a16="http://schemas.microsoft.com/office/drawing/2014/main" id="{34FDD817-E7F0-BF62-C1FF-DDCBB2055046}"/>
              </a:ext>
              <a:ext uri="{C183D7F6-B498-43B3-948B-1728B52AA6E4}">
                <adec:decorative xmlns:adec="http://schemas.microsoft.com/office/drawing/2017/decorative" val="1"/>
              </a:ext>
            </a:extLst>
          </p:cNvPr>
          <p:cNvSpPr/>
          <p:nvPr/>
        </p:nvSpPr>
        <p:spPr bwMode="auto">
          <a:xfrm>
            <a:off x="1981201" y="2398879"/>
            <a:ext cx="8135937" cy="1833517"/>
          </a:xfrm>
          <a:prstGeom prst="roundRect">
            <a:avLst>
              <a:gd name="adj" fmla="val 2037"/>
            </a:avLst>
          </a:prstGeom>
          <a:noFill/>
          <a:ln w="12700" cap="flat" cmpd="sng" algn="ctr">
            <a:solidFill>
              <a:schemeClr val="tx1"/>
            </a:solidFill>
            <a:prstDash val="solid"/>
            <a:round/>
            <a:headEnd type="none" w="med" len="med"/>
            <a:tailEnd type="none" w="med" len="med"/>
          </a:ln>
          <a:effectLst/>
        </p:spPr>
        <p:txBody>
          <a:bodyPr vert="horz" wrap="square" lIns="89934" tIns="46766" rIns="89934" bIns="46766" numCol="1" rtlCol="0" anchor="t" anchorCtr="0" compatLnSpc="1">
            <a:prstTxWarp prst="textNoShape">
              <a:avLst/>
            </a:prstTxWarp>
          </a:bodyPr>
          <a:lstStyle/>
          <a:p>
            <a:pPr marL="182431" indent="-92005" defTabSz="956569"/>
            <a:endParaRPr lang="en-US" dirty="0"/>
          </a:p>
        </p:txBody>
      </p:sp>
      <p:pic>
        <p:nvPicPr>
          <p:cNvPr id="6" name="Bild 7">
            <a:extLst>
              <a:ext uri="{FF2B5EF4-FFF2-40B4-BE49-F238E27FC236}">
                <a16:creationId xmlns:a16="http://schemas.microsoft.com/office/drawing/2014/main" id="{54C7E911-0029-73E3-7B89-AE0C8C87A6F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169729" y="2410218"/>
            <a:ext cx="1625600" cy="1625600"/>
          </a:xfrm>
          <a:prstGeom prst="rect">
            <a:avLst/>
          </a:prstGeom>
        </p:spPr>
      </p:pic>
      <p:grpSp>
        <p:nvGrpSpPr>
          <p:cNvPr id="7" name="Gruppierung 1" descr="box reading What are institutions? What are organisations?">
            <a:extLst>
              <a:ext uri="{FF2B5EF4-FFF2-40B4-BE49-F238E27FC236}">
                <a16:creationId xmlns:a16="http://schemas.microsoft.com/office/drawing/2014/main" id="{B3353BB4-B2C7-E093-7D23-0DDB82665F5E}"/>
              </a:ext>
            </a:extLst>
          </p:cNvPr>
          <p:cNvGrpSpPr/>
          <p:nvPr/>
        </p:nvGrpSpPr>
        <p:grpSpPr>
          <a:xfrm>
            <a:off x="1981201" y="4904338"/>
            <a:ext cx="8135937" cy="1331992"/>
            <a:chOff x="457200" y="4062670"/>
            <a:chExt cx="8135937" cy="1331992"/>
          </a:xfrm>
        </p:grpSpPr>
        <p:sp>
          <p:nvSpPr>
            <p:cNvPr id="8" name="AutoShape 17">
              <a:extLst>
                <a:ext uri="{FF2B5EF4-FFF2-40B4-BE49-F238E27FC236}">
                  <a16:creationId xmlns:a16="http://schemas.microsoft.com/office/drawing/2014/main" id="{2CE3D31C-7414-B68F-7781-4C9FCFE663EA}"/>
                </a:ext>
              </a:extLst>
            </p:cNvPr>
            <p:cNvSpPr>
              <a:spLocks noChangeArrowheads="1"/>
            </p:cNvSpPr>
            <p:nvPr/>
          </p:nvSpPr>
          <p:spPr bwMode="auto">
            <a:xfrm>
              <a:off x="457200" y="4531062"/>
              <a:ext cx="8135937" cy="863600"/>
            </a:xfrm>
            <a:prstGeom prst="roundRect">
              <a:avLst>
                <a:gd name="adj" fmla="val 938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What are institutions? What are organisations?</a:t>
              </a:r>
            </a:p>
          </p:txBody>
        </p:sp>
        <p:sp>
          <p:nvSpPr>
            <p:cNvPr id="9" name="AutoShape 19">
              <a:extLst>
                <a:ext uri="{FF2B5EF4-FFF2-40B4-BE49-F238E27FC236}">
                  <a16:creationId xmlns:a16="http://schemas.microsoft.com/office/drawing/2014/main" id="{760A1F65-E80A-0B6E-260E-2AAE887E24AF}"/>
                </a:ext>
                <a:ext uri="{C183D7F6-B498-43B3-948B-1728B52AA6E4}">
                  <adec:decorative xmlns:adec="http://schemas.microsoft.com/office/drawing/2017/decorative" val="1"/>
                </a:ext>
              </a:extLst>
            </p:cNvPr>
            <p:cNvSpPr>
              <a:spLocks noChangeArrowheads="1"/>
            </p:cNvSpPr>
            <p:nvPr/>
          </p:nvSpPr>
          <p:spPr bwMode="auto">
            <a:xfrm>
              <a:off x="2603500" y="4062670"/>
              <a:ext cx="3929760" cy="309632"/>
            </a:xfrm>
            <a:prstGeom prst="flowChartMerge">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272700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41177-7A50-03C9-17D6-0BF1A4F97A23}"/>
              </a:ext>
            </a:extLst>
          </p:cNvPr>
          <p:cNvSpPr>
            <a:spLocks noGrp="1"/>
          </p:cNvSpPr>
          <p:nvPr>
            <p:ph type="title"/>
          </p:nvPr>
        </p:nvSpPr>
        <p:spPr>
          <a:xfrm>
            <a:off x="1265087" y="957469"/>
            <a:ext cx="9811622" cy="739353"/>
          </a:xfrm>
        </p:spPr>
        <p:txBody>
          <a:bodyPr>
            <a:normAutofit/>
          </a:bodyPr>
          <a:lstStyle/>
          <a:p>
            <a:r>
              <a:rPr lang="en-US" dirty="0"/>
              <a:t>Institutions as society’s rules of the game</a:t>
            </a:r>
          </a:p>
        </p:txBody>
      </p:sp>
      <p:sp>
        <p:nvSpPr>
          <p:cNvPr id="4" name="Rectangle 6">
            <a:extLst>
              <a:ext uri="{FF2B5EF4-FFF2-40B4-BE49-F238E27FC236}">
                <a16:creationId xmlns:a16="http://schemas.microsoft.com/office/drawing/2014/main" id="{F6EA70A0-165C-E5D2-05EB-EC94A738186C}"/>
              </a:ext>
            </a:extLst>
          </p:cNvPr>
          <p:cNvSpPr>
            <a:spLocks noChangeArrowheads="1"/>
          </p:cNvSpPr>
          <p:nvPr/>
        </p:nvSpPr>
        <p:spPr bwMode="auto">
          <a:xfrm>
            <a:off x="1981200" y="1833996"/>
            <a:ext cx="8229600" cy="170058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r>
              <a:rPr lang="en-GB" dirty="0"/>
              <a:t>“Institutions are the humanly devised constraints that structure political, economic, and social interactions. They consist of both informal constraints and formal rules”  (North, 1990, 1992)</a:t>
            </a:r>
          </a:p>
        </p:txBody>
      </p:sp>
      <p:grpSp>
        <p:nvGrpSpPr>
          <p:cNvPr id="5" name="Gruppierung 18" descr="on the left it says &quot;distinction&quot; and then branches of into the upper box &quot;moves in the game&quot; with a cartoon of people playing football and the lower branch &quot;rules of the game&quot; with a cartoon of a football field&quot;">
            <a:extLst>
              <a:ext uri="{FF2B5EF4-FFF2-40B4-BE49-F238E27FC236}">
                <a16:creationId xmlns:a16="http://schemas.microsoft.com/office/drawing/2014/main" id="{A366773E-284A-6D66-5E6E-F4908258CA23}"/>
              </a:ext>
            </a:extLst>
          </p:cNvPr>
          <p:cNvGrpSpPr/>
          <p:nvPr/>
        </p:nvGrpSpPr>
        <p:grpSpPr>
          <a:xfrm>
            <a:off x="2847361" y="3639969"/>
            <a:ext cx="4516551" cy="3018090"/>
            <a:chOff x="1706960" y="3551242"/>
            <a:chExt cx="4979181" cy="3326885"/>
          </a:xfrm>
        </p:grpSpPr>
        <p:sp>
          <p:nvSpPr>
            <p:cNvPr id="6" name="AutoShape 2">
              <a:extLst>
                <a:ext uri="{FF2B5EF4-FFF2-40B4-BE49-F238E27FC236}">
                  <a16:creationId xmlns:a16="http://schemas.microsoft.com/office/drawing/2014/main" id="{B14883F8-F59D-C527-F0EA-6C0D8DD3024C}"/>
                </a:ext>
              </a:extLst>
            </p:cNvPr>
            <p:cNvSpPr>
              <a:spLocks noChangeArrowheads="1"/>
            </p:cNvSpPr>
            <p:nvPr/>
          </p:nvSpPr>
          <p:spPr bwMode="auto">
            <a:xfrm>
              <a:off x="4444124" y="5526715"/>
              <a:ext cx="2192887" cy="1351412"/>
            </a:xfrm>
            <a:prstGeom prst="roundRect">
              <a:avLst>
                <a:gd name="adj" fmla="val 9009"/>
              </a:avLst>
            </a:prstGeom>
            <a:solidFill>
              <a:srgbClr val="EAEAEA"/>
            </a:solidFill>
            <a:ln w="9525">
              <a:solidFill>
                <a:schemeClr val="tx1"/>
              </a:solidFill>
              <a:round/>
              <a:headEnd/>
              <a:tailEnd/>
            </a:ln>
            <a:effectLst/>
          </p:spPr>
          <p:txBody>
            <a:bodyPr wrap="none" lIns="100739" tIns="50372" rIns="100739" bIns="50372" anchor="ctr">
              <a:prstTxWarp prst="textNoShape">
                <a:avLst/>
              </a:prstTxWarp>
            </a:bodyPr>
            <a:lstStyle/>
            <a:p>
              <a:endParaRPr lang="en-GB" dirty="0">
                <a:solidFill>
                  <a:srgbClr val="393938"/>
                </a:solidFill>
              </a:endParaRPr>
            </a:p>
          </p:txBody>
        </p:sp>
        <p:sp>
          <p:nvSpPr>
            <p:cNvPr id="7" name="AutoShape 3">
              <a:extLst>
                <a:ext uri="{FF2B5EF4-FFF2-40B4-BE49-F238E27FC236}">
                  <a16:creationId xmlns:a16="http://schemas.microsoft.com/office/drawing/2014/main" id="{F7F5230A-F5CA-22E5-5E69-C9970E9FC27F}"/>
                </a:ext>
              </a:extLst>
            </p:cNvPr>
            <p:cNvSpPr>
              <a:spLocks noChangeArrowheads="1"/>
            </p:cNvSpPr>
            <p:nvPr/>
          </p:nvSpPr>
          <p:spPr bwMode="auto">
            <a:xfrm>
              <a:off x="4438881" y="3551242"/>
              <a:ext cx="2201637" cy="1351413"/>
            </a:xfrm>
            <a:prstGeom prst="roundRect">
              <a:avLst>
                <a:gd name="adj" fmla="val 8222"/>
              </a:avLst>
            </a:prstGeom>
            <a:solidFill>
              <a:srgbClr val="EAEAEA"/>
            </a:solidFill>
            <a:ln w="9525">
              <a:solidFill>
                <a:schemeClr val="tx1"/>
              </a:solidFill>
              <a:round/>
              <a:headEnd/>
              <a:tailEnd/>
            </a:ln>
            <a:effectLst/>
          </p:spPr>
          <p:txBody>
            <a:bodyPr wrap="none" lIns="100739" tIns="50372" rIns="100739" bIns="50372" anchor="ctr">
              <a:prstTxWarp prst="textNoShape">
                <a:avLst/>
              </a:prstTxWarp>
            </a:bodyPr>
            <a:lstStyle/>
            <a:p>
              <a:endParaRPr lang="en-GB" dirty="0">
                <a:solidFill>
                  <a:srgbClr val="393938"/>
                </a:solidFill>
              </a:endParaRPr>
            </a:p>
          </p:txBody>
        </p:sp>
        <p:sp>
          <p:nvSpPr>
            <p:cNvPr id="8" name="AutoShape 4">
              <a:extLst>
                <a:ext uri="{FF2B5EF4-FFF2-40B4-BE49-F238E27FC236}">
                  <a16:creationId xmlns:a16="http://schemas.microsoft.com/office/drawing/2014/main" id="{F8C0F1C4-518F-FE4B-324F-6121FED55EFC}"/>
                </a:ext>
              </a:extLst>
            </p:cNvPr>
            <p:cNvSpPr>
              <a:spLocks noChangeArrowheads="1"/>
            </p:cNvSpPr>
            <p:nvPr/>
          </p:nvSpPr>
          <p:spPr bwMode="auto">
            <a:xfrm>
              <a:off x="1706960" y="4705580"/>
              <a:ext cx="1970622" cy="1027451"/>
            </a:xfrm>
            <a:prstGeom prst="roundRect">
              <a:avLst>
                <a:gd name="adj" fmla="val 6560"/>
              </a:avLst>
            </a:prstGeom>
            <a:solidFill>
              <a:srgbClr val="EAEAEA"/>
            </a:solidFill>
            <a:ln w="9525">
              <a:solidFill>
                <a:schemeClr val="tx1"/>
              </a:solidFill>
              <a:round/>
              <a:headEnd/>
              <a:tailEnd/>
            </a:ln>
            <a:effectLst/>
          </p:spPr>
          <p:txBody>
            <a:bodyPr wrap="none" lIns="100739" tIns="50372" rIns="100739" bIns="50372" anchor="ctr">
              <a:prstTxWarp prst="textNoShape">
                <a:avLst/>
              </a:prstTxWarp>
            </a:bodyPr>
            <a:lstStyle/>
            <a:p>
              <a:endParaRPr lang="en-GB" dirty="0">
                <a:solidFill>
                  <a:srgbClr val="393938"/>
                </a:solidFill>
              </a:endParaRPr>
            </a:p>
          </p:txBody>
        </p:sp>
        <p:sp>
          <p:nvSpPr>
            <p:cNvPr id="9" name="Text Box 5">
              <a:extLst>
                <a:ext uri="{FF2B5EF4-FFF2-40B4-BE49-F238E27FC236}">
                  <a16:creationId xmlns:a16="http://schemas.microsoft.com/office/drawing/2014/main" id="{CC6F3F59-63C5-3DB0-D08F-1E05E4294984}"/>
                </a:ext>
              </a:extLst>
            </p:cNvPr>
            <p:cNvSpPr txBox="1">
              <a:spLocks noChangeArrowheads="1"/>
            </p:cNvSpPr>
            <p:nvPr/>
          </p:nvSpPr>
          <p:spPr bwMode="auto">
            <a:xfrm>
              <a:off x="4797826" y="3597279"/>
              <a:ext cx="1619666" cy="383549"/>
            </a:xfrm>
            <a:prstGeom prst="rect">
              <a:avLst/>
            </a:prstGeom>
            <a:noFill/>
            <a:ln w="9525">
              <a:noFill/>
              <a:miter lim="800000"/>
              <a:headEnd/>
              <a:tailEnd/>
            </a:ln>
            <a:effectLst/>
          </p:spPr>
          <p:txBody>
            <a:bodyPr wrap="square" lIns="100739" tIns="50372" rIns="100739" bIns="50372">
              <a:prstTxWarp prst="textNoShape">
                <a:avLst/>
              </a:prstTxWarp>
              <a:spAutoFit/>
            </a:bodyPr>
            <a:lstStyle/>
            <a:p>
              <a:pPr>
                <a:buNone/>
              </a:pPr>
              <a:r>
                <a:rPr lang="en-GB" sz="1600" b="1" dirty="0">
                  <a:solidFill>
                    <a:srgbClr val="393938"/>
                  </a:solidFill>
                  <a:latin typeface="Arial" pitchFamily="34" charset="0"/>
                </a:rPr>
                <a:t>Game move</a:t>
              </a:r>
            </a:p>
          </p:txBody>
        </p:sp>
        <p:sp>
          <p:nvSpPr>
            <p:cNvPr id="10" name="Text Box 7">
              <a:extLst>
                <a:ext uri="{FF2B5EF4-FFF2-40B4-BE49-F238E27FC236}">
                  <a16:creationId xmlns:a16="http://schemas.microsoft.com/office/drawing/2014/main" id="{2509C785-C838-B300-524B-189B172FCF3D}"/>
                </a:ext>
              </a:extLst>
            </p:cNvPr>
            <p:cNvSpPr txBox="1">
              <a:spLocks noChangeArrowheads="1"/>
            </p:cNvSpPr>
            <p:nvPr/>
          </p:nvSpPr>
          <p:spPr bwMode="auto">
            <a:xfrm>
              <a:off x="4484122" y="5512250"/>
              <a:ext cx="2202019" cy="383549"/>
            </a:xfrm>
            <a:prstGeom prst="rect">
              <a:avLst/>
            </a:prstGeom>
            <a:noFill/>
            <a:ln w="9525">
              <a:noFill/>
              <a:miter lim="800000"/>
              <a:headEnd/>
              <a:tailEnd/>
            </a:ln>
            <a:effectLst/>
          </p:spPr>
          <p:txBody>
            <a:bodyPr wrap="square" lIns="100739" tIns="50372" rIns="100739" bIns="50372">
              <a:prstTxWarp prst="textNoShape">
                <a:avLst/>
              </a:prstTxWarp>
              <a:spAutoFit/>
            </a:bodyPr>
            <a:lstStyle/>
            <a:p>
              <a:pPr>
                <a:buNone/>
              </a:pPr>
              <a:r>
                <a:rPr lang="en-GB" sz="1600" b="1" dirty="0">
                  <a:solidFill>
                    <a:srgbClr val="393938"/>
                  </a:solidFill>
                  <a:latin typeface="Arial" pitchFamily="34" charset="0"/>
                </a:rPr>
                <a:t>Rules of the Game</a:t>
              </a:r>
            </a:p>
          </p:txBody>
        </p:sp>
        <p:sp>
          <p:nvSpPr>
            <p:cNvPr id="11" name="Text Box 8">
              <a:extLst>
                <a:ext uri="{FF2B5EF4-FFF2-40B4-BE49-F238E27FC236}">
                  <a16:creationId xmlns:a16="http://schemas.microsoft.com/office/drawing/2014/main" id="{CC80CE83-B627-A3EA-5DD0-EEADD0040F8F}"/>
                </a:ext>
              </a:extLst>
            </p:cNvPr>
            <p:cNvSpPr txBox="1">
              <a:spLocks noChangeArrowheads="1"/>
            </p:cNvSpPr>
            <p:nvPr/>
          </p:nvSpPr>
          <p:spPr bwMode="auto">
            <a:xfrm>
              <a:off x="1860969" y="5027524"/>
              <a:ext cx="1524431" cy="383549"/>
            </a:xfrm>
            <a:prstGeom prst="rect">
              <a:avLst/>
            </a:prstGeom>
            <a:noFill/>
            <a:ln w="9525">
              <a:noFill/>
              <a:miter lim="800000"/>
              <a:headEnd/>
              <a:tailEnd/>
            </a:ln>
            <a:effectLst/>
          </p:spPr>
          <p:txBody>
            <a:bodyPr wrap="square" lIns="100739" tIns="50372" rIns="100739" bIns="50372">
              <a:prstTxWarp prst="textNoShape">
                <a:avLst/>
              </a:prstTxWarp>
              <a:spAutoFit/>
            </a:bodyPr>
            <a:lstStyle/>
            <a:p>
              <a:pPr algn="l">
                <a:spcBef>
                  <a:spcPct val="0"/>
                </a:spcBef>
                <a:buNone/>
              </a:pPr>
              <a:r>
                <a:rPr lang="en-GB" sz="1600" b="1" dirty="0">
                  <a:solidFill>
                    <a:srgbClr val="393938"/>
                  </a:solidFill>
                  <a:latin typeface="Arial" pitchFamily="34" charset="0"/>
                </a:rPr>
                <a:t>Distinction</a:t>
              </a:r>
            </a:p>
          </p:txBody>
        </p:sp>
        <p:cxnSp>
          <p:nvCxnSpPr>
            <p:cNvPr id="12" name="AutoShape 9">
              <a:extLst>
                <a:ext uri="{FF2B5EF4-FFF2-40B4-BE49-F238E27FC236}">
                  <a16:creationId xmlns:a16="http://schemas.microsoft.com/office/drawing/2014/main" id="{352525F4-BB48-243B-69E6-D97C903E6DE1}"/>
                </a:ext>
              </a:extLst>
            </p:cNvPr>
            <p:cNvCxnSpPr>
              <a:cxnSpLocks noChangeShapeType="1"/>
              <a:stCxn id="8" idx="3"/>
              <a:endCxn id="7" idx="1"/>
            </p:cNvCxnSpPr>
            <p:nvPr/>
          </p:nvCxnSpPr>
          <p:spPr bwMode="auto">
            <a:xfrm flipV="1">
              <a:off x="3677582" y="4226944"/>
              <a:ext cx="761298" cy="992356"/>
            </a:xfrm>
            <a:prstGeom prst="bentConnector3">
              <a:avLst>
                <a:gd name="adj1" fmla="val 50000"/>
              </a:avLst>
            </a:prstGeom>
            <a:noFill/>
            <a:ln w="28575">
              <a:solidFill>
                <a:schemeClr val="tx1"/>
              </a:solidFill>
              <a:miter lim="800000"/>
              <a:headEnd/>
              <a:tailEnd/>
            </a:ln>
            <a:effectLst/>
          </p:spPr>
        </p:cxnSp>
        <p:cxnSp>
          <p:nvCxnSpPr>
            <p:cNvPr id="13" name="AutoShape 10">
              <a:extLst>
                <a:ext uri="{FF2B5EF4-FFF2-40B4-BE49-F238E27FC236}">
                  <a16:creationId xmlns:a16="http://schemas.microsoft.com/office/drawing/2014/main" id="{C41CE00F-A3FF-B293-9327-34A86B5A3EFA}"/>
                </a:ext>
              </a:extLst>
            </p:cNvPr>
            <p:cNvCxnSpPr>
              <a:cxnSpLocks noChangeShapeType="1"/>
              <a:stCxn id="8" idx="3"/>
              <a:endCxn id="6" idx="1"/>
            </p:cNvCxnSpPr>
            <p:nvPr/>
          </p:nvCxnSpPr>
          <p:spPr bwMode="auto">
            <a:xfrm>
              <a:off x="3677577" y="5219299"/>
              <a:ext cx="766548" cy="983122"/>
            </a:xfrm>
            <a:prstGeom prst="bentConnector3">
              <a:avLst>
                <a:gd name="adj1" fmla="val 50000"/>
              </a:avLst>
            </a:prstGeom>
            <a:noFill/>
            <a:ln w="28575">
              <a:solidFill>
                <a:schemeClr val="tx1"/>
              </a:solidFill>
              <a:miter lim="800000"/>
              <a:headEnd/>
              <a:tailEnd/>
            </a:ln>
            <a:effectLst/>
          </p:spPr>
        </p:cxnSp>
        <p:pic>
          <p:nvPicPr>
            <p:cNvPr id="14" name="Picture 13" descr="PE02597_">
              <a:extLst>
                <a:ext uri="{FF2B5EF4-FFF2-40B4-BE49-F238E27FC236}">
                  <a16:creationId xmlns:a16="http://schemas.microsoft.com/office/drawing/2014/main" id="{8F5DF472-B6C7-C36E-9D13-0F07A7F0C9FC}"/>
                </a:ext>
              </a:extLst>
            </p:cNvPr>
            <p:cNvPicPr>
              <a:picLocks noChangeAspect="1" noChangeArrowheads="1"/>
            </p:cNvPicPr>
            <p:nvPr/>
          </p:nvPicPr>
          <p:blipFill>
            <a:blip r:embed="rId2"/>
            <a:srcRect/>
            <a:stretch>
              <a:fillRect/>
            </a:stretch>
          </p:blipFill>
          <p:spPr bwMode="auto">
            <a:xfrm>
              <a:off x="4584136" y="3932237"/>
              <a:ext cx="1958372" cy="838200"/>
            </a:xfrm>
            <a:prstGeom prst="rect">
              <a:avLst/>
            </a:prstGeom>
            <a:noFill/>
          </p:spPr>
        </p:pic>
        <p:pic>
          <p:nvPicPr>
            <p:cNvPr id="15" name="Picture 14">
              <a:extLst>
                <a:ext uri="{FF2B5EF4-FFF2-40B4-BE49-F238E27FC236}">
                  <a16:creationId xmlns:a16="http://schemas.microsoft.com/office/drawing/2014/main" id="{E48A0EB7-4033-6E55-E17E-9A0DC828DB82}"/>
                </a:ext>
              </a:extLst>
            </p:cNvPr>
            <p:cNvPicPr>
              <a:picLocks noChangeAspect="1" noChangeArrowheads="1"/>
            </p:cNvPicPr>
            <p:nvPr/>
          </p:nvPicPr>
          <p:blipFill>
            <a:blip r:embed="rId3"/>
            <a:srcRect/>
            <a:stretch>
              <a:fillRect/>
            </a:stretch>
          </p:blipFill>
          <p:spPr bwMode="auto">
            <a:xfrm>
              <a:off x="4736393" y="5891032"/>
              <a:ext cx="1680104" cy="787609"/>
            </a:xfrm>
            <a:prstGeom prst="rect">
              <a:avLst/>
            </a:prstGeom>
            <a:noFill/>
            <a:ln w="9525">
              <a:noFill/>
              <a:miter lim="800000"/>
              <a:headEnd/>
              <a:tailEnd/>
            </a:ln>
            <a:effectLst/>
          </p:spPr>
        </p:pic>
      </p:grpSp>
      <p:grpSp>
        <p:nvGrpSpPr>
          <p:cNvPr id="16" name="Gruppierung 20" descr="arrow reading institutions">
            <a:extLst>
              <a:ext uri="{FF2B5EF4-FFF2-40B4-BE49-F238E27FC236}">
                <a16:creationId xmlns:a16="http://schemas.microsoft.com/office/drawing/2014/main" id="{62C207A0-6667-A6C7-01FF-949BEB6ABF95}"/>
              </a:ext>
            </a:extLst>
          </p:cNvPr>
          <p:cNvGrpSpPr/>
          <p:nvPr/>
        </p:nvGrpSpPr>
        <p:grpSpPr>
          <a:xfrm>
            <a:off x="7772401" y="5669076"/>
            <a:ext cx="2438400" cy="838200"/>
            <a:chOff x="6888428" y="5711755"/>
            <a:chExt cx="2688167" cy="923960"/>
          </a:xfrm>
        </p:grpSpPr>
        <p:sp>
          <p:nvSpPr>
            <p:cNvPr id="17" name="Pfeil nach links 13">
              <a:extLst>
                <a:ext uri="{FF2B5EF4-FFF2-40B4-BE49-F238E27FC236}">
                  <a16:creationId xmlns:a16="http://schemas.microsoft.com/office/drawing/2014/main" id="{434B4CB5-0499-B1F0-E4C8-4253B12E2BC1}"/>
                </a:ext>
              </a:extLst>
            </p:cNvPr>
            <p:cNvSpPr/>
            <p:nvPr/>
          </p:nvSpPr>
          <p:spPr bwMode="auto">
            <a:xfrm>
              <a:off x="6888428" y="5711755"/>
              <a:ext cx="2688167" cy="923960"/>
            </a:xfrm>
            <a:prstGeom prst="leftArrow">
              <a:avLst/>
            </a:prstGeom>
            <a:solidFill>
              <a:schemeClr val="bg1"/>
            </a:solidFill>
            <a:ln w="12700" cap="flat" cmpd="sng" algn="ctr">
              <a:solidFill>
                <a:schemeClr val="tx1"/>
              </a:solidFill>
              <a:prstDash val="solid"/>
              <a:round/>
              <a:headEnd type="none" w="med" len="med"/>
              <a:tailEnd type="none" w="med" len="med"/>
            </a:ln>
            <a:effectLst/>
          </p:spPr>
          <p:txBody>
            <a:bodyPr vert="horz" wrap="square" lIns="99166" tIns="51566" rIns="99166" bIns="51566" numCol="1" rtlCol="0" anchor="t" anchorCtr="0" compatLnSpc="1">
              <a:prstTxWarp prst="textNoShape">
                <a:avLst/>
              </a:prstTxWarp>
            </a:bodyPr>
            <a:lstStyle/>
            <a:p>
              <a:pPr marL="182431" indent="-92005" defTabSz="956569"/>
              <a:endParaRPr lang="en-US" dirty="0">
                <a:solidFill>
                  <a:srgbClr val="393938"/>
                </a:solidFill>
              </a:endParaRPr>
            </a:p>
          </p:txBody>
        </p:sp>
        <p:sp>
          <p:nvSpPr>
            <p:cNvPr id="18" name="Textfeld 14">
              <a:extLst>
                <a:ext uri="{FF2B5EF4-FFF2-40B4-BE49-F238E27FC236}">
                  <a16:creationId xmlns:a16="http://schemas.microsoft.com/office/drawing/2014/main" id="{8C55F7B3-8F63-F137-39F1-B3BF5D23A984}"/>
                </a:ext>
                <a:ext uri="{C183D7F6-B498-43B3-948B-1728B52AA6E4}">
                  <adec:decorative xmlns:adec="http://schemas.microsoft.com/office/drawing/2017/decorative" val="1"/>
                </a:ext>
              </a:extLst>
            </p:cNvPr>
            <p:cNvSpPr txBox="1"/>
            <p:nvPr/>
          </p:nvSpPr>
          <p:spPr>
            <a:xfrm>
              <a:off x="7537644" y="5879473"/>
              <a:ext cx="1703110" cy="451413"/>
            </a:xfrm>
            <a:prstGeom prst="rect">
              <a:avLst/>
            </a:prstGeom>
            <a:noFill/>
          </p:spPr>
          <p:txBody>
            <a:bodyPr wrap="none" lIns="100750" tIns="50377" rIns="100750" bIns="50377" rtlCol="0">
              <a:spAutoFit/>
            </a:bodyPr>
            <a:lstStyle/>
            <a:p>
              <a:pPr>
                <a:buNone/>
              </a:pPr>
              <a:r>
                <a:rPr lang="en-US" sz="2000" b="1" dirty="0">
                  <a:solidFill>
                    <a:srgbClr val="393938"/>
                  </a:solidFill>
                </a:rPr>
                <a:t>Institutions</a:t>
              </a:r>
              <a:r>
                <a:rPr lang="en-US" b="1" dirty="0">
                  <a:solidFill>
                    <a:srgbClr val="393938"/>
                  </a:solidFill>
                </a:rPr>
                <a:t>!</a:t>
              </a:r>
            </a:p>
          </p:txBody>
        </p:sp>
      </p:grpSp>
    </p:spTree>
    <p:extLst>
      <p:ext uri="{BB962C8B-B14F-4D97-AF65-F5344CB8AC3E}">
        <p14:creationId xmlns:p14="http://schemas.microsoft.com/office/powerpoint/2010/main" val="1195008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4EF1-E6E3-EBEA-3AB5-CEF524B74EED}"/>
              </a:ext>
            </a:extLst>
          </p:cNvPr>
          <p:cNvSpPr>
            <a:spLocks noGrp="1"/>
          </p:cNvSpPr>
          <p:nvPr>
            <p:ph type="title"/>
          </p:nvPr>
        </p:nvSpPr>
        <p:spPr>
          <a:xfrm>
            <a:off x="3115666" y="147396"/>
            <a:ext cx="8387593" cy="739353"/>
          </a:xfrm>
        </p:spPr>
        <p:txBody>
          <a:bodyPr>
            <a:normAutofit fontScale="90000"/>
          </a:bodyPr>
          <a:lstStyle/>
          <a:p>
            <a:r>
              <a:rPr lang="en-GB" dirty="0"/>
              <a:t>Organizations populate modern societies</a:t>
            </a:r>
            <a:endParaRPr lang="en-US" dirty="0"/>
          </a:p>
        </p:txBody>
      </p:sp>
      <p:sp>
        <p:nvSpPr>
          <p:cNvPr id="4" name="Rectangle 6">
            <a:extLst>
              <a:ext uri="{FF2B5EF4-FFF2-40B4-BE49-F238E27FC236}">
                <a16:creationId xmlns:a16="http://schemas.microsoft.com/office/drawing/2014/main" id="{4C7E9E40-A315-AAD1-3D86-BF9E01FA5403}"/>
              </a:ext>
            </a:extLst>
          </p:cNvPr>
          <p:cNvSpPr>
            <a:spLocks noChangeArrowheads="1"/>
          </p:cNvSpPr>
          <p:nvPr/>
        </p:nvSpPr>
        <p:spPr bwMode="auto">
          <a:xfrm>
            <a:off x="1876685" y="1447801"/>
            <a:ext cx="8493150" cy="4146195"/>
          </a:xfrm>
          <a:prstGeom prst="rect">
            <a:avLst/>
          </a:prstGeom>
          <a:noFill/>
          <a:ln w="9525">
            <a:noFill/>
            <a:miter lim="800000"/>
            <a:headEnd/>
            <a:tailEnd/>
          </a:ln>
        </p:spPr>
        <p:txBody>
          <a:bodyPr lIns="85454" tIns="44437" rIns="85454" bIns="44437"/>
          <a:lstStyle/>
          <a:p>
            <a:pPr marL="322333" lvl="1" defTabSz="372693">
              <a:lnSpc>
                <a:spcPct val="93000"/>
              </a:lnSpc>
              <a:spcBef>
                <a:spcPct val="100000"/>
              </a:spcBef>
              <a:buClr>
                <a:srgbClr val="013366"/>
              </a:buClr>
              <a:tabLst>
                <a:tab pos="756901" algn="l"/>
                <a:tab pos="1516683" algn="l"/>
                <a:tab pos="2276461" algn="l"/>
                <a:tab pos="3036241" algn="l"/>
                <a:tab pos="3796019" algn="l"/>
                <a:tab pos="4555800" algn="l"/>
                <a:tab pos="5315578" algn="l"/>
                <a:tab pos="6075358" algn="l"/>
                <a:tab pos="6835139" algn="l"/>
                <a:tab pos="7594919" algn="l"/>
                <a:tab pos="8354697" algn="l"/>
              </a:tabLst>
            </a:pPr>
            <a:r>
              <a:rPr lang="en-GB" sz="1600" dirty="0">
                <a:solidFill>
                  <a:srgbClr val="393938"/>
                </a:solidFill>
                <a:latin typeface="Arial" pitchFamily="34" charset="0"/>
              </a:rPr>
              <a:t>Modern society is a society of organizations. For instance, Parsons -  a well-known organizational theorists – sees organisations as</a:t>
            </a:r>
          </a:p>
          <a:p>
            <a:pPr marL="322333" lvl="1" defTabSz="372693">
              <a:lnSpc>
                <a:spcPct val="93000"/>
              </a:lnSpc>
              <a:spcBef>
                <a:spcPct val="100000"/>
              </a:spcBef>
              <a:buClr>
                <a:srgbClr val="013366"/>
              </a:buClr>
              <a:tabLst>
                <a:tab pos="756901" algn="l"/>
                <a:tab pos="1516683" algn="l"/>
                <a:tab pos="2276461" algn="l"/>
                <a:tab pos="3036241" algn="l"/>
                <a:tab pos="3796019" algn="l"/>
                <a:tab pos="4555800" algn="l"/>
                <a:tab pos="5315578" algn="l"/>
                <a:tab pos="6075358" algn="l"/>
                <a:tab pos="6835139" algn="l"/>
                <a:tab pos="7594919" algn="l"/>
                <a:tab pos="8354697" algn="l"/>
              </a:tabLst>
            </a:pPr>
            <a:r>
              <a:rPr lang="en-GB" sz="1600" dirty="0">
                <a:solidFill>
                  <a:srgbClr val="393938"/>
                </a:solidFill>
                <a:latin typeface="Arial" pitchFamily="34" charset="0"/>
              </a:rPr>
              <a:t>		“the most important mechanism for a highly efficient society; a mechanism 		that ‘hold things together’ and achieves objectives that are greater than the 		 capabilities of an individual would have allowed “ </a:t>
            </a:r>
            <a:r>
              <a:rPr lang="en-GB" sz="1100" dirty="0">
                <a:solidFill>
                  <a:srgbClr val="393938"/>
                </a:solidFill>
                <a:latin typeface="Arial" pitchFamily="34" charset="0"/>
              </a:rPr>
              <a:t>(Parsons, 1960, 2003, p. 17)</a:t>
            </a:r>
          </a:p>
          <a:p>
            <a:pPr marL="555445" lvl="1" indent="-233112" defTabSz="372693">
              <a:lnSpc>
                <a:spcPct val="93000"/>
              </a:lnSpc>
              <a:spcBef>
                <a:spcPct val="100000"/>
              </a:spcBef>
              <a:buClr>
                <a:schemeClr val="bg1"/>
              </a:buClr>
              <a:tabLst>
                <a:tab pos="756901" algn="l"/>
                <a:tab pos="1516683" algn="l"/>
                <a:tab pos="2276461" algn="l"/>
                <a:tab pos="3036241" algn="l"/>
                <a:tab pos="3796019" algn="l"/>
                <a:tab pos="4555800" algn="l"/>
                <a:tab pos="5315578" algn="l"/>
                <a:tab pos="6075358" algn="l"/>
                <a:tab pos="6835139" algn="l"/>
                <a:tab pos="7594919" algn="l"/>
                <a:tab pos="8354697" algn="l"/>
              </a:tabLst>
            </a:pPr>
            <a:br>
              <a:rPr lang="en-GB" sz="1500" dirty="0">
                <a:solidFill>
                  <a:srgbClr val="393938"/>
                </a:solidFill>
                <a:latin typeface="Arial" pitchFamily="34" charset="0"/>
              </a:rPr>
            </a:br>
            <a:endParaRPr lang="en-GB" sz="1500" dirty="0">
              <a:solidFill>
                <a:srgbClr val="393938"/>
              </a:solidFill>
              <a:latin typeface="Arial" pitchFamily="34" charset="0"/>
            </a:endParaRPr>
          </a:p>
          <a:p>
            <a:pPr marL="555445" lvl="1" indent="-233112" defTabSz="372693">
              <a:lnSpc>
                <a:spcPct val="93000"/>
              </a:lnSpc>
              <a:spcBef>
                <a:spcPct val="100000"/>
              </a:spcBef>
              <a:buClr>
                <a:schemeClr val="bg1"/>
              </a:buClr>
              <a:buBlip>
                <a:blip r:embed="rId2"/>
              </a:buBlip>
              <a:tabLst>
                <a:tab pos="756901" algn="l"/>
                <a:tab pos="1516683" algn="l"/>
                <a:tab pos="2276461" algn="l"/>
                <a:tab pos="3036241" algn="l"/>
                <a:tab pos="3796019" algn="l"/>
                <a:tab pos="4555800" algn="l"/>
                <a:tab pos="5315578" algn="l"/>
                <a:tab pos="6075358" algn="l"/>
                <a:tab pos="6835139" algn="l"/>
                <a:tab pos="7594919" algn="l"/>
                <a:tab pos="8354697" algn="l"/>
              </a:tabLst>
            </a:pPr>
            <a:endParaRPr lang="en-GB" sz="1500" dirty="0">
              <a:solidFill>
                <a:srgbClr val="393938"/>
              </a:solidFill>
              <a:latin typeface="Arial" pitchFamily="34" charset="0"/>
            </a:endParaRPr>
          </a:p>
        </p:txBody>
      </p:sp>
      <p:grpSp>
        <p:nvGrpSpPr>
          <p:cNvPr id="5" name="Gruppierung 11" descr="images explaining how organisations act as one person on behalf of a group of persons">
            <a:extLst>
              <a:ext uri="{FF2B5EF4-FFF2-40B4-BE49-F238E27FC236}">
                <a16:creationId xmlns:a16="http://schemas.microsoft.com/office/drawing/2014/main" id="{263A6157-1EC3-D501-2359-B0EAA1629486}"/>
              </a:ext>
            </a:extLst>
          </p:cNvPr>
          <p:cNvGrpSpPr/>
          <p:nvPr/>
        </p:nvGrpSpPr>
        <p:grpSpPr>
          <a:xfrm>
            <a:off x="1876685" y="3318780"/>
            <a:ext cx="8469320" cy="3011036"/>
            <a:chOff x="352685" y="3318780"/>
            <a:chExt cx="8469320" cy="3011036"/>
          </a:xfrm>
        </p:grpSpPr>
        <p:pic>
          <p:nvPicPr>
            <p:cNvPr id="6" name="Bild 16" descr="side ways cartoon of a figure with a hat">
              <a:extLst>
                <a:ext uri="{FF2B5EF4-FFF2-40B4-BE49-F238E27FC236}">
                  <a16:creationId xmlns:a16="http://schemas.microsoft.com/office/drawing/2014/main" id="{E42652B2-99C0-44B6-0460-614811A750FD}"/>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885280" y="4306436"/>
              <a:ext cx="1382400" cy="1866436"/>
            </a:xfrm>
            <a:prstGeom prst="rect">
              <a:avLst/>
            </a:prstGeom>
          </p:spPr>
        </p:pic>
        <p:pic>
          <p:nvPicPr>
            <p:cNvPr id="7" name="Bild 17" descr="group of cartoon figures">
              <a:extLst>
                <a:ext uri="{FF2B5EF4-FFF2-40B4-BE49-F238E27FC236}">
                  <a16:creationId xmlns:a16="http://schemas.microsoft.com/office/drawing/2014/main" id="{42C03B39-D0AF-322E-4684-B33B15B3140E}"/>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668959" y="4513818"/>
              <a:ext cx="2498195" cy="1457433"/>
            </a:xfrm>
            <a:prstGeom prst="rect">
              <a:avLst/>
            </a:prstGeom>
          </p:spPr>
        </p:pic>
        <p:sp>
          <p:nvSpPr>
            <p:cNvPr id="8" name="AutoShape 129" descr="arrow pointing to the right">
              <a:extLst>
                <a:ext uri="{FF2B5EF4-FFF2-40B4-BE49-F238E27FC236}">
                  <a16:creationId xmlns:a16="http://schemas.microsoft.com/office/drawing/2014/main" id="{93F33832-B621-93B6-5A26-B99FDC30C020}"/>
                </a:ext>
              </a:extLst>
            </p:cNvPr>
            <p:cNvSpPr>
              <a:spLocks noChangeArrowheads="1"/>
            </p:cNvSpPr>
            <p:nvPr/>
          </p:nvSpPr>
          <p:spPr bwMode="auto">
            <a:xfrm flipH="1">
              <a:off x="4859998" y="4800600"/>
              <a:ext cx="679681" cy="755916"/>
            </a:xfrm>
            <a:prstGeom prst="leftArrow">
              <a:avLst>
                <a:gd name="adj1" fmla="val 39394"/>
                <a:gd name="adj2" fmla="val 48411"/>
              </a:avLst>
            </a:prstGeom>
            <a:solidFill>
              <a:srgbClr val="013366"/>
            </a:solidFill>
            <a:ln w="12700">
              <a:noFill/>
              <a:miter lim="800000"/>
              <a:headEnd/>
              <a:tailEnd/>
            </a:ln>
          </p:spPr>
          <p:txBody>
            <a:bodyPr wrap="none" lIns="82945" tIns="41473" rIns="82945" bIns="41473" anchor="ctr">
              <a:prstTxWarp prst="textNoShape">
                <a:avLst/>
              </a:prstTxWarp>
            </a:bodyPr>
            <a:lstStyle/>
            <a:p>
              <a:endParaRPr lang="en-GB" sz="1300">
                <a:solidFill>
                  <a:srgbClr val="393938"/>
                </a:solidFill>
              </a:endParaRPr>
            </a:p>
          </p:txBody>
        </p:sp>
        <p:sp>
          <p:nvSpPr>
            <p:cNvPr id="9" name="Geschweifte Klammer rechts 19">
              <a:extLst>
                <a:ext uri="{FF2B5EF4-FFF2-40B4-BE49-F238E27FC236}">
                  <a16:creationId xmlns:a16="http://schemas.microsoft.com/office/drawing/2014/main" id="{F2D7012E-1D3A-38D8-A9EC-75DA4BD5AFE6}"/>
                </a:ext>
              </a:extLst>
            </p:cNvPr>
            <p:cNvSpPr/>
            <p:nvPr/>
          </p:nvSpPr>
          <p:spPr bwMode="auto">
            <a:xfrm>
              <a:off x="4226400" y="4306436"/>
              <a:ext cx="483840" cy="1797308"/>
            </a:xfrm>
            <a:prstGeom prst="rightBrace">
              <a:avLst/>
            </a:prstGeom>
            <a:noFill/>
            <a:ln w="12700">
              <a:solidFill>
                <a:schemeClr val="tx1"/>
              </a:solidFill>
              <a:miter lim="800000"/>
              <a:headEnd/>
              <a:tailEnd/>
            </a:ln>
          </p:spPr>
          <p:txBody>
            <a:bodyPr/>
            <a:lstStyle/>
            <a:p>
              <a:endParaRPr lang="en-US"/>
            </a:p>
          </p:txBody>
        </p:sp>
        <p:sp>
          <p:nvSpPr>
            <p:cNvPr id="10" name="Abgerundetes Rechteck 9">
              <a:extLst>
                <a:ext uri="{FF2B5EF4-FFF2-40B4-BE49-F238E27FC236}">
                  <a16:creationId xmlns:a16="http://schemas.microsoft.com/office/drawing/2014/main" id="{4999C6DD-1857-7CC7-C111-FDE85B187D74}"/>
                </a:ext>
                <a:ext uri="{C183D7F6-B498-43B3-948B-1728B52AA6E4}">
                  <adec:decorative xmlns:adec="http://schemas.microsoft.com/office/drawing/2017/decorative" val="1"/>
                </a:ext>
              </a:extLst>
            </p:cNvPr>
            <p:cNvSpPr/>
            <p:nvPr/>
          </p:nvSpPr>
          <p:spPr bwMode="auto">
            <a:xfrm>
              <a:off x="434412" y="3318780"/>
              <a:ext cx="8387593" cy="3011036"/>
            </a:xfrm>
            <a:prstGeom prst="roundRect">
              <a:avLst>
                <a:gd name="adj" fmla="val 2037"/>
              </a:avLst>
            </a:prstGeom>
            <a:noFill/>
            <a:ln w="12700" cap="flat" cmpd="sng" algn="ctr">
              <a:solidFill>
                <a:schemeClr val="tx1"/>
              </a:solid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182431" indent="-92005" defTabSz="956569"/>
              <a:endParaRPr lang="en-GB">
                <a:solidFill>
                  <a:srgbClr val="393938"/>
                </a:solidFill>
              </a:endParaRPr>
            </a:p>
          </p:txBody>
        </p:sp>
        <p:sp>
          <p:nvSpPr>
            <p:cNvPr id="11" name="Rectangle 6">
              <a:extLst>
                <a:ext uri="{FF2B5EF4-FFF2-40B4-BE49-F238E27FC236}">
                  <a16:creationId xmlns:a16="http://schemas.microsoft.com/office/drawing/2014/main" id="{95286D01-303C-B98E-32C4-7D61E9CE6AEA}"/>
                </a:ext>
              </a:extLst>
            </p:cNvPr>
            <p:cNvSpPr>
              <a:spLocks noChangeArrowheads="1"/>
            </p:cNvSpPr>
            <p:nvPr/>
          </p:nvSpPr>
          <p:spPr bwMode="auto">
            <a:xfrm>
              <a:off x="352685" y="3473805"/>
              <a:ext cx="8229600" cy="2241195"/>
            </a:xfrm>
            <a:prstGeom prst="rect">
              <a:avLst/>
            </a:prstGeom>
            <a:noFill/>
            <a:ln w="9525">
              <a:noFill/>
              <a:miter lim="800000"/>
              <a:headEnd/>
              <a:tailEnd/>
            </a:ln>
          </p:spPr>
          <p:txBody>
            <a:bodyPr lIns="85516" tIns="44469" rIns="85516" bIns="44469"/>
            <a:lstStyle/>
            <a:p>
              <a:pPr marL="322333" lvl="1" defTabSz="372693">
                <a:lnSpc>
                  <a:spcPct val="93000"/>
                </a:lnSpc>
                <a:spcBef>
                  <a:spcPct val="100000"/>
                </a:spcBef>
                <a:buClr>
                  <a:srgbClr val="013366"/>
                </a:buClr>
                <a:tabLst>
                  <a:tab pos="756901" algn="l"/>
                  <a:tab pos="1516683" algn="l"/>
                  <a:tab pos="2276461" algn="l"/>
                  <a:tab pos="3036241" algn="l"/>
                  <a:tab pos="3796019" algn="l"/>
                  <a:tab pos="4555800" algn="l"/>
                  <a:tab pos="5315578" algn="l"/>
                  <a:tab pos="6075358" algn="l"/>
                  <a:tab pos="6835139" algn="l"/>
                  <a:tab pos="7594919" algn="l"/>
                  <a:tab pos="8354697" algn="l"/>
                </a:tabLst>
              </a:pPr>
              <a:r>
                <a:rPr lang="en-GB" sz="1500" dirty="0">
                  <a:solidFill>
                    <a:srgbClr val="393938"/>
                  </a:solidFill>
                  <a:latin typeface="Arial" pitchFamily="34" charset="0"/>
                </a:rPr>
                <a:t>Organisations are „collaborative“ or “collective“ actors  that are capable of fulfilling tasks, having their own objectives, and beyond the individual.</a:t>
              </a:r>
            </a:p>
            <a:p>
              <a:pPr marL="555445" lvl="1" indent="-233112" defTabSz="372693">
                <a:lnSpc>
                  <a:spcPct val="93000"/>
                </a:lnSpc>
                <a:spcBef>
                  <a:spcPct val="100000"/>
                </a:spcBef>
                <a:buClr>
                  <a:schemeClr val="bg1"/>
                </a:buClr>
                <a:tabLst>
                  <a:tab pos="756901" algn="l"/>
                  <a:tab pos="1516683" algn="l"/>
                  <a:tab pos="2276461" algn="l"/>
                  <a:tab pos="3036241" algn="l"/>
                  <a:tab pos="3796019" algn="l"/>
                  <a:tab pos="4555800" algn="l"/>
                  <a:tab pos="5315578" algn="l"/>
                  <a:tab pos="6075358" algn="l"/>
                  <a:tab pos="6835139" algn="l"/>
                  <a:tab pos="7594919" algn="l"/>
                  <a:tab pos="8354697" algn="l"/>
                </a:tabLst>
              </a:pPr>
              <a:endParaRPr lang="en-GB" sz="1500" i="1" dirty="0">
                <a:solidFill>
                  <a:srgbClr val="393938"/>
                </a:solidFill>
                <a:latin typeface="Arial" pitchFamily="34" charset="0"/>
              </a:endParaRPr>
            </a:p>
          </p:txBody>
        </p:sp>
      </p:grpSp>
      <p:sp>
        <p:nvSpPr>
          <p:cNvPr id="12" name="Abgerundetes Rechteck 8">
            <a:extLst>
              <a:ext uri="{FF2B5EF4-FFF2-40B4-BE49-F238E27FC236}">
                <a16:creationId xmlns:a16="http://schemas.microsoft.com/office/drawing/2014/main" id="{58C21187-6C0D-62A4-375F-046633892E93}"/>
              </a:ext>
              <a:ext uri="{C183D7F6-B498-43B3-948B-1728B52AA6E4}">
                <adec:decorative xmlns:adec="http://schemas.microsoft.com/office/drawing/2017/decorative" val="1"/>
              </a:ext>
            </a:extLst>
          </p:cNvPr>
          <p:cNvSpPr/>
          <p:nvPr/>
        </p:nvSpPr>
        <p:spPr bwMode="auto">
          <a:xfrm>
            <a:off x="1958413" y="1409700"/>
            <a:ext cx="8387593" cy="1765300"/>
          </a:xfrm>
          <a:prstGeom prst="roundRect">
            <a:avLst>
              <a:gd name="adj" fmla="val 2037"/>
            </a:avLst>
          </a:prstGeom>
          <a:noFill/>
          <a:ln w="12700" cap="flat" cmpd="sng" algn="ctr">
            <a:solidFill>
              <a:schemeClr val="tx1"/>
            </a:solidFill>
            <a:prstDash val="solid"/>
            <a:round/>
            <a:headEnd type="none" w="med" len="med"/>
            <a:tailEnd type="none" w="med" len="med"/>
          </a:ln>
          <a:effectLst/>
        </p:spPr>
        <p:txBody>
          <a:bodyPr vert="horz" wrap="square" lIns="89934" tIns="46766" rIns="89934" bIns="46766" numCol="1" rtlCol="0" anchor="t" anchorCtr="0" compatLnSpc="1">
            <a:prstTxWarp prst="textNoShape">
              <a:avLst/>
            </a:prstTxWarp>
          </a:bodyPr>
          <a:lstStyle/>
          <a:p>
            <a:pPr marL="182431" indent="-92005" defTabSz="956569"/>
            <a:endParaRPr lang="en-GB">
              <a:solidFill>
                <a:srgbClr val="393938"/>
              </a:solidFill>
            </a:endParaRPr>
          </a:p>
        </p:txBody>
      </p:sp>
    </p:spTree>
    <p:extLst>
      <p:ext uri="{BB962C8B-B14F-4D97-AF65-F5344CB8AC3E}">
        <p14:creationId xmlns:p14="http://schemas.microsoft.com/office/powerpoint/2010/main" val="12611667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0B1A-0B1C-A801-026E-65ED8EABB60B}"/>
              </a:ext>
            </a:extLst>
          </p:cNvPr>
          <p:cNvSpPr>
            <a:spLocks noGrp="1"/>
          </p:cNvSpPr>
          <p:nvPr>
            <p:ph type="title"/>
          </p:nvPr>
        </p:nvSpPr>
        <p:spPr>
          <a:xfrm>
            <a:off x="1264477" y="960154"/>
            <a:ext cx="9118895" cy="739353"/>
          </a:xfrm>
        </p:spPr>
        <p:txBody>
          <a:bodyPr>
            <a:normAutofit fontScale="90000"/>
          </a:bodyPr>
          <a:lstStyle/>
          <a:p>
            <a:r>
              <a:rPr lang="en-US" dirty="0"/>
              <a:t>The problem-solving abilities of market and state</a:t>
            </a:r>
          </a:p>
        </p:txBody>
      </p:sp>
      <p:sp>
        <p:nvSpPr>
          <p:cNvPr id="4" name="AutoShape 17">
            <a:extLst>
              <a:ext uri="{FF2B5EF4-FFF2-40B4-BE49-F238E27FC236}">
                <a16:creationId xmlns:a16="http://schemas.microsoft.com/office/drawing/2014/main" id="{047A4E20-F07B-8511-09D5-870D7A153C62}"/>
              </a:ext>
              <a:ext uri="{C183D7F6-B498-43B3-948B-1728B52AA6E4}">
                <adec:decorative xmlns:adec="http://schemas.microsoft.com/office/drawing/2017/decorative" val="1"/>
              </a:ext>
            </a:extLst>
          </p:cNvPr>
          <p:cNvSpPr>
            <a:spLocks noChangeArrowheads="1"/>
          </p:cNvSpPr>
          <p:nvPr/>
        </p:nvSpPr>
        <p:spPr bwMode="auto">
          <a:xfrm>
            <a:off x="1981201" y="2089888"/>
            <a:ext cx="8305799" cy="1597063"/>
          </a:xfrm>
          <a:prstGeom prst="roundRect">
            <a:avLst>
              <a:gd name="adj" fmla="val 9380"/>
            </a:avLst>
          </a:prstGeom>
          <a:solidFill>
            <a:schemeClr val="bg1"/>
          </a:solidFill>
          <a:ln w="12700">
            <a:solidFill>
              <a:srgbClr val="171D23"/>
            </a:solidFill>
            <a:miter lim="800000"/>
            <a:headEnd/>
            <a:tailEnd/>
          </a:ln>
        </p:spPr>
        <p:txBody>
          <a:bodyPr wrap="none" lIns="82885" tIns="41442" rIns="82885" bIns="41442" anchor="ctr">
            <a:prstTxWarp prst="textNoShape">
              <a:avLst/>
            </a:prstTxWarp>
          </a:bodyPr>
          <a:lstStyle/>
          <a:p>
            <a:pPr marL="172678" indent="-172678"/>
            <a:endParaRPr lang="en-US" sz="1300"/>
          </a:p>
        </p:txBody>
      </p:sp>
      <p:sp>
        <p:nvSpPr>
          <p:cNvPr id="5" name="Inhaltsplatzhalter 2">
            <a:extLst>
              <a:ext uri="{FF2B5EF4-FFF2-40B4-BE49-F238E27FC236}">
                <a16:creationId xmlns:a16="http://schemas.microsoft.com/office/drawing/2014/main" id="{E3B0FA0E-04B5-35A4-8F48-41078BE24F26}"/>
              </a:ext>
            </a:extLst>
          </p:cNvPr>
          <p:cNvSpPr txBox="1">
            <a:spLocks/>
          </p:cNvSpPr>
          <p:nvPr/>
        </p:nvSpPr>
        <p:spPr>
          <a:xfrm>
            <a:off x="2102323" y="2089887"/>
            <a:ext cx="8184677" cy="159706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As problems become more complex, society is in need of more sophisticated learning processes.</a:t>
            </a:r>
          </a:p>
          <a:p>
            <a:r>
              <a:rPr lang="en-US" sz="1800" dirty="0"/>
              <a:t>The competition to solve problems in market and state is often imperfect.</a:t>
            </a:r>
          </a:p>
          <a:p>
            <a:r>
              <a:rPr lang="en-US" sz="1800" dirty="0"/>
              <a:t>For many problems, we so far have no satisfying or satisficing solution. </a:t>
            </a:r>
          </a:p>
        </p:txBody>
      </p:sp>
      <p:sp>
        <p:nvSpPr>
          <p:cNvPr id="6" name="AutoShape 17">
            <a:extLst>
              <a:ext uri="{FF2B5EF4-FFF2-40B4-BE49-F238E27FC236}">
                <a16:creationId xmlns:a16="http://schemas.microsoft.com/office/drawing/2014/main" id="{D442E20E-5E45-7F74-0957-65AD91A9DCF4}"/>
              </a:ext>
            </a:extLst>
          </p:cNvPr>
          <p:cNvSpPr>
            <a:spLocks noChangeArrowheads="1"/>
          </p:cNvSpPr>
          <p:nvPr/>
        </p:nvSpPr>
        <p:spPr bwMode="auto">
          <a:xfrm>
            <a:off x="1775766" y="6055723"/>
            <a:ext cx="8709588" cy="763804"/>
          </a:xfrm>
          <a:prstGeom prst="roundRect">
            <a:avLst>
              <a:gd name="adj" fmla="val 9380"/>
            </a:avLst>
          </a:prstGeom>
          <a:solidFill>
            <a:srgbClr val="D5D5D5"/>
          </a:solidFill>
          <a:ln w="12700">
            <a:solidFill>
              <a:schemeClr val="tx1"/>
            </a:solidFill>
            <a:miter lim="800000"/>
            <a:headEnd/>
            <a:tailEnd/>
          </a:ln>
        </p:spPr>
        <p:txBody>
          <a:bodyPr wrap="none" lIns="82885" tIns="41442" rIns="82885" bIns="41442" anchor="ctr">
            <a:prstTxWarp prst="textNoShape">
              <a:avLst/>
            </a:prstTxWarp>
          </a:bodyPr>
          <a:lstStyle/>
          <a:p>
            <a:pPr marL="172678" indent="-172678"/>
            <a:r>
              <a:rPr lang="en-US" sz="1400" dirty="0">
                <a:solidFill>
                  <a:srgbClr val="000000"/>
                </a:solidFill>
                <a:latin typeface="Arial"/>
                <a:cs typeface="Arial"/>
              </a:rPr>
              <a:t>What happens to those problems for which the current market and the current state has not found a solution?</a:t>
            </a:r>
          </a:p>
        </p:txBody>
      </p:sp>
      <p:graphicFrame>
        <p:nvGraphicFramePr>
          <p:cNvPr id="7" name="Tabelle 32">
            <a:extLst>
              <a:ext uri="{FF2B5EF4-FFF2-40B4-BE49-F238E27FC236}">
                <a16:creationId xmlns:a16="http://schemas.microsoft.com/office/drawing/2014/main" id="{CED93503-EE22-1C44-23E7-FC19510A6384}"/>
              </a:ext>
            </a:extLst>
          </p:cNvPr>
          <p:cNvGraphicFramePr>
            <a:graphicFrameLocks noGrp="1"/>
          </p:cNvGraphicFramePr>
          <p:nvPr>
            <p:extLst>
              <p:ext uri="{D42A27DB-BD31-4B8C-83A1-F6EECF244321}">
                <p14:modId xmlns:p14="http://schemas.microsoft.com/office/powerpoint/2010/main" val="313084670"/>
              </p:ext>
            </p:extLst>
          </p:nvPr>
        </p:nvGraphicFramePr>
        <p:xfrm>
          <a:off x="7340160" y="3828778"/>
          <a:ext cx="1520640" cy="677448"/>
        </p:xfrm>
        <a:graphic>
          <a:graphicData uri="http://schemas.openxmlformats.org/drawingml/2006/table">
            <a:tbl>
              <a:tblPr firstRow="1" bandRow="1">
                <a:tableStyleId>{B301B821-A1FF-4177-AEE7-76D212191A09}</a:tableStyleId>
              </a:tblPr>
              <a:tblGrid>
                <a:gridCol w="1520640">
                  <a:extLst>
                    <a:ext uri="{9D8B030D-6E8A-4147-A177-3AD203B41FA5}">
                      <a16:colId xmlns:a16="http://schemas.microsoft.com/office/drawing/2014/main" val="20000"/>
                    </a:ext>
                  </a:extLst>
                </a:gridCol>
              </a:tblGrid>
              <a:tr h="677448">
                <a:tc>
                  <a:txBody>
                    <a:bodyPr/>
                    <a:lstStyle/>
                    <a:p>
                      <a:pPr algn="ctr"/>
                      <a:r>
                        <a:rPr lang="de-DE" sz="1500" dirty="0"/>
                        <a:t>Market</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graphicFrame>
        <p:nvGraphicFramePr>
          <p:cNvPr id="8" name="Tabelle 33">
            <a:extLst>
              <a:ext uri="{FF2B5EF4-FFF2-40B4-BE49-F238E27FC236}">
                <a16:creationId xmlns:a16="http://schemas.microsoft.com/office/drawing/2014/main" id="{15E33111-567F-CB8D-0517-14810E99374C}"/>
              </a:ext>
            </a:extLst>
          </p:cNvPr>
          <p:cNvGraphicFramePr>
            <a:graphicFrameLocks noGrp="1"/>
          </p:cNvGraphicFramePr>
          <p:nvPr>
            <p:extLst>
              <p:ext uri="{D42A27DB-BD31-4B8C-83A1-F6EECF244321}">
                <p14:modId xmlns:p14="http://schemas.microsoft.com/office/powerpoint/2010/main" val="2745766478"/>
              </p:ext>
            </p:extLst>
          </p:nvPr>
        </p:nvGraphicFramePr>
        <p:xfrm>
          <a:off x="3400321" y="3834370"/>
          <a:ext cx="1520640" cy="677448"/>
        </p:xfrm>
        <a:graphic>
          <a:graphicData uri="http://schemas.openxmlformats.org/drawingml/2006/table">
            <a:tbl>
              <a:tblPr firstRow="1" bandRow="1">
                <a:tableStyleId>{B301B821-A1FF-4177-AEE7-76D212191A09}</a:tableStyleId>
              </a:tblPr>
              <a:tblGrid>
                <a:gridCol w="1520640">
                  <a:extLst>
                    <a:ext uri="{9D8B030D-6E8A-4147-A177-3AD203B41FA5}">
                      <a16:colId xmlns:a16="http://schemas.microsoft.com/office/drawing/2014/main" val="20000"/>
                    </a:ext>
                  </a:extLst>
                </a:gridCol>
              </a:tblGrid>
              <a:tr h="677448">
                <a:tc>
                  <a:txBody>
                    <a:bodyPr/>
                    <a:lstStyle/>
                    <a:p>
                      <a:pPr algn="ctr"/>
                      <a:r>
                        <a:rPr lang="de-DE" sz="1500" dirty="0"/>
                        <a:t>State</a:t>
                      </a:r>
                    </a:p>
                  </a:txBody>
                  <a:tcPr marL="82944" marR="82944" marT="41476" marB="41476" anchor="ctr">
                    <a:solidFill>
                      <a:srgbClr val="171D23"/>
                    </a:solidFill>
                  </a:tcPr>
                </a:tc>
                <a:extLst>
                  <a:ext uri="{0D108BD9-81ED-4DB2-BD59-A6C34878D82A}">
                    <a16:rowId xmlns:a16="http://schemas.microsoft.com/office/drawing/2014/main" val="10000"/>
                  </a:ext>
                </a:extLst>
              </a:tr>
            </a:tbl>
          </a:graphicData>
        </a:graphic>
      </p:graphicFrame>
      <p:grpSp>
        <p:nvGrpSpPr>
          <p:cNvPr id="9" name="Group 8" descr="bubble with the words societal problem">
            <a:extLst>
              <a:ext uri="{FF2B5EF4-FFF2-40B4-BE49-F238E27FC236}">
                <a16:creationId xmlns:a16="http://schemas.microsoft.com/office/drawing/2014/main" id="{923A9FCE-B213-1A3A-225C-FA38A6400364}"/>
              </a:ext>
            </a:extLst>
          </p:cNvPr>
          <p:cNvGrpSpPr/>
          <p:nvPr/>
        </p:nvGrpSpPr>
        <p:grpSpPr>
          <a:xfrm>
            <a:off x="3733800" y="4596988"/>
            <a:ext cx="4838400" cy="705759"/>
            <a:chOff x="2209800" y="3961987"/>
            <a:chExt cx="4838400" cy="705759"/>
          </a:xfrm>
        </p:grpSpPr>
        <p:sp>
          <p:nvSpPr>
            <p:cNvPr id="10" name="Oval 9">
              <a:extLst>
                <a:ext uri="{FF2B5EF4-FFF2-40B4-BE49-F238E27FC236}">
                  <a16:creationId xmlns:a16="http://schemas.microsoft.com/office/drawing/2014/main" id="{0A697C98-0E59-7F40-A379-02B21AD72C2F}"/>
                </a:ext>
              </a:extLst>
            </p:cNvPr>
            <p:cNvSpPr/>
            <p:nvPr/>
          </p:nvSpPr>
          <p:spPr bwMode="auto">
            <a:xfrm>
              <a:off x="2844000" y="3961987"/>
              <a:ext cx="3525120" cy="705759"/>
            </a:xfrm>
            <a:prstGeom prst="ellipse">
              <a:avLst/>
            </a:prstGeom>
            <a:solidFill>
              <a:srgbClr val="742128">
                <a:alpha val="10000"/>
              </a:srgbClr>
            </a:solidFill>
            <a:ln w="9525" cap="flat" cmpd="sng" algn="ctr">
              <a:solidFill>
                <a:schemeClr val="tx1"/>
              </a:solidFill>
              <a:prstDash val="solid"/>
              <a:round/>
              <a:headEnd type="none" w="med" len="med"/>
              <a:tailEnd type="none" w="med" len="med"/>
            </a:ln>
            <a:effectLst/>
          </p:spPr>
          <p:txBody>
            <a:bodyPr vert="horz" wrap="square" lIns="82885" tIns="41442" rIns="82885" bIns="41442" numCol="1" rtlCol="0" anchor="t" anchorCtr="0" compatLnSpc="1">
              <a:prstTxWarp prst="textNoShape">
                <a:avLst/>
              </a:prstTxWarp>
            </a:bodyPr>
            <a:lstStyle/>
            <a:p>
              <a:pPr defTabSz="407230" hangingPunct="0">
                <a:spcAft>
                  <a:spcPts val="522"/>
                </a:spcAft>
                <a:buClr>
                  <a:srgbClr val="000000"/>
                </a:buClr>
                <a:buSzPct val="45000"/>
              </a:pPr>
              <a:endParaRPr lang="en-US"/>
            </a:p>
          </p:txBody>
        </p:sp>
        <p:sp>
          <p:nvSpPr>
            <p:cNvPr id="11" name="Rectangle 6">
              <a:extLst>
                <a:ext uri="{FF2B5EF4-FFF2-40B4-BE49-F238E27FC236}">
                  <a16:creationId xmlns:a16="http://schemas.microsoft.com/office/drawing/2014/main" id="{A55074A9-D7DD-D2BA-3DFC-36AD3DFE1AE4}"/>
                </a:ext>
              </a:extLst>
            </p:cNvPr>
            <p:cNvSpPr>
              <a:spLocks noChangeArrowheads="1"/>
            </p:cNvSpPr>
            <p:nvPr/>
          </p:nvSpPr>
          <p:spPr bwMode="auto">
            <a:xfrm>
              <a:off x="2209800" y="4018680"/>
              <a:ext cx="4838400" cy="487358"/>
            </a:xfrm>
            <a:prstGeom prst="rect">
              <a:avLst/>
            </a:prstGeom>
            <a:noFill/>
            <a:ln w="9525">
              <a:noFill/>
              <a:miter lim="800000"/>
              <a:headEnd/>
              <a:tailEnd/>
            </a:ln>
          </p:spPr>
          <p:txBody>
            <a:bodyPr lIns="85454" tIns="44437" rIns="85454" bIns="44437"/>
            <a:lstStyle/>
            <a:p>
              <a:pPr algn="ctr">
                <a:buNone/>
              </a:pPr>
              <a:r>
                <a:rPr lang="en-US" sz="1600" dirty="0">
                  <a:solidFill>
                    <a:srgbClr val="000000"/>
                  </a:solidFill>
                  <a:latin typeface="Arial"/>
                  <a:cs typeface="Arial"/>
                </a:rPr>
                <a:t>Societal problem</a:t>
              </a:r>
            </a:p>
          </p:txBody>
        </p:sp>
      </p:grpSp>
      <p:sp>
        <p:nvSpPr>
          <p:cNvPr id="12" name="Gestreifter Pfeil nach rechts 38" descr="arrow pointing to societal prblem">
            <a:extLst>
              <a:ext uri="{FF2B5EF4-FFF2-40B4-BE49-F238E27FC236}">
                <a16:creationId xmlns:a16="http://schemas.microsoft.com/office/drawing/2014/main" id="{76DE51A0-356D-6CF0-77D3-05A118964A68}"/>
              </a:ext>
            </a:extLst>
          </p:cNvPr>
          <p:cNvSpPr/>
          <p:nvPr/>
        </p:nvSpPr>
        <p:spPr bwMode="auto">
          <a:xfrm rot="2283013">
            <a:off x="4657119" y="3915557"/>
            <a:ext cx="745074" cy="746574"/>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
        <p:nvSpPr>
          <p:cNvPr id="13" name="Gestreifter Pfeil nach rechts 39" descr="arrow pointing to societal problems">
            <a:extLst>
              <a:ext uri="{FF2B5EF4-FFF2-40B4-BE49-F238E27FC236}">
                <a16:creationId xmlns:a16="http://schemas.microsoft.com/office/drawing/2014/main" id="{187AB611-ADF4-A6CD-808F-E7F8B8140180}"/>
              </a:ext>
            </a:extLst>
          </p:cNvPr>
          <p:cNvSpPr/>
          <p:nvPr/>
        </p:nvSpPr>
        <p:spPr bwMode="auto">
          <a:xfrm rot="7789448">
            <a:off x="6873321" y="3918130"/>
            <a:ext cx="747470" cy="746496"/>
          </a:xfrm>
          <a:prstGeom prst="stripedRightArrow">
            <a:avLst/>
          </a:prstGeom>
          <a:solidFill>
            <a:srgbClr val="171D23">
              <a:alpha val="80000"/>
            </a:srgbClr>
          </a:solidFill>
          <a:ln w="9525" cap="flat" cmpd="sng" algn="ctr">
            <a:solidFill>
              <a:schemeClr val="tx1"/>
            </a:solidFill>
            <a:prstDash val="solid"/>
            <a:round/>
            <a:headEnd type="none" w="med" len="med"/>
            <a:tailEnd type="none" w="med" len="med"/>
          </a:ln>
          <a:effectLst/>
        </p:spPr>
        <p:txBody>
          <a:bodyPr/>
          <a:lstStyle/>
          <a:p>
            <a:endParaRPr lang="en-US"/>
          </a:p>
        </p:txBody>
      </p:sp>
    </p:spTree>
    <p:extLst>
      <p:ext uri="{BB962C8B-B14F-4D97-AF65-F5344CB8AC3E}">
        <p14:creationId xmlns:p14="http://schemas.microsoft.com/office/powerpoint/2010/main" val="42157510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14E40-E44B-DB59-0626-BF7A4F1526F9}"/>
              </a:ext>
            </a:extLst>
          </p:cNvPr>
          <p:cNvSpPr>
            <a:spLocks noGrp="1"/>
          </p:cNvSpPr>
          <p:nvPr>
            <p:ph type="title"/>
          </p:nvPr>
        </p:nvSpPr>
        <p:spPr>
          <a:xfrm>
            <a:off x="1130005" y="1226854"/>
            <a:ext cx="9718104" cy="739353"/>
          </a:xfrm>
        </p:spPr>
        <p:txBody>
          <a:bodyPr>
            <a:normAutofit/>
          </a:bodyPr>
          <a:lstStyle/>
          <a:p>
            <a:r>
              <a:rPr lang="en-US" dirty="0"/>
              <a:t>Who comes up with these innovations?</a:t>
            </a:r>
          </a:p>
        </p:txBody>
      </p:sp>
      <p:pic>
        <p:nvPicPr>
          <p:cNvPr id="4" name="Bild 23" descr="cartoon of a figure crossing a maze on a red bridge">
            <a:extLst>
              <a:ext uri="{FF2B5EF4-FFF2-40B4-BE49-F238E27FC236}">
                <a16:creationId xmlns:a16="http://schemas.microsoft.com/office/drawing/2014/main" id="{2C0B62F8-BB0A-D918-AE9E-E431C38C89E9}"/>
              </a:ext>
            </a:extLst>
          </p:cNvPr>
          <p:cNvPicPr>
            <a:picLocks noChangeAspect="1"/>
          </p:cNvPicPr>
          <p:nvPr/>
        </p:nvPicPr>
        <p:blipFill>
          <a:blip r:embed="rId2"/>
          <a:stretch>
            <a:fillRect/>
          </a:stretch>
        </p:blipFill>
        <p:spPr>
          <a:xfrm>
            <a:off x="6856320" y="2664870"/>
            <a:ext cx="2676172" cy="2410966"/>
          </a:xfrm>
          <a:prstGeom prst="rect">
            <a:avLst/>
          </a:prstGeom>
        </p:spPr>
      </p:pic>
      <p:sp>
        <p:nvSpPr>
          <p:cNvPr id="5" name="Textfeld 24">
            <a:extLst>
              <a:ext uri="{FF2B5EF4-FFF2-40B4-BE49-F238E27FC236}">
                <a16:creationId xmlns:a16="http://schemas.microsoft.com/office/drawing/2014/main" id="{6E86BFE2-6E06-C92D-032A-298E13B33256}"/>
              </a:ext>
            </a:extLst>
          </p:cNvPr>
          <p:cNvSpPr txBox="1"/>
          <p:nvPr/>
        </p:nvSpPr>
        <p:spPr>
          <a:xfrm>
            <a:off x="2286006" y="2664875"/>
            <a:ext cx="4139827" cy="2585257"/>
          </a:xfrm>
          <a:prstGeom prst="rect">
            <a:avLst/>
          </a:prstGeom>
          <a:noFill/>
        </p:spPr>
        <p:txBody>
          <a:bodyPr wrap="square" lIns="91370" tIns="45687" rIns="91370" bIns="45687" rtlCol="0">
            <a:spAutoFit/>
          </a:bodyPr>
          <a:lstStyle/>
          <a:p>
            <a:pPr>
              <a:buNone/>
            </a:pPr>
            <a:r>
              <a:rPr lang="en-US" dirty="0">
                <a:latin typeface="Arial"/>
                <a:cs typeface="Arial"/>
              </a:rPr>
              <a:t>Entrepreneurs play an important role in societal innovations.</a:t>
            </a:r>
          </a:p>
          <a:p>
            <a:pPr>
              <a:buNone/>
            </a:pPr>
            <a:endParaRPr lang="en-US" dirty="0">
              <a:latin typeface="Arial"/>
              <a:cs typeface="Arial"/>
            </a:endParaRPr>
          </a:p>
          <a:p>
            <a:pPr>
              <a:buNone/>
            </a:pPr>
            <a:r>
              <a:rPr lang="en-US" dirty="0">
                <a:latin typeface="Arial"/>
                <a:cs typeface="Arial"/>
              </a:rPr>
              <a:t>Entrepreneurs recognize potential for value creation that has so far been overlooked or not properly exploited. </a:t>
            </a:r>
          </a:p>
          <a:p>
            <a:pPr>
              <a:buNone/>
            </a:pPr>
            <a:endParaRPr lang="en-US" dirty="0">
              <a:latin typeface="Arial"/>
              <a:cs typeface="Arial"/>
            </a:endParaRPr>
          </a:p>
          <a:p>
            <a:pPr>
              <a:buNone/>
            </a:pPr>
            <a:r>
              <a:rPr lang="en-US" dirty="0">
                <a:latin typeface="Arial"/>
                <a:cs typeface="Arial"/>
              </a:rPr>
              <a:t>As such they build bridges between existing and new systems.</a:t>
            </a:r>
            <a:r>
              <a:rPr lang="de-DE" dirty="0">
                <a:latin typeface="Arial"/>
                <a:cs typeface="Arial"/>
              </a:rPr>
              <a:t> </a:t>
            </a:r>
          </a:p>
        </p:txBody>
      </p:sp>
      <p:sp>
        <p:nvSpPr>
          <p:cNvPr id="6" name="Abgerundetes Rechteck 25">
            <a:extLst>
              <a:ext uri="{FF2B5EF4-FFF2-40B4-BE49-F238E27FC236}">
                <a16:creationId xmlns:a16="http://schemas.microsoft.com/office/drawing/2014/main" id="{EC436B11-90D6-CEFE-64A2-E5EB8FC5B3FF}"/>
              </a:ext>
              <a:ext uri="{C183D7F6-B498-43B3-948B-1728B52AA6E4}">
                <adec:decorative xmlns:adec="http://schemas.microsoft.com/office/drawing/2017/decorative" val="1"/>
              </a:ext>
            </a:extLst>
          </p:cNvPr>
          <p:cNvSpPr/>
          <p:nvPr/>
        </p:nvSpPr>
        <p:spPr bwMode="auto">
          <a:xfrm>
            <a:off x="2151064" y="2386155"/>
            <a:ext cx="8135937" cy="2923644"/>
          </a:xfrm>
          <a:prstGeom prst="roundRect">
            <a:avLst>
              <a:gd name="adj" fmla="val 2037"/>
            </a:avLst>
          </a:prstGeom>
          <a:noFill/>
          <a:ln w="12700" cap="flat" cmpd="sng" algn="ctr">
            <a:solidFill>
              <a:schemeClr val="tx1"/>
            </a:solidFill>
            <a:prstDash val="solid"/>
            <a:round/>
            <a:headEnd type="none" w="med" len="med"/>
            <a:tailEnd type="none" w="med" len="med"/>
          </a:ln>
          <a:effectLst/>
        </p:spPr>
        <p:txBody>
          <a:bodyPr vert="horz" wrap="square" lIns="89934" tIns="46766" rIns="89934" bIns="46766" numCol="1" rtlCol="0" anchor="t" anchorCtr="0" compatLnSpc="1">
            <a:prstTxWarp prst="textNoShape">
              <a:avLst/>
            </a:prstTxWarp>
          </a:bodyPr>
          <a:lstStyle/>
          <a:p>
            <a:pPr marL="182431" indent="-92005" defTabSz="956569"/>
            <a:endParaRPr lang="en-US" dirty="0"/>
          </a:p>
        </p:txBody>
      </p:sp>
    </p:spTree>
    <p:extLst>
      <p:ext uri="{BB962C8B-B14F-4D97-AF65-F5344CB8AC3E}">
        <p14:creationId xmlns:p14="http://schemas.microsoft.com/office/powerpoint/2010/main" val="32022587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Slide Background">
            <a:extLst>
              <a:ext uri="{FF2B5EF4-FFF2-40B4-BE49-F238E27FC236}">
                <a16:creationId xmlns:a16="http://schemas.microsoft.com/office/drawing/2014/main" id="{7B1AB9FE-36F5-4FD1-9850-DB5C5AD48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Scribbles on a notebook">
            <a:extLst>
              <a:ext uri="{FF2B5EF4-FFF2-40B4-BE49-F238E27FC236}">
                <a16:creationId xmlns:a16="http://schemas.microsoft.com/office/drawing/2014/main" id="{80777B79-FCD8-7638-71F2-DF828A666054}"/>
              </a:ext>
            </a:extLst>
          </p:cNvPr>
          <p:cNvPicPr>
            <a:picLocks noChangeAspect="1"/>
          </p:cNvPicPr>
          <p:nvPr/>
        </p:nvPicPr>
        <p:blipFill rotWithShape="1">
          <a:blip r:embed="rId2"/>
          <a:srcRect t="11458" b="22849"/>
          <a:stretch/>
        </p:blipFill>
        <p:spPr>
          <a:xfrm>
            <a:off x="20" y="10"/>
            <a:ext cx="12191979" cy="5486390"/>
          </a:xfrm>
          <a:prstGeom prst="rect">
            <a:avLst/>
          </a:prstGeom>
          <a:effectLst>
            <a:outerShdw blurRad="596900" dist="330200" dir="8820000" sx="87000" sy="87000" algn="ctr" rotWithShape="0">
              <a:srgbClr val="000000">
                <a:alpha val="29000"/>
              </a:srgbClr>
            </a:outerShdw>
          </a:effectLst>
        </p:spPr>
      </p:pic>
      <p:sp useBgFill="1">
        <p:nvSpPr>
          <p:cNvPr id="17" name="Rectangle 16">
            <a:extLst>
              <a:ext uri="{FF2B5EF4-FFF2-40B4-BE49-F238E27FC236}">
                <a16:creationId xmlns:a16="http://schemas.microsoft.com/office/drawing/2014/main" id="{F489C2E0-4895-4B72-85EA-7EE9FAFFD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02"/>
            <a:ext cx="12192000" cy="1371598"/>
          </a:xfrm>
          <a:prstGeom prst="rect">
            <a:avLst/>
          </a:prstGeom>
          <a:ln>
            <a:noFill/>
          </a:ln>
          <a:effectLst>
            <a:outerShdw blurRad="254000" dist="114300" dir="20340000" sx="89000" sy="89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EEF7F6-547B-9C04-A55B-6C96336AC590}"/>
              </a:ext>
            </a:extLst>
          </p:cNvPr>
          <p:cNvSpPr>
            <a:spLocks noGrp="1"/>
          </p:cNvSpPr>
          <p:nvPr>
            <p:ph type="title"/>
          </p:nvPr>
        </p:nvSpPr>
        <p:spPr>
          <a:xfrm>
            <a:off x="589556" y="5746071"/>
            <a:ext cx="7015499" cy="852260"/>
          </a:xfrm>
        </p:spPr>
        <p:txBody>
          <a:bodyPr vert="horz" lIns="91440" tIns="45720" rIns="91440" bIns="45720" rtlCol="0" anchor="ctr">
            <a:normAutofit/>
          </a:bodyPr>
          <a:lstStyle/>
          <a:p>
            <a:r>
              <a:rPr lang="en-US" sz="4000" dirty="0"/>
              <a:t>Social</a:t>
            </a:r>
            <a:r>
              <a:rPr lang="en-US" sz="3600" dirty="0">
                <a:solidFill>
                  <a:schemeClr val="tx1"/>
                </a:solidFill>
                <a:latin typeface="+mj-lt"/>
                <a:ea typeface="+mj-ea"/>
                <a:cs typeface="+mj-cs"/>
              </a:rPr>
              <a:t> </a:t>
            </a:r>
            <a:r>
              <a:rPr lang="en-US" sz="4000" dirty="0"/>
              <a:t>Entrepreneurship</a:t>
            </a:r>
          </a:p>
        </p:txBody>
      </p:sp>
    </p:spTree>
    <p:extLst>
      <p:ext uri="{BB962C8B-B14F-4D97-AF65-F5344CB8AC3E}">
        <p14:creationId xmlns:p14="http://schemas.microsoft.com/office/powerpoint/2010/main" val="197700688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92A-892E-B6CE-0EC8-85A3A6FAD208}"/>
              </a:ext>
            </a:extLst>
          </p:cNvPr>
          <p:cNvSpPr>
            <a:spLocks noGrp="1"/>
          </p:cNvSpPr>
          <p:nvPr>
            <p:ph type="title"/>
          </p:nvPr>
        </p:nvSpPr>
        <p:spPr/>
        <p:txBody>
          <a:bodyPr/>
          <a:lstStyle/>
          <a:p>
            <a:r>
              <a:rPr lang="en-US"/>
              <a:t>What‘s the difference?</a:t>
            </a:r>
          </a:p>
        </p:txBody>
      </p:sp>
      <p:sp>
        <p:nvSpPr>
          <p:cNvPr id="4" name="TextBox 3">
            <a:extLst>
              <a:ext uri="{FF2B5EF4-FFF2-40B4-BE49-F238E27FC236}">
                <a16:creationId xmlns:a16="http://schemas.microsoft.com/office/drawing/2014/main" id="{B3530E6A-2400-3021-20E9-901FF2E222FF}"/>
              </a:ext>
            </a:extLst>
          </p:cNvPr>
          <p:cNvSpPr txBox="1"/>
          <p:nvPr/>
        </p:nvSpPr>
        <p:spPr>
          <a:xfrm>
            <a:off x="3482010" y="1943258"/>
            <a:ext cx="1593706" cy="369332"/>
          </a:xfrm>
          <a:prstGeom prst="rect">
            <a:avLst/>
          </a:prstGeom>
          <a:noFill/>
        </p:spPr>
        <p:txBody>
          <a:bodyPr wrap="none" rtlCol="0">
            <a:spAutoFit/>
          </a:bodyPr>
          <a:lstStyle/>
          <a:p>
            <a:r>
              <a:rPr lang="en-US"/>
              <a:t>Social activism</a:t>
            </a:r>
          </a:p>
        </p:txBody>
      </p:sp>
      <p:sp>
        <p:nvSpPr>
          <p:cNvPr id="5" name="TextBox 4">
            <a:extLst>
              <a:ext uri="{FF2B5EF4-FFF2-40B4-BE49-F238E27FC236}">
                <a16:creationId xmlns:a16="http://schemas.microsoft.com/office/drawing/2014/main" id="{46346010-883D-8E14-AF02-AD7EC91D4C50}"/>
              </a:ext>
            </a:extLst>
          </p:cNvPr>
          <p:cNvSpPr txBox="1"/>
          <p:nvPr/>
        </p:nvSpPr>
        <p:spPr>
          <a:xfrm>
            <a:off x="6165850" y="1943258"/>
            <a:ext cx="3025508" cy="369332"/>
          </a:xfrm>
          <a:prstGeom prst="rect">
            <a:avLst/>
          </a:prstGeom>
          <a:noFill/>
        </p:spPr>
        <p:txBody>
          <a:bodyPr wrap="none" rtlCol="0">
            <a:spAutoFit/>
          </a:bodyPr>
          <a:lstStyle/>
          <a:p>
            <a:r>
              <a:rPr lang="en-US"/>
              <a:t>Responsible entrepreneurship</a:t>
            </a:r>
          </a:p>
        </p:txBody>
      </p:sp>
      <p:pic>
        <p:nvPicPr>
          <p:cNvPr id="6" name="Picture 5" descr="a cartoon image of a family eating. it is a spot the difference game">
            <a:extLst>
              <a:ext uri="{FF2B5EF4-FFF2-40B4-BE49-F238E27FC236}">
                <a16:creationId xmlns:a16="http://schemas.microsoft.com/office/drawing/2014/main" id="{935A568E-E099-A646-A8B5-F57424559ADA}"/>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523858" y="2427213"/>
            <a:ext cx="6667500" cy="3670300"/>
          </a:xfrm>
          <a:prstGeom prst="rect">
            <a:avLst/>
          </a:prstGeom>
        </p:spPr>
      </p:pic>
      <p:sp>
        <p:nvSpPr>
          <p:cNvPr id="7" name="TextBox 6">
            <a:extLst>
              <a:ext uri="{FF2B5EF4-FFF2-40B4-BE49-F238E27FC236}">
                <a16:creationId xmlns:a16="http://schemas.microsoft.com/office/drawing/2014/main" id="{47391425-85F0-92D5-7EE1-0D19DFB7CDE5}"/>
              </a:ext>
            </a:extLst>
          </p:cNvPr>
          <p:cNvSpPr txBox="1"/>
          <p:nvPr/>
        </p:nvSpPr>
        <p:spPr>
          <a:xfrm>
            <a:off x="1958412" y="6097513"/>
            <a:ext cx="6667500" cy="230832"/>
          </a:xfrm>
          <a:prstGeom prst="rect">
            <a:avLst/>
          </a:prstGeom>
          <a:noFill/>
        </p:spPr>
        <p:txBody>
          <a:bodyPr wrap="square" rtlCol="0">
            <a:spAutoFit/>
          </a:bodyPr>
          <a:lstStyle/>
          <a:p>
            <a:r>
              <a:rPr lang="en-US" sz="900">
                <a:hlinkClick r:id="rId3" tooltip="https://en.wikipedia.org/wiki/Spot_the_difference"/>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415111306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099E3-9922-9FB5-4A84-A635D7449940}"/>
              </a:ext>
            </a:extLst>
          </p:cNvPr>
          <p:cNvSpPr>
            <a:spLocks noGrp="1"/>
          </p:cNvSpPr>
          <p:nvPr>
            <p:ph type="title"/>
          </p:nvPr>
        </p:nvSpPr>
        <p:spPr>
          <a:xfrm>
            <a:off x="3116116" y="378254"/>
            <a:ext cx="7220712" cy="739353"/>
          </a:xfrm>
        </p:spPr>
        <p:txBody>
          <a:bodyPr/>
          <a:lstStyle/>
          <a:p>
            <a:r>
              <a:rPr lang="en-US" dirty="0"/>
              <a:t>Same goal – different means</a:t>
            </a:r>
          </a:p>
        </p:txBody>
      </p:sp>
      <p:graphicFrame>
        <p:nvGraphicFramePr>
          <p:cNvPr id="4" name="Diagramm 8" descr="diagram showcasing the difference between social service provision, social activism and social entrepreneurship. main message is that social activism requires others (i.e. governments or companies) to make the change whereas social entrepreneurship can do it directly. Both want to create widespread social change">
            <a:extLst>
              <a:ext uri="{FF2B5EF4-FFF2-40B4-BE49-F238E27FC236}">
                <a16:creationId xmlns:a16="http://schemas.microsoft.com/office/drawing/2014/main" id="{C9759FC2-DBA0-3500-57EA-4086FF4ED7C1}"/>
              </a:ext>
            </a:extLst>
          </p:cNvPr>
          <p:cNvGraphicFramePr/>
          <p:nvPr>
            <p:extLst>
              <p:ext uri="{D42A27DB-BD31-4B8C-83A1-F6EECF244321}">
                <p14:modId xmlns:p14="http://schemas.microsoft.com/office/powerpoint/2010/main" val="3174551678"/>
              </p:ext>
            </p:extLst>
          </p:nvPr>
        </p:nvGraphicFramePr>
        <p:xfrm>
          <a:off x="3914240" y="1226451"/>
          <a:ext cx="6422588" cy="43114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Pfeil nach oben 11">
            <a:extLst>
              <a:ext uri="{FF2B5EF4-FFF2-40B4-BE49-F238E27FC236}">
                <a16:creationId xmlns:a16="http://schemas.microsoft.com/office/drawing/2014/main" id="{F0D5242A-7D5E-56C8-C75E-1D01CF891C25}"/>
              </a:ext>
              <a:ext uri="{C183D7F6-B498-43B3-948B-1728B52AA6E4}">
                <adec:decorative xmlns:adec="http://schemas.microsoft.com/office/drawing/2017/decorative" val="1"/>
              </a:ext>
            </a:extLst>
          </p:cNvPr>
          <p:cNvSpPr/>
          <p:nvPr/>
        </p:nvSpPr>
        <p:spPr bwMode="auto">
          <a:xfrm>
            <a:off x="4328958" y="1354450"/>
            <a:ext cx="783810" cy="4180758"/>
          </a:xfrm>
          <a:prstGeom prst="upArrow">
            <a:avLst/>
          </a:prstGeom>
          <a:solidFill>
            <a:schemeClr val="bg1">
              <a:lumMod val="85000"/>
            </a:schemeClr>
          </a:solidFill>
          <a:ln w="12700" cap="flat" cmpd="sng" algn="ctr">
            <a:noFill/>
            <a:prstDash val="solid"/>
            <a:round/>
            <a:headEnd type="none" w="med" len="med"/>
            <a:tailEnd type="none" w="med" len="med"/>
          </a:ln>
          <a:effectLst/>
        </p:spPr>
        <p:txBody>
          <a:bodyPr vert="horz" wrap="square" lIns="81588" tIns="42427" rIns="81588" bIns="42427" numCol="1" rtlCol="0" anchor="t" anchorCtr="0" compatLnSpc="1">
            <a:prstTxWarp prst="textNoShape">
              <a:avLst/>
            </a:prstTxWarp>
          </a:bodyPr>
          <a:lstStyle/>
          <a:p>
            <a:pPr marL="165499" indent="-83469" defTabSz="867793">
              <a:buFontTx/>
              <a:buChar char="•"/>
            </a:pPr>
            <a:endParaRPr lang="en-US" sz="1300" dirty="0">
              <a:ea typeface="Arial" charset="0"/>
              <a:cs typeface="Arial" charset="0"/>
            </a:endParaRPr>
          </a:p>
        </p:txBody>
      </p:sp>
      <p:sp>
        <p:nvSpPr>
          <p:cNvPr id="6" name="Pfeil nach oben 12">
            <a:extLst>
              <a:ext uri="{FF2B5EF4-FFF2-40B4-BE49-F238E27FC236}">
                <a16:creationId xmlns:a16="http://schemas.microsoft.com/office/drawing/2014/main" id="{4B894F37-C4C2-4E70-F8A4-CC7B2F71D9B6}"/>
              </a:ext>
              <a:ext uri="{C183D7F6-B498-43B3-948B-1728B52AA6E4}">
                <adec:decorative xmlns:adec="http://schemas.microsoft.com/office/drawing/2017/decorative" val="1"/>
              </a:ext>
            </a:extLst>
          </p:cNvPr>
          <p:cNvSpPr/>
          <p:nvPr/>
        </p:nvSpPr>
        <p:spPr bwMode="auto">
          <a:xfrm rot="5400000">
            <a:off x="6739879" y="2987631"/>
            <a:ext cx="783892" cy="5225399"/>
          </a:xfrm>
          <a:prstGeom prst="upArrow">
            <a:avLst/>
          </a:prstGeom>
          <a:solidFill>
            <a:schemeClr val="bg1">
              <a:lumMod val="85000"/>
            </a:schemeClr>
          </a:solidFill>
          <a:ln w="12700" cap="flat" cmpd="sng" algn="ctr">
            <a:noFill/>
            <a:prstDash val="solid"/>
            <a:round/>
            <a:headEnd type="none" w="med" len="med"/>
            <a:tailEnd type="none" w="med" len="med"/>
          </a:ln>
          <a:effectLst/>
        </p:spPr>
        <p:txBody>
          <a:bodyPr vert="horz" wrap="square" lIns="81588" tIns="42427" rIns="81588" bIns="42427" numCol="1" rtlCol="0" anchor="t" anchorCtr="0" compatLnSpc="1">
            <a:prstTxWarp prst="textNoShape">
              <a:avLst/>
            </a:prstTxWarp>
          </a:bodyPr>
          <a:lstStyle/>
          <a:p>
            <a:pPr marL="165499" indent="-83469" defTabSz="867793">
              <a:buFontTx/>
              <a:buChar char="•"/>
            </a:pPr>
            <a:endParaRPr lang="en-US" sz="1300" dirty="0">
              <a:ea typeface="Arial" charset="0"/>
              <a:cs typeface="Arial" charset="0"/>
            </a:endParaRPr>
          </a:p>
        </p:txBody>
      </p:sp>
      <p:sp>
        <p:nvSpPr>
          <p:cNvPr id="7" name="Textfeld 13">
            <a:extLst>
              <a:ext uri="{FF2B5EF4-FFF2-40B4-BE49-F238E27FC236}">
                <a16:creationId xmlns:a16="http://schemas.microsoft.com/office/drawing/2014/main" id="{72C20D64-92B8-3B67-CB61-B415D07581C6}"/>
              </a:ext>
            </a:extLst>
          </p:cNvPr>
          <p:cNvSpPr txBox="1"/>
          <p:nvPr/>
        </p:nvSpPr>
        <p:spPr>
          <a:xfrm>
            <a:off x="2143061" y="3063686"/>
            <a:ext cx="1632937" cy="699255"/>
          </a:xfrm>
          <a:prstGeom prst="rect">
            <a:avLst/>
          </a:prstGeom>
          <a:noFill/>
        </p:spPr>
        <p:txBody>
          <a:bodyPr wrap="square" lIns="82894" tIns="41446" rIns="82894" bIns="41446" rtlCol="0">
            <a:spAutoFit/>
          </a:bodyPr>
          <a:lstStyle/>
          <a:p>
            <a:r>
              <a:rPr lang="en-US" sz="2000" b="1" dirty="0">
                <a:solidFill>
                  <a:srgbClr val="393938"/>
                </a:solidFill>
                <a:latin typeface="Arial"/>
                <a:cs typeface="Arial"/>
              </a:rPr>
              <a:t>Form of Action</a:t>
            </a:r>
          </a:p>
        </p:txBody>
      </p:sp>
      <p:sp>
        <p:nvSpPr>
          <p:cNvPr id="8" name="Textfeld 14">
            <a:extLst>
              <a:ext uri="{FF2B5EF4-FFF2-40B4-BE49-F238E27FC236}">
                <a16:creationId xmlns:a16="http://schemas.microsoft.com/office/drawing/2014/main" id="{64728AA2-7B91-1D46-C8A5-DB809A6C8982}"/>
              </a:ext>
            </a:extLst>
          </p:cNvPr>
          <p:cNvSpPr txBox="1"/>
          <p:nvPr/>
        </p:nvSpPr>
        <p:spPr>
          <a:xfrm>
            <a:off x="3332637" y="2256980"/>
            <a:ext cx="1632937" cy="360700"/>
          </a:xfrm>
          <a:prstGeom prst="rect">
            <a:avLst/>
          </a:prstGeom>
          <a:noFill/>
        </p:spPr>
        <p:txBody>
          <a:bodyPr wrap="square" lIns="82894" tIns="41446" rIns="82894" bIns="41446" rtlCol="0">
            <a:spAutoFit/>
          </a:bodyPr>
          <a:lstStyle/>
          <a:p>
            <a:r>
              <a:rPr lang="en-US" dirty="0">
                <a:solidFill>
                  <a:srgbClr val="393938"/>
                </a:solidFill>
                <a:latin typeface="Arial"/>
                <a:cs typeface="Arial"/>
              </a:rPr>
              <a:t>Direct</a:t>
            </a:r>
          </a:p>
        </p:txBody>
      </p:sp>
      <p:sp>
        <p:nvSpPr>
          <p:cNvPr id="9" name="Textfeld 15">
            <a:extLst>
              <a:ext uri="{FF2B5EF4-FFF2-40B4-BE49-F238E27FC236}">
                <a16:creationId xmlns:a16="http://schemas.microsoft.com/office/drawing/2014/main" id="{181C4AA6-6891-3512-F273-30FCB2F3EE3D}"/>
              </a:ext>
            </a:extLst>
          </p:cNvPr>
          <p:cNvSpPr txBox="1"/>
          <p:nvPr/>
        </p:nvSpPr>
        <p:spPr>
          <a:xfrm>
            <a:off x="3332637" y="4270972"/>
            <a:ext cx="1632937" cy="360700"/>
          </a:xfrm>
          <a:prstGeom prst="rect">
            <a:avLst/>
          </a:prstGeom>
          <a:noFill/>
        </p:spPr>
        <p:txBody>
          <a:bodyPr wrap="square" lIns="82894" tIns="41446" rIns="82894" bIns="41446" rtlCol="0">
            <a:spAutoFit/>
          </a:bodyPr>
          <a:lstStyle/>
          <a:p>
            <a:r>
              <a:rPr lang="en-US" dirty="0">
                <a:solidFill>
                  <a:srgbClr val="393938"/>
                </a:solidFill>
                <a:latin typeface="Arial"/>
                <a:cs typeface="Arial"/>
              </a:rPr>
              <a:t>Indirect</a:t>
            </a:r>
          </a:p>
        </p:txBody>
      </p:sp>
      <p:sp>
        <p:nvSpPr>
          <p:cNvPr id="10" name="Textfeld 16">
            <a:extLst>
              <a:ext uri="{FF2B5EF4-FFF2-40B4-BE49-F238E27FC236}">
                <a16:creationId xmlns:a16="http://schemas.microsoft.com/office/drawing/2014/main" id="{09F1D919-F36D-8591-097C-C705AED872A0}"/>
              </a:ext>
            </a:extLst>
          </p:cNvPr>
          <p:cNvSpPr txBox="1"/>
          <p:nvPr/>
        </p:nvSpPr>
        <p:spPr>
          <a:xfrm>
            <a:off x="4881917" y="5779682"/>
            <a:ext cx="2612700" cy="586340"/>
          </a:xfrm>
          <a:prstGeom prst="rect">
            <a:avLst/>
          </a:prstGeom>
          <a:noFill/>
        </p:spPr>
        <p:txBody>
          <a:bodyPr wrap="square" lIns="82894" tIns="41446" rIns="82894" bIns="41446" rtlCol="0">
            <a:spAutoFit/>
          </a:bodyPr>
          <a:lstStyle/>
          <a:p>
            <a:pPr algn="ctr"/>
            <a:r>
              <a:rPr lang="en-US" sz="1600" dirty="0">
                <a:solidFill>
                  <a:srgbClr val="393938"/>
                </a:solidFill>
                <a:latin typeface="Arial"/>
                <a:cs typeface="Arial"/>
              </a:rPr>
              <a:t>Extant System</a:t>
            </a:r>
          </a:p>
          <a:p>
            <a:r>
              <a:rPr lang="en-US" sz="1600" dirty="0">
                <a:solidFill>
                  <a:srgbClr val="393938"/>
                </a:solidFill>
                <a:latin typeface="Arial"/>
                <a:cs typeface="Arial"/>
              </a:rPr>
              <a:t>Maintained and Modified</a:t>
            </a:r>
          </a:p>
        </p:txBody>
      </p:sp>
      <p:sp>
        <p:nvSpPr>
          <p:cNvPr id="11" name="Textfeld 17">
            <a:extLst>
              <a:ext uri="{FF2B5EF4-FFF2-40B4-BE49-F238E27FC236}">
                <a16:creationId xmlns:a16="http://schemas.microsoft.com/office/drawing/2014/main" id="{B32F417E-98B4-891C-398B-9C84AFC1192C}"/>
              </a:ext>
            </a:extLst>
          </p:cNvPr>
          <p:cNvSpPr txBox="1"/>
          <p:nvPr/>
        </p:nvSpPr>
        <p:spPr>
          <a:xfrm>
            <a:off x="7093757" y="5779682"/>
            <a:ext cx="2612700" cy="586340"/>
          </a:xfrm>
          <a:prstGeom prst="rect">
            <a:avLst/>
          </a:prstGeom>
          <a:noFill/>
        </p:spPr>
        <p:txBody>
          <a:bodyPr wrap="square" lIns="82894" tIns="41446" rIns="82894" bIns="41446" rtlCol="0">
            <a:spAutoFit/>
          </a:bodyPr>
          <a:lstStyle/>
          <a:p>
            <a:pPr algn="ctr"/>
            <a:r>
              <a:rPr lang="en-US" sz="1600" dirty="0">
                <a:solidFill>
                  <a:srgbClr val="393938"/>
                </a:solidFill>
                <a:latin typeface="Arial"/>
                <a:cs typeface="Arial"/>
              </a:rPr>
              <a:t>New Equilibrium</a:t>
            </a:r>
          </a:p>
          <a:p>
            <a:pPr algn="ctr"/>
            <a:r>
              <a:rPr lang="en-US" sz="1600" dirty="0">
                <a:solidFill>
                  <a:srgbClr val="393938"/>
                </a:solidFill>
                <a:latin typeface="Arial"/>
                <a:cs typeface="Arial"/>
              </a:rPr>
              <a:t>Created and Sustained</a:t>
            </a:r>
          </a:p>
        </p:txBody>
      </p:sp>
      <p:sp>
        <p:nvSpPr>
          <p:cNvPr id="12" name="Fußzeilenplatzhalter 5">
            <a:extLst>
              <a:ext uri="{FF2B5EF4-FFF2-40B4-BE49-F238E27FC236}">
                <a16:creationId xmlns:a16="http://schemas.microsoft.com/office/drawing/2014/main" id="{A7FBF31B-E994-A28A-FD7A-944FD4F45145}"/>
              </a:ext>
            </a:extLst>
          </p:cNvPr>
          <p:cNvSpPr txBox="1">
            <a:spLocks/>
          </p:cNvSpPr>
          <p:nvPr/>
        </p:nvSpPr>
        <p:spPr>
          <a:xfrm>
            <a:off x="2120314" y="5709020"/>
            <a:ext cx="1695336" cy="365125"/>
          </a:xfrm>
          <a:prstGeom prst="leftUpArrow">
            <a:avLst/>
          </a:prstGeom>
        </p:spPr>
        <p:txBody>
          <a:bodyPr lIns="82885" tIns="41442" rIns="82885" bIns="41442"/>
          <a:lstStyle>
            <a:defPPr>
              <a:defRPr lang="en-GB"/>
            </a:defPPr>
            <a:lvl1pPr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1pPr>
            <a:lvl2pPr marL="426949" indent="-215856"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2pPr>
            <a:lvl3pPr marL="642804" indent="-212681"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3pPr>
            <a:lvl4pPr marL="858660" indent="-212681"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4pPr>
            <a:lvl5pPr marL="1074515" indent="-214267" algn="l" defTabSz="449170" rtl="0" fontAlgn="base">
              <a:spcBef>
                <a:spcPct val="0"/>
              </a:spcBef>
              <a:spcAft>
                <a:spcPct val="0"/>
              </a:spcAft>
              <a:defRPr sz="2000" kern="1200">
                <a:solidFill>
                  <a:schemeClr val="bg1"/>
                </a:solidFill>
                <a:latin typeface="Times New Roman" pitchFamily="18" charset="0"/>
                <a:ea typeface="+mn-ea"/>
                <a:cs typeface="Arial" pitchFamily="34" charset="0"/>
              </a:defRPr>
            </a:lvl5pPr>
            <a:lvl6pPr marL="2285526" algn="l" defTabSz="914210" rtl="0" eaLnBrk="1" latinLnBrk="0" hangingPunct="1">
              <a:defRPr sz="2000" kern="1200">
                <a:solidFill>
                  <a:schemeClr val="bg1"/>
                </a:solidFill>
                <a:latin typeface="Times New Roman" pitchFamily="18" charset="0"/>
                <a:ea typeface="+mn-ea"/>
                <a:cs typeface="Arial" pitchFamily="34" charset="0"/>
              </a:defRPr>
            </a:lvl6pPr>
            <a:lvl7pPr marL="2742632" algn="l" defTabSz="914210" rtl="0" eaLnBrk="1" latinLnBrk="0" hangingPunct="1">
              <a:defRPr sz="2000" kern="1200">
                <a:solidFill>
                  <a:schemeClr val="bg1"/>
                </a:solidFill>
                <a:latin typeface="Times New Roman" pitchFamily="18" charset="0"/>
                <a:ea typeface="+mn-ea"/>
                <a:cs typeface="Arial" pitchFamily="34" charset="0"/>
              </a:defRPr>
            </a:lvl7pPr>
            <a:lvl8pPr marL="3199737" algn="l" defTabSz="914210" rtl="0" eaLnBrk="1" latinLnBrk="0" hangingPunct="1">
              <a:defRPr sz="2000" kern="1200">
                <a:solidFill>
                  <a:schemeClr val="bg1"/>
                </a:solidFill>
                <a:latin typeface="Times New Roman" pitchFamily="18" charset="0"/>
                <a:ea typeface="+mn-ea"/>
                <a:cs typeface="Arial" pitchFamily="34" charset="0"/>
              </a:defRPr>
            </a:lvl8pPr>
            <a:lvl9pPr marL="3656842" algn="l" defTabSz="914210" rtl="0" eaLnBrk="1" latinLnBrk="0" hangingPunct="1">
              <a:defRPr sz="2000" kern="1200">
                <a:solidFill>
                  <a:schemeClr val="bg1"/>
                </a:solidFill>
                <a:latin typeface="Times New Roman" pitchFamily="18" charset="0"/>
                <a:ea typeface="+mn-ea"/>
                <a:cs typeface="Arial" pitchFamily="34" charset="0"/>
              </a:defRPr>
            </a:lvl9pPr>
          </a:lstStyle>
          <a:p>
            <a:pPr lvl="0" eaLnBrk="0" hangingPunct="0">
              <a:spcBef>
                <a:spcPct val="20000"/>
              </a:spcBef>
            </a:pPr>
            <a:r>
              <a:rPr lang="en-US" sz="1000" dirty="0">
                <a:solidFill>
                  <a:srgbClr val="393938"/>
                </a:solidFill>
                <a:latin typeface="Arial"/>
                <a:cs typeface="Arial"/>
              </a:rPr>
              <a:t>(Martin &amp; </a:t>
            </a:r>
            <a:r>
              <a:rPr lang="en-US" sz="1000" dirty="0" err="1">
                <a:solidFill>
                  <a:srgbClr val="393938"/>
                </a:solidFill>
                <a:latin typeface="Arial"/>
                <a:cs typeface="Arial"/>
              </a:rPr>
              <a:t>Osberg</a:t>
            </a:r>
            <a:r>
              <a:rPr lang="en-US" sz="1000" dirty="0">
                <a:solidFill>
                  <a:srgbClr val="393938"/>
                </a:solidFill>
                <a:latin typeface="Arial"/>
                <a:cs typeface="Arial"/>
              </a:rPr>
              <a:t>, 2007)</a:t>
            </a:r>
          </a:p>
        </p:txBody>
      </p:sp>
    </p:spTree>
    <p:extLst>
      <p:ext uri="{BB962C8B-B14F-4D97-AF65-F5344CB8AC3E}">
        <p14:creationId xmlns:p14="http://schemas.microsoft.com/office/powerpoint/2010/main" val="1870182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03B830D-F7AF-82CB-1333-6D9B7568DFB8}"/>
              </a:ext>
            </a:extLst>
          </p:cNvPr>
          <p:cNvSpPr>
            <a:spLocks noGrp="1"/>
          </p:cNvSpPr>
          <p:nvPr>
            <p:ph type="title"/>
          </p:nvPr>
        </p:nvSpPr>
        <p:spPr>
          <a:xfrm>
            <a:off x="908454" y="1360481"/>
            <a:ext cx="4605340" cy="2387600"/>
          </a:xfrm>
        </p:spPr>
        <p:txBody>
          <a:bodyPr vert="horz" lIns="91440" tIns="45720" rIns="91440" bIns="45720" rtlCol="0" anchor="b">
            <a:normAutofit/>
          </a:bodyPr>
          <a:lstStyle/>
          <a:p>
            <a:r>
              <a:rPr lang="en-US" sz="5000">
                <a:solidFill>
                  <a:schemeClr val="bg1"/>
                </a:solidFill>
                <a:latin typeface="+mj-lt"/>
                <a:ea typeface="+mj-ea"/>
                <a:cs typeface="+mj-cs"/>
              </a:rPr>
              <a:t>Systems</a:t>
            </a:r>
          </a:p>
        </p:txBody>
      </p:sp>
      <p:pic>
        <p:nvPicPr>
          <p:cNvPr id="4" name="Picture 3" descr="A picture containing colorful, colored, fireworks&#10;&#10;Description automatically generated">
            <a:extLst>
              <a:ext uri="{FF2B5EF4-FFF2-40B4-BE49-F238E27FC236}">
                <a16:creationId xmlns:a16="http://schemas.microsoft.com/office/drawing/2014/main" id="{3DD7DABF-508F-5AE1-2F03-C63231E8401A}"/>
              </a:ext>
            </a:extLst>
          </p:cNvPr>
          <p:cNvPicPr>
            <a:picLocks noChangeAspect="1"/>
          </p:cNvPicPr>
          <p:nvPr/>
        </p:nvPicPr>
        <p:blipFill rotWithShape="1">
          <a:blip r:embed="rId2">
            <a:alphaModFix/>
          </a:blip>
          <a:srcRect t="7818" r="3" b="11009"/>
          <a:stretch/>
        </p:blipFill>
        <p:spPr>
          <a:xfrm>
            <a:off x="5800734" y="1057275"/>
            <a:ext cx="5917401" cy="4743450"/>
          </a:xfrm>
          <a:prstGeom prst="rect">
            <a:avLst/>
          </a:prstGeom>
        </p:spPr>
      </p:pic>
      <p:sp>
        <p:nvSpPr>
          <p:cNvPr id="11" name="Rectangle 10">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7697326"/>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D503FB7-1CD7-5449-A7CE-46D0ACA505D9}"/>
              </a:ext>
            </a:extLst>
          </p:cNvPr>
          <p:cNvSpPr txBox="1"/>
          <p:nvPr/>
        </p:nvSpPr>
        <p:spPr>
          <a:xfrm>
            <a:off x="895203" y="1457740"/>
            <a:ext cx="2921424" cy="1113182"/>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Light" panose="020F0302020204030204"/>
                <a:ea typeface="+mn-ea"/>
                <a:cs typeface="+mn-cs"/>
              </a:rPr>
              <a:t>A set of interacting or interrelated entities that form a whole</a:t>
            </a:r>
          </a:p>
        </p:txBody>
      </p:sp>
      <p:pic>
        <p:nvPicPr>
          <p:cNvPr id="5" name="Picture 4" descr="A picture containing colorful, colored, fireworks&#10;&#10;Description automatically generated">
            <a:extLst>
              <a:ext uri="{FF2B5EF4-FFF2-40B4-BE49-F238E27FC236}">
                <a16:creationId xmlns:a16="http://schemas.microsoft.com/office/drawing/2014/main" id="{5F72C8A6-ACBD-4D4F-A314-50ADE4A2DCB6}"/>
              </a:ext>
            </a:extLst>
          </p:cNvPr>
          <p:cNvPicPr>
            <a:picLocks noChangeAspect="1"/>
          </p:cNvPicPr>
          <p:nvPr/>
        </p:nvPicPr>
        <p:blipFill rotWithShape="1">
          <a:blip r:embed="rId2">
            <a:alphaModFix/>
          </a:blip>
          <a:srcRect t="7796" r="3" b="11031"/>
          <a:stretch/>
        </p:blipFill>
        <p:spPr>
          <a:xfrm>
            <a:off x="5800734" y="1057275"/>
            <a:ext cx="5917401" cy="4743450"/>
          </a:xfrm>
          <a:prstGeom prst="rect">
            <a:avLst/>
          </a:prstGeom>
        </p:spPr>
      </p:pic>
      <p:sp>
        <p:nvSpPr>
          <p:cNvPr id="28" name="Rectangle 27">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2461" y="1197769"/>
            <a:ext cx="10987078"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A438A41-13CB-D448-BF39-BFBB77097CE4}"/>
              </a:ext>
            </a:extLst>
          </p:cNvPr>
          <p:cNvSpPr txBox="1"/>
          <p:nvPr/>
        </p:nvSpPr>
        <p:spPr>
          <a:xfrm>
            <a:off x="3424081" y="3032948"/>
            <a:ext cx="173552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Defined by their boundaries</a:t>
            </a:r>
          </a:p>
        </p:txBody>
      </p:sp>
      <p:sp>
        <p:nvSpPr>
          <p:cNvPr id="9" name="TextBox 8">
            <a:extLst>
              <a:ext uri="{FF2B5EF4-FFF2-40B4-BE49-F238E27FC236}">
                <a16:creationId xmlns:a16="http://schemas.microsoft.com/office/drawing/2014/main" id="{974A80A7-C534-B447-B2DC-3DFA84B14B6A}"/>
              </a:ext>
            </a:extLst>
          </p:cNvPr>
          <p:cNvSpPr txBox="1"/>
          <p:nvPr/>
        </p:nvSpPr>
        <p:spPr>
          <a:xfrm>
            <a:off x="1192695" y="4141305"/>
            <a:ext cx="15902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Expressed by their functions</a:t>
            </a:r>
          </a:p>
        </p:txBody>
      </p:sp>
    </p:spTree>
    <p:extLst>
      <p:ext uri="{BB962C8B-B14F-4D97-AF65-F5344CB8AC3E}">
        <p14:creationId xmlns:p14="http://schemas.microsoft.com/office/powerpoint/2010/main" val="2271022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6FCE198E-B956-E049-8FB4-AF353BC8E036}"/>
              </a:ext>
            </a:extLst>
          </p:cNvPr>
          <p:cNvPicPr>
            <a:picLocks noChangeAspect="1"/>
          </p:cNvPicPr>
          <p:nvPr/>
        </p:nvPicPr>
        <p:blipFill>
          <a:blip r:embed="rId2"/>
          <a:stretch>
            <a:fillRect/>
          </a:stretch>
        </p:blipFill>
        <p:spPr>
          <a:xfrm>
            <a:off x="1029529" y="623681"/>
            <a:ext cx="4671045" cy="2901398"/>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08642974-DABD-B348-AE3D-CBD98E8A10F6}"/>
              </a:ext>
            </a:extLst>
          </p:cNvPr>
          <p:cNvPicPr>
            <a:picLocks noChangeAspect="1"/>
          </p:cNvPicPr>
          <p:nvPr/>
        </p:nvPicPr>
        <p:blipFill>
          <a:blip r:embed="rId3"/>
          <a:stretch>
            <a:fillRect/>
          </a:stretch>
        </p:blipFill>
        <p:spPr>
          <a:xfrm>
            <a:off x="6637202" y="512959"/>
            <a:ext cx="4017546" cy="2380721"/>
          </a:xfrm>
          <a:prstGeom prst="rect">
            <a:avLst/>
          </a:prstGeom>
        </p:spPr>
      </p:pic>
      <p:pic>
        <p:nvPicPr>
          <p:cNvPr id="9" name="Picture 8" descr="A picture containing table, holding, sitting, person&#10;&#10;Description automatically generated">
            <a:extLst>
              <a:ext uri="{FF2B5EF4-FFF2-40B4-BE49-F238E27FC236}">
                <a16:creationId xmlns:a16="http://schemas.microsoft.com/office/drawing/2014/main" id="{18FC23E7-4467-314E-8A96-CBF0DB8242F0}"/>
              </a:ext>
            </a:extLst>
          </p:cNvPr>
          <p:cNvPicPr>
            <a:picLocks noChangeAspect="1"/>
          </p:cNvPicPr>
          <p:nvPr/>
        </p:nvPicPr>
        <p:blipFill>
          <a:blip r:embed="rId4"/>
          <a:stretch>
            <a:fillRect/>
          </a:stretch>
        </p:blipFill>
        <p:spPr>
          <a:xfrm>
            <a:off x="763268" y="3879574"/>
            <a:ext cx="4871045" cy="2540276"/>
          </a:xfrm>
          <a:prstGeom prst="rect">
            <a:avLst/>
          </a:prstGeom>
        </p:spPr>
      </p:pic>
      <p:pic>
        <p:nvPicPr>
          <p:cNvPr id="11" name="Picture 10" descr="Icon&#10;&#10;Description automatically generated">
            <a:extLst>
              <a:ext uri="{FF2B5EF4-FFF2-40B4-BE49-F238E27FC236}">
                <a16:creationId xmlns:a16="http://schemas.microsoft.com/office/drawing/2014/main" id="{BE699552-CD05-D34A-9D2D-342B61925B04}"/>
              </a:ext>
            </a:extLst>
          </p:cNvPr>
          <p:cNvPicPr>
            <a:picLocks noChangeAspect="1"/>
          </p:cNvPicPr>
          <p:nvPr/>
        </p:nvPicPr>
        <p:blipFill>
          <a:blip r:embed="rId5"/>
          <a:stretch>
            <a:fillRect/>
          </a:stretch>
        </p:blipFill>
        <p:spPr>
          <a:xfrm>
            <a:off x="7458636" y="3110948"/>
            <a:ext cx="3496094" cy="3611217"/>
          </a:xfrm>
          <a:prstGeom prst="rect">
            <a:avLst/>
          </a:prstGeom>
        </p:spPr>
      </p:pic>
      <p:pic>
        <p:nvPicPr>
          <p:cNvPr id="13" name="Picture 12" descr="Logo&#10;&#10;Description automatically generated">
            <a:extLst>
              <a:ext uri="{FF2B5EF4-FFF2-40B4-BE49-F238E27FC236}">
                <a16:creationId xmlns:a16="http://schemas.microsoft.com/office/drawing/2014/main" id="{7BEA19A9-C4E4-4F46-9207-1285E25956F6}"/>
              </a:ext>
            </a:extLst>
          </p:cNvPr>
          <p:cNvPicPr>
            <a:picLocks noChangeAspect="1"/>
          </p:cNvPicPr>
          <p:nvPr/>
        </p:nvPicPr>
        <p:blipFill>
          <a:blip r:embed="rId6"/>
          <a:stretch>
            <a:fillRect/>
          </a:stretch>
        </p:blipFill>
        <p:spPr>
          <a:xfrm>
            <a:off x="4114800" y="1447800"/>
            <a:ext cx="3962400" cy="3962400"/>
          </a:xfrm>
          <a:prstGeom prst="rect">
            <a:avLst/>
          </a:prstGeom>
        </p:spPr>
      </p:pic>
    </p:spTree>
    <p:extLst>
      <p:ext uri="{BB962C8B-B14F-4D97-AF65-F5344CB8AC3E}">
        <p14:creationId xmlns:p14="http://schemas.microsoft.com/office/powerpoint/2010/main" val="596558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50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ntr" presetSubtype="0" fill="hold"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nodeType="withEffect">
                                  <p:stCondLst>
                                    <p:cond delay="150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nodeType="withEffect">
                                  <p:stCondLst>
                                    <p:cond delay="200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AB075640-F877-DE4F-8C16-1EC0E0FA9D0E}"/>
              </a:ext>
            </a:extLst>
          </p:cNvPr>
          <p:cNvPicPr>
            <a:picLocks noChangeAspect="1"/>
          </p:cNvPicPr>
          <p:nvPr/>
        </p:nvPicPr>
        <p:blipFill>
          <a:blip r:embed="rId2"/>
          <a:stretch>
            <a:fillRect/>
          </a:stretch>
        </p:blipFill>
        <p:spPr>
          <a:xfrm>
            <a:off x="3492500" y="63500"/>
            <a:ext cx="5207000" cy="6731000"/>
          </a:xfrm>
          <a:prstGeom prst="rect">
            <a:avLst/>
          </a:prstGeom>
        </p:spPr>
      </p:pic>
    </p:spTree>
    <p:extLst>
      <p:ext uri="{BB962C8B-B14F-4D97-AF65-F5344CB8AC3E}">
        <p14:creationId xmlns:p14="http://schemas.microsoft.com/office/powerpoint/2010/main" val="1616899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snow, water, sign&#10;&#10;Description automatically generated">
            <a:extLst>
              <a:ext uri="{FF2B5EF4-FFF2-40B4-BE49-F238E27FC236}">
                <a16:creationId xmlns:a16="http://schemas.microsoft.com/office/drawing/2014/main" id="{B16D7189-AD43-F14D-ABF2-4A825F1B6BE4}"/>
              </a:ext>
            </a:extLst>
          </p:cNvPr>
          <p:cNvPicPr>
            <a:picLocks noChangeAspect="1"/>
          </p:cNvPicPr>
          <p:nvPr/>
        </p:nvPicPr>
        <p:blipFill>
          <a:blip r:embed="rId2"/>
          <a:stretch>
            <a:fillRect/>
          </a:stretch>
        </p:blipFill>
        <p:spPr>
          <a:xfrm>
            <a:off x="3524250" y="0"/>
            <a:ext cx="5143500" cy="6858000"/>
          </a:xfrm>
          <a:prstGeom prst="rect">
            <a:avLst/>
          </a:prstGeom>
        </p:spPr>
      </p:pic>
    </p:spTree>
    <p:extLst>
      <p:ext uri="{BB962C8B-B14F-4D97-AF65-F5344CB8AC3E}">
        <p14:creationId xmlns:p14="http://schemas.microsoft.com/office/powerpoint/2010/main" val="304999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iagram&#10;&#10;Description automatically generated">
            <a:extLst>
              <a:ext uri="{FF2B5EF4-FFF2-40B4-BE49-F238E27FC236}">
                <a16:creationId xmlns:a16="http://schemas.microsoft.com/office/drawing/2014/main" id="{5A048AEC-F214-65FD-938F-4653309981CF}"/>
              </a:ext>
            </a:extLst>
          </p:cNvPr>
          <p:cNvPicPr>
            <a:picLocks noGrp="1" noChangeAspect="1"/>
          </p:cNvPicPr>
          <p:nvPr>
            <p:ph idx="1"/>
          </p:nvPr>
        </p:nvPicPr>
        <p:blipFill>
          <a:blip r:embed="rId2"/>
          <a:stretch>
            <a:fillRect/>
          </a:stretch>
        </p:blipFill>
        <p:spPr>
          <a:xfrm>
            <a:off x="1805136" y="139733"/>
            <a:ext cx="8581727" cy="6718267"/>
          </a:xfrm>
          <a:prstGeom prst="rect">
            <a:avLst/>
          </a:prstGeom>
        </p:spPr>
      </p:pic>
      <p:sp>
        <p:nvSpPr>
          <p:cNvPr id="2" name="TextBox 1">
            <a:extLst>
              <a:ext uri="{FF2B5EF4-FFF2-40B4-BE49-F238E27FC236}">
                <a16:creationId xmlns:a16="http://schemas.microsoft.com/office/drawing/2014/main" id="{CAED4793-89C0-4847-1BA8-39AF52878156}"/>
              </a:ext>
            </a:extLst>
          </p:cNvPr>
          <p:cNvSpPr txBox="1"/>
          <p:nvPr/>
        </p:nvSpPr>
        <p:spPr>
          <a:xfrm>
            <a:off x="10386863" y="5934670"/>
            <a:ext cx="1399592"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Source: Goodman, 2002)</a:t>
            </a:r>
          </a:p>
        </p:txBody>
      </p:sp>
    </p:spTree>
    <p:extLst>
      <p:ext uri="{BB962C8B-B14F-4D97-AF65-F5344CB8AC3E}">
        <p14:creationId xmlns:p14="http://schemas.microsoft.com/office/powerpoint/2010/main" val="9588855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2B3AB-DD19-C783-E1EE-E81FD5E78060}"/>
              </a:ext>
            </a:extLst>
          </p:cNvPr>
          <p:cNvSpPr>
            <a:spLocks noGrp="1"/>
          </p:cNvSpPr>
          <p:nvPr>
            <p:ph type="title"/>
          </p:nvPr>
        </p:nvSpPr>
        <p:spPr>
          <a:xfrm>
            <a:off x="4026907" y="449651"/>
            <a:ext cx="4138186" cy="646562"/>
          </a:xfrm>
        </p:spPr>
        <p:txBody>
          <a:bodyPr/>
          <a:lstStyle/>
          <a:p>
            <a:r>
              <a:rPr lang="en-US" dirty="0"/>
              <a:t>Social Innovation</a:t>
            </a:r>
          </a:p>
        </p:txBody>
      </p:sp>
      <p:sp>
        <p:nvSpPr>
          <p:cNvPr id="4" name="TextBox 3">
            <a:extLst>
              <a:ext uri="{FF2B5EF4-FFF2-40B4-BE49-F238E27FC236}">
                <a16:creationId xmlns:a16="http://schemas.microsoft.com/office/drawing/2014/main" id="{06610902-A547-DACF-BE1C-B0FD9EE39ACA}"/>
              </a:ext>
            </a:extLst>
          </p:cNvPr>
          <p:cNvSpPr txBox="1"/>
          <p:nvPr/>
        </p:nvSpPr>
        <p:spPr>
          <a:xfrm>
            <a:off x="1049482" y="1096213"/>
            <a:ext cx="8790709" cy="5632311"/>
          </a:xfrm>
          <a:prstGeom prst="rect">
            <a:avLst/>
          </a:prstGeom>
          <a:noFill/>
        </p:spPr>
        <p:txBody>
          <a:bodyPr wrap="square" rtlCol="0">
            <a:spAutoFit/>
          </a:bodyPr>
          <a:lstStyle/>
          <a:p>
            <a:r>
              <a:rPr lang="en-GB" sz="1800" dirty="0">
                <a:effectLst/>
                <a:latin typeface="Arial" panose="020B0604020202020204" pitchFamily="34" charset="0"/>
                <a:cs typeface="Arial" panose="020B0604020202020204" pitchFamily="34" charset="0"/>
              </a:rPr>
              <a:t>Social innovation has three fundamental elements which are vital to achieve social change: </a:t>
            </a:r>
          </a:p>
          <a:p>
            <a:endParaRPr lang="en-GB" dirty="0">
              <a:latin typeface="Arial" panose="020B0604020202020204" pitchFamily="34" charset="0"/>
              <a:cs typeface="Arial" panose="020B0604020202020204" pitchFamily="34" charset="0"/>
            </a:endParaRPr>
          </a:p>
          <a:p>
            <a:pPr marL="400050" indent="-400050">
              <a:buAutoNum type="romanLcParenBoth"/>
            </a:pPr>
            <a:r>
              <a:rPr lang="en-GB" sz="1800" dirty="0">
                <a:effectLst/>
                <a:latin typeface="Arial" panose="020B0604020202020204" pitchFamily="34" charset="0"/>
                <a:cs typeface="Arial" panose="020B0604020202020204" pitchFamily="34" charset="0"/>
              </a:rPr>
              <a:t>addressing needs neglected by the market or state; </a:t>
            </a:r>
          </a:p>
          <a:p>
            <a:pPr marL="400050" indent="-400050">
              <a:buAutoNum type="romanLcParenBoth"/>
            </a:pPr>
            <a:r>
              <a:rPr lang="en-GB" sz="1800" dirty="0">
                <a:effectLst/>
                <a:latin typeface="Arial" panose="020B0604020202020204" pitchFamily="34" charset="0"/>
                <a:cs typeface="Arial" panose="020B0604020202020204" pitchFamily="34" charset="0"/>
              </a:rPr>
              <a:t>creating new institutional relations; </a:t>
            </a:r>
          </a:p>
          <a:p>
            <a:pPr marL="400050" indent="-400050">
              <a:buAutoNum type="romanLcParenBoth"/>
            </a:pPr>
            <a:r>
              <a:rPr lang="en-GB" sz="1800" dirty="0">
                <a:effectLst/>
                <a:latin typeface="Arial" panose="020B0604020202020204" pitchFamily="34" charset="0"/>
                <a:cs typeface="Arial" panose="020B0604020202020204" pitchFamily="34" charset="0"/>
              </a:rPr>
              <a:t>empowering people to transform existing structures (</a:t>
            </a:r>
            <a:r>
              <a:rPr lang="en-GB" sz="1800" dirty="0" err="1">
                <a:effectLst/>
                <a:latin typeface="Arial" panose="020B0604020202020204" pitchFamily="34" charset="0"/>
                <a:cs typeface="Arial" panose="020B0604020202020204" pitchFamily="34" charset="0"/>
              </a:rPr>
              <a:t>Moulaert</a:t>
            </a:r>
            <a:r>
              <a:rPr lang="en-GB" sz="1800" dirty="0">
                <a:effectLst/>
                <a:latin typeface="Arial" panose="020B0604020202020204" pitchFamily="34" charset="0"/>
                <a:cs typeface="Arial" panose="020B0604020202020204" pitchFamily="34" charset="0"/>
              </a:rPr>
              <a:t> et al., </a:t>
            </a:r>
            <a:r>
              <a:rPr lang="en-GB" sz="1800" dirty="0">
                <a:solidFill>
                  <a:srgbClr val="0000F9"/>
                </a:solidFill>
                <a:effectLst/>
                <a:latin typeface="Arial" panose="020B0604020202020204" pitchFamily="34" charset="0"/>
                <a:cs typeface="Arial" panose="020B0604020202020204" pitchFamily="34" charset="0"/>
              </a:rPr>
              <a:t>2013</a:t>
            </a:r>
            <a:r>
              <a:rPr lang="en-GB" sz="1800" dirty="0">
                <a:effectLst/>
                <a:latin typeface="Arial" panose="020B0604020202020204" pitchFamily="34" charset="0"/>
                <a:cs typeface="Arial" panose="020B0604020202020204" pitchFamily="34" charset="0"/>
              </a:rPr>
              <a:t>). </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C</a:t>
            </a:r>
            <a:r>
              <a:rPr lang="en-GB" sz="1800" b="1" dirty="0">
                <a:effectLst/>
                <a:latin typeface="Arial" panose="020B0604020202020204" pitchFamily="34" charset="0"/>
                <a:cs typeface="Arial" panose="020B0604020202020204" pitchFamily="34" charset="0"/>
              </a:rPr>
              <a:t>onnected difference theory </a:t>
            </a:r>
            <a:r>
              <a:rPr lang="en-GB" sz="1800" dirty="0">
                <a:effectLst/>
                <a:latin typeface="Arial" panose="020B0604020202020204" pitchFamily="34" charset="0"/>
                <a:cs typeface="Arial" panose="020B0604020202020204" pitchFamily="34" charset="0"/>
              </a:rPr>
              <a:t>of social innovations: </a:t>
            </a:r>
          </a:p>
          <a:p>
            <a:pPr marL="285750" indent="-285750">
              <a:buFont typeface="Arial" panose="020B0604020202020204" pitchFamily="34" charset="0"/>
              <a:buChar char="•"/>
            </a:pPr>
            <a:r>
              <a:rPr lang="en-GB" sz="1800" dirty="0">
                <a:effectLst/>
                <a:latin typeface="Arial" panose="020B0604020202020204" pitchFamily="34" charset="0"/>
                <a:cs typeface="Arial" panose="020B0604020202020204" pitchFamily="34" charset="0"/>
              </a:rPr>
              <a:t>they are usually new combinations</a:t>
            </a:r>
            <a:r>
              <a:rPr lang="en-GB" sz="1800" b="1" dirty="0">
                <a:effectLst/>
                <a:latin typeface="Arial" panose="020B0604020202020204" pitchFamily="34" charset="0"/>
                <a:cs typeface="Arial" panose="020B0604020202020204" pitchFamily="34" charset="0"/>
              </a:rPr>
              <a:t> </a:t>
            </a:r>
            <a:r>
              <a:rPr lang="en-GB" sz="1800" dirty="0">
                <a:effectLst/>
                <a:latin typeface="Arial" panose="020B0604020202020204" pitchFamily="34" charset="0"/>
                <a:cs typeface="Arial" panose="020B0604020202020204" pitchFamily="34" charset="0"/>
              </a:rPr>
              <a:t>or hybrids of existing elements, rather than being wholly new in themselves </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C</a:t>
            </a:r>
            <a:r>
              <a:rPr lang="en-GB" sz="1800" dirty="0">
                <a:effectLst/>
                <a:latin typeface="Arial" panose="020B0604020202020204" pitchFamily="34" charset="0"/>
                <a:cs typeface="Arial" panose="020B0604020202020204" pitchFamily="34" charset="0"/>
              </a:rPr>
              <a:t>utting across organisational, sectoral or disciplinary boundaries </a:t>
            </a: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800" dirty="0">
                <a:effectLst/>
                <a:latin typeface="Arial" panose="020B0604020202020204" pitchFamily="34" charset="0"/>
                <a:cs typeface="Arial" panose="020B0604020202020204" pitchFamily="34" charset="0"/>
              </a:rPr>
              <a:t>Developing new social relationships between previously separate individuals and groups which contribute to the diffusion and embedding of the innovation, and fuel a cumulative dynamic whereby each innovation opens up the possibility of further innovations (</a:t>
            </a:r>
            <a:r>
              <a:rPr lang="en-GB" sz="1800" dirty="0" err="1">
                <a:effectLst/>
                <a:latin typeface="Arial" panose="020B0604020202020204" pitchFamily="34" charset="0"/>
                <a:cs typeface="Arial" panose="020B0604020202020204" pitchFamily="34" charset="0"/>
              </a:rPr>
              <a:t>Mulgan</a:t>
            </a:r>
            <a:r>
              <a:rPr lang="en-GB" dirty="0">
                <a:latin typeface="Arial" panose="020B0604020202020204" pitchFamily="34" charset="0"/>
                <a:cs typeface="Arial" panose="020B0604020202020204" pitchFamily="34" charset="0"/>
              </a:rPr>
              <a:t>, 2007)</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8186156"/>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fireworks, tree&#10;&#10;Description automatically generated">
            <a:extLst>
              <a:ext uri="{FF2B5EF4-FFF2-40B4-BE49-F238E27FC236}">
                <a16:creationId xmlns:a16="http://schemas.microsoft.com/office/drawing/2014/main" id="{60964697-4E5F-9F4D-9269-D25F9A6C2323}"/>
              </a:ext>
            </a:extLst>
          </p:cNvPr>
          <p:cNvPicPr>
            <a:picLocks noChangeAspect="1"/>
          </p:cNvPicPr>
          <p:nvPr/>
        </p:nvPicPr>
        <p:blipFill>
          <a:blip r:embed="rId2"/>
          <a:stretch>
            <a:fillRect/>
          </a:stretch>
        </p:blipFill>
        <p:spPr>
          <a:xfrm>
            <a:off x="2921000" y="254000"/>
            <a:ext cx="6350000" cy="6350000"/>
          </a:xfrm>
          <a:prstGeom prst="rect">
            <a:avLst/>
          </a:prstGeom>
        </p:spPr>
      </p:pic>
      <p:sp>
        <p:nvSpPr>
          <p:cNvPr id="2" name="TextBox 1">
            <a:extLst>
              <a:ext uri="{FF2B5EF4-FFF2-40B4-BE49-F238E27FC236}">
                <a16:creationId xmlns:a16="http://schemas.microsoft.com/office/drawing/2014/main" id="{0F2B4381-2958-3AAF-A39C-F6091A62497A}"/>
              </a:ext>
            </a:extLst>
          </p:cNvPr>
          <p:cNvSpPr txBox="1"/>
          <p:nvPr/>
        </p:nvSpPr>
        <p:spPr>
          <a:xfrm>
            <a:off x="9405257" y="2836507"/>
            <a:ext cx="2425959"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Systems thinking expands the range of choices available for solving a problem by broadening our thinking and helping us articulate problems in new and different ways</a:t>
            </a:r>
          </a:p>
        </p:txBody>
      </p:sp>
    </p:spTree>
    <p:extLst>
      <p:ext uri="{BB962C8B-B14F-4D97-AF65-F5344CB8AC3E}">
        <p14:creationId xmlns:p14="http://schemas.microsoft.com/office/powerpoint/2010/main" val="384531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person&#10;&#10;Description automatically generated">
            <a:extLst>
              <a:ext uri="{FF2B5EF4-FFF2-40B4-BE49-F238E27FC236}">
                <a16:creationId xmlns:a16="http://schemas.microsoft.com/office/drawing/2014/main" id="{7F2E1E11-C156-9949-95ED-62D95224889B}"/>
              </a:ext>
            </a:extLst>
          </p:cNvPr>
          <p:cNvPicPr>
            <a:picLocks noChangeAspect="1"/>
          </p:cNvPicPr>
          <p:nvPr/>
        </p:nvPicPr>
        <p:blipFill>
          <a:blip r:embed="rId2"/>
          <a:stretch>
            <a:fillRect/>
          </a:stretch>
        </p:blipFill>
        <p:spPr>
          <a:xfrm>
            <a:off x="4418076" y="0"/>
            <a:ext cx="3355848" cy="6858000"/>
          </a:xfrm>
          <a:prstGeom prst="rect">
            <a:avLst/>
          </a:prstGeom>
        </p:spPr>
      </p:pic>
    </p:spTree>
    <p:extLst>
      <p:ext uri="{BB962C8B-B14F-4D97-AF65-F5344CB8AC3E}">
        <p14:creationId xmlns:p14="http://schemas.microsoft.com/office/powerpoint/2010/main" val="3230719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person&#10;&#10;Description automatically generated">
            <a:extLst>
              <a:ext uri="{FF2B5EF4-FFF2-40B4-BE49-F238E27FC236}">
                <a16:creationId xmlns:a16="http://schemas.microsoft.com/office/drawing/2014/main" id="{7F2E1E11-C156-9949-95ED-62D95224889B}"/>
              </a:ext>
            </a:extLst>
          </p:cNvPr>
          <p:cNvPicPr>
            <a:picLocks noChangeAspect="1"/>
          </p:cNvPicPr>
          <p:nvPr/>
        </p:nvPicPr>
        <p:blipFill>
          <a:blip r:embed="rId2"/>
          <a:stretch>
            <a:fillRect/>
          </a:stretch>
        </p:blipFill>
        <p:spPr>
          <a:xfrm>
            <a:off x="4418076" y="0"/>
            <a:ext cx="3355848" cy="6858000"/>
          </a:xfrm>
          <a:prstGeom prst="rect">
            <a:avLst/>
          </a:prstGeom>
        </p:spPr>
      </p:pic>
      <p:sp>
        <p:nvSpPr>
          <p:cNvPr id="6" name="Line Callout 1 (Border and Accent Bar) 5">
            <a:extLst>
              <a:ext uri="{FF2B5EF4-FFF2-40B4-BE49-F238E27FC236}">
                <a16:creationId xmlns:a16="http://schemas.microsoft.com/office/drawing/2014/main" id="{7B4CBE4C-E069-4F4F-9057-9A62FEFA0A71}"/>
              </a:ext>
            </a:extLst>
          </p:cNvPr>
          <p:cNvSpPr/>
          <p:nvPr/>
        </p:nvSpPr>
        <p:spPr>
          <a:xfrm>
            <a:off x="4418076" y="2903838"/>
            <a:ext cx="1080681" cy="432486"/>
          </a:xfrm>
          <a:prstGeom prst="accentBorderCallout1">
            <a:avLst>
              <a:gd name="adj1" fmla="val 18750"/>
              <a:gd name="adj2" fmla="val -8333"/>
              <a:gd name="adj3" fmla="val 41258"/>
              <a:gd name="adj4" fmla="val -286655"/>
            </a:avLst>
          </a:prstGeom>
          <a:solidFill>
            <a:schemeClr val="lt1">
              <a:alpha val="0"/>
            </a:schemeClr>
          </a:solidFill>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176D055-0F7B-D141-BC54-06AE4FDEDF03}"/>
              </a:ext>
            </a:extLst>
          </p:cNvPr>
          <p:cNvSpPr txBox="1"/>
          <p:nvPr/>
        </p:nvSpPr>
        <p:spPr>
          <a:xfrm>
            <a:off x="556054" y="2903838"/>
            <a:ext cx="7290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Event</a:t>
            </a:r>
          </a:p>
        </p:txBody>
      </p:sp>
      <p:sp>
        <p:nvSpPr>
          <p:cNvPr id="9" name="TextBox 8">
            <a:extLst>
              <a:ext uri="{FF2B5EF4-FFF2-40B4-BE49-F238E27FC236}">
                <a16:creationId xmlns:a16="http://schemas.microsoft.com/office/drawing/2014/main" id="{4582B439-7D79-6E4D-B0A4-E6EB2297AE44}"/>
              </a:ext>
            </a:extLst>
          </p:cNvPr>
          <p:cNvSpPr txBox="1"/>
          <p:nvPr/>
        </p:nvSpPr>
        <p:spPr>
          <a:xfrm>
            <a:off x="481913" y="4164226"/>
            <a:ext cx="87733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Pattern</a:t>
            </a:r>
          </a:p>
        </p:txBody>
      </p:sp>
      <p:sp>
        <p:nvSpPr>
          <p:cNvPr id="11" name="TextBox 10">
            <a:extLst>
              <a:ext uri="{FF2B5EF4-FFF2-40B4-BE49-F238E27FC236}">
                <a16:creationId xmlns:a16="http://schemas.microsoft.com/office/drawing/2014/main" id="{CC59C50D-7C04-F745-AC07-456CAD46124C}"/>
              </a:ext>
            </a:extLst>
          </p:cNvPr>
          <p:cNvSpPr txBox="1"/>
          <p:nvPr/>
        </p:nvSpPr>
        <p:spPr>
          <a:xfrm>
            <a:off x="0" y="5424614"/>
            <a:ext cx="149720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Surface-level Solution</a:t>
            </a:r>
          </a:p>
        </p:txBody>
      </p:sp>
      <p:sp>
        <p:nvSpPr>
          <p:cNvPr id="12" name="Line Callout 1 (Border and Accent Bar) 11">
            <a:extLst>
              <a:ext uri="{FF2B5EF4-FFF2-40B4-BE49-F238E27FC236}">
                <a16:creationId xmlns:a16="http://schemas.microsoft.com/office/drawing/2014/main" id="{61487576-3AB7-7543-A296-D00F51259E51}"/>
              </a:ext>
            </a:extLst>
          </p:cNvPr>
          <p:cNvSpPr/>
          <p:nvPr/>
        </p:nvSpPr>
        <p:spPr>
          <a:xfrm>
            <a:off x="4287795" y="2792627"/>
            <a:ext cx="1210962" cy="1037968"/>
          </a:xfrm>
          <a:prstGeom prst="accentBorderCallout1">
            <a:avLst>
              <a:gd name="adj1" fmla="val 18750"/>
              <a:gd name="adj2" fmla="val -8333"/>
              <a:gd name="adj3" fmla="val 147024"/>
              <a:gd name="adj4" fmla="val -241394"/>
            </a:avLst>
          </a:prstGeom>
          <a:solidFill>
            <a:schemeClr val="lt1">
              <a:alpha val="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Line Callout 1 (Accent Bar) 12">
            <a:extLst>
              <a:ext uri="{FF2B5EF4-FFF2-40B4-BE49-F238E27FC236}">
                <a16:creationId xmlns:a16="http://schemas.microsoft.com/office/drawing/2014/main" id="{A2244C70-B9CB-8A4B-8B14-9C34F41ED0DE}"/>
              </a:ext>
            </a:extLst>
          </p:cNvPr>
          <p:cNvSpPr/>
          <p:nvPr/>
        </p:nvSpPr>
        <p:spPr>
          <a:xfrm>
            <a:off x="4418076" y="4893276"/>
            <a:ext cx="3355848" cy="1964724"/>
          </a:xfrm>
          <a:prstGeom prst="accentCallout1">
            <a:avLst>
              <a:gd name="adj1" fmla="val 18750"/>
              <a:gd name="adj2" fmla="val -8333"/>
              <a:gd name="adj3" fmla="val 45833"/>
              <a:gd name="adj4" fmla="val -96143"/>
            </a:avLst>
          </a:prstGeom>
          <a:solidFill>
            <a:schemeClr val="lt1">
              <a:alpha val="0"/>
            </a:schemeClr>
          </a:solidFill>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8035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dissolve">
                                      <p:cBhvr>
                                        <p:cTn id="23" dur="500"/>
                                        <p:tgtEl>
                                          <p:spTgt spid="13"/>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dissolv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p:bldP spid="11" grpId="0"/>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D6EC-0AA1-E4B6-27FE-A1C6EB6362C0}"/>
              </a:ext>
            </a:extLst>
          </p:cNvPr>
          <p:cNvSpPr>
            <a:spLocks noGrp="1"/>
          </p:cNvSpPr>
          <p:nvPr>
            <p:ph type="title"/>
          </p:nvPr>
        </p:nvSpPr>
        <p:spPr>
          <a:xfrm>
            <a:off x="3249749" y="311360"/>
            <a:ext cx="8086731" cy="739353"/>
          </a:xfrm>
        </p:spPr>
        <p:txBody>
          <a:bodyPr>
            <a:normAutofit fontScale="90000"/>
          </a:bodyPr>
          <a:lstStyle/>
          <a:p>
            <a:r>
              <a:rPr lang="en-US" dirty="0"/>
              <a:t>Social Innovation and Systems Change</a:t>
            </a:r>
          </a:p>
        </p:txBody>
      </p:sp>
      <p:pic>
        <p:nvPicPr>
          <p:cNvPr id="4" name="Content Placeholder 4" descr="A graph of a social value&#10;&#10;Description automatically generated with medium confidence">
            <a:extLst>
              <a:ext uri="{FF2B5EF4-FFF2-40B4-BE49-F238E27FC236}">
                <a16:creationId xmlns:a16="http://schemas.microsoft.com/office/drawing/2014/main" id="{789575C1-E80B-DF2B-1129-53A02CF0BE42}"/>
              </a:ext>
            </a:extLst>
          </p:cNvPr>
          <p:cNvPicPr>
            <a:picLocks noGrp="1" noChangeAspect="1"/>
          </p:cNvPicPr>
          <p:nvPr>
            <p:ph idx="1"/>
          </p:nvPr>
        </p:nvPicPr>
        <p:blipFill>
          <a:blip r:embed="rId2"/>
          <a:stretch>
            <a:fillRect/>
          </a:stretch>
        </p:blipFill>
        <p:spPr>
          <a:xfrm>
            <a:off x="1099132" y="1189212"/>
            <a:ext cx="9551550" cy="5526350"/>
          </a:xfrm>
        </p:spPr>
      </p:pic>
      <p:sp>
        <p:nvSpPr>
          <p:cNvPr id="5" name="TextBox 4">
            <a:extLst>
              <a:ext uri="{FF2B5EF4-FFF2-40B4-BE49-F238E27FC236}">
                <a16:creationId xmlns:a16="http://schemas.microsoft.com/office/drawing/2014/main" id="{208E1F98-DEE7-F35E-CDB4-63CB15386D84}"/>
              </a:ext>
            </a:extLst>
          </p:cNvPr>
          <p:cNvSpPr txBox="1"/>
          <p:nvPr/>
        </p:nvSpPr>
        <p:spPr>
          <a:xfrm>
            <a:off x="9142279" y="6546640"/>
            <a:ext cx="2547492"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Source: Costales and Zeyen, 2023</a:t>
            </a:r>
          </a:p>
        </p:txBody>
      </p:sp>
    </p:spTree>
    <p:extLst>
      <p:ext uri="{BB962C8B-B14F-4D97-AF65-F5344CB8AC3E}">
        <p14:creationId xmlns:p14="http://schemas.microsoft.com/office/powerpoint/2010/main" val="366674859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ank You Your Attention Images - Free Download on Freepik">
            <a:extLst>
              <a:ext uri="{FF2B5EF4-FFF2-40B4-BE49-F238E27FC236}">
                <a16:creationId xmlns:a16="http://schemas.microsoft.com/office/drawing/2014/main" id="{3A68118A-16A9-FE3C-B387-B09D8B12CDD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397051" y="730051"/>
            <a:ext cx="5816523" cy="5816523"/>
          </a:xfrm>
          <a:prstGeom prst="roundRect">
            <a:avLst>
              <a:gd name="adj" fmla="val 3876"/>
            </a:avLst>
          </a:prstGeom>
          <a:noFill/>
          <a:ln>
            <a:solidFill>
              <a:schemeClr val="accent1"/>
            </a:solidFill>
          </a:ln>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6ACAFB09-77C9-36B7-3549-E401F12DE71A}"/>
              </a:ext>
            </a:extLst>
          </p:cNvPr>
          <p:cNvSpPr txBox="1"/>
          <p:nvPr/>
        </p:nvSpPr>
        <p:spPr>
          <a:xfrm>
            <a:off x="805069" y="2464903"/>
            <a:ext cx="3071192" cy="1323439"/>
          </a:xfrm>
          <a:prstGeom prst="rect">
            <a:avLst/>
          </a:prstGeom>
          <a:noFill/>
        </p:spPr>
        <p:txBody>
          <a:bodyPr wrap="square" rtlCol="0">
            <a:spAutoFit/>
          </a:bodyPr>
          <a:lstStyle/>
          <a:p>
            <a:r>
              <a:rPr lang="en-US" sz="4000" dirty="0">
                <a:solidFill>
                  <a:schemeClr val="bg1"/>
                </a:solidFill>
              </a:rPr>
              <a:t>Thanks for Listening</a:t>
            </a:r>
          </a:p>
        </p:txBody>
      </p:sp>
    </p:spTree>
    <p:extLst>
      <p:ext uri="{BB962C8B-B14F-4D97-AF65-F5344CB8AC3E}">
        <p14:creationId xmlns:p14="http://schemas.microsoft.com/office/powerpoint/2010/main" val="2568694306"/>
      </p:ext>
    </p:extLst>
  </p:cSld>
  <p:clrMapOvr>
    <a:masterClrMapping/>
  </p:clrMapOvr>
  <p:transition>
    <p:fade/>
  </p:transition>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21305</TotalTime>
  <Words>715</Words>
  <Application>Microsoft Macintosh PowerPoint</Application>
  <PresentationFormat>Widescreen</PresentationFormat>
  <Paragraphs>91</Paragraphs>
  <Slides>23</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Antonio</vt:lpstr>
      <vt:lpstr>Arial</vt:lpstr>
      <vt:lpstr>Calibri</vt:lpstr>
      <vt:lpstr>Calibri Light</vt:lpstr>
      <vt:lpstr>CharisSIL</vt:lpstr>
      <vt:lpstr>Wingdings 2</vt:lpstr>
      <vt:lpstr>Work Sans</vt:lpstr>
      <vt:lpstr>Office Theme 2013 - 2022</vt:lpstr>
      <vt:lpstr>Office Theme</vt:lpstr>
      <vt:lpstr>BUSI 1764 Global Entrepreneurship and Innovation  Dr Emilio Costales </vt:lpstr>
      <vt:lpstr>Modern Society</vt:lpstr>
      <vt:lpstr>Our problem-solving mechanisms</vt:lpstr>
      <vt:lpstr>Market and State as two problem-solving structures </vt:lpstr>
      <vt:lpstr>Institutions as society’s rules of the game</vt:lpstr>
      <vt:lpstr>Organizations populate modern societies</vt:lpstr>
      <vt:lpstr>The problem-solving abilities of market and state</vt:lpstr>
      <vt:lpstr>Who comes up with these innovations?</vt:lpstr>
      <vt:lpstr>Social Entrepreneurship</vt:lpstr>
      <vt:lpstr>What‘s the difference?</vt:lpstr>
      <vt:lpstr>Same goal – different means</vt:lpstr>
      <vt:lpstr>Systems</vt:lpstr>
      <vt:lpstr>PowerPoint Presentation</vt:lpstr>
      <vt:lpstr>PowerPoint Presentation</vt:lpstr>
      <vt:lpstr>PowerPoint Presentation</vt:lpstr>
      <vt:lpstr>PowerPoint Presentation</vt:lpstr>
      <vt:lpstr>PowerPoint Presentation</vt:lpstr>
      <vt:lpstr>Social Innovation</vt:lpstr>
      <vt:lpstr>PowerPoint Presentation</vt:lpstr>
      <vt:lpstr>PowerPoint Presentation</vt:lpstr>
      <vt:lpstr>PowerPoint Presentation</vt:lpstr>
      <vt:lpstr>Social Innovation and Systems Change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 1692- INTERNATIONAL ENTREPRENEURSHIP</dc:title>
  <dc:creator>Costales, Emilio (2016)</dc:creator>
  <cp:lastModifiedBy>Emilio Costales</cp:lastModifiedBy>
  <cp:revision>232</cp:revision>
  <dcterms:created xsi:type="dcterms:W3CDTF">2023-01-06T16:57:31Z</dcterms:created>
  <dcterms:modified xsi:type="dcterms:W3CDTF">2024-10-08T11:21:57Z</dcterms:modified>
</cp:coreProperties>
</file>