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7" r:id="rId2"/>
    <p:sldId id="443" r:id="rId3"/>
    <p:sldId id="917" r:id="rId4"/>
    <p:sldId id="938" r:id="rId5"/>
    <p:sldId id="939" r:id="rId6"/>
    <p:sldId id="916" r:id="rId7"/>
    <p:sldId id="918" r:id="rId8"/>
    <p:sldId id="919" r:id="rId9"/>
    <p:sldId id="920" r:id="rId10"/>
    <p:sldId id="921" r:id="rId11"/>
    <p:sldId id="922" r:id="rId12"/>
    <p:sldId id="923" r:id="rId13"/>
    <p:sldId id="924" r:id="rId14"/>
    <p:sldId id="925" r:id="rId15"/>
    <p:sldId id="926" r:id="rId16"/>
    <p:sldId id="927" r:id="rId17"/>
    <p:sldId id="928" r:id="rId18"/>
    <p:sldId id="930" r:id="rId19"/>
    <p:sldId id="929" r:id="rId20"/>
    <p:sldId id="931" r:id="rId21"/>
    <p:sldId id="932" r:id="rId22"/>
    <p:sldId id="933" r:id="rId23"/>
    <p:sldId id="935" r:id="rId24"/>
    <p:sldId id="936" r:id="rId25"/>
    <p:sldId id="934" r:id="rId26"/>
    <p:sldId id="36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39"/>
    <p:restoredTop sz="82035"/>
  </p:normalViewPr>
  <p:slideViewPr>
    <p:cSldViewPr snapToGrid="0">
      <p:cViewPr varScale="1">
        <p:scale>
          <a:sx n="52" d="100"/>
          <a:sy n="52" d="100"/>
        </p:scale>
        <p:origin x="200" y="1704"/>
      </p:cViewPr>
      <p:guideLst/>
    </p:cSldViewPr>
  </p:slideViewPr>
  <p:outlineViewPr>
    <p:cViewPr>
      <p:scale>
        <a:sx n="33" d="100"/>
        <a:sy n="33" d="100"/>
      </p:scale>
      <p:origin x="0" y="-13184"/>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16F7D1-17FA-5844-8838-D22030F69178}" type="doc">
      <dgm:prSet loTypeId="urn:microsoft.com/office/officeart/2005/8/layout/process1" loCatId="" qsTypeId="urn:microsoft.com/office/officeart/2005/8/quickstyle/simple4" qsCatId="simple" csTypeId="urn:microsoft.com/office/officeart/2005/8/colors/accent1_2" csCatId="accent1" phldr="1"/>
      <dgm:spPr/>
    </dgm:pt>
    <dgm:pt modelId="{72EDDC21-CEF0-024A-A1B3-9CAF45957D10}">
      <dgm:prSet phldrT="[Text]"/>
      <dgm:spPr/>
      <dgm:t>
        <a:bodyPr/>
        <a:lstStyle/>
        <a:p>
          <a:r>
            <a:rPr lang="en-US" dirty="0"/>
            <a:t>Idea Generation</a:t>
          </a:r>
        </a:p>
      </dgm:t>
    </dgm:pt>
    <dgm:pt modelId="{F9EDA0FE-D7FA-3E40-B9C1-3F730A7574A6}" type="parTrans" cxnId="{EDF32C05-584D-AE4F-9122-53A40E09C2BC}">
      <dgm:prSet/>
      <dgm:spPr/>
      <dgm:t>
        <a:bodyPr/>
        <a:lstStyle/>
        <a:p>
          <a:endParaRPr lang="en-US"/>
        </a:p>
      </dgm:t>
    </dgm:pt>
    <dgm:pt modelId="{2FC20707-F8BF-BF46-A10B-6CFCB5D022BD}" type="sibTrans" cxnId="{EDF32C05-584D-AE4F-9122-53A40E09C2BC}">
      <dgm:prSet/>
      <dgm:spPr/>
      <dgm:t>
        <a:bodyPr/>
        <a:lstStyle/>
        <a:p>
          <a:endParaRPr lang="en-US" dirty="0"/>
        </a:p>
      </dgm:t>
    </dgm:pt>
    <dgm:pt modelId="{351223BB-3BD7-F643-A20A-FA35EA12B892}">
      <dgm:prSet phldrT="[Text]"/>
      <dgm:spPr/>
      <dgm:t>
        <a:bodyPr/>
        <a:lstStyle/>
        <a:p>
          <a:r>
            <a:rPr lang="en-US" dirty="0"/>
            <a:t>Opportunity Evaluation</a:t>
          </a:r>
        </a:p>
      </dgm:t>
    </dgm:pt>
    <dgm:pt modelId="{0A0D4A6B-8702-D14A-9AB6-4878FA29ED5F}" type="parTrans" cxnId="{36906204-555E-AA47-BC9E-BEFD751A808F}">
      <dgm:prSet/>
      <dgm:spPr/>
      <dgm:t>
        <a:bodyPr/>
        <a:lstStyle/>
        <a:p>
          <a:endParaRPr lang="en-US"/>
        </a:p>
      </dgm:t>
    </dgm:pt>
    <dgm:pt modelId="{9367C327-5973-964C-9A30-8C8EDA4D4703}" type="sibTrans" cxnId="{36906204-555E-AA47-BC9E-BEFD751A808F}">
      <dgm:prSet/>
      <dgm:spPr/>
      <dgm:t>
        <a:bodyPr/>
        <a:lstStyle/>
        <a:p>
          <a:endParaRPr lang="en-US" dirty="0"/>
        </a:p>
      </dgm:t>
    </dgm:pt>
    <dgm:pt modelId="{8BB5B24D-49CD-AA4F-B796-E2758D975DEE}">
      <dgm:prSet phldrT="[Text]"/>
      <dgm:spPr/>
      <dgm:t>
        <a:bodyPr/>
        <a:lstStyle/>
        <a:p>
          <a:r>
            <a:rPr lang="en-US" dirty="0"/>
            <a:t>Planning</a:t>
          </a:r>
        </a:p>
      </dgm:t>
    </dgm:pt>
    <dgm:pt modelId="{F6F772CA-DD28-BD45-98DB-784B5559F227}" type="parTrans" cxnId="{04B5DDAE-F7B7-DA4A-A619-3B850E32341A}">
      <dgm:prSet/>
      <dgm:spPr/>
      <dgm:t>
        <a:bodyPr/>
        <a:lstStyle/>
        <a:p>
          <a:endParaRPr lang="en-US"/>
        </a:p>
      </dgm:t>
    </dgm:pt>
    <dgm:pt modelId="{A1FA858E-BF14-AB49-86A3-632806956CD6}" type="sibTrans" cxnId="{04B5DDAE-F7B7-DA4A-A619-3B850E32341A}">
      <dgm:prSet/>
      <dgm:spPr/>
      <dgm:t>
        <a:bodyPr/>
        <a:lstStyle/>
        <a:p>
          <a:endParaRPr lang="en-US" dirty="0"/>
        </a:p>
      </dgm:t>
    </dgm:pt>
    <dgm:pt modelId="{678E5320-4A63-094A-8C3F-8E8B8EB323AC}">
      <dgm:prSet phldrT="[Text]"/>
      <dgm:spPr/>
      <dgm:t>
        <a:bodyPr/>
        <a:lstStyle/>
        <a:p>
          <a:r>
            <a:rPr lang="en-US" dirty="0"/>
            <a:t>Organization formation</a:t>
          </a:r>
        </a:p>
      </dgm:t>
    </dgm:pt>
    <dgm:pt modelId="{EB03A287-11E2-0146-B673-62CA31109AF2}" type="parTrans" cxnId="{175101DA-6C56-7B43-B20B-D571169ACD66}">
      <dgm:prSet/>
      <dgm:spPr/>
      <dgm:t>
        <a:bodyPr/>
        <a:lstStyle/>
        <a:p>
          <a:endParaRPr lang="en-US"/>
        </a:p>
      </dgm:t>
    </dgm:pt>
    <dgm:pt modelId="{E74C79A8-EAA4-FC44-8A0A-7C2DEB510688}" type="sibTrans" cxnId="{175101DA-6C56-7B43-B20B-D571169ACD66}">
      <dgm:prSet/>
      <dgm:spPr/>
      <dgm:t>
        <a:bodyPr/>
        <a:lstStyle/>
        <a:p>
          <a:endParaRPr lang="en-US" dirty="0"/>
        </a:p>
      </dgm:t>
    </dgm:pt>
    <dgm:pt modelId="{9B66D8DF-62BC-B94C-BB1D-7B07F8D08795}">
      <dgm:prSet phldrT="[Text]"/>
      <dgm:spPr/>
      <dgm:t>
        <a:bodyPr/>
        <a:lstStyle/>
        <a:p>
          <a:r>
            <a:rPr lang="en-US" dirty="0"/>
            <a:t>Growth / scaling</a:t>
          </a:r>
        </a:p>
      </dgm:t>
    </dgm:pt>
    <dgm:pt modelId="{3D79A9C5-4F1E-DC40-9729-5CAF32EABEB4}" type="parTrans" cxnId="{C0087BD8-6399-8F4C-B895-E145FD7567CD}">
      <dgm:prSet/>
      <dgm:spPr/>
      <dgm:t>
        <a:bodyPr/>
        <a:lstStyle/>
        <a:p>
          <a:endParaRPr lang="en-US"/>
        </a:p>
      </dgm:t>
    </dgm:pt>
    <dgm:pt modelId="{C04BE5F9-F5C9-A24F-AE99-CD5BE96E5CE9}" type="sibTrans" cxnId="{C0087BD8-6399-8F4C-B895-E145FD7567CD}">
      <dgm:prSet/>
      <dgm:spPr/>
      <dgm:t>
        <a:bodyPr/>
        <a:lstStyle/>
        <a:p>
          <a:endParaRPr lang="en-US"/>
        </a:p>
      </dgm:t>
    </dgm:pt>
    <dgm:pt modelId="{FB4577B8-8897-B647-A14A-0D6195AE712B}" type="pres">
      <dgm:prSet presAssocID="{8916F7D1-17FA-5844-8838-D22030F69178}" presName="Name0" presStyleCnt="0">
        <dgm:presLayoutVars>
          <dgm:dir/>
          <dgm:resizeHandles val="exact"/>
        </dgm:presLayoutVars>
      </dgm:prSet>
      <dgm:spPr/>
    </dgm:pt>
    <dgm:pt modelId="{0BDD0B5C-2989-1249-B02D-2B57AC9E999A}" type="pres">
      <dgm:prSet presAssocID="{72EDDC21-CEF0-024A-A1B3-9CAF45957D10}" presName="node" presStyleLbl="node1" presStyleIdx="0" presStyleCnt="5">
        <dgm:presLayoutVars>
          <dgm:bulletEnabled val="1"/>
        </dgm:presLayoutVars>
      </dgm:prSet>
      <dgm:spPr/>
    </dgm:pt>
    <dgm:pt modelId="{9D9222BF-AC60-EC48-9EE4-F420F9E4376E}" type="pres">
      <dgm:prSet presAssocID="{2FC20707-F8BF-BF46-A10B-6CFCB5D022BD}" presName="sibTrans" presStyleLbl="sibTrans2D1" presStyleIdx="0" presStyleCnt="4"/>
      <dgm:spPr/>
    </dgm:pt>
    <dgm:pt modelId="{D433A9C3-85C3-A143-940D-72E8CDC258CB}" type="pres">
      <dgm:prSet presAssocID="{2FC20707-F8BF-BF46-A10B-6CFCB5D022BD}" presName="connectorText" presStyleLbl="sibTrans2D1" presStyleIdx="0" presStyleCnt="4"/>
      <dgm:spPr/>
    </dgm:pt>
    <dgm:pt modelId="{0F560922-8514-424E-B4E4-091A8131225E}" type="pres">
      <dgm:prSet presAssocID="{351223BB-3BD7-F643-A20A-FA35EA12B892}" presName="node" presStyleLbl="node1" presStyleIdx="1" presStyleCnt="5">
        <dgm:presLayoutVars>
          <dgm:bulletEnabled val="1"/>
        </dgm:presLayoutVars>
      </dgm:prSet>
      <dgm:spPr/>
    </dgm:pt>
    <dgm:pt modelId="{44CBBC33-AF7E-D44E-A91D-962651F8E08A}" type="pres">
      <dgm:prSet presAssocID="{9367C327-5973-964C-9A30-8C8EDA4D4703}" presName="sibTrans" presStyleLbl="sibTrans2D1" presStyleIdx="1" presStyleCnt="4"/>
      <dgm:spPr/>
    </dgm:pt>
    <dgm:pt modelId="{1F53193F-E010-0D49-A47B-6220198A1DE2}" type="pres">
      <dgm:prSet presAssocID="{9367C327-5973-964C-9A30-8C8EDA4D4703}" presName="connectorText" presStyleLbl="sibTrans2D1" presStyleIdx="1" presStyleCnt="4"/>
      <dgm:spPr/>
    </dgm:pt>
    <dgm:pt modelId="{9AC7B05A-70BE-D94D-85B7-06A97F4EB633}" type="pres">
      <dgm:prSet presAssocID="{8BB5B24D-49CD-AA4F-B796-E2758D975DEE}" presName="node" presStyleLbl="node1" presStyleIdx="2" presStyleCnt="5">
        <dgm:presLayoutVars>
          <dgm:bulletEnabled val="1"/>
        </dgm:presLayoutVars>
      </dgm:prSet>
      <dgm:spPr/>
    </dgm:pt>
    <dgm:pt modelId="{FDB65DB3-9CAE-6B4C-A8CE-7EF72A84DAEB}" type="pres">
      <dgm:prSet presAssocID="{A1FA858E-BF14-AB49-86A3-632806956CD6}" presName="sibTrans" presStyleLbl="sibTrans2D1" presStyleIdx="2" presStyleCnt="4"/>
      <dgm:spPr/>
    </dgm:pt>
    <dgm:pt modelId="{84BB16B2-D138-7647-B82F-02D94B856EFB}" type="pres">
      <dgm:prSet presAssocID="{A1FA858E-BF14-AB49-86A3-632806956CD6}" presName="connectorText" presStyleLbl="sibTrans2D1" presStyleIdx="2" presStyleCnt="4"/>
      <dgm:spPr/>
    </dgm:pt>
    <dgm:pt modelId="{ADAC9EE4-389B-AD4D-A43B-18527A64C039}" type="pres">
      <dgm:prSet presAssocID="{678E5320-4A63-094A-8C3F-8E8B8EB323AC}" presName="node" presStyleLbl="node1" presStyleIdx="3" presStyleCnt="5">
        <dgm:presLayoutVars>
          <dgm:bulletEnabled val="1"/>
        </dgm:presLayoutVars>
      </dgm:prSet>
      <dgm:spPr/>
    </dgm:pt>
    <dgm:pt modelId="{03CA2463-425E-7F4E-B969-560517A542E0}" type="pres">
      <dgm:prSet presAssocID="{E74C79A8-EAA4-FC44-8A0A-7C2DEB510688}" presName="sibTrans" presStyleLbl="sibTrans2D1" presStyleIdx="3" presStyleCnt="4"/>
      <dgm:spPr/>
    </dgm:pt>
    <dgm:pt modelId="{BDD6B7A8-071A-4F4D-83D2-8DFD5E63B3DA}" type="pres">
      <dgm:prSet presAssocID="{E74C79A8-EAA4-FC44-8A0A-7C2DEB510688}" presName="connectorText" presStyleLbl="sibTrans2D1" presStyleIdx="3" presStyleCnt="4"/>
      <dgm:spPr/>
    </dgm:pt>
    <dgm:pt modelId="{1C92A456-92E6-9844-8A88-99A8DE94BBBB}" type="pres">
      <dgm:prSet presAssocID="{9B66D8DF-62BC-B94C-BB1D-7B07F8D08795}" presName="node" presStyleLbl="node1" presStyleIdx="4" presStyleCnt="5">
        <dgm:presLayoutVars>
          <dgm:bulletEnabled val="1"/>
        </dgm:presLayoutVars>
      </dgm:prSet>
      <dgm:spPr/>
    </dgm:pt>
  </dgm:ptLst>
  <dgm:cxnLst>
    <dgm:cxn modelId="{36906204-555E-AA47-BC9E-BEFD751A808F}" srcId="{8916F7D1-17FA-5844-8838-D22030F69178}" destId="{351223BB-3BD7-F643-A20A-FA35EA12B892}" srcOrd="1" destOrd="0" parTransId="{0A0D4A6B-8702-D14A-9AB6-4878FA29ED5F}" sibTransId="{9367C327-5973-964C-9A30-8C8EDA4D4703}"/>
    <dgm:cxn modelId="{EDF32C05-584D-AE4F-9122-53A40E09C2BC}" srcId="{8916F7D1-17FA-5844-8838-D22030F69178}" destId="{72EDDC21-CEF0-024A-A1B3-9CAF45957D10}" srcOrd="0" destOrd="0" parTransId="{F9EDA0FE-D7FA-3E40-B9C1-3F730A7574A6}" sibTransId="{2FC20707-F8BF-BF46-A10B-6CFCB5D022BD}"/>
    <dgm:cxn modelId="{DAAA2613-5343-3645-A2A7-F3715530AEB0}" type="presOf" srcId="{E74C79A8-EAA4-FC44-8A0A-7C2DEB510688}" destId="{03CA2463-425E-7F4E-B969-560517A542E0}" srcOrd="0" destOrd="0" presId="urn:microsoft.com/office/officeart/2005/8/layout/process1"/>
    <dgm:cxn modelId="{86C0431A-989B-5140-955D-31587367A760}" type="presOf" srcId="{351223BB-3BD7-F643-A20A-FA35EA12B892}" destId="{0F560922-8514-424E-B4E4-091A8131225E}" srcOrd="0" destOrd="0" presId="urn:microsoft.com/office/officeart/2005/8/layout/process1"/>
    <dgm:cxn modelId="{9992E42B-0B71-DF44-B61C-ABA588850DEF}" type="presOf" srcId="{2FC20707-F8BF-BF46-A10B-6CFCB5D022BD}" destId="{9D9222BF-AC60-EC48-9EE4-F420F9E4376E}" srcOrd="0" destOrd="0" presId="urn:microsoft.com/office/officeart/2005/8/layout/process1"/>
    <dgm:cxn modelId="{DBC5C841-DE15-CC46-B3FF-ADB2B1A9BFEA}" type="presOf" srcId="{8BB5B24D-49CD-AA4F-B796-E2758D975DEE}" destId="{9AC7B05A-70BE-D94D-85B7-06A97F4EB633}" srcOrd="0" destOrd="0" presId="urn:microsoft.com/office/officeart/2005/8/layout/process1"/>
    <dgm:cxn modelId="{D9621F48-0CFB-2442-914D-DC7100D79E89}" type="presOf" srcId="{678E5320-4A63-094A-8C3F-8E8B8EB323AC}" destId="{ADAC9EE4-389B-AD4D-A43B-18527A64C039}" srcOrd="0" destOrd="0" presId="urn:microsoft.com/office/officeart/2005/8/layout/process1"/>
    <dgm:cxn modelId="{37B2CB56-D7AA-2249-9357-FD7A93511A7D}" type="presOf" srcId="{9367C327-5973-964C-9A30-8C8EDA4D4703}" destId="{44CBBC33-AF7E-D44E-A91D-962651F8E08A}" srcOrd="0" destOrd="0" presId="urn:microsoft.com/office/officeart/2005/8/layout/process1"/>
    <dgm:cxn modelId="{65FF126D-3214-814F-9A96-0EA0BFC57C06}" type="presOf" srcId="{E74C79A8-EAA4-FC44-8A0A-7C2DEB510688}" destId="{BDD6B7A8-071A-4F4D-83D2-8DFD5E63B3DA}" srcOrd="1" destOrd="0" presId="urn:microsoft.com/office/officeart/2005/8/layout/process1"/>
    <dgm:cxn modelId="{2656FD79-9F23-9441-B6AD-CF5E4ADF3EC2}" type="presOf" srcId="{A1FA858E-BF14-AB49-86A3-632806956CD6}" destId="{84BB16B2-D138-7647-B82F-02D94B856EFB}" srcOrd="1" destOrd="0" presId="urn:microsoft.com/office/officeart/2005/8/layout/process1"/>
    <dgm:cxn modelId="{DDF366A3-86E8-B040-946F-73F5F8E09A7F}" type="presOf" srcId="{A1FA858E-BF14-AB49-86A3-632806956CD6}" destId="{FDB65DB3-9CAE-6B4C-A8CE-7EF72A84DAEB}" srcOrd="0" destOrd="0" presId="urn:microsoft.com/office/officeart/2005/8/layout/process1"/>
    <dgm:cxn modelId="{9B5E11AC-9143-A248-86A3-9F7F163DE903}" type="presOf" srcId="{2FC20707-F8BF-BF46-A10B-6CFCB5D022BD}" destId="{D433A9C3-85C3-A143-940D-72E8CDC258CB}" srcOrd="1" destOrd="0" presId="urn:microsoft.com/office/officeart/2005/8/layout/process1"/>
    <dgm:cxn modelId="{34F856AE-2896-1B43-81EF-EBDCD377F4C7}" type="presOf" srcId="{9367C327-5973-964C-9A30-8C8EDA4D4703}" destId="{1F53193F-E010-0D49-A47B-6220198A1DE2}" srcOrd="1" destOrd="0" presId="urn:microsoft.com/office/officeart/2005/8/layout/process1"/>
    <dgm:cxn modelId="{04B5DDAE-F7B7-DA4A-A619-3B850E32341A}" srcId="{8916F7D1-17FA-5844-8838-D22030F69178}" destId="{8BB5B24D-49CD-AA4F-B796-E2758D975DEE}" srcOrd="2" destOrd="0" parTransId="{F6F772CA-DD28-BD45-98DB-784B5559F227}" sibTransId="{A1FA858E-BF14-AB49-86A3-632806956CD6}"/>
    <dgm:cxn modelId="{A5D00BC5-F8B5-A749-843C-1A0C43799708}" type="presOf" srcId="{9B66D8DF-62BC-B94C-BB1D-7B07F8D08795}" destId="{1C92A456-92E6-9844-8A88-99A8DE94BBBB}" srcOrd="0" destOrd="0" presId="urn:microsoft.com/office/officeart/2005/8/layout/process1"/>
    <dgm:cxn modelId="{D8856AD2-BCA8-0F48-905E-186340074C9B}" type="presOf" srcId="{72EDDC21-CEF0-024A-A1B3-9CAF45957D10}" destId="{0BDD0B5C-2989-1249-B02D-2B57AC9E999A}" srcOrd="0" destOrd="0" presId="urn:microsoft.com/office/officeart/2005/8/layout/process1"/>
    <dgm:cxn modelId="{C0087BD8-6399-8F4C-B895-E145FD7567CD}" srcId="{8916F7D1-17FA-5844-8838-D22030F69178}" destId="{9B66D8DF-62BC-B94C-BB1D-7B07F8D08795}" srcOrd="4" destOrd="0" parTransId="{3D79A9C5-4F1E-DC40-9729-5CAF32EABEB4}" sibTransId="{C04BE5F9-F5C9-A24F-AE99-CD5BE96E5CE9}"/>
    <dgm:cxn modelId="{175101DA-6C56-7B43-B20B-D571169ACD66}" srcId="{8916F7D1-17FA-5844-8838-D22030F69178}" destId="{678E5320-4A63-094A-8C3F-8E8B8EB323AC}" srcOrd="3" destOrd="0" parTransId="{EB03A287-11E2-0146-B673-62CA31109AF2}" sibTransId="{E74C79A8-EAA4-FC44-8A0A-7C2DEB510688}"/>
    <dgm:cxn modelId="{7AD18CF5-0A33-6D42-8907-A54E1023A431}" type="presOf" srcId="{8916F7D1-17FA-5844-8838-D22030F69178}" destId="{FB4577B8-8897-B647-A14A-0D6195AE712B}" srcOrd="0" destOrd="0" presId="urn:microsoft.com/office/officeart/2005/8/layout/process1"/>
    <dgm:cxn modelId="{BE7B83C2-2B14-EB4C-B5C3-10CE306BF25A}" type="presParOf" srcId="{FB4577B8-8897-B647-A14A-0D6195AE712B}" destId="{0BDD0B5C-2989-1249-B02D-2B57AC9E999A}" srcOrd="0" destOrd="0" presId="urn:microsoft.com/office/officeart/2005/8/layout/process1"/>
    <dgm:cxn modelId="{91263535-6FD4-A248-B1CB-AE10372B812D}" type="presParOf" srcId="{FB4577B8-8897-B647-A14A-0D6195AE712B}" destId="{9D9222BF-AC60-EC48-9EE4-F420F9E4376E}" srcOrd="1" destOrd="0" presId="urn:microsoft.com/office/officeart/2005/8/layout/process1"/>
    <dgm:cxn modelId="{6AFD8133-ECE6-AF4B-9BD6-1143176BF34F}" type="presParOf" srcId="{9D9222BF-AC60-EC48-9EE4-F420F9E4376E}" destId="{D433A9C3-85C3-A143-940D-72E8CDC258CB}" srcOrd="0" destOrd="0" presId="urn:microsoft.com/office/officeart/2005/8/layout/process1"/>
    <dgm:cxn modelId="{8830D8EE-4CC8-4B4E-ACE2-9663E3523A42}" type="presParOf" srcId="{FB4577B8-8897-B647-A14A-0D6195AE712B}" destId="{0F560922-8514-424E-B4E4-091A8131225E}" srcOrd="2" destOrd="0" presId="urn:microsoft.com/office/officeart/2005/8/layout/process1"/>
    <dgm:cxn modelId="{0C35D067-3D27-324A-A213-C3E904A23E0B}" type="presParOf" srcId="{FB4577B8-8897-B647-A14A-0D6195AE712B}" destId="{44CBBC33-AF7E-D44E-A91D-962651F8E08A}" srcOrd="3" destOrd="0" presId="urn:microsoft.com/office/officeart/2005/8/layout/process1"/>
    <dgm:cxn modelId="{148C9511-DBD9-7B45-B54C-12115100E5D2}" type="presParOf" srcId="{44CBBC33-AF7E-D44E-A91D-962651F8E08A}" destId="{1F53193F-E010-0D49-A47B-6220198A1DE2}" srcOrd="0" destOrd="0" presId="urn:microsoft.com/office/officeart/2005/8/layout/process1"/>
    <dgm:cxn modelId="{190AE87A-6827-084A-A7E9-6F4DA46C2B85}" type="presParOf" srcId="{FB4577B8-8897-B647-A14A-0D6195AE712B}" destId="{9AC7B05A-70BE-D94D-85B7-06A97F4EB633}" srcOrd="4" destOrd="0" presId="urn:microsoft.com/office/officeart/2005/8/layout/process1"/>
    <dgm:cxn modelId="{B174B405-AF12-4548-9014-2CDF7EC1EE49}" type="presParOf" srcId="{FB4577B8-8897-B647-A14A-0D6195AE712B}" destId="{FDB65DB3-9CAE-6B4C-A8CE-7EF72A84DAEB}" srcOrd="5" destOrd="0" presId="urn:microsoft.com/office/officeart/2005/8/layout/process1"/>
    <dgm:cxn modelId="{8F97C04D-BD62-D949-8C09-EA2CF16FED7D}" type="presParOf" srcId="{FDB65DB3-9CAE-6B4C-A8CE-7EF72A84DAEB}" destId="{84BB16B2-D138-7647-B82F-02D94B856EFB}" srcOrd="0" destOrd="0" presId="urn:microsoft.com/office/officeart/2005/8/layout/process1"/>
    <dgm:cxn modelId="{AB091706-8191-864E-9EF4-E0B8C30BB03F}" type="presParOf" srcId="{FB4577B8-8897-B647-A14A-0D6195AE712B}" destId="{ADAC9EE4-389B-AD4D-A43B-18527A64C039}" srcOrd="6" destOrd="0" presId="urn:microsoft.com/office/officeart/2005/8/layout/process1"/>
    <dgm:cxn modelId="{F6775C31-C4FB-6E4E-A3C7-70C6076B1868}" type="presParOf" srcId="{FB4577B8-8897-B647-A14A-0D6195AE712B}" destId="{03CA2463-425E-7F4E-B969-560517A542E0}" srcOrd="7" destOrd="0" presId="urn:microsoft.com/office/officeart/2005/8/layout/process1"/>
    <dgm:cxn modelId="{F8D3B7C1-BF51-CB4D-B993-68425EF3516A}" type="presParOf" srcId="{03CA2463-425E-7F4E-B969-560517A542E0}" destId="{BDD6B7A8-071A-4F4D-83D2-8DFD5E63B3DA}" srcOrd="0" destOrd="0" presId="urn:microsoft.com/office/officeart/2005/8/layout/process1"/>
    <dgm:cxn modelId="{3630C840-5F3D-D244-9E1E-2CE63B40604D}" type="presParOf" srcId="{FB4577B8-8897-B647-A14A-0D6195AE712B}" destId="{1C92A456-92E6-9844-8A88-99A8DE94BBBB}"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9C3074-EEE0-4FF8-9F94-E69471176238}" type="doc">
      <dgm:prSet loTypeId="urn:microsoft.com/office/officeart/2005/8/layout/hProcess9" loCatId="process" qsTypeId="urn:microsoft.com/office/officeart/2005/8/quickstyle/simple1" qsCatId="simple" csTypeId="urn:microsoft.com/office/officeart/2005/8/colors/accent0_3" csCatId="mainScheme" phldr="1"/>
      <dgm:spPr/>
    </dgm:pt>
    <dgm:pt modelId="{FEAE1475-4131-4694-AD94-B2B01DDE9E04}">
      <dgm:prSet phldrT="[Text]"/>
      <dgm:spPr/>
      <dgm:t>
        <a:bodyPr/>
        <a:lstStyle/>
        <a:p>
          <a:r>
            <a:rPr lang="de-DE" dirty="0"/>
            <a:t>Non Profit Organisation</a:t>
          </a:r>
        </a:p>
      </dgm:t>
    </dgm:pt>
    <dgm:pt modelId="{B131294D-85D1-4D59-ADBD-C3529C25E3DE}" type="parTrans" cxnId="{FCC9091B-7D5B-4BBA-8375-6B8FE298D912}">
      <dgm:prSet/>
      <dgm:spPr/>
      <dgm:t>
        <a:bodyPr/>
        <a:lstStyle/>
        <a:p>
          <a:endParaRPr lang="de-DE"/>
        </a:p>
      </dgm:t>
    </dgm:pt>
    <dgm:pt modelId="{E8E9255D-DA5B-469C-A881-ECF51B0848D6}" type="sibTrans" cxnId="{FCC9091B-7D5B-4BBA-8375-6B8FE298D912}">
      <dgm:prSet/>
      <dgm:spPr/>
      <dgm:t>
        <a:bodyPr/>
        <a:lstStyle/>
        <a:p>
          <a:endParaRPr lang="de-DE"/>
        </a:p>
      </dgm:t>
    </dgm:pt>
    <dgm:pt modelId="{CA158789-986A-4799-A399-B11B918439A2}">
      <dgm:prSet phldrT="[Text]"/>
      <dgm:spPr/>
      <dgm:t>
        <a:bodyPr/>
        <a:lstStyle/>
        <a:p>
          <a:r>
            <a:rPr lang="de-DE" dirty="0"/>
            <a:t>Hybrid</a:t>
          </a:r>
        </a:p>
      </dgm:t>
    </dgm:pt>
    <dgm:pt modelId="{04CC2787-F802-4306-A3F9-8F40F5325A80}" type="parTrans" cxnId="{6CF2D544-4B6D-4D31-915D-7B1BE357DE5A}">
      <dgm:prSet/>
      <dgm:spPr/>
      <dgm:t>
        <a:bodyPr/>
        <a:lstStyle/>
        <a:p>
          <a:endParaRPr lang="de-DE"/>
        </a:p>
      </dgm:t>
    </dgm:pt>
    <dgm:pt modelId="{1E4A8CFB-334D-4628-8A59-7A7829AB5830}" type="sibTrans" cxnId="{6CF2D544-4B6D-4D31-915D-7B1BE357DE5A}">
      <dgm:prSet/>
      <dgm:spPr/>
      <dgm:t>
        <a:bodyPr/>
        <a:lstStyle/>
        <a:p>
          <a:endParaRPr lang="de-DE"/>
        </a:p>
      </dgm:t>
    </dgm:pt>
    <dgm:pt modelId="{7618CD26-BE27-4025-888A-CA97880CDB7F}">
      <dgm:prSet phldrT="[Text]"/>
      <dgm:spPr/>
      <dgm:t>
        <a:bodyPr/>
        <a:lstStyle/>
        <a:p>
          <a:r>
            <a:rPr lang="de-DE" dirty="0"/>
            <a:t>Social Business</a:t>
          </a:r>
        </a:p>
      </dgm:t>
    </dgm:pt>
    <dgm:pt modelId="{932E6B8B-B769-479E-82EF-E33053655295}" type="parTrans" cxnId="{519776A9-CB51-413C-BCE2-B100275880ED}">
      <dgm:prSet/>
      <dgm:spPr/>
      <dgm:t>
        <a:bodyPr/>
        <a:lstStyle/>
        <a:p>
          <a:endParaRPr lang="de-DE"/>
        </a:p>
      </dgm:t>
    </dgm:pt>
    <dgm:pt modelId="{47505023-B58D-4F24-A052-FF7D3A813642}" type="sibTrans" cxnId="{519776A9-CB51-413C-BCE2-B100275880ED}">
      <dgm:prSet/>
      <dgm:spPr/>
      <dgm:t>
        <a:bodyPr/>
        <a:lstStyle/>
        <a:p>
          <a:endParaRPr lang="de-DE"/>
        </a:p>
      </dgm:t>
    </dgm:pt>
    <dgm:pt modelId="{0708B107-FFA5-4577-A40C-A0B74A0C6C47}" type="pres">
      <dgm:prSet presAssocID="{C59C3074-EEE0-4FF8-9F94-E69471176238}" presName="CompostProcess" presStyleCnt="0">
        <dgm:presLayoutVars>
          <dgm:dir/>
          <dgm:resizeHandles val="exact"/>
        </dgm:presLayoutVars>
      </dgm:prSet>
      <dgm:spPr/>
    </dgm:pt>
    <dgm:pt modelId="{1C4BF76F-8B45-452C-B884-66220B6EE6B1}" type="pres">
      <dgm:prSet presAssocID="{C59C3074-EEE0-4FF8-9F94-E69471176238}" presName="arrow" presStyleLbl="bgShp" presStyleIdx="0" presStyleCnt="1" custAng="0" custLinFactNeighborX="446"/>
      <dgm:spPr/>
    </dgm:pt>
    <dgm:pt modelId="{C456A536-C006-42EB-8990-257B16CE22A6}" type="pres">
      <dgm:prSet presAssocID="{C59C3074-EEE0-4FF8-9F94-E69471176238}" presName="linearProcess" presStyleCnt="0"/>
      <dgm:spPr/>
    </dgm:pt>
    <dgm:pt modelId="{73D78E7F-6D2D-44FC-91C2-3C5A0E5D5081}" type="pres">
      <dgm:prSet presAssocID="{FEAE1475-4131-4694-AD94-B2B01DDE9E04}" presName="textNode" presStyleLbl="node1" presStyleIdx="0" presStyleCnt="3">
        <dgm:presLayoutVars>
          <dgm:bulletEnabled val="1"/>
        </dgm:presLayoutVars>
      </dgm:prSet>
      <dgm:spPr/>
    </dgm:pt>
    <dgm:pt modelId="{9429BF6D-F47C-4AE6-B4B4-9065E73605D8}" type="pres">
      <dgm:prSet presAssocID="{E8E9255D-DA5B-469C-A881-ECF51B0848D6}" presName="sibTrans" presStyleCnt="0"/>
      <dgm:spPr/>
    </dgm:pt>
    <dgm:pt modelId="{8ACC7B6F-D2CD-4C44-8470-4E3A194494ED}" type="pres">
      <dgm:prSet presAssocID="{CA158789-986A-4799-A399-B11B918439A2}" presName="textNode" presStyleLbl="node1" presStyleIdx="1" presStyleCnt="3">
        <dgm:presLayoutVars>
          <dgm:bulletEnabled val="1"/>
        </dgm:presLayoutVars>
      </dgm:prSet>
      <dgm:spPr/>
    </dgm:pt>
    <dgm:pt modelId="{8661D62B-2D00-4DED-A0FE-C208319601C0}" type="pres">
      <dgm:prSet presAssocID="{1E4A8CFB-334D-4628-8A59-7A7829AB5830}" presName="sibTrans" presStyleCnt="0"/>
      <dgm:spPr/>
    </dgm:pt>
    <dgm:pt modelId="{495DDC70-D961-438E-81C5-450EF53D33CF}" type="pres">
      <dgm:prSet presAssocID="{7618CD26-BE27-4025-888A-CA97880CDB7F}" presName="textNode" presStyleLbl="node1" presStyleIdx="2" presStyleCnt="3">
        <dgm:presLayoutVars>
          <dgm:bulletEnabled val="1"/>
        </dgm:presLayoutVars>
      </dgm:prSet>
      <dgm:spPr/>
    </dgm:pt>
  </dgm:ptLst>
  <dgm:cxnLst>
    <dgm:cxn modelId="{FCC9091B-7D5B-4BBA-8375-6B8FE298D912}" srcId="{C59C3074-EEE0-4FF8-9F94-E69471176238}" destId="{FEAE1475-4131-4694-AD94-B2B01DDE9E04}" srcOrd="0" destOrd="0" parTransId="{B131294D-85D1-4D59-ADBD-C3529C25E3DE}" sibTransId="{E8E9255D-DA5B-469C-A881-ECF51B0848D6}"/>
    <dgm:cxn modelId="{CAA3C524-12B7-694C-9030-7FFB228C870C}" type="presOf" srcId="{C59C3074-EEE0-4FF8-9F94-E69471176238}" destId="{0708B107-FFA5-4577-A40C-A0B74A0C6C47}" srcOrd="0" destOrd="0" presId="urn:microsoft.com/office/officeart/2005/8/layout/hProcess9"/>
    <dgm:cxn modelId="{6CF2D544-4B6D-4D31-915D-7B1BE357DE5A}" srcId="{C59C3074-EEE0-4FF8-9F94-E69471176238}" destId="{CA158789-986A-4799-A399-B11B918439A2}" srcOrd="1" destOrd="0" parTransId="{04CC2787-F802-4306-A3F9-8F40F5325A80}" sibTransId="{1E4A8CFB-334D-4628-8A59-7A7829AB5830}"/>
    <dgm:cxn modelId="{FEE3FA4B-56B2-434F-A692-DBD6094D7365}" type="presOf" srcId="{7618CD26-BE27-4025-888A-CA97880CDB7F}" destId="{495DDC70-D961-438E-81C5-450EF53D33CF}" srcOrd="0" destOrd="0" presId="urn:microsoft.com/office/officeart/2005/8/layout/hProcess9"/>
    <dgm:cxn modelId="{AEC1F04F-2C6A-6046-B6CB-407023C133CA}" type="presOf" srcId="{FEAE1475-4131-4694-AD94-B2B01DDE9E04}" destId="{73D78E7F-6D2D-44FC-91C2-3C5A0E5D5081}" srcOrd="0" destOrd="0" presId="urn:microsoft.com/office/officeart/2005/8/layout/hProcess9"/>
    <dgm:cxn modelId="{D3CC149E-398E-6249-8A88-A4DAC502D533}" type="presOf" srcId="{CA158789-986A-4799-A399-B11B918439A2}" destId="{8ACC7B6F-D2CD-4C44-8470-4E3A194494ED}" srcOrd="0" destOrd="0" presId="urn:microsoft.com/office/officeart/2005/8/layout/hProcess9"/>
    <dgm:cxn modelId="{519776A9-CB51-413C-BCE2-B100275880ED}" srcId="{C59C3074-EEE0-4FF8-9F94-E69471176238}" destId="{7618CD26-BE27-4025-888A-CA97880CDB7F}" srcOrd="2" destOrd="0" parTransId="{932E6B8B-B769-479E-82EF-E33053655295}" sibTransId="{47505023-B58D-4F24-A052-FF7D3A813642}"/>
    <dgm:cxn modelId="{517BDD0E-F2B0-694B-A5D0-73042AAF4D3B}" type="presParOf" srcId="{0708B107-FFA5-4577-A40C-A0B74A0C6C47}" destId="{1C4BF76F-8B45-452C-B884-66220B6EE6B1}" srcOrd="0" destOrd="0" presId="urn:microsoft.com/office/officeart/2005/8/layout/hProcess9"/>
    <dgm:cxn modelId="{0BBA4F10-0CD6-C74D-B8EA-049CC12F95C3}" type="presParOf" srcId="{0708B107-FFA5-4577-A40C-A0B74A0C6C47}" destId="{C456A536-C006-42EB-8990-257B16CE22A6}" srcOrd="1" destOrd="0" presId="urn:microsoft.com/office/officeart/2005/8/layout/hProcess9"/>
    <dgm:cxn modelId="{546BC4BE-85D3-B847-BB5D-BA717E1A79C4}" type="presParOf" srcId="{C456A536-C006-42EB-8990-257B16CE22A6}" destId="{73D78E7F-6D2D-44FC-91C2-3C5A0E5D5081}" srcOrd="0" destOrd="0" presId="urn:microsoft.com/office/officeart/2005/8/layout/hProcess9"/>
    <dgm:cxn modelId="{A998CCED-FBEA-834C-875D-7681D89DFD12}" type="presParOf" srcId="{C456A536-C006-42EB-8990-257B16CE22A6}" destId="{9429BF6D-F47C-4AE6-B4B4-9065E73605D8}" srcOrd="1" destOrd="0" presId="urn:microsoft.com/office/officeart/2005/8/layout/hProcess9"/>
    <dgm:cxn modelId="{1558AD1A-5A81-184D-BC26-A80F1BEABABC}" type="presParOf" srcId="{C456A536-C006-42EB-8990-257B16CE22A6}" destId="{8ACC7B6F-D2CD-4C44-8470-4E3A194494ED}" srcOrd="2" destOrd="0" presId="urn:microsoft.com/office/officeart/2005/8/layout/hProcess9"/>
    <dgm:cxn modelId="{3C6F530F-CBC9-834F-9318-D5D12AA125B3}" type="presParOf" srcId="{C456A536-C006-42EB-8990-257B16CE22A6}" destId="{8661D62B-2D00-4DED-A0FE-C208319601C0}" srcOrd="3" destOrd="0" presId="urn:microsoft.com/office/officeart/2005/8/layout/hProcess9"/>
    <dgm:cxn modelId="{E6376D99-175A-3345-9558-B5912B20A468}" type="presParOf" srcId="{C456A536-C006-42EB-8990-257B16CE22A6}" destId="{495DDC70-D961-438E-81C5-450EF53D33CF}"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D0B5C-2989-1249-B02D-2B57AC9E999A}">
      <dsp:nvSpPr>
        <dsp:cNvPr id="0" name=""/>
        <dsp:cNvSpPr/>
      </dsp:nvSpPr>
      <dsp:spPr>
        <a:xfrm>
          <a:off x="3905" y="157530"/>
          <a:ext cx="1210812" cy="72648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Idea Generation</a:t>
          </a:r>
        </a:p>
      </dsp:txBody>
      <dsp:txXfrm>
        <a:off x="25183" y="178808"/>
        <a:ext cx="1168256" cy="683931"/>
      </dsp:txXfrm>
    </dsp:sp>
    <dsp:sp modelId="{9D9222BF-AC60-EC48-9EE4-F420F9E4376E}">
      <dsp:nvSpPr>
        <dsp:cNvPr id="0" name=""/>
        <dsp:cNvSpPr/>
      </dsp:nvSpPr>
      <dsp:spPr>
        <a:xfrm>
          <a:off x="1335799" y="370633"/>
          <a:ext cx="256692" cy="300281"/>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1335799" y="430689"/>
        <a:ext cx="179684" cy="180169"/>
      </dsp:txXfrm>
    </dsp:sp>
    <dsp:sp modelId="{0F560922-8514-424E-B4E4-091A8131225E}">
      <dsp:nvSpPr>
        <dsp:cNvPr id="0" name=""/>
        <dsp:cNvSpPr/>
      </dsp:nvSpPr>
      <dsp:spPr>
        <a:xfrm>
          <a:off x="1699043" y="157530"/>
          <a:ext cx="1210812" cy="72648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Opportunity Evaluation</a:t>
          </a:r>
        </a:p>
      </dsp:txBody>
      <dsp:txXfrm>
        <a:off x="1720321" y="178808"/>
        <a:ext cx="1168256" cy="683931"/>
      </dsp:txXfrm>
    </dsp:sp>
    <dsp:sp modelId="{44CBBC33-AF7E-D44E-A91D-962651F8E08A}">
      <dsp:nvSpPr>
        <dsp:cNvPr id="0" name=""/>
        <dsp:cNvSpPr/>
      </dsp:nvSpPr>
      <dsp:spPr>
        <a:xfrm>
          <a:off x="3030937" y="370633"/>
          <a:ext cx="256692" cy="300281"/>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3030937" y="430689"/>
        <a:ext cx="179684" cy="180169"/>
      </dsp:txXfrm>
    </dsp:sp>
    <dsp:sp modelId="{9AC7B05A-70BE-D94D-85B7-06A97F4EB633}">
      <dsp:nvSpPr>
        <dsp:cNvPr id="0" name=""/>
        <dsp:cNvSpPr/>
      </dsp:nvSpPr>
      <dsp:spPr>
        <a:xfrm>
          <a:off x="3394181" y="157530"/>
          <a:ext cx="1210812" cy="72648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Planning</a:t>
          </a:r>
        </a:p>
      </dsp:txBody>
      <dsp:txXfrm>
        <a:off x="3415459" y="178808"/>
        <a:ext cx="1168256" cy="683931"/>
      </dsp:txXfrm>
    </dsp:sp>
    <dsp:sp modelId="{FDB65DB3-9CAE-6B4C-A8CE-7EF72A84DAEB}">
      <dsp:nvSpPr>
        <dsp:cNvPr id="0" name=""/>
        <dsp:cNvSpPr/>
      </dsp:nvSpPr>
      <dsp:spPr>
        <a:xfrm>
          <a:off x="4726075" y="370633"/>
          <a:ext cx="256692" cy="300281"/>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4726075" y="430689"/>
        <a:ext cx="179684" cy="180169"/>
      </dsp:txXfrm>
    </dsp:sp>
    <dsp:sp modelId="{ADAC9EE4-389B-AD4D-A43B-18527A64C039}">
      <dsp:nvSpPr>
        <dsp:cNvPr id="0" name=""/>
        <dsp:cNvSpPr/>
      </dsp:nvSpPr>
      <dsp:spPr>
        <a:xfrm>
          <a:off x="5089318" y="157530"/>
          <a:ext cx="1210812" cy="72648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Organization formation</a:t>
          </a:r>
        </a:p>
      </dsp:txBody>
      <dsp:txXfrm>
        <a:off x="5110596" y="178808"/>
        <a:ext cx="1168256" cy="683931"/>
      </dsp:txXfrm>
    </dsp:sp>
    <dsp:sp modelId="{03CA2463-425E-7F4E-B969-560517A542E0}">
      <dsp:nvSpPr>
        <dsp:cNvPr id="0" name=""/>
        <dsp:cNvSpPr/>
      </dsp:nvSpPr>
      <dsp:spPr>
        <a:xfrm>
          <a:off x="6421212" y="370633"/>
          <a:ext cx="256692" cy="300281"/>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a:off x="6421212" y="430689"/>
        <a:ext cx="179684" cy="180169"/>
      </dsp:txXfrm>
    </dsp:sp>
    <dsp:sp modelId="{1C92A456-92E6-9844-8A88-99A8DE94BBBB}">
      <dsp:nvSpPr>
        <dsp:cNvPr id="0" name=""/>
        <dsp:cNvSpPr/>
      </dsp:nvSpPr>
      <dsp:spPr>
        <a:xfrm>
          <a:off x="6784456" y="157530"/>
          <a:ext cx="1210812" cy="72648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Growth / scaling</a:t>
          </a:r>
        </a:p>
      </dsp:txBody>
      <dsp:txXfrm>
        <a:off x="6805734" y="178808"/>
        <a:ext cx="1168256" cy="6839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4BF76F-8B45-452C-B884-66220B6EE6B1}">
      <dsp:nvSpPr>
        <dsp:cNvPr id="0" name=""/>
        <dsp:cNvSpPr/>
      </dsp:nvSpPr>
      <dsp:spPr>
        <a:xfrm>
          <a:off x="378008" y="0"/>
          <a:ext cx="4077969" cy="1772984"/>
        </a:xfrm>
        <a:prstGeom prst="rightArrow">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D78E7F-6D2D-44FC-91C2-3C5A0E5D5081}">
      <dsp:nvSpPr>
        <dsp:cNvPr id="0" name=""/>
        <dsp:cNvSpPr/>
      </dsp:nvSpPr>
      <dsp:spPr>
        <a:xfrm>
          <a:off x="162575" y="531895"/>
          <a:ext cx="1439283" cy="70919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Non Profit Organisation</a:t>
          </a:r>
        </a:p>
      </dsp:txBody>
      <dsp:txXfrm>
        <a:off x="197195" y="566515"/>
        <a:ext cx="1370043" cy="639953"/>
      </dsp:txXfrm>
    </dsp:sp>
    <dsp:sp modelId="{8ACC7B6F-D2CD-4C44-8470-4E3A194494ED}">
      <dsp:nvSpPr>
        <dsp:cNvPr id="0" name=""/>
        <dsp:cNvSpPr/>
      </dsp:nvSpPr>
      <dsp:spPr>
        <a:xfrm>
          <a:off x="1679163" y="531895"/>
          <a:ext cx="1439283" cy="70919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Hybrid</a:t>
          </a:r>
        </a:p>
      </dsp:txBody>
      <dsp:txXfrm>
        <a:off x="1713783" y="566515"/>
        <a:ext cx="1370043" cy="639953"/>
      </dsp:txXfrm>
    </dsp:sp>
    <dsp:sp modelId="{495DDC70-D961-438E-81C5-450EF53D33CF}">
      <dsp:nvSpPr>
        <dsp:cNvPr id="0" name=""/>
        <dsp:cNvSpPr/>
      </dsp:nvSpPr>
      <dsp:spPr>
        <a:xfrm>
          <a:off x="3195752" y="531895"/>
          <a:ext cx="1439283" cy="70919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Social Business</a:t>
          </a:r>
        </a:p>
      </dsp:txBody>
      <dsp:txXfrm>
        <a:off x="3230372" y="566515"/>
        <a:ext cx="1370043" cy="63995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49F40-D489-D148-BEF0-AE121456DB6F}" type="datetimeFigureOut">
              <a:rPr lang="en-US" smtClean="0"/>
              <a:t>10/8/24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78BADF-37B2-644B-8F88-85AE4859E468}" type="slidenum">
              <a:rPr lang="en-US" smtClean="0"/>
              <a:t>‹#›</a:t>
            </a:fld>
            <a:endParaRPr lang="en-US"/>
          </a:p>
        </p:txBody>
      </p:sp>
    </p:spTree>
    <p:extLst>
      <p:ext uri="{BB962C8B-B14F-4D97-AF65-F5344CB8AC3E}">
        <p14:creationId xmlns:p14="http://schemas.microsoft.com/office/powerpoint/2010/main" val="248485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1</a:t>
            </a:fld>
            <a:endParaRPr lang="en-US"/>
          </a:p>
        </p:txBody>
      </p:sp>
    </p:spTree>
    <p:extLst>
      <p:ext uri="{BB962C8B-B14F-4D97-AF65-F5344CB8AC3E}">
        <p14:creationId xmlns:p14="http://schemas.microsoft.com/office/powerpoint/2010/main" val="3712729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ilUFHL</a:t>
            </a:r>
            <a:r>
              <a:rPr lang="en-US"/>
              <a:t>	WEIUFHLQWEIUFHDIUWQELFHQLIWEUFH</a:t>
            </a:r>
          </a:p>
        </p:txBody>
      </p:sp>
      <p:sp>
        <p:nvSpPr>
          <p:cNvPr id="4" name="Slide Number Placeholder 3"/>
          <p:cNvSpPr>
            <a:spLocks noGrp="1"/>
          </p:cNvSpPr>
          <p:nvPr>
            <p:ph type="sldNum" sz="quarter" idx="5"/>
          </p:nvPr>
        </p:nvSpPr>
        <p:spPr/>
        <p:txBody>
          <a:bodyPr/>
          <a:lstStyle/>
          <a:p>
            <a:fld id="{8478BADF-37B2-644B-8F88-85AE4859E468}" type="slidenum">
              <a:rPr lang="en-US" smtClean="0"/>
              <a:t>3</a:t>
            </a:fld>
            <a:endParaRPr lang="en-US"/>
          </a:p>
        </p:txBody>
      </p:sp>
    </p:spTree>
    <p:extLst>
      <p:ext uri="{BB962C8B-B14F-4D97-AF65-F5344CB8AC3E}">
        <p14:creationId xmlns:p14="http://schemas.microsoft.com/office/powerpoint/2010/main" val="931159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Wkeuhdliwequdhli</a:t>
            </a:r>
            <a:r>
              <a:rPr lang="en-US" dirty="0"/>
              <a:t>	</a:t>
            </a:r>
            <a:r>
              <a:rPr lang="en-US" dirty="0" err="1"/>
              <a:t>hliqeuwdhiluw</a:t>
            </a:r>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8</a:t>
            </a:fld>
            <a:endParaRPr lang="en-US"/>
          </a:p>
        </p:txBody>
      </p:sp>
    </p:spTree>
    <p:extLst>
      <p:ext uri="{BB962C8B-B14F-4D97-AF65-F5344CB8AC3E}">
        <p14:creationId xmlns:p14="http://schemas.microsoft.com/office/powerpoint/2010/main" val="2750896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Skfhwe;cuhwjoifjw;ofiqw;iefj;weqjfeqw</a:t>
            </a:r>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9</a:t>
            </a:fld>
            <a:endParaRPr lang="en-US"/>
          </a:p>
        </p:txBody>
      </p:sp>
    </p:spTree>
    <p:extLst>
      <p:ext uri="{BB962C8B-B14F-4D97-AF65-F5344CB8AC3E}">
        <p14:creationId xmlns:p14="http://schemas.microsoft.com/office/powerpoint/2010/main" val="3948495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qwelfiuhgcweoichlulweiuhiewu</a:t>
            </a:r>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14</a:t>
            </a:fld>
            <a:endParaRPr lang="en-US"/>
          </a:p>
        </p:txBody>
      </p:sp>
    </p:spTree>
    <p:extLst>
      <p:ext uri="{BB962C8B-B14F-4D97-AF65-F5344CB8AC3E}">
        <p14:creationId xmlns:p14="http://schemas.microsoft.com/office/powerpoint/2010/main" val="670353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solidFill>
                <a:srgbClr val="2196D1"/>
              </a:solidFill>
              <a:effectLst/>
              <a:latin typeface="CharisSIL"/>
            </a:endParaRPr>
          </a:p>
          <a:p>
            <a:r>
              <a:rPr lang="en-GB" sz="1200" dirty="0">
                <a:solidFill>
                  <a:srgbClr val="2196D1"/>
                </a:solidFill>
                <a:effectLst/>
                <a:latin typeface="CharisSIL"/>
              </a:rPr>
              <a:t>Dees, J. G. (1998). The meaning of social entrepreneurship. </a:t>
            </a:r>
            <a:r>
              <a:rPr lang="en-GB" sz="1200" i="1" dirty="0">
                <a:solidFill>
                  <a:srgbClr val="2196D1"/>
                </a:solidFill>
                <a:effectLst/>
                <a:latin typeface="CharisSIL"/>
              </a:rPr>
              <a:t>Fuqua School of Business </a:t>
            </a:r>
            <a:endParaRPr lang="en-GB" sz="1800" dirty="0"/>
          </a:p>
          <a:p>
            <a:r>
              <a:rPr lang="en-GB" sz="1200" i="1" dirty="0">
                <a:solidFill>
                  <a:srgbClr val="2196D1"/>
                </a:solidFill>
                <a:effectLst/>
                <a:latin typeface="CharisSIL"/>
              </a:rPr>
              <a:t>Dukes University</a:t>
            </a:r>
            <a:r>
              <a:rPr lang="en-GB" sz="1200" dirty="0">
                <a:solidFill>
                  <a:srgbClr val="2196D1"/>
                </a:solidFill>
                <a:effectLst/>
                <a:latin typeface="CharisSIL"/>
              </a:rPr>
              <a:t>, 1</a:t>
            </a:r>
            <a:r>
              <a:rPr lang="en-GB" sz="1200" dirty="0">
                <a:solidFill>
                  <a:srgbClr val="2196D1"/>
                </a:solidFill>
                <a:effectLst/>
                <a:latin typeface="STIX" pitchFamily="2" charset="2"/>
              </a:rPr>
              <a:t>–</a:t>
            </a:r>
            <a:r>
              <a:rPr lang="en-GB" sz="1200" dirty="0">
                <a:solidFill>
                  <a:srgbClr val="2196D1"/>
                </a:solidFill>
                <a:effectLst/>
                <a:latin typeface="CharisSIL"/>
              </a:rPr>
              <a:t>6</a:t>
            </a:r>
            <a:r>
              <a:rPr lang="en-GB" sz="1200" dirty="0">
                <a:effectLst/>
                <a:latin typeface="CharisSIL"/>
              </a:rPr>
              <a:t>.</a:t>
            </a:r>
          </a:p>
          <a:p>
            <a:endParaRPr lang="en-GB" sz="1200" dirty="0">
              <a:solidFill>
                <a:srgbClr val="2196D1"/>
              </a:solidFill>
              <a:effectLst/>
              <a:latin typeface="CharisSIL"/>
            </a:endParaRPr>
          </a:p>
          <a:p>
            <a:endParaRPr lang="en-GB" sz="1200" dirty="0">
              <a:solidFill>
                <a:srgbClr val="2196D1"/>
              </a:solidFill>
              <a:effectLst/>
              <a:latin typeface="CharisSIL"/>
            </a:endParaRPr>
          </a:p>
          <a:p>
            <a:r>
              <a:rPr lang="en-GB" sz="1200" dirty="0">
                <a:solidFill>
                  <a:srgbClr val="2196D1"/>
                </a:solidFill>
                <a:effectLst/>
                <a:latin typeface="CharisSIL"/>
              </a:rPr>
              <a:t>Nicholls, A. (Ed.). (2006). </a:t>
            </a:r>
            <a:r>
              <a:rPr lang="en-GB" sz="1200" i="1" dirty="0">
                <a:solidFill>
                  <a:srgbClr val="2196D1"/>
                </a:solidFill>
                <a:effectLst/>
                <a:latin typeface="CharisSIL"/>
              </a:rPr>
              <a:t>Social entrepreneurship: New models of sustainable social change</a:t>
            </a:r>
            <a:r>
              <a:rPr lang="en-GB" sz="1200" dirty="0">
                <a:solidFill>
                  <a:srgbClr val="2196D1"/>
                </a:solidFill>
                <a:effectLst/>
                <a:latin typeface="CharisSIL"/>
              </a:rPr>
              <a:t>. </a:t>
            </a:r>
            <a:endParaRPr lang="en-GB" dirty="0"/>
          </a:p>
          <a:p>
            <a:r>
              <a:rPr lang="en-GB" sz="1200" dirty="0">
                <a:solidFill>
                  <a:srgbClr val="2196D1"/>
                </a:solidFill>
                <a:effectLst/>
                <a:latin typeface="CharisSIL"/>
              </a:rPr>
              <a:t>OUP Oxford</a:t>
            </a:r>
            <a:r>
              <a:rPr lang="en-GB" sz="1200" dirty="0">
                <a:effectLst/>
                <a:latin typeface="CharisSIL"/>
              </a:rPr>
              <a:t>.</a:t>
            </a:r>
          </a:p>
          <a:p>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18</a:t>
            </a:fld>
            <a:endParaRPr lang="en-US"/>
          </a:p>
        </p:txBody>
      </p:sp>
    </p:spTree>
    <p:extLst>
      <p:ext uri="{BB962C8B-B14F-4D97-AF65-F5344CB8AC3E}">
        <p14:creationId xmlns:p14="http://schemas.microsoft.com/office/powerpoint/2010/main" val="4139296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dirty="0">
                <a:solidFill>
                  <a:srgbClr val="222222"/>
                </a:solidFill>
                <a:effectLst/>
                <a:latin typeface="Arial" panose="020B0604020202020204" pitchFamily="34" charset="0"/>
              </a:rPr>
              <a:t>Kirkwood, J., &amp; Walton, S. (2010). What motivates ecopreneurs to start businesses?. </a:t>
            </a:r>
            <a:r>
              <a:rPr lang="en-GB" sz="1200" b="0" i="1" u="none" strike="noStrike" dirty="0">
                <a:solidFill>
                  <a:srgbClr val="222222"/>
                </a:solidFill>
                <a:effectLst/>
                <a:latin typeface="Arial" panose="020B0604020202020204" pitchFamily="34" charset="0"/>
              </a:rPr>
              <a:t>International Journal of Entrepreneurial </a:t>
            </a:r>
            <a:r>
              <a:rPr lang="en-GB" sz="1200" b="0" i="1" u="none" strike="noStrike" dirty="0" err="1">
                <a:solidFill>
                  <a:srgbClr val="222222"/>
                </a:solidFill>
                <a:effectLst/>
                <a:latin typeface="Arial" panose="020B0604020202020204" pitchFamily="34" charset="0"/>
              </a:rPr>
              <a:t>Behavior</a:t>
            </a:r>
            <a:r>
              <a:rPr lang="en-GB" sz="1200" b="0" i="1" u="none" strike="noStrike" dirty="0">
                <a:solidFill>
                  <a:srgbClr val="222222"/>
                </a:solidFill>
                <a:effectLst/>
                <a:latin typeface="Arial" panose="020B0604020202020204" pitchFamily="34" charset="0"/>
              </a:rPr>
              <a:t> &amp; Research</a:t>
            </a:r>
            <a:r>
              <a:rPr lang="en-GB" sz="1200" b="0" i="0" u="none" strike="noStrike" dirty="0">
                <a:solidFill>
                  <a:srgbClr val="222222"/>
                </a:solidFill>
                <a:effectLst/>
                <a:latin typeface="Arial" panose="020B0604020202020204" pitchFamily="34" charset="0"/>
              </a:rPr>
              <a:t>, </a:t>
            </a:r>
            <a:r>
              <a:rPr lang="en-GB" sz="1200" b="0" i="1" u="none" strike="noStrike" dirty="0">
                <a:solidFill>
                  <a:srgbClr val="222222"/>
                </a:solidFill>
                <a:effectLst/>
                <a:latin typeface="Arial" panose="020B0604020202020204" pitchFamily="34" charset="0"/>
              </a:rPr>
              <a:t>16</a:t>
            </a:r>
            <a:r>
              <a:rPr lang="en-GB" sz="1200" b="0" i="0" u="none" strike="noStrike" dirty="0">
                <a:solidFill>
                  <a:srgbClr val="222222"/>
                </a:solidFill>
                <a:effectLst/>
                <a:latin typeface="Arial" panose="020B0604020202020204" pitchFamily="34" charset="0"/>
              </a:rPr>
              <a:t>(3), 204-228</a:t>
            </a:r>
          </a:p>
          <a:p>
            <a:endParaRPr lang="en-GB" sz="1200" b="0" i="0" u="none" strike="noStrike" dirty="0">
              <a:solidFill>
                <a:srgbClr val="222222"/>
              </a:solidFill>
              <a:effectLst/>
              <a:latin typeface="Arial" panose="020B0604020202020204" pitchFamily="34" charset="0"/>
            </a:endParaRPr>
          </a:p>
          <a:p>
            <a:r>
              <a:rPr lang="en-GB" sz="1200" b="0" i="0" u="none" strike="noStrike" dirty="0" err="1">
                <a:solidFill>
                  <a:srgbClr val="222222"/>
                </a:solidFill>
                <a:effectLst/>
                <a:latin typeface="Arial" panose="020B0604020202020204" pitchFamily="34" charset="0"/>
              </a:rPr>
              <a:t>Schaltegger</a:t>
            </a:r>
            <a:r>
              <a:rPr lang="en-GB" sz="1200" b="0" i="0" u="none" strike="noStrike" dirty="0">
                <a:solidFill>
                  <a:srgbClr val="222222"/>
                </a:solidFill>
                <a:effectLst/>
                <a:latin typeface="Arial" panose="020B0604020202020204" pitchFamily="34" charset="0"/>
              </a:rPr>
              <a:t>, S. (2002). A framework for </a:t>
            </a:r>
            <a:r>
              <a:rPr lang="en-GB" sz="1200" b="0" i="0" u="none" strike="noStrike" dirty="0" err="1">
                <a:solidFill>
                  <a:srgbClr val="222222"/>
                </a:solidFill>
                <a:effectLst/>
                <a:latin typeface="Arial" panose="020B0604020202020204" pitchFamily="34" charset="0"/>
              </a:rPr>
              <a:t>ecopreneurship</a:t>
            </a:r>
            <a:r>
              <a:rPr lang="en-GB" sz="1200" b="0" i="0" u="none" strike="noStrike" dirty="0">
                <a:solidFill>
                  <a:srgbClr val="222222"/>
                </a:solidFill>
                <a:effectLst/>
                <a:latin typeface="Arial" panose="020B0604020202020204" pitchFamily="34" charset="0"/>
              </a:rPr>
              <a:t>: Leading </a:t>
            </a:r>
            <a:r>
              <a:rPr lang="en-GB" sz="1200" b="0" i="0" u="none" strike="noStrike" dirty="0" err="1">
                <a:solidFill>
                  <a:srgbClr val="222222"/>
                </a:solidFill>
                <a:effectLst/>
                <a:latin typeface="Arial" panose="020B0604020202020204" pitchFamily="34" charset="0"/>
              </a:rPr>
              <a:t>bioneers</a:t>
            </a:r>
            <a:r>
              <a:rPr lang="en-GB" sz="1200" b="0" i="0" u="none" strike="noStrike" dirty="0">
                <a:solidFill>
                  <a:srgbClr val="222222"/>
                </a:solidFill>
                <a:effectLst/>
                <a:latin typeface="Arial" panose="020B0604020202020204" pitchFamily="34" charset="0"/>
              </a:rPr>
              <a:t> and environmental managers to </a:t>
            </a:r>
            <a:r>
              <a:rPr lang="en-GB" sz="1200" b="0" i="0" u="none" strike="noStrike" dirty="0" err="1">
                <a:solidFill>
                  <a:srgbClr val="222222"/>
                </a:solidFill>
                <a:effectLst/>
                <a:latin typeface="Arial" panose="020B0604020202020204" pitchFamily="34" charset="0"/>
              </a:rPr>
              <a:t>ecopreneurship</a:t>
            </a:r>
            <a:r>
              <a:rPr lang="en-GB" sz="1200" b="0" i="0" u="none" strike="noStrike" dirty="0">
                <a:solidFill>
                  <a:srgbClr val="222222"/>
                </a:solidFill>
                <a:effectLst/>
                <a:latin typeface="Arial" panose="020B0604020202020204" pitchFamily="34" charset="0"/>
              </a:rPr>
              <a:t>. </a:t>
            </a:r>
            <a:r>
              <a:rPr lang="en-GB" sz="1200" b="0" i="1" u="none" strike="noStrike" dirty="0">
                <a:solidFill>
                  <a:srgbClr val="222222"/>
                </a:solidFill>
                <a:effectLst/>
                <a:latin typeface="Arial" panose="020B0604020202020204" pitchFamily="34" charset="0"/>
              </a:rPr>
              <a:t>Greener management international</a:t>
            </a:r>
            <a:r>
              <a:rPr lang="en-GB" sz="1200" b="0" i="0" u="none" strike="noStrike" dirty="0">
                <a:solidFill>
                  <a:srgbClr val="222222"/>
                </a:solidFill>
                <a:effectLst/>
                <a:latin typeface="Arial" panose="020B0604020202020204" pitchFamily="34" charset="0"/>
              </a:rPr>
              <a:t>, (38), 45-58.</a:t>
            </a:r>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24</a:t>
            </a:fld>
            <a:endParaRPr lang="en-US"/>
          </a:p>
        </p:txBody>
      </p:sp>
    </p:spTree>
    <p:extLst>
      <p:ext uri="{BB962C8B-B14F-4D97-AF65-F5344CB8AC3E}">
        <p14:creationId xmlns:p14="http://schemas.microsoft.com/office/powerpoint/2010/main" val="3871294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1F6B-D976-B618-FAE9-03C38CF115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594982C-41D9-676F-C580-4967D2CC5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A13161-E83C-2389-3151-6CC6C29893E1}"/>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2D49F062-E0C3-2C10-4E67-8DA3A2BC81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384E44-909C-B729-10C0-0288C6F45B0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952885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B7F0-B402-DDFB-6F8C-0DDF7A3BB5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241AF9-B146-D572-4AEA-938B8F116A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095E07-71A7-E487-19F4-14A65A151295}"/>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5ABCDC55-65EB-C558-F599-1743B4AAA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57E45-68BB-774F-2A26-4319DD5CE7A4}"/>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60344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42E5-572F-CB1E-9FD9-E4D3A1FEF5B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BE17054-0356-BBE1-5112-8DAB38CCF1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ECF8CD-EFFA-2594-31FF-2BC70E303CC1}"/>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A55D8AF8-C30A-0D85-B3D1-ACBFC0426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F66BC-98E8-20E2-B654-2051BAE0BEC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568729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968C-3483-31F6-80E1-8A1E8953011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EEDE37-65CB-FB04-36D6-224DFEFB380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8AD2E50-E3A4-F242-D523-A90041034F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F2D0C6B-8FB6-A423-5582-D4C90FAAEC56}"/>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6" name="Footer Placeholder 5">
            <a:extLst>
              <a:ext uri="{FF2B5EF4-FFF2-40B4-BE49-F238E27FC236}">
                <a16:creationId xmlns:a16="http://schemas.microsoft.com/office/drawing/2014/main" id="{256BF46D-80A2-0DFC-EF4A-CAE5F40067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C132-3B16-E446-3595-E1F4715C5BFC}"/>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8036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42D0-42AA-FAEC-BD27-430930824F6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B6C94A-7C99-61F4-1FA8-169E6D717D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31212ED-E2FC-762C-BD2B-C0A706B3A3E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79800BD-C51F-2D50-DA5C-1742B946F7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29BD09A-DEF1-E088-7175-4AC8F97D8D4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409F108-88C0-1839-2F81-FE88C9AB8533}"/>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8" name="Footer Placeholder 7">
            <a:extLst>
              <a:ext uri="{FF2B5EF4-FFF2-40B4-BE49-F238E27FC236}">
                <a16:creationId xmlns:a16="http://schemas.microsoft.com/office/drawing/2014/main" id="{1C782EDF-ADE6-0A91-632A-61575FCE54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7BFF3-3F86-A2AF-6CB6-07DA93EDA6F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60360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F2655-61E9-EEE2-A813-9625C9C010A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CBA627F-702F-4D9E-E939-CAC1BB72690F}"/>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4" name="Footer Placeholder 3">
            <a:extLst>
              <a:ext uri="{FF2B5EF4-FFF2-40B4-BE49-F238E27FC236}">
                <a16:creationId xmlns:a16="http://schemas.microsoft.com/office/drawing/2014/main" id="{3E80F8E1-D837-DC5B-7757-BC20EFC14D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CF4476-F6B4-07E8-EEC0-C6B975AD879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32418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F29609-C4B3-F7AC-92E1-4EC827393B4C}"/>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3" name="Footer Placeholder 2">
            <a:extLst>
              <a:ext uri="{FF2B5EF4-FFF2-40B4-BE49-F238E27FC236}">
                <a16:creationId xmlns:a16="http://schemas.microsoft.com/office/drawing/2014/main" id="{8088C00B-9EB9-D0E3-7085-A8B9510A68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BDDD02-3207-358C-79A2-B72EB60184F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11442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1405-DBE7-9043-E989-A1452698B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CD31F68-40FD-EBE7-CF17-59FCA1342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E28F127-B5F1-F6E8-0A18-178184244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B96427-CA47-A836-4D24-7A33E699F73C}"/>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6" name="Footer Placeholder 5">
            <a:extLst>
              <a:ext uri="{FF2B5EF4-FFF2-40B4-BE49-F238E27FC236}">
                <a16:creationId xmlns:a16="http://schemas.microsoft.com/office/drawing/2014/main" id="{E365C915-7AD4-AB22-9B60-8471897FCC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561D5C-D204-056B-5077-FC815862063D}"/>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821298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12A8-2C9B-043A-DBCF-A588C6175E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E7CBBA7-B3E2-EEBD-4AA1-A3DDC9CD0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339339-FF4D-8A8C-6DC6-FDB54BA35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FC9D76-07E1-1B91-2740-FEB4E232C87C}"/>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6" name="Footer Placeholder 5">
            <a:extLst>
              <a:ext uri="{FF2B5EF4-FFF2-40B4-BE49-F238E27FC236}">
                <a16:creationId xmlns:a16="http://schemas.microsoft.com/office/drawing/2014/main" id="{96625844-2D8E-B8A5-F46F-02E97F0CCC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F83D6C-0BB2-47C6-84F7-CBD0158431B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418360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473-DE31-1433-3370-FC1FF55238C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1293905-4D86-7454-D42E-41121043CB1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C58EA0-7573-C637-E744-B1B7D9250D80}"/>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BF1D4FCD-D1C7-0000-7305-2F9E2EE39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409E1-9873-30D0-6AC7-7AA99AE4AE4F}"/>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413075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BC387D-00F7-19CA-942F-9C394FA82DA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2BD9DE-4045-6350-F64F-C5DEFCFB7F2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78BD16-EA02-F2EE-9152-A13D9999FBE6}"/>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9220EA51-AB37-400C-B0E6-25308C0C4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AAA87-FAF4-D008-41BE-27B5547E616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26028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225091407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0"/>
            <a:ext cx="12192000" cy="6858000"/>
          </a:xfrm>
        </p:spPr>
        <p:txBody>
          <a:bodyPr/>
          <a:lstStyle>
            <a:lvl1pPr algn="ctr">
              <a:defRPr/>
            </a:lvl1pPr>
          </a:lstStyle>
          <a:p>
            <a:r>
              <a:rPr lang="en-US"/>
              <a:t>Click icon to add picture</a:t>
            </a:r>
            <a:endParaRPr lang="en-US" dirty="0"/>
          </a:p>
        </p:txBody>
      </p:sp>
      <p:sp>
        <p:nvSpPr>
          <p:cNvPr id="11" name="Rectangle 10"/>
          <p:cNvSpPr/>
          <p:nvPr userDrawn="1"/>
        </p:nvSpPr>
        <p:spPr>
          <a:xfrm>
            <a:off x="446534" y="4284627"/>
            <a:ext cx="11292840" cy="2011678"/>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 name="Subtitle 2"/>
          <p:cNvSpPr>
            <a:spLocks noGrp="1"/>
          </p:cNvSpPr>
          <p:nvPr>
            <p:ph type="subTitle" idx="1"/>
          </p:nvPr>
        </p:nvSpPr>
        <p:spPr>
          <a:xfrm>
            <a:off x="581194" y="5695849"/>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p:cNvSpPr/>
          <p:nvPr userDrawn="1"/>
        </p:nvSpPr>
        <p:spPr>
          <a:xfrm>
            <a:off x="446534" y="4114808"/>
            <a:ext cx="1129284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4220835"/>
            <a:ext cx="10993549" cy="1475013"/>
          </a:xfrm>
          <a:effectLst/>
        </p:spPr>
        <p:txBody>
          <a:bodyPr anchor="b">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765740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bg2"/>
                </a:solidFill>
              </a:defRPr>
            </a:lvl1pPr>
          </a:lstStyle>
          <a:p>
            <a:fld id="{5DB4ED54-5B5E-4A04-93D3-5772E3CE3818}" type="datetime1">
              <a:rPr lang="en-US" smtClean="0"/>
              <a:pPr/>
              <a:t>10/8/24</a:t>
            </a:fld>
            <a:endParaRPr lang="en-US" dirty="0"/>
          </a:p>
        </p:txBody>
      </p:sp>
      <p:sp>
        <p:nvSpPr>
          <p:cNvPr id="4" name="Footer Placeholder 3"/>
          <p:cNvSpPr>
            <a:spLocks noGrp="1"/>
          </p:cNvSpPr>
          <p:nvPr>
            <p:ph type="ftr" sz="quarter" idx="11"/>
          </p:nvPr>
        </p:nvSpPr>
        <p:spPr/>
        <p:txBody>
          <a:bodyPr/>
          <a:lstStyle>
            <a:lvl1pPr>
              <a:defRPr>
                <a:solidFill>
                  <a:schemeClr val="bg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2"/>
                </a:solidFill>
              </a:defRPr>
            </a:lvl1pPr>
          </a:lstStyle>
          <a:p>
            <a:fld id="{3A98EE3D-8CD1-4C3F-BD1C-C98C9596463C}" type="slidenum">
              <a:rPr lang="en-US" smtClean="0"/>
              <a:pPr/>
              <a:t>‹#›</a:t>
            </a:fld>
            <a:endParaRPr lang="en-US" dirty="0"/>
          </a:p>
        </p:txBody>
      </p:sp>
      <p:sp>
        <p:nvSpPr>
          <p:cNvPr id="9" name="Picture Placeholder 5"/>
          <p:cNvSpPr>
            <a:spLocks noGrp="1"/>
          </p:cNvSpPr>
          <p:nvPr>
            <p:ph type="pic" sz="quarter" idx="13"/>
          </p:nvPr>
        </p:nvSpPr>
        <p:spPr>
          <a:xfrm>
            <a:off x="0" y="5245130"/>
            <a:ext cx="12192000" cy="1612870"/>
          </a:xfrm>
        </p:spPr>
        <p:txBody>
          <a:bodyPr/>
          <a:lstStyle/>
          <a:p>
            <a:r>
              <a:rPr lang="en-US"/>
              <a:t>Click icon to add picture</a:t>
            </a:r>
            <a:endParaRPr lang="en-US" dirty="0"/>
          </a:p>
        </p:txBody>
      </p:sp>
      <p:sp>
        <p:nvSpPr>
          <p:cNvPr id="10" name="Rectangle 9"/>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19899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bg2"/>
                </a:solidFill>
              </a:defRPr>
            </a:lvl1pPr>
          </a:lstStyle>
          <a:p>
            <a:fld id="{5DB4ED54-5B5E-4A04-93D3-5772E3CE3818}" type="datetime1">
              <a:rPr lang="en-US" smtClean="0"/>
              <a:pPr/>
              <a:t>10/8/24</a:t>
            </a:fld>
            <a:endParaRPr lang="en-US" dirty="0"/>
          </a:p>
        </p:txBody>
      </p:sp>
      <p:sp>
        <p:nvSpPr>
          <p:cNvPr id="4" name="Footer Placeholder 3"/>
          <p:cNvSpPr>
            <a:spLocks noGrp="1"/>
          </p:cNvSpPr>
          <p:nvPr>
            <p:ph type="ftr" sz="quarter" idx="11"/>
          </p:nvPr>
        </p:nvSpPr>
        <p:spPr/>
        <p:txBody>
          <a:bodyPr/>
          <a:lstStyle>
            <a:lvl1pPr>
              <a:defRPr>
                <a:solidFill>
                  <a:schemeClr val="bg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2"/>
                </a:solidFill>
              </a:defRPr>
            </a:lvl1pPr>
          </a:lstStyle>
          <a:p>
            <a:fld id="{3A98EE3D-8CD1-4C3F-BD1C-C98C9596463C}" type="slidenum">
              <a:rPr lang="en-US" smtClean="0"/>
              <a:pPr/>
              <a:t>‹#›</a:t>
            </a:fld>
            <a:endParaRPr lang="en-US" dirty="0"/>
          </a:p>
        </p:txBody>
      </p:sp>
      <p:sp>
        <p:nvSpPr>
          <p:cNvPr id="9" name="Picture Placeholder 5"/>
          <p:cNvSpPr>
            <a:spLocks noGrp="1"/>
          </p:cNvSpPr>
          <p:nvPr>
            <p:ph type="pic" sz="quarter" idx="13"/>
          </p:nvPr>
        </p:nvSpPr>
        <p:spPr>
          <a:xfrm>
            <a:off x="0" y="5245130"/>
            <a:ext cx="12192000" cy="1612870"/>
          </a:xfrm>
        </p:spPr>
        <p:txBody>
          <a:bodyPr/>
          <a:lstStyle/>
          <a:p>
            <a:r>
              <a:rPr lang="en-US"/>
              <a:t>Click icon to add picture</a:t>
            </a:r>
            <a:endParaRPr lang="en-US" dirty="0"/>
          </a:p>
        </p:txBody>
      </p:sp>
      <p:sp>
        <p:nvSpPr>
          <p:cNvPr id="2" name="Rectangle 1"/>
          <p:cNvSpPr/>
          <p:nvPr userDrawn="1"/>
        </p:nvSpPr>
        <p:spPr>
          <a:xfrm>
            <a:off x="575894"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3429849"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6283804"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9137758"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2"/>
          <p:cNvSpPr>
            <a:spLocks noGrp="1"/>
          </p:cNvSpPr>
          <p:nvPr>
            <p:ph type="body" idx="1"/>
          </p:nvPr>
        </p:nvSpPr>
        <p:spPr>
          <a:xfrm>
            <a:off x="581192" y="2988377"/>
            <a:ext cx="2492830" cy="557784"/>
          </a:xfrm>
        </p:spPr>
        <p:txBody>
          <a:bodyPr anchor="ctr">
            <a:noAutofit/>
          </a:bodyPr>
          <a:lstStyle>
            <a:lvl1pPr marL="0" indent="0" algn="ctr">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p:cNvSpPr>
            <a:spLocks noGrp="1"/>
          </p:cNvSpPr>
          <p:nvPr>
            <p:ph sz="half" idx="2"/>
          </p:nvPr>
        </p:nvSpPr>
        <p:spPr>
          <a:xfrm>
            <a:off x="581194" y="3584516"/>
            <a:ext cx="2492828"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4"/>
          <p:cNvSpPr>
            <a:spLocks noGrp="1"/>
          </p:cNvSpPr>
          <p:nvPr>
            <p:ph type="body" sz="quarter" idx="3"/>
          </p:nvPr>
        </p:nvSpPr>
        <p:spPr>
          <a:xfrm>
            <a:off x="6298472" y="2988377"/>
            <a:ext cx="2492830" cy="553373"/>
          </a:xfrm>
        </p:spPr>
        <p:txBody>
          <a:bodyPr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16" name="Content Placeholder 5"/>
          <p:cNvSpPr>
            <a:spLocks noGrp="1"/>
          </p:cNvSpPr>
          <p:nvPr>
            <p:ph sz="quarter" idx="4"/>
          </p:nvPr>
        </p:nvSpPr>
        <p:spPr>
          <a:xfrm>
            <a:off x="6298471" y="3584516"/>
            <a:ext cx="2492830"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2"/>
          <p:cNvSpPr>
            <a:spLocks noGrp="1"/>
          </p:cNvSpPr>
          <p:nvPr>
            <p:ph type="body" idx="14"/>
          </p:nvPr>
        </p:nvSpPr>
        <p:spPr>
          <a:xfrm>
            <a:off x="3444517" y="2988377"/>
            <a:ext cx="2492830" cy="557784"/>
          </a:xfrm>
        </p:spPr>
        <p:txBody>
          <a:bodyPr anchor="ctr">
            <a:noAutofit/>
          </a:bodyPr>
          <a:lstStyle>
            <a:lvl1pPr marL="0" indent="0" algn="ctr">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p:cNvSpPr>
            <a:spLocks noGrp="1"/>
          </p:cNvSpPr>
          <p:nvPr>
            <p:ph sz="half" idx="15"/>
          </p:nvPr>
        </p:nvSpPr>
        <p:spPr>
          <a:xfrm>
            <a:off x="3444519" y="3584516"/>
            <a:ext cx="2492828"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4"/>
          <p:cNvSpPr>
            <a:spLocks noGrp="1"/>
          </p:cNvSpPr>
          <p:nvPr>
            <p:ph type="body" sz="quarter" idx="16"/>
          </p:nvPr>
        </p:nvSpPr>
        <p:spPr>
          <a:xfrm>
            <a:off x="9138807" y="2988377"/>
            <a:ext cx="2492830" cy="553373"/>
          </a:xfrm>
        </p:spPr>
        <p:txBody>
          <a:bodyPr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20" name="Content Placeholder 5"/>
          <p:cNvSpPr>
            <a:spLocks noGrp="1"/>
          </p:cNvSpPr>
          <p:nvPr>
            <p:ph sz="quarter" idx="17"/>
          </p:nvPr>
        </p:nvSpPr>
        <p:spPr>
          <a:xfrm>
            <a:off x="9138806" y="3584516"/>
            <a:ext cx="2492830"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Rectangle 20"/>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57511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ign off Slide">
    <p:bg>
      <p:bgPr>
        <a:solidFill>
          <a:srgbClr val="2A1564"/>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598" y="2064572"/>
            <a:ext cx="2925646" cy="1293632"/>
          </a:xfrm>
          <a:prstGeom prst="rect">
            <a:avLst/>
          </a:prstGeom>
        </p:spPr>
      </p:pic>
      <p:sp>
        <p:nvSpPr>
          <p:cNvPr id="7" name="Rectangle 6"/>
          <p:cNvSpPr/>
          <p:nvPr userDrawn="1"/>
        </p:nvSpPr>
        <p:spPr>
          <a:xfrm>
            <a:off x="1104537" y="3258000"/>
            <a:ext cx="78377" cy="3600000"/>
          </a:xfrm>
          <a:prstGeom prst="rect">
            <a:avLst/>
          </a:prstGeom>
          <a:solidFill>
            <a:srgbClr val="00B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a:spLocks noGrp="1"/>
          </p:cNvSpPr>
          <p:nvPr>
            <p:ph idx="1" hasCustomPrompt="1"/>
          </p:nvPr>
        </p:nvSpPr>
        <p:spPr>
          <a:xfrm>
            <a:off x="1368000" y="3392425"/>
            <a:ext cx="7547400" cy="2678492"/>
          </a:xfrm>
          <a:ln>
            <a:noFill/>
          </a:ln>
        </p:spPr>
        <p:txBody>
          <a:bodyPr>
            <a:normAutofit/>
          </a:bodyPr>
          <a:lstStyle>
            <a:lvl1pPr marL="0" indent="0">
              <a:buClr>
                <a:srgbClr val="00B388"/>
              </a:buClr>
              <a:buNone/>
              <a:defRPr sz="1200" b="0" i="0" spc="300" baseline="0">
                <a:solidFill>
                  <a:schemeClr val="bg1"/>
                </a:solidFill>
                <a:latin typeface="Work Sans" charset="0"/>
                <a:ea typeface="Work Sans" charset="0"/>
                <a:cs typeface="Work Sans" charset="0"/>
              </a:defRPr>
            </a:lvl1pPr>
            <a:lvl2pPr marL="457200" indent="0">
              <a:buClr>
                <a:srgbClr val="00B388"/>
              </a:buClr>
              <a:buNone/>
              <a:defRPr>
                <a:solidFill>
                  <a:schemeClr val="bg1"/>
                </a:solidFill>
              </a:defRPr>
            </a:lvl2pPr>
            <a:lvl3pPr marL="914400" indent="0">
              <a:buClr>
                <a:srgbClr val="00B388"/>
              </a:buClr>
              <a:buNone/>
              <a:defRPr>
                <a:solidFill>
                  <a:schemeClr val="bg1"/>
                </a:solidFill>
              </a:defRPr>
            </a:lvl3pPr>
            <a:lvl4pPr marL="1371600" indent="0">
              <a:buClr>
                <a:srgbClr val="00B388"/>
              </a:buClr>
              <a:buNone/>
              <a:defRPr>
                <a:solidFill>
                  <a:schemeClr val="bg1"/>
                </a:solidFill>
              </a:defRPr>
            </a:lvl4pPr>
            <a:lvl5pPr marL="1828800" indent="0">
              <a:buClr>
                <a:srgbClr val="00B388"/>
              </a:buClr>
              <a:buNone/>
              <a:defRPr>
                <a:solidFill>
                  <a:schemeClr val="bg1"/>
                </a:solidFill>
              </a:defRPr>
            </a:lvl5pPr>
          </a:lstStyle>
          <a:p>
            <a:pPr lvl="0"/>
            <a:r>
              <a:rPr lang="en-GB" dirty="0"/>
              <a:t>Department Here</a:t>
            </a:r>
          </a:p>
          <a:p>
            <a:pPr lvl="0"/>
            <a:r>
              <a:rPr lang="en-GB" sz="1000" b="1" i="0" u="none" strike="noStrike" kern="1200" baseline="0" dirty="0">
                <a:solidFill>
                  <a:schemeClr val="bg1"/>
                </a:solidFill>
                <a:latin typeface="Arial" charset="0"/>
                <a:ea typeface="Arial" charset="0"/>
                <a:cs typeface="Arial" charset="0"/>
              </a:rPr>
              <a:t>University of Greenwich</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Old Royal Naval College</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Park Row</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Greenwich</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London SE10 9LS</a:t>
            </a:r>
            <a:endParaRPr lang="en-US" dirty="0"/>
          </a:p>
        </p:txBody>
      </p:sp>
      <p:sp>
        <p:nvSpPr>
          <p:cNvPr id="5" name="Rectangle 4"/>
          <p:cNvSpPr/>
          <p:nvPr userDrawn="1"/>
        </p:nvSpPr>
        <p:spPr>
          <a:xfrm>
            <a:off x="8915400" y="0"/>
            <a:ext cx="414819" cy="2916528"/>
          </a:xfrm>
          <a:prstGeom prst="rect">
            <a:avLst/>
          </a:prstGeom>
          <a:solidFill>
            <a:srgbClr val="00B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txBox="1">
            <a:spLocks/>
          </p:cNvSpPr>
          <p:nvPr userDrawn="1"/>
        </p:nvSpPr>
        <p:spPr>
          <a:xfrm>
            <a:off x="1349974" y="6070918"/>
            <a:ext cx="9779726" cy="78708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400" kern="1200" baseline="0">
                <a:solidFill>
                  <a:schemeClr val="tx1"/>
                </a:solidFill>
                <a:latin typeface="tacoma" charset="0"/>
                <a:ea typeface="+mn-ea"/>
                <a:cs typeface="+mn-cs"/>
              </a:defRPr>
            </a:lvl1pPr>
            <a:lvl2pPr marL="457200" indent="0" algn="ctr" defTabSz="914400" rtl="0" eaLnBrk="1" latinLnBrk="0" hangingPunct="1">
              <a:lnSpc>
                <a:spcPct val="90000"/>
              </a:lnSpc>
              <a:spcBef>
                <a:spcPts val="500"/>
              </a:spcBef>
              <a:buFont typeface="Arial"/>
              <a:buNone/>
              <a:defRPr sz="2000" kern="1200" baseline="0">
                <a:solidFill>
                  <a:schemeClr val="tx1"/>
                </a:solidFill>
                <a:latin typeface="tacoma" charset="0"/>
                <a:ea typeface="+mn-ea"/>
                <a:cs typeface="+mn-cs"/>
              </a:defRPr>
            </a:lvl2pPr>
            <a:lvl3pPr marL="914400" indent="0" algn="ctr" defTabSz="914400" rtl="0" eaLnBrk="1" latinLnBrk="0" hangingPunct="1">
              <a:lnSpc>
                <a:spcPct val="90000"/>
              </a:lnSpc>
              <a:spcBef>
                <a:spcPts val="500"/>
              </a:spcBef>
              <a:buFont typeface="Arial"/>
              <a:buNone/>
              <a:defRPr sz="1800" kern="1200" baseline="0">
                <a:solidFill>
                  <a:schemeClr val="tx1"/>
                </a:solidFill>
                <a:latin typeface="tacoma" charset="0"/>
                <a:ea typeface="+mn-ea"/>
                <a:cs typeface="+mn-cs"/>
              </a:defRPr>
            </a:lvl3pPr>
            <a:lvl4pPr marL="1371600" indent="0" algn="ctr" defTabSz="914400" rtl="0" eaLnBrk="1" latinLnBrk="0" hangingPunct="1">
              <a:lnSpc>
                <a:spcPct val="90000"/>
              </a:lnSpc>
              <a:spcBef>
                <a:spcPts val="500"/>
              </a:spcBef>
              <a:buFont typeface="Arial"/>
              <a:buNone/>
              <a:defRPr sz="1600" kern="1200" baseline="0">
                <a:solidFill>
                  <a:schemeClr val="tx1"/>
                </a:solidFill>
                <a:latin typeface="tacoma" charset="0"/>
                <a:ea typeface="+mn-ea"/>
                <a:cs typeface="+mn-cs"/>
              </a:defRPr>
            </a:lvl4pPr>
            <a:lvl5pPr marL="1828800" indent="0" algn="ctr" defTabSz="914400" rtl="0" eaLnBrk="1" latinLnBrk="0" hangingPunct="1">
              <a:lnSpc>
                <a:spcPct val="90000"/>
              </a:lnSpc>
              <a:spcBef>
                <a:spcPts val="500"/>
              </a:spcBef>
              <a:buFont typeface="Arial"/>
              <a:buNone/>
              <a:defRPr sz="1600" kern="1200" baseline="0">
                <a:solidFill>
                  <a:schemeClr val="tx1"/>
                </a:solidFill>
                <a:latin typeface="tacoma" charset="0"/>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900" b="0" i="0" dirty="0">
                <a:solidFill>
                  <a:schemeClr val="bg1"/>
                </a:solidFill>
                <a:latin typeface="Work Sans" charset="0"/>
                <a:ea typeface="Work Sans" charset="0"/>
                <a:cs typeface="Work Sans" charset="0"/>
              </a:rPr>
              <a:t>University of Greenwich is a charity and company limited by guarantee, registered in England (reg. no. 986729).</a:t>
            </a:r>
            <a:br>
              <a:rPr lang="en-US" sz="900" b="0" i="0" dirty="0">
                <a:solidFill>
                  <a:schemeClr val="bg1"/>
                </a:solidFill>
                <a:latin typeface="Work Sans" charset="0"/>
                <a:ea typeface="Work Sans" charset="0"/>
                <a:cs typeface="Work Sans" charset="0"/>
              </a:rPr>
            </a:br>
            <a:r>
              <a:rPr lang="en-US" sz="900" b="0" i="0" dirty="0">
                <a:solidFill>
                  <a:schemeClr val="bg1"/>
                </a:solidFill>
                <a:latin typeface="Work Sans" charset="0"/>
                <a:ea typeface="Work Sans" charset="0"/>
                <a:cs typeface="Work Sans" charset="0"/>
              </a:rPr>
              <a:t>Registered office: Old Royal Naval college, Park Row, Greenwich, London SE10 9LS</a:t>
            </a:r>
          </a:p>
        </p:txBody>
      </p:sp>
      <p:pic>
        <p:nvPicPr>
          <p:cNvPr id="2" name="Picture 1"/>
          <p:cNvPicPr>
            <a:picLocks noChangeAspect="1"/>
          </p:cNvPicPr>
          <p:nvPr userDrawn="1"/>
        </p:nvPicPr>
        <p:blipFill>
          <a:blip r:embed="rId3"/>
          <a:stretch>
            <a:fillRect/>
          </a:stretch>
        </p:blipFill>
        <p:spPr>
          <a:xfrm>
            <a:off x="9497616" y="1273708"/>
            <a:ext cx="1493472" cy="1642820"/>
          </a:xfrm>
          <a:prstGeom prst="rect">
            <a:avLst/>
          </a:prstGeom>
        </p:spPr>
      </p:pic>
    </p:spTree>
    <p:extLst>
      <p:ext uri="{BB962C8B-B14F-4D97-AF65-F5344CB8AC3E}">
        <p14:creationId xmlns:p14="http://schemas.microsoft.com/office/powerpoint/2010/main" val="1794630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AC4928-93EF-2F03-4AF8-56E2A240B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09D723B-F0C1-CC89-9530-1B57EBAEE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402084-99E2-D736-D864-7E647BF076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FAB49250-70CE-2F91-948E-BF4CEC2B82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06C55-0B1A-53FF-D9BF-EE95944E8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008B-0D88-7741-9350-4D8B143CE057}" type="slidenum">
              <a:rPr lang="en-US" smtClean="0"/>
              <a:t>‹#›</a:t>
            </a:fld>
            <a:endParaRPr lang="en-US"/>
          </a:p>
        </p:txBody>
      </p:sp>
    </p:spTree>
    <p:extLst>
      <p:ext uri="{BB962C8B-B14F-4D97-AF65-F5344CB8AC3E}">
        <p14:creationId xmlns:p14="http://schemas.microsoft.com/office/powerpoint/2010/main" val="256972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4" r:id="rId13"/>
    <p:sldLayoutId id="2147483671" r:id="rId14"/>
    <p:sldLayoutId id="2147483672" r:id="rId15"/>
    <p:sldLayoutId id="2147483681"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5.jpeg"/><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rotWithShape="1">
          <a:blip r:embed="rId3">
            <a:alphaModFix amt="40000"/>
            <a:extLst>
              <a:ext uri="{28A0092B-C50C-407E-A947-70E740481C1C}">
                <a14:useLocalDpi xmlns:a14="http://schemas.microsoft.com/office/drawing/2010/main" val="0"/>
              </a:ext>
            </a:extLst>
          </a:blip>
          <a:srcRect t="14172" r="1" b="4672"/>
          <a:stretch/>
        </p:blipFill>
        <p:spPr>
          <a:xfrm>
            <a:off x="20" y="10"/>
            <a:ext cx="8450297" cy="6857990"/>
          </a:xfrm>
          <a:prstGeom prst="rect">
            <a:avLst/>
          </a:prstGeom>
        </p:spPr>
      </p:pic>
      <p:sp>
        <p:nvSpPr>
          <p:cNvPr id="2" name="Title 1"/>
          <p:cNvSpPr>
            <a:spLocks noGrp="1"/>
          </p:cNvSpPr>
          <p:nvPr>
            <p:ph type="ctrTitle"/>
          </p:nvPr>
        </p:nvSpPr>
        <p:spPr>
          <a:xfrm>
            <a:off x="134470" y="699247"/>
            <a:ext cx="7744934" cy="2216879"/>
          </a:xfrm>
        </p:spPr>
        <p:txBody>
          <a:bodyPr vert="horz" lIns="91440" tIns="45720" rIns="91440" bIns="45720" rtlCol="0" anchor="ctr" anchorCtr="0">
            <a:normAutofit fontScale="90000"/>
          </a:bodyPr>
          <a:lstStyle/>
          <a:p>
            <a:pPr algn="l"/>
            <a:r>
              <a:rPr lang="en-US" sz="4400" b="1" kern="1200" dirty="0">
                <a:solidFill>
                  <a:srgbClr val="FFFFFF"/>
                </a:solidFill>
                <a:latin typeface="+mj-lt"/>
                <a:ea typeface="+mj-ea"/>
                <a:cs typeface="+mj-cs"/>
              </a:rPr>
              <a:t>BUSI 1764</a:t>
            </a:r>
            <a:br>
              <a:rPr lang="en-US" sz="4400" b="1" kern="1200" dirty="0">
                <a:solidFill>
                  <a:srgbClr val="FFFFFF"/>
                </a:solidFill>
                <a:latin typeface="+mj-lt"/>
                <a:ea typeface="+mj-ea"/>
                <a:cs typeface="+mj-cs"/>
              </a:rPr>
            </a:br>
            <a:r>
              <a:rPr lang="en-US" sz="4400" b="1" kern="1200" dirty="0">
                <a:solidFill>
                  <a:srgbClr val="FFFFFF"/>
                </a:solidFill>
                <a:latin typeface="+mj-lt"/>
                <a:ea typeface="+mj-ea"/>
                <a:cs typeface="+mj-cs"/>
              </a:rPr>
              <a:t>Global Entrepreneurship and Innovation</a:t>
            </a:r>
            <a:br>
              <a:rPr lang="en-US" sz="3100" b="1" kern="1200" dirty="0">
                <a:solidFill>
                  <a:srgbClr val="FFFFFF"/>
                </a:solidFill>
                <a:latin typeface="+mj-lt"/>
                <a:ea typeface="+mj-ea"/>
                <a:cs typeface="+mj-cs"/>
              </a:rPr>
            </a:br>
            <a:br>
              <a:rPr lang="en-US" sz="3100" b="1" kern="1200" dirty="0">
                <a:solidFill>
                  <a:srgbClr val="FFFFFF"/>
                </a:solidFill>
                <a:latin typeface="+mj-lt"/>
                <a:ea typeface="+mj-ea"/>
                <a:cs typeface="+mj-cs"/>
              </a:rPr>
            </a:br>
            <a:r>
              <a:rPr lang="en-US" sz="2200" b="1" kern="1200" dirty="0">
                <a:solidFill>
                  <a:srgbClr val="FFFFFF"/>
                </a:solidFill>
                <a:latin typeface="+mj-lt"/>
                <a:ea typeface="+mj-ea"/>
                <a:cs typeface="+mj-cs"/>
              </a:rPr>
              <a:t>Dr Emilio Costales</a:t>
            </a:r>
            <a:br>
              <a:rPr lang="en-US" sz="3100" kern="1200" dirty="0">
                <a:solidFill>
                  <a:srgbClr val="FFFFFF"/>
                </a:solidFill>
                <a:latin typeface="+mj-lt"/>
                <a:ea typeface="+mj-ea"/>
                <a:cs typeface="+mj-cs"/>
              </a:rPr>
            </a:br>
            <a:endParaRPr lang="en-US" sz="3100" b="1" kern="1200" dirty="0">
              <a:solidFill>
                <a:srgbClr val="FFFFFF"/>
              </a:solidFill>
              <a:latin typeface="+mj-lt"/>
              <a:ea typeface="+mj-ea"/>
              <a:cs typeface="+mj-cs"/>
            </a:endParaRPr>
          </a:p>
        </p:txBody>
      </p:sp>
      <p:sp>
        <p:nvSpPr>
          <p:cNvPr id="3" name="Subtitle 2"/>
          <p:cNvSpPr>
            <a:spLocks noGrp="1"/>
          </p:cNvSpPr>
          <p:nvPr>
            <p:ph type="subTitle" idx="1"/>
          </p:nvPr>
        </p:nvSpPr>
        <p:spPr>
          <a:xfrm>
            <a:off x="134470" y="4995134"/>
            <a:ext cx="6091517" cy="1483108"/>
          </a:xfrm>
        </p:spPr>
        <p:txBody>
          <a:bodyPr vert="horz" lIns="91440" tIns="45720" rIns="91440" bIns="45720" rtlCol="0">
            <a:normAutofit fontScale="92500" lnSpcReduction="20000"/>
          </a:bodyPr>
          <a:lstStyle/>
          <a:p>
            <a:pPr algn="l"/>
            <a:endParaRPr lang="en-US" sz="2000" dirty="0">
              <a:solidFill>
                <a:srgbClr val="FFFFFF"/>
              </a:solidFill>
            </a:endParaRPr>
          </a:p>
          <a:p>
            <a:pPr algn="l"/>
            <a:r>
              <a:rPr lang="en-US" sz="3200" dirty="0">
                <a:solidFill>
                  <a:srgbClr val="FFFFFF"/>
                </a:solidFill>
              </a:rPr>
              <a:t>Mini-Lecture 4.1: Responsible Entrepreneurship and the Social Enterprise</a:t>
            </a:r>
          </a:p>
        </p:txBody>
      </p:sp>
      <p:pic>
        <p:nvPicPr>
          <p:cNvPr id="4" name="Picture 3" descr="A person in a suit with lightbulb instead of his head&#10;&#10;Description automatically generated">
            <a:extLst>
              <a:ext uri="{FF2B5EF4-FFF2-40B4-BE49-F238E27FC236}">
                <a16:creationId xmlns:a16="http://schemas.microsoft.com/office/drawing/2014/main" id="{61AD90C9-FCA0-7652-4E42-AA9E767D9882}"/>
              </a:ext>
            </a:extLst>
          </p:cNvPr>
          <p:cNvPicPr>
            <a:picLocks noChangeAspect="1"/>
          </p:cNvPicPr>
          <p:nvPr/>
        </p:nvPicPr>
        <p:blipFill rotWithShape="1">
          <a:blip r:embed="rId4"/>
          <a:srcRect l="27147" r="26554"/>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290141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Magnifying glass and question mark">
            <a:extLst>
              <a:ext uri="{FF2B5EF4-FFF2-40B4-BE49-F238E27FC236}">
                <a16:creationId xmlns:a16="http://schemas.microsoft.com/office/drawing/2014/main" id="{A7AD5991-ACD1-FA32-3AE4-E78C4615D2D4}"/>
              </a:ext>
            </a:extLst>
          </p:cNvPr>
          <p:cNvPicPr>
            <a:picLocks noChangeAspect="1"/>
          </p:cNvPicPr>
          <p:nvPr/>
        </p:nvPicPr>
        <p:blipFill rotWithShape="1">
          <a:blip r:embed="rId2">
            <a:alphaModFix amt="50000"/>
          </a:blip>
          <a:src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F53AC6A5-92A0-612D-EEE7-5B48F1E35E1C}"/>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sz="6000">
                <a:solidFill>
                  <a:srgbClr val="FFFFFF"/>
                </a:solidFill>
                <a:latin typeface="+mj-lt"/>
                <a:ea typeface="+mj-ea"/>
                <a:cs typeface="+mj-cs"/>
              </a:rPr>
              <a:t>What is Responsible Entrepreneurship?</a:t>
            </a:r>
          </a:p>
        </p:txBody>
      </p:sp>
    </p:spTree>
    <p:extLst>
      <p:ext uri="{BB962C8B-B14F-4D97-AF65-F5344CB8AC3E}">
        <p14:creationId xmlns:p14="http://schemas.microsoft.com/office/powerpoint/2010/main" val="1547844957"/>
      </p:ext>
    </p:extLst>
  </p:cSld>
  <p:clrMapOvr>
    <a:overrideClrMapping bg1="dk1" tx1="lt1" bg2="dk2" tx2="lt2" accent1="accent1" accent2="accent2" accent3="accent3" accent4="accent4" accent5="accent5" accent6="accent6" hlink="hlink" folHlink="folHlink"/>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3E8CB-6005-56E1-FB19-1C8C76B7BC18}"/>
              </a:ext>
            </a:extLst>
          </p:cNvPr>
          <p:cNvSpPr>
            <a:spLocks noGrp="1"/>
          </p:cNvSpPr>
          <p:nvPr>
            <p:ph type="title"/>
          </p:nvPr>
        </p:nvSpPr>
        <p:spPr>
          <a:xfrm>
            <a:off x="1597596" y="938045"/>
            <a:ext cx="7220712" cy="739353"/>
          </a:xfrm>
        </p:spPr>
        <p:txBody>
          <a:bodyPr/>
          <a:lstStyle/>
          <a:p>
            <a:r>
              <a:rPr lang="en-US" dirty="0"/>
              <a:t>Entrepreneurship – What is it?</a:t>
            </a:r>
          </a:p>
        </p:txBody>
      </p:sp>
      <p:pic>
        <p:nvPicPr>
          <p:cNvPr id="4" name="Picture 3" descr="a sticky note saying are it happen">
            <a:extLst>
              <a:ext uri="{FF2B5EF4-FFF2-40B4-BE49-F238E27FC236}">
                <a16:creationId xmlns:a16="http://schemas.microsoft.com/office/drawing/2014/main" id="{1F2B817F-C1F7-2B3D-2177-4545B55EA1DC}"/>
              </a:ext>
            </a:extLst>
          </p:cNvPr>
          <p:cNvPicPr>
            <a:picLocks noChangeAspect="1"/>
          </p:cNvPicPr>
          <p:nvPr/>
        </p:nvPicPr>
        <p:blipFill>
          <a:blip r:embed="rId3"/>
          <a:stretch>
            <a:fillRect/>
          </a:stretch>
        </p:blipFill>
        <p:spPr>
          <a:xfrm>
            <a:off x="2604881" y="1835139"/>
            <a:ext cx="2196275" cy="2196275"/>
          </a:xfrm>
          <a:prstGeom prst="rect">
            <a:avLst/>
          </a:prstGeom>
        </p:spPr>
      </p:pic>
      <p:pic>
        <p:nvPicPr>
          <p:cNvPr id="5" name="Picture 4" descr="an old school photo with someone waring a trinket on their head with lots of cables">
            <a:extLst>
              <a:ext uri="{FF2B5EF4-FFF2-40B4-BE49-F238E27FC236}">
                <a16:creationId xmlns:a16="http://schemas.microsoft.com/office/drawing/2014/main" id="{46879CC9-1E1E-0CD3-F74E-87B6BDB9345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970641" y="1835139"/>
            <a:ext cx="2540079" cy="2196275"/>
          </a:xfrm>
          <a:prstGeom prst="rect">
            <a:avLst/>
          </a:prstGeom>
        </p:spPr>
      </p:pic>
      <p:sp>
        <p:nvSpPr>
          <p:cNvPr id="6" name="Plus 5" descr="plus sign">
            <a:extLst>
              <a:ext uri="{FF2B5EF4-FFF2-40B4-BE49-F238E27FC236}">
                <a16:creationId xmlns:a16="http://schemas.microsoft.com/office/drawing/2014/main" id="{114F2789-EBE9-1910-4C91-34CF1581010A}"/>
              </a:ext>
            </a:extLst>
          </p:cNvPr>
          <p:cNvSpPr/>
          <p:nvPr/>
        </p:nvSpPr>
        <p:spPr>
          <a:xfrm>
            <a:off x="5500351" y="2585571"/>
            <a:ext cx="771095" cy="680414"/>
          </a:xfrm>
          <a:prstGeom prst="mathPlus">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srgbClr val="E5EAED"/>
              </a:solidFill>
              <a:latin typeface="corbel"/>
            </a:endParaRPr>
          </a:p>
        </p:txBody>
      </p:sp>
      <p:sp>
        <p:nvSpPr>
          <p:cNvPr id="7" name="Isosceles Triangle 7">
            <a:extLst>
              <a:ext uri="{FF2B5EF4-FFF2-40B4-BE49-F238E27FC236}">
                <a16:creationId xmlns:a16="http://schemas.microsoft.com/office/drawing/2014/main" id="{8C849882-C9EA-D905-D95F-E3E0277739A7}"/>
              </a:ext>
              <a:ext uri="{C183D7F6-B498-43B3-948B-1728B52AA6E4}">
                <adec:decorative xmlns:adec="http://schemas.microsoft.com/office/drawing/2017/decorative" val="1"/>
              </a:ext>
            </a:extLst>
          </p:cNvPr>
          <p:cNvSpPr/>
          <p:nvPr/>
        </p:nvSpPr>
        <p:spPr>
          <a:xfrm rot="10800000">
            <a:off x="1989221" y="4816806"/>
            <a:ext cx="8106366" cy="219274"/>
          </a:xfrm>
          <a:prstGeom prst="triangl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sp>
        <p:nvSpPr>
          <p:cNvPr id="8" name="Rounded Rectangle 7">
            <a:extLst>
              <a:ext uri="{FF2B5EF4-FFF2-40B4-BE49-F238E27FC236}">
                <a16:creationId xmlns:a16="http://schemas.microsoft.com/office/drawing/2014/main" id="{2AF046FB-B808-6C0B-B1A7-C1BD7591CA52}"/>
              </a:ext>
            </a:extLst>
          </p:cNvPr>
          <p:cNvSpPr/>
          <p:nvPr/>
        </p:nvSpPr>
        <p:spPr>
          <a:xfrm>
            <a:off x="1989222" y="5193822"/>
            <a:ext cx="8221579" cy="994576"/>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Entrepreneurship is about</a:t>
            </a:r>
          </a:p>
          <a:p>
            <a:pPr marL="342900" indent="-342900" algn="ctr" defTabSz="457200">
              <a:buFontTx/>
              <a:buAutoNum type="arabicParenBoth"/>
            </a:pPr>
            <a:r>
              <a:rPr lang="en-US" dirty="0">
                <a:solidFill>
                  <a:srgbClr val="E5EAED"/>
                </a:solidFill>
                <a:latin typeface="corbel"/>
              </a:rPr>
              <a:t>Doing something yourself (not let other people do it)</a:t>
            </a:r>
          </a:p>
          <a:p>
            <a:pPr marL="342900" indent="-342900" algn="ctr" defTabSz="457200">
              <a:buFontTx/>
              <a:buAutoNum type="arabicParenBoth"/>
            </a:pPr>
            <a:r>
              <a:rPr lang="en-US" dirty="0">
                <a:solidFill>
                  <a:srgbClr val="E5EAED"/>
                </a:solidFill>
                <a:latin typeface="corbel"/>
              </a:rPr>
              <a:t>Innovation</a:t>
            </a:r>
          </a:p>
        </p:txBody>
      </p:sp>
    </p:spTree>
    <p:extLst>
      <p:ext uri="{BB962C8B-B14F-4D97-AF65-F5344CB8AC3E}">
        <p14:creationId xmlns:p14="http://schemas.microsoft.com/office/powerpoint/2010/main" val="1285498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91C89-4842-4811-E575-AABC6154BEBD}"/>
              </a:ext>
            </a:extLst>
          </p:cNvPr>
          <p:cNvSpPr>
            <a:spLocks noGrp="1"/>
          </p:cNvSpPr>
          <p:nvPr>
            <p:ph type="title"/>
          </p:nvPr>
        </p:nvSpPr>
        <p:spPr>
          <a:xfrm>
            <a:off x="1130005" y="1081382"/>
            <a:ext cx="8751750" cy="739353"/>
          </a:xfrm>
        </p:spPr>
        <p:txBody>
          <a:bodyPr>
            <a:normAutofit fontScale="90000"/>
          </a:bodyPr>
          <a:lstStyle/>
          <a:p>
            <a:r>
              <a:rPr lang="en-US" dirty="0"/>
              <a:t>Entrepreneurship – what is innovation?</a:t>
            </a:r>
          </a:p>
        </p:txBody>
      </p:sp>
      <p:grpSp>
        <p:nvGrpSpPr>
          <p:cNvPr id="4" name="Group 3" descr="Multiple photos of resources or inventions such as mobile phone, a nature reserv and mechanical cogs">
            <a:extLst>
              <a:ext uri="{FF2B5EF4-FFF2-40B4-BE49-F238E27FC236}">
                <a16:creationId xmlns:a16="http://schemas.microsoft.com/office/drawing/2014/main" id="{4057608E-3931-6AB1-7AA6-1F79C9F034AC}"/>
              </a:ext>
            </a:extLst>
          </p:cNvPr>
          <p:cNvGrpSpPr/>
          <p:nvPr/>
        </p:nvGrpSpPr>
        <p:grpSpPr>
          <a:xfrm>
            <a:off x="2074718" y="1901813"/>
            <a:ext cx="8252388" cy="2023386"/>
            <a:chOff x="457200" y="1527741"/>
            <a:chExt cx="8252388" cy="2023386"/>
          </a:xfrm>
        </p:grpSpPr>
        <p:pic>
          <p:nvPicPr>
            <p:cNvPr id="5" name="Picture 4" descr="photo of a tapier">
              <a:extLst>
                <a:ext uri="{FF2B5EF4-FFF2-40B4-BE49-F238E27FC236}">
                  <a16:creationId xmlns:a16="http://schemas.microsoft.com/office/drawing/2014/main" id="{667CA6B4-EDE0-235F-C995-4947BEBABE6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974966" y="1701943"/>
              <a:ext cx="1724627" cy="1468182"/>
            </a:xfrm>
            <a:prstGeom prst="rect">
              <a:avLst/>
            </a:prstGeom>
          </p:spPr>
        </p:pic>
        <p:pic>
          <p:nvPicPr>
            <p:cNvPr id="6" name="Picture 5" descr="multiple cogs ">
              <a:extLst>
                <a:ext uri="{FF2B5EF4-FFF2-40B4-BE49-F238E27FC236}">
                  <a16:creationId xmlns:a16="http://schemas.microsoft.com/office/drawing/2014/main" id="{48FFDB64-4083-883C-5C5B-9283733F21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582787">
              <a:off x="1976808" y="1734765"/>
              <a:ext cx="1649821" cy="1235773"/>
            </a:xfrm>
            <a:prstGeom prst="rect">
              <a:avLst/>
            </a:prstGeom>
          </p:spPr>
        </p:pic>
        <p:pic>
          <p:nvPicPr>
            <p:cNvPr id="7" name="Picture 6" descr="photo of a wooden sign that says &quot;natural reserve&quot; in front oaf mountains">
              <a:extLst>
                <a:ext uri="{FF2B5EF4-FFF2-40B4-BE49-F238E27FC236}">
                  <a16:creationId xmlns:a16="http://schemas.microsoft.com/office/drawing/2014/main" id="{6A8F20D9-75F4-6DEF-D374-4C363BA71C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 y="1698781"/>
              <a:ext cx="1945968" cy="1262438"/>
            </a:xfrm>
            <a:prstGeom prst="rect">
              <a:avLst/>
            </a:prstGeom>
          </p:spPr>
        </p:pic>
        <p:grpSp>
          <p:nvGrpSpPr>
            <p:cNvPr id="8" name="Group 7">
              <a:extLst>
                <a:ext uri="{FF2B5EF4-FFF2-40B4-BE49-F238E27FC236}">
                  <a16:creationId xmlns:a16="http://schemas.microsoft.com/office/drawing/2014/main" id="{C1EF459E-F84B-02BE-CF01-2289419EF424}"/>
                </a:ext>
              </a:extLst>
            </p:cNvPr>
            <p:cNvGrpSpPr/>
            <p:nvPr/>
          </p:nvGrpSpPr>
          <p:grpSpPr>
            <a:xfrm>
              <a:off x="457200" y="1696441"/>
              <a:ext cx="8252388" cy="1854686"/>
              <a:chOff x="434411" y="4026220"/>
              <a:chExt cx="8252388" cy="1854686"/>
            </a:xfrm>
          </p:grpSpPr>
          <p:sp>
            <p:nvSpPr>
              <p:cNvPr id="11" name="Rectangle 10">
                <a:extLst>
                  <a:ext uri="{FF2B5EF4-FFF2-40B4-BE49-F238E27FC236}">
                    <a16:creationId xmlns:a16="http://schemas.microsoft.com/office/drawing/2014/main" id="{991693E4-C2E5-3092-F694-D94DD8DACFCD}"/>
                  </a:ext>
                </a:extLst>
              </p:cNvPr>
              <p:cNvSpPr/>
              <p:nvPr/>
            </p:nvSpPr>
            <p:spPr>
              <a:xfrm>
                <a:off x="434411" y="4026220"/>
                <a:ext cx="8252387" cy="1194745"/>
              </a:xfrm>
              <a:prstGeom prst="rect">
                <a:avLst/>
              </a:prstGeom>
              <a:noFill/>
              <a:ln>
                <a:solidFill>
                  <a:srgbClr val="424A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sp>
            <p:nvSpPr>
              <p:cNvPr id="12" name="Rectangle 11">
                <a:extLst>
                  <a:ext uri="{FF2B5EF4-FFF2-40B4-BE49-F238E27FC236}">
                    <a16:creationId xmlns:a16="http://schemas.microsoft.com/office/drawing/2014/main" id="{89DFC243-4EF9-923A-38AB-50AC003B8B03}"/>
                  </a:ext>
                </a:extLst>
              </p:cNvPr>
              <p:cNvSpPr/>
              <p:nvPr/>
            </p:nvSpPr>
            <p:spPr>
              <a:xfrm>
                <a:off x="434411" y="5216019"/>
                <a:ext cx="8252388" cy="66488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Innovation is the re-combination of existing elements i.e. Resources, processes, knowledge, products, services, methods and so forth (Schumpeter, 1911)</a:t>
                </a:r>
              </a:p>
            </p:txBody>
          </p:sp>
        </p:grpSp>
        <p:pic>
          <p:nvPicPr>
            <p:cNvPr id="9" name="Picture 8" descr="a light bulb in front of a black board with lots of scribbles on it">
              <a:extLst>
                <a:ext uri="{FF2B5EF4-FFF2-40B4-BE49-F238E27FC236}">
                  <a16:creationId xmlns:a16="http://schemas.microsoft.com/office/drawing/2014/main" id="{5ED61A1D-5BB9-9B21-D19A-995D98CE9E8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314344" y="1680452"/>
              <a:ext cx="2515313" cy="1241936"/>
            </a:xfrm>
            <a:prstGeom prst="rect">
              <a:avLst/>
            </a:prstGeom>
          </p:spPr>
        </p:pic>
        <p:pic>
          <p:nvPicPr>
            <p:cNvPr id="10" name="Picture 9" descr="cartoon of a mobile phone">
              <a:extLst>
                <a:ext uri="{FF2B5EF4-FFF2-40B4-BE49-F238E27FC236}">
                  <a16:creationId xmlns:a16="http://schemas.microsoft.com/office/drawing/2014/main" id="{879C1D6B-E072-B221-75B5-2B15A0BF20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25483" y="1714077"/>
              <a:ext cx="1160823" cy="1160823"/>
            </a:xfrm>
            <a:prstGeom prst="rect">
              <a:avLst/>
            </a:prstGeom>
          </p:spPr>
        </p:pic>
      </p:grpSp>
      <p:grpSp>
        <p:nvGrpSpPr>
          <p:cNvPr id="13" name="Group 12" descr="various innovations from prosthetic legs to airBnb to giro gear loose, to a smartphone">
            <a:extLst>
              <a:ext uri="{FF2B5EF4-FFF2-40B4-BE49-F238E27FC236}">
                <a16:creationId xmlns:a16="http://schemas.microsoft.com/office/drawing/2014/main" id="{1D9A668A-0765-72EB-C9B6-31087776E1E1}"/>
              </a:ext>
            </a:extLst>
          </p:cNvPr>
          <p:cNvGrpSpPr/>
          <p:nvPr/>
        </p:nvGrpSpPr>
        <p:grpSpPr>
          <a:xfrm>
            <a:off x="2074718" y="4277259"/>
            <a:ext cx="8252389" cy="1907551"/>
            <a:chOff x="457199" y="3903186"/>
            <a:chExt cx="8252389" cy="1907551"/>
          </a:xfrm>
        </p:grpSpPr>
        <p:pic>
          <p:nvPicPr>
            <p:cNvPr id="14" name="Picture 13" descr="logo of airbb">
              <a:extLst>
                <a:ext uri="{FF2B5EF4-FFF2-40B4-BE49-F238E27FC236}">
                  <a16:creationId xmlns:a16="http://schemas.microsoft.com/office/drawing/2014/main" id="{C538A8E7-1239-C9CB-3839-4631BC7FD175}"/>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351446" y="3903186"/>
              <a:ext cx="1587549" cy="1347849"/>
            </a:xfrm>
            <a:prstGeom prst="rect">
              <a:avLst/>
            </a:prstGeom>
          </p:spPr>
        </p:pic>
        <p:pic>
          <p:nvPicPr>
            <p:cNvPr id="15" name="Picture 14" descr="lots of different prosthetic legs and how they changed over years from simple wooden to the &quot;cheetah legs&quot;">
              <a:extLst>
                <a:ext uri="{FF2B5EF4-FFF2-40B4-BE49-F238E27FC236}">
                  <a16:creationId xmlns:a16="http://schemas.microsoft.com/office/drawing/2014/main" id="{35226B96-6FDF-5728-2462-97EB1CC7C79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7199" y="3956050"/>
              <a:ext cx="2581824" cy="1294985"/>
            </a:xfrm>
            <a:prstGeom prst="rect">
              <a:avLst/>
            </a:prstGeom>
          </p:spPr>
        </p:pic>
        <p:grpSp>
          <p:nvGrpSpPr>
            <p:cNvPr id="16" name="Group 15">
              <a:extLst>
                <a:ext uri="{FF2B5EF4-FFF2-40B4-BE49-F238E27FC236}">
                  <a16:creationId xmlns:a16="http://schemas.microsoft.com/office/drawing/2014/main" id="{03327BB7-6C02-3993-8370-87E26FB80F68}"/>
                </a:ext>
              </a:extLst>
            </p:cNvPr>
            <p:cNvGrpSpPr/>
            <p:nvPr/>
          </p:nvGrpSpPr>
          <p:grpSpPr>
            <a:xfrm>
              <a:off x="457200" y="3956051"/>
              <a:ext cx="8252388" cy="1854686"/>
              <a:chOff x="434412" y="1781591"/>
              <a:chExt cx="8252388" cy="1854686"/>
            </a:xfrm>
          </p:grpSpPr>
          <p:sp>
            <p:nvSpPr>
              <p:cNvPr id="20" name="Rectangle 19">
                <a:extLst>
                  <a:ext uri="{FF2B5EF4-FFF2-40B4-BE49-F238E27FC236}">
                    <a16:creationId xmlns:a16="http://schemas.microsoft.com/office/drawing/2014/main" id="{413B2E28-11D3-D758-490C-3223B7B23A33}"/>
                  </a:ext>
                </a:extLst>
              </p:cNvPr>
              <p:cNvSpPr/>
              <p:nvPr/>
            </p:nvSpPr>
            <p:spPr>
              <a:xfrm>
                <a:off x="434412" y="2971390"/>
                <a:ext cx="8252388" cy="66488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There are various types of innovation ranging from incremental (small changes) to radical (large changes).</a:t>
                </a:r>
              </a:p>
            </p:txBody>
          </p:sp>
          <p:sp>
            <p:nvSpPr>
              <p:cNvPr id="21" name="Rectangle 20">
                <a:extLst>
                  <a:ext uri="{FF2B5EF4-FFF2-40B4-BE49-F238E27FC236}">
                    <a16:creationId xmlns:a16="http://schemas.microsoft.com/office/drawing/2014/main" id="{E19F1714-47E3-237B-25CB-0310B280EF65}"/>
                  </a:ext>
                </a:extLst>
              </p:cNvPr>
              <p:cNvSpPr/>
              <p:nvPr/>
            </p:nvSpPr>
            <p:spPr>
              <a:xfrm>
                <a:off x="434412" y="1781591"/>
                <a:ext cx="8252387" cy="1194745"/>
              </a:xfrm>
              <a:prstGeom prst="rect">
                <a:avLst/>
              </a:prstGeom>
              <a:noFill/>
              <a:ln>
                <a:solidFill>
                  <a:srgbClr val="424A4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grpSp>
        <p:pic>
          <p:nvPicPr>
            <p:cNvPr id="17" name="Picture 16" descr="Cartoon figure of Giro Geerloose">
              <a:extLst>
                <a:ext uri="{FF2B5EF4-FFF2-40B4-BE49-F238E27FC236}">
                  <a16:creationId xmlns:a16="http://schemas.microsoft.com/office/drawing/2014/main" id="{788615C3-EF7E-81B4-94FA-8CA85879E03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216267" y="4001767"/>
              <a:ext cx="836287" cy="1089564"/>
            </a:xfrm>
            <a:prstGeom prst="rect">
              <a:avLst/>
            </a:prstGeom>
          </p:spPr>
        </p:pic>
        <p:pic>
          <p:nvPicPr>
            <p:cNvPr id="18" name="Picture 17" descr="photo of smart phone">
              <a:extLst>
                <a:ext uri="{FF2B5EF4-FFF2-40B4-BE49-F238E27FC236}">
                  <a16:creationId xmlns:a16="http://schemas.microsoft.com/office/drawing/2014/main" id="{72CC0E17-095C-9CED-BD11-D91E1929A3B5}"/>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61646" y="3985279"/>
              <a:ext cx="1126280" cy="1126280"/>
            </a:xfrm>
            <a:prstGeom prst="rect">
              <a:avLst/>
            </a:prstGeom>
          </p:spPr>
        </p:pic>
        <p:pic>
          <p:nvPicPr>
            <p:cNvPr id="19" name="Picture 18" descr="photo of very old car">
              <a:extLst>
                <a:ext uri="{FF2B5EF4-FFF2-40B4-BE49-F238E27FC236}">
                  <a16:creationId xmlns:a16="http://schemas.microsoft.com/office/drawing/2014/main" id="{40E153CC-AD12-9FEC-00BE-705597D95C7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851617" y="4002810"/>
              <a:ext cx="1732313" cy="1148599"/>
            </a:xfrm>
            <a:prstGeom prst="rect">
              <a:avLst/>
            </a:prstGeom>
          </p:spPr>
        </p:pic>
      </p:grpSp>
    </p:spTree>
    <p:extLst>
      <p:ext uri="{BB962C8B-B14F-4D97-AF65-F5344CB8AC3E}">
        <p14:creationId xmlns:p14="http://schemas.microsoft.com/office/powerpoint/2010/main" val="232139244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34249-6AC6-0F50-75D2-8D1A795FBDA1}"/>
              </a:ext>
            </a:extLst>
          </p:cNvPr>
          <p:cNvSpPr>
            <a:spLocks noGrp="1"/>
          </p:cNvSpPr>
          <p:nvPr>
            <p:ph type="title"/>
          </p:nvPr>
        </p:nvSpPr>
        <p:spPr>
          <a:xfrm>
            <a:off x="1364982" y="1079709"/>
            <a:ext cx="8917885" cy="739353"/>
          </a:xfrm>
        </p:spPr>
        <p:txBody>
          <a:bodyPr>
            <a:normAutofit fontScale="90000"/>
          </a:bodyPr>
          <a:lstStyle/>
          <a:p>
            <a:r>
              <a:rPr lang="en-US" dirty="0"/>
              <a:t>Entrepreneurship – types of innovation</a:t>
            </a:r>
          </a:p>
        </p:txBody>
      </p:sp>
      <p:sp>
        <p:nvSpPr>
          <p:cNvPr id="4" name="Rectangle 3">
            <a:extLst>
              <a:ext uri="{FF2B5EF4-FFF2-40B4-BE49-F238E27FC236}">
                <a16:creationId xmlns:a16="http://schemas.microsoft.com/office/drawing/2014/main" id="{7328AC42-D75D-B94F-5DD3-1B80A2DADBB7}"/>
              </a:ext>
            </a:extLst>
          </p:cNvPr>
          <p:cNvSpPr/>
          <p:nvPr/>
        </p:nvSpPr>
        <p:spPr>
          <a:xfrm>
            <a:off x="1981200" y="1727180"/>
            <a:ext cx="8252388" cy="66488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We can differentiate various levels of innovation</a:t>
            </a:r>
          </a:p>
        </p:txBody>
      </p:sp>
      <p:pic>
        <p:nvPicPr>
          <p:cNvPr id="5" name="Picture 4" descr="prosthetic legs and how they changed over time">
            <a:extLst>
              <a:ext uri="{FF2B5EF4-FFF2-40B4-BE49-F238E27FC236}">
                <a16:creationId xmlns:a16="http://schemas.microsoft.com/office/drawing/2014/main" id="{42B27B0F-C9DA-C0F7-D3DC-1DDAA5A562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81200" y="2510580"/>
            <a:ext cx="2581824" cy="1294985"/>
          </a:xfrm>
          <a:prstGeom prst="rect">
            <a:avLst/>
          </a:prstGeom>
        </p:spPr>
      </p:pic>
      <p:pic>
        <p:nvPicPr>
          <p:cNvPr id="6" name="Picture 5" descr="old Wright brother type plane">
            <a:extLst>
              <a:ext uri="{FF2B5EF4-FFF2-40B4-BE49-F238E27FC236}">
                <a16:creationId xmlns:a16="http://schemas.microsoft.com/office/drawing/2014/main" id="{E0A7B916-50A5-5A83-2980-D5D7418A4C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829586" y="2510579"/>
            <a:ext cx="2404003" cy="1263616"/>
          </a:xfrm>
          <a:prstGeom prst="rect">
            <a:avLst/>
          </a:prstGeom>
        </p:spPr>
      </p:pic>
      <p:sp>
        <p:nvSpPr>
          <p:cNvPr id="7" name="Right Arrow 6">
            <a:extLst>
              <a:ext uri="{FF2B5EF4-FFF2-40B4-BE49-F238E27FC236}">
                <a16:creationId xmlns:a16="http://schemas.microsoft.com/office/drawing/2014/main" id="{F201DE93-B16F-197E-CD4A-DCF1B5DFF038}"/>
              </a:ext>
            </a:extLst>
          </p:cNvPr>
          <p:cNvSpPr/>
          <p:nvPr/>
        </p:nvSpPr>
        <p:spPr>
          <a:xfrm>
            <a:off x="5130006" y="2920516"/>
            <a:ext cx="2472041" cy="453609"/>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Level of innovation</a:t>
            </a:r>
          </a:p>
        </p:txBody>
      </p:sp>
      <p:sp>
        <p:nvSpPr>
          <p:cNvPr id="8" name="TextBox 7">
            <a:extLst>
              <a:ext uri="{FF2B5EF4-FFF2-40B4-BE49-F238E27FC236}">
                <a16:creationId xmlns:a16="http://schemas.microsoft.com/office/drawing/2014/main" id="{5AF1FD1B-3A86-73CC-A5A5-DB601AA1D9D2}"/>
              </a:ext>
            </a:extLst>
          </p:cNvPr>
          <p:cNvSpPr txBox="1"/>
          <p:nvPr/>
        </p:nvSpPr>
        <p:spPr>
          <a:xfrm>
            <a:off x="5220722" y="2637009"/>
            <a:ext cx="1626692" cy="369332"/>
          </a:xfrm>
          <a:prstGeom prst="rect">
            <a:avLst/>
          </a:prstGeom>
          <a:noFill/>
        </p:spPr>
        <p:txBody>
          <a:bodyPr wrap="none" rtlCol="0">
            <a:spAutoFit/>
          </a:bodyPr>
          <a:lstStyle/>
          <a:p>
            <a:pPr defTabSz="457200"/>
            <a:r>
              <a:rPr lang="en-US" dirty="0">
                <a:solidFill>
                  <a:srgbClr val="202A30"/>
                </a:solidFill>
                <a:latin typeface="corbel"/>
              </a:rPr>
              <a:t>Incremental  to</a:t>
            </a:r>
          </a:p>
        </p:txBody>
      </p:sp>
      <p:sp>
        <p:nvSpPr>
          <p:cNvPr id="9" name="TextBox 8">
            <a:extLst>
              <a:ext uri="{FF2B5EF4-FFF2-40B4-BE49-F238E27FC236}">
                <a16:creationId xmlns:a16="http://schemas.microsoft.com/office/drawing/2014/main" id="{96229CAD-00D8-A91D-BFEA-1A700BE9D40F}"/>
              </a:ext>
            </a:extLst>
          </p:cNvPr>
          <p:cNvSpPr txBox="1"/>
          <p:nvPr/>
        </p:nvSpPr>
        <p:spPr>
          <a:xfrm>
            <a:off x="5316423" y="3226704"/>
            <a:ext cx="820019" cy="369332"/>
          </a:xfrm>
          <a:prstGeom prst="rect">
            <a:avLst/>
          </a:prstGeom>
          <a:noFill/>
        </p:spPr>
        <p:txBody>
          <a:bodyPr wrap="none" rtlCol="0">
            <a:spAutoFit/>
          </a:bodyPr>
          <a:lstStyle/>
          <a:p>
            <a:pPr defTabSz="457200"/>
            <a:r>
              <a:rPr lang="en-US" dirty="0">
                <a:solidFill>
                  <a:srgbClr val="202A30"/>
                </a:solidFill>
                <a:latin typeface="corbel"/>
              </a:rPr>
              <a:t>radical</a:t>
            </a:r>
          </a:p>
        </p:txBody>
      </p:sp>
      <p:pic>
        <p:nvPicPr>
          <p:cNvPr id="10" name="Picture 9" descr="old style rotator telephone">
            <a:extLst>
              <a:ext uri="{FF2B5EF4-FFF2-40B4-BE49-F238E27FC236}">
                <a16:creationId xmlns:a16="http://schemas.microsoft.com/office/drawing/2014/main" id="{5BF2E5FE-5A69-4A1B-DDE0-3574829903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04102" y="3977406"/>
            <a:ext cx="1551741" cy="1382223"/>
          </a:xfrm>
          <a:prstGeom prst="rect">
            <a:avLst/>
          </a:prstGeom>
        </p:spPr>
      </p:pic>
      <p:pic>
        <p:nvPicPr>
          <p:cNvPr id="11" name="Picture 10" descr="McDonald's shop front in China">
            <a:extLst>
              <a:ext uri="{FF2B5EF4-FFF2-40B4-BE49-F238E27FC236}">
                <a16:creationId xmlns:a16="http://schemas.microsoft.com/office/drawing/2014/main" id="{412DD3EB-A2C7-6F71-C899-ED1078E0E2E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981200" y="3977406"/>
            <a:ext cx="2581824" cy="1120433"/>
          </a:xfrm>
          <a:prstGeom prst="rect">
            <a:avLst/>
          </a:prstGeom>
        </p:spPr>
      </p:pic>
      <p:sp>
        <p:nvSpPr>
          <p:cNvPr id="12" name="Right Arrow 11">
            <a:extLst>
              <a:ext uri="{FF2B5EF4-FFF2-40B4-BE49-F238E27FC236}">
                <a16:creationId xmlns:a16="http://schemas.microsoft.com/office/drawing/2014/main" id="{6E75DF0B-7F36-7C41-7D8F-A8FF125C0964}"/>
              </a:ext>
            </a:extLst>
          </p:cNvPr>
          <p:cNvSpPr/>
          <p:nvPr/>
        </p:nvSpPr>
        <p:spPr>
          <a:xfrm>
            <a:off x="5130006" y="4218281"/>
            <a:ext cx="2472041" cy="453609"/>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Level of innovation</a:t>
            </a:r>
          </a:p>
        </p:txBody>
      </p:sp>
      <p:sp>
        <p:nvSpPr>
          <p:cNvPr id="13" name="TextBox 12">
            <a:extLst>
              <a:ext uri="{FF2B5EF4-FFF2-40B4-BE49-F238E27FC236}">
                <a16:creationId xmlns:a16="http://schemas.microsoft.com/office/drawing/2014/main" id="{02159460-27E1-36F6-B597-0BAD8BB0D66A}"/>
              </a:ext>
            </a:extLst>
          </p:cNvPr>
          <p:cNvSpPr txBox="1"/>
          <p:nvPr/>
        </p:nvSpPr>
        <p:spPr>
          <a:xfrm>
            <a:off x="5220723" y="3934774"/>
            <a:ext cx="2292615" cy="369332"/>
          </a:xfrm>
          <a:prstGeom prst="rect">
            <a:avLst/>
          </a:prstGeom>
          <a:noFill/>
        </p:spPr>
        <p:txBody>
          <a:bodyPr wrap="none" rtlCol="0">
            <a:spAutoFit/>
          </a:bodyPr>
          <a:lstStyle/>
          <a:p>
            <a:pPr defTabSz="457200"/>
            <a:r>
              <a:rPr lang="en-US" dirty="0">
                <a:solidFill>
                  <a:srgbClr val="202A30"/>
                </a:solidFill>
                <a:latin typeface="corbel"/>
              </a:rPr>
              <a:t>New to a firm / region </a:t>
            </a:r>
          </a:p>
        </p:txBody>
      </p:sp>
      <p:sp>
        <p:nvSpPr>
          <p:cNvPr id="14" name="TextBox 13">
            <a:extLst>
              <a:ext uri="{FF2B5EF4-FFF2-40B4-BE49-F238E27FC236}">
                <a16:creationId xmlns:a16="http://schemas.microsoft.com/office/drawing/2014/main" id="{6757612E-06CA-C974-B4C9-062D15B272DE}"/>
              </a:ext>
            </a:extLst>
          </p:cNvPr>
          <p:cNvSpPr txBox="1"/>
          <p:nvPr/>
        </p:nvSpPr>
        <p:spPr>
          <a:xfrm>
            <a:off x="5316423" y="4524469"/>
            <a:ext cx="1826191" cy="369332"/>
          </a:xfrm>
          <a:prstGeom prst="rect">
            <a:avLst/>
          </a:prstGeom>
          <a:noFill/>
        </p:spPr>
        <p:txBody>
          <a:bodyPr wrap="none" rtlCol="0">
            <a:spAutoFit/>
          </a:bodyPr>
          <a:lstStyle/>
          <a:p>
            <a:pPr defTabSz="457200"/>
            <a:r>
              <a:rPr lang="en-US" dirty="0">
                <a:solidFill>
                  <a:srgbClr val="202A30"/>
                </a:solidFill>
                <a:latin typeface="corbel"/>
              </a:rPr>
              <a:t>New to the world</a:t>
            </a:r>
          </a:p>
        </p:txBody>
      </p:sp>
      <p:pic>
        <p:nvPicPr>
          <p:cNvPr id="15" name="Picture 14" descr="drawing of the earth">
            <a:extLst>
              <a:ext uri="{FF2B5EF4-FFF2-40B4-BE49-F238E27FC236}">
                <a16:creationId xmlns:a16="http://schemas.microsoft.com/office/drawing/2014/main" id="{227A54FA-3169-8E47-81A4-1090A999CB0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23670" y="5424276"/>
            <a:ext cx="2087131" cy="1153010"/>
          </a:xfrm>
          <a:prstGeom prst="rect">
            <a:avLst/>
          </a:prstGeom>
        </p:spPr>
      </p:pic>
      <p:sp>
        <p:nvSpPr>
          <p:cNvPr id="16" name="Right Arrow 15">
            <a:extLst>
              <a:ext uri="{FF2B5EF4-FFF2-40B4-BE49-F238E27FC236}">
                <a16:creationId xmlns:a16="http://schemas.microsoft.com/office/drawing/2014/main" id="{123F123E-D7C2-5689-CBB7-502B529D8A88}"/>
              </a:ext>
            </a:extLst>
          </p:cNvPr>
          <p:cNvSpPr/>
          <p:nvPr/>
        </p:nvSpPr>
        <p:spPr>
          <a:xfrm>
            <a:off x="5135609" y="5459511"/>
            <a:ext cx="2472041" cy="453609"/>
          </a:xfrm>
          <a:prstGeom prs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Level of innovation</a:t>
            </a:r>
          </a:p>
        </p:txBody>
      </p:sp>
      <p:sp>
        <p:nvSpPr>
          <p:cNvPr id="17" name="TextBox 16">
            <a:extLst>
              <a:ext uri="{FF2B5EF4-FFF2-40B4-BE49-F238E27FC236}">
                <a16:creationId xmlns:a16="http://schemas.microsoft.com/office/drawing/2014/main" id="{65E2DEC7-C05A-148F-1BAC-F3E4ABFC4DE0}"/>
              </a:ext>
            </a:extLst>
          </p:cNvPr>
          <p:cNvSpPr txBox="1"/>
          <p:nvPr/>
        </p:nvSpPr>
        <p:spPr>
          <a:xfrm>
            <a:off x="5226325" y="5176004"/>
            <a:ext cx="1486304" cy="369332"/>
          </a:xfrm>
          <a:prstGeom prst="rect">
            <a:avLst/>
          </a:prstGeom>
          <a:noFill/>
        </p:spPr>
        <p:txBody>
          <a:bodyPr wrap="none" rtlCol="0">
            <a:spAutoFit/>
          </a:bodyPr>
          <a:lstStyle/>
          <a:p>
            <a:pPr defTabSz="457200"/>
            <a:r>
              <a:rPr lang="en-US" dirty="0">
                <a:solidFill>
                  <a:srgbClr val="202A30"/>
                </a:solidFill>
                <a:latin typeface="corbel"/>
              </a:rPr>
              <a:t>Sustaining to </a:t>
            </a:r>
          </a:p>
        </p:txBody>
      </p:sp>
      <p:sp>
        <p:nvSpPr>
          <p:cNvPr id="18" name="TextBox 17">
            <a:extLst>
              <a:ext uri="{FF2B5EF4-FFF2-40B4-BE49-F238E27FC236}">
                <a16:creationId xmlns:a16="http://schemas.microsoft.com/office/drawing/2014/main" id="{B2B8705F-E212-4DF6-99FF-003E8A48E4A3}"/>
              </a:ext>
            </a:extLst>
          </p:cNvPr>
          <p:cNvSpPr txBox="1"/>
          <p:nvPr/>
        </p:nvSpPr>
        <p:spPr>
          <a:xfrm>
            <a:off x="5322025" y="5765699"/>
            <a:ext cx="2625088" cy="369332"/>
          </a:xfrm>
          <a:prstGeom prst="rect">
            <a:avLst/>
          </a:prstGeom>
          <a:noFill/>
        </p:spPr>
        <p:txBody>
          <a:bodyPr wrap="none" rtlCol="0">
            <a:spAutoFit/>
          </a:bodyPr>
          <a:lstStyle/>
          <a:p>
            <a:pPr defTabSz="457200"/>
            <a:r>
              <a:rPr lang="en-US" dirty="0">
                <a:solidFill>
                  <a:srgbClr val="202A30"/>
                </a:solidFill>
                <a:latin typeface="corbel"/>
              </a:rPr>
              <a:t>Disruptive (game change)</a:t>
            </a:r>
          </a:p>
        </p:txBody>
      </p:sp>
      <p:pic>
        <p:nvPicPr>
          <p:cNvPr id="19" name="Picture 18" descr="a sofa">
            <a:extLst>
              <a:ext uri="{FF2B5EF4-FFF2-40B4-BE49-F238E27FC236}">
                <a16:creationId xmlns:a16="http://schemas.microsoft.com/office/drawing/2014/main" id="{EAE1D49F-BD2E-DA58-FBBD-B812077D67B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124913" y="5279280"/>
            <a:ext cx="2131940" cy="1111342"/>
          </a:xfrm>
          <a:prstGeom prst="rect">
            <a:avLst/>
          </a:prstGeom>
        </p:spPr>
      </p:pic>
    </p:spTree>
    <p:extLst>
      <p:ext uri="{BB962C8B-B14F-4D97-AF65-F5344CB8AC3E}">
        <p14:creationId xmlns:p14="http://schemas.microsoft.com/office/powerpoint/2010/main" val="16312458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2" grpId="0" animBg="1"/>
      <p:bldP spid="13" grpId="0"/>
      <p:bldP spid="14" grpId="0"/>
      <p:bldP spid="16" grpId="0" animBg="1"/>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A9BF4-6044-C75E-7721-41380928A185}"/>
              </a:ext>
            </a:extLst>
          </p:cNvPr>
          <p:cNvSpPr>
            <a:spLocks noGrp="1"/>
          </p:cNvSpPr>
          <p:nvPr>
            <p:ph type="title"/>
          </p:nvPr>
        </p:nvSpPr>
        <p:spPr>
          <a:xfrm>
            <a:off x="2983618" y="250265"/>
            <a:ext cx="8037968" cy="804703"/>
          </a:xfrm>
        </p:spPr>
        <p:txBody>
          <a:bodyPr>
            <a:normAutofit fontScale="90000"/>
          </a:bodyPr>
          <a:lstStyle/>
          <a:p>
            <a:r>
              <a:rPr lang="en-US" dirty="0"/>
              <a:t>Make things happen - the entrepreneurial process</a:t>
            </a:r>
          </a:p>
        </p:txBody>
      </p:sp>
      <p:grpSp>
        <p:nvGrpSpPr>
          <p:cNvPr id="4" name="Group 3" descr="the entrepreneurial process from ideation to evolution">
            <a:extLst>
              <a:ext uri="{FF2B5EF4-FFF2-40B4-BE49-F238E27FC236}">
                <a16:creationId xmlns:a16="http://schemas.microsoft.com/office/drawing/2014/main" id="{B85EBC3F-11D0-0E2C-3C65-C5822B8091BB}"/>
              </a:ext>
            </a:extLst>
          </p:cNvPr>
          <p:cNvGrpSpPr/>
          <p:nvPr/>
        </p:nvGrpSpPr>
        <p:grpSpPr>
          <a:xfrm>
            <a:off x="2025501" y="5128195"/>
            <a:ext cx="8229600" cy="1251682"/>
            <a:chOff x="457200" y="3828149"/>
            <a:chExt cx="8229600" cy="1251682"/>
          </a:xfrm>
        </p:grpSpPr>
        <p:sp>
          <p:nvSpPr>
            <p:cNvPr id="5" name="Rounded Rectangle 4">
              <a:extLst>
                <a:ext uri="{FF2B5EF4-FFF2-40B4-BE49-F238E27FC236}">
                  <a16:creationId xmlns:a16="http://schemas.microsoft.com/office/drawing/2014/main" id="{AB8B18CF-C0F4-45DB-04F0-86D1AB861828}"/>
                </a:ext>
                <a:ext uri="{C183D7F6-B498-43B3-948B-1728B52AA6E4}">
                  <adec:decorative xmlns:adec="http://schemas.microsoft.com/office/drawing/2017/decorative" val="1"/>
                </a:ext>
              </a:extLst>
            </p:cNvPr>
            <p:cNvSpPr/>
            <p:nvPr/>
          </p:nvSpPr>
          <p:spPr>
            <a:xfrm>
              <a:off x="457200" y="3864691"/>
              <a:ext cx="8229600" cy="1215140"/>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graphicFrame>
          <p:nvGraphicFramePr>
            <p:cNvPr id="6" name="Diagram 5" descr="entrepreneurial stage model from ideation via growth to evaluation">
              <a:extLst>
                <a:ext uri="{FF2B5EF4-FFF2-40B4-BE49-F238E27FC236}">
                  <a16:creationId xmlns:a16="http://schemas.microsoft.com/office/drawing/2014/main" id="{060AEAE9-C6EC-B7D0-A832-0E2736F31F79}"/>
                </a:ext>
              </a:extLst>
            </p:cNvPr>
            <p:cNvGraphicFramePr/>
            <p:nvPr/>
          </p:nvGraphicFramePr>
          <p:xfrm>
            <a:off x="572413" y="3828149"/>
            <a:ext cx="7999175" cy="10415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grpSp>
        <p:nvGrpSpPr>
          <p:cNvPr id="21" name="Group 20">
            <a:extLst>
              <a:ext uri="{FF2B5EF4-FFF2-40B4-BE49-F238E27FC236}">
                <a16:creationId xmlns:a16="http://schemas.microsoft.com/office/drawing/2014/main" id="{B27A6984-40DE-A2D6-7F02-BAABC4FDA42A}"/>
              </a:ext>
            </a:extLst>
          </p:cNvPr>
          <p:cNvGrpSpPr/>
          <p:nvPr/>
        </p:nvGrpSpPr>
        <p:grpSpPr>
          <a:xfrm>
            <a:off x="1981200" y="1681091"/>
            <a:ext cx="8229601" cy="3193104"/>
            <a:chOff x="1981200" y="1681091"/>
            <a:chExt cx="8229601" cy="3193104"/>
          </a:xfrm>
        </p:grpSpPr>
        <p:sp>
          <p:nvSpPr>
            <p:cNvPr id="7" name="Rounded Rectangle 6">
              <a:extLst>
                <a:ext uri="{FF2B5EF4-FFF2-40B4-BE49-F238E27FC236}">
                  <a16:creationId xmlns:a16="http://schemas.microsoft.com/office/drawing/2014/main" id="{4E27D7AF-EEBD-38E2-B57B-E6508839ED7B}"/>
                </a:ext>
                <a:ext uri="{C183D7F6-B498-43B3-948B-1728B52AA6E4}">
                  <adec:decorative xmlns:adec="http://schemas.microsoft.com/office/drawing/2017/decorative" val="1"/>
                </a:ext>
              </a:extLst>
            </p:cNvPr>
            <p:cNvSpPr/>
            <p:nvPr/>
          </p:nvSpPr>
          <p:spPr>
            <a:xfrm>
              <a:off x="1981200" y="3257121"/>
              <a:ext cx="8229600" cy="1215140"/>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sp>
          <p:nvSpPr>
            <p:cNvPr id="8" name="Rounded Rectangle 7">
              <a:extLst>
                <a:ext uri="{FF2B5EF4-FFF2-40B4-BE49-F238E27FC236}">
                  <a16:creationId xmlns:a16="http://schemas.microsoft.com/office/drawing/2014/main" id="{AFB36D12-C126-B9C7-C937-DD5FB0E1EF2B}"/>
                </a:ext>
              </a:extLst>
            </p:cNvPr>
            <p:cNvSpPr/>
            <p:nvPr/>
          </p:nvSpPr>
          <p:spPr>
            <a:xfrm>
              <a:off x="1981200" y="1681091"/>
              <a:ext cx="1351955" cy="941048"/>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Emotional support</a:t>
              </a:r>
            </a:p>
          </p:txBody>
        </p:sp>
        <p:sp>
          <p:nvSpPr>
            <p:cNvPr id="9" name="Rounded Rectangle 8">
              <a:extLst>
                <a:ext uri="{FF2B5EF4-FFF2-40B4-BE49-F238E27FC236}">
                  <a16:creationId xmlns:a16="http://schemas.microsoft.com/office/drawing/2014/main" id="{15D37CC8-4736-DFFA-0DDE-043FACFB782C}"/>
                </a:ext>
              </a:extLst>
            </p:cNvPr>
            <p:cNvSpPr/>
            <p:nvPr/>
          </p:nvSpPr>
          <p:spPr>
            <a:xfrm>
              <a:off x="3700611" y="1681091"/>
              <a:ext cx="1351955" cy="941048"/>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Expert knowledge</a:t>
              </a:r>
            </a:p>
          </p:txBody>
        </p:sp>
        <p:sp>
          <p:nvSpPr>
            <p:cNvPr id="10" name="Rounded Rectangle 9">
              <a:extLst>
                <a:ext uri="{FF2B5EF4-FFF2-40B4-BE49-F238E27FC236}">
                  <a16:creationId xmlns:a16="http://schemas.microsoft.com/office/drawing/2014/main" id="{4EE85099-9D5D-263E-547E-2466B1A58284}"/>
                </a:ext>
              </a:extLst>
            </p:cNvPr>
            <p:cNvSpPr/>
            <p:nvPr/>
          </p:nvSpPr>
          <p:spPr>
            <a:xfrm>
              <a:off x="5420022" y="1681091"/>
              <a:ext cx="1351955" cy="941048"/>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Networks</a:t>
              </a:r>
            </a:p>
          </p:txBody>
        </p:sp>
        <p:sp>
          <p:nvSpPr>
            <p:cNvPr id="11" name="Rounded Rectangle 10">
              <a:extLst>
                <a:ext uri="{FF2B5EF4-FFF2-40B4-BE49-F238E27FC236}">
                  <a16:creationId xmlns:a16="http://schemas.microsoft.com/office/drawing/2014/main" id="{6C5A8156-92B4-BC10-6E00-E29117A58457}"/>
                </a:ext>
              </a:extLst>
            </p:cNvPr>
            <p:cNvSpPr/>
            <p:nvPr/>
          </p:nvSpPr>
          <p:spPr>
            <a:xfrm>
              <a:off x="7139433" y="1681091"/>
              <a:ext cx="1351955" cy="941048"/>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Ideas &amp; Feedback</a:t>
              </a:r>
            </a:p>
          </p:txBody>
        </p:sp>
        <p:sp>
          <p:nvSpPr>
            <p:cNvPr id="12" name="Rounded Rectangle 11">
              <a:extLst>
                <a:ext uri="{FF2B5EF4-FFF2-40B4-BE49-F238E27FC236}">
                  <a16:creationId xmlns:a16="http://schemas.microsoft.com/office/drawing/2014/main" id="{99A46F52-6EC2-3F88-04EE-322CAB10CA92}"/>
                </a:ext>
              </a:extLst>
            </p:cNvPr>
            <p:cNvSpPr/>
            <p:nvPr/>
          </p:nvSpPr>
          <p:spPr>
            <a:xfrm>
              <a:off x="8858846" y="1681091"/>
              <a:ext cx="1351955" cy="941048"/>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Funding</a:t>
              </a:r>
            </a:p>
          </p:txBody>
        </p:sp>
        <p:sp>
          <p:nvSpPr>
            <p:cNvPr id="13" name="Down Arrow 12">
              <a:extLst>
                <a:ext uri="{FF2B5EF4-FFF2-40B4-BE49-F238E27FC236}">
                  <a16:creationId xmlns:a16="http://schemas.microsoft.com/office/drawing/2014/main" id="{08CB5976-6FA3-A225-6D61-B4AFCDD84027}"/>
                </a:ext>
                <a:ext uri="{C183D7F6-B498-43B3-948B-1728B52AA6E4}">
                  <adec:decorative xmlns:adec="http://schemas.microsoft.com/office/drawing/2017/decorative" val="1"/>
                </a:ext>
              </a:extLst>
            </p:cNvPr>
            <p:cNvSpPr/>
            <p:nvPr/>
          </p:nvSpPr>
          <p:spPr>
            <a:xfrm>
              <a:off x="2547360" y="2786598"/>
              <a:ext cx="301526" cy="383728"/>
            </a:xfrm>
            <a:prstGeom prst="down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sp>
          <p:nvSpPr>
            <p:cNvPr id="14" name="Down Arrow 13">
              <a:extLst>
                <a:ext uri="{FF2B5EF4-FFF2-40B4-BE49-F238E27FC236}">
                  <a16:creationId xmlns:a16="http://schemas.microsoft.com/office/drawing/2014/main" id="{B7674731-B03B-6E83-C6E0-5378CE417D7A}"/>
                </a:ext>
                <a:ext uri="{C183D7F6-B498-43B3-948B-1728B52AA6E4}">
                  <adec:decorative xmlns:adec="http://schemas.microsoft.com/office/drawing/2017/decorative" val="1"/>
                </a:ext>
              </a:extLst>
            </p:cNvPr>
            <p:cNvSpPr/>
            <p:nvPr/>
          </p:nvSpPr>
          <p:spPr>
            <a:xfrm>
              <a:off x="4198252" y="2786598"/>
              <a:ext cx="301526" cy="383728"/>
            </a:xfrm>
            <a:prstGeom prst="down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sp>
          <p:nvSpPr>
            <p:cNvPr id="15" name="Down Arrow 14">
              <a:extLst>
                <a:ext uri="{FF2B5EF4-FFF2-40B4-BE49-F238E27FC236}">
                  <a16:creationId xmlns:a16="http://schemas.microsoft.com/office/drawing/2014/main" id="{3D50F2C8-1664-72B6-7CBB-407F4D7ED8ED}"/>
                </a:ext>
                <a:ext uri="{C183D7F6-B498-43B3-948B-1728B52AA6E4}">
                  <adec:decorative xmlns:adec="http://schemas.microsoft.com/office/drawing/2017/decorative" val="1"/>
                </a:ext>
              </a:extLst>
            </p:cNvPr>
            <p:cNvSpPr/>
            <p:nvPr/>
          </p:nvSpPr>
          <p:spPr>
            <a:xfrm>
              <a:off x="6031887" y="2786598"/>
              <a:ext cx="301526" cy="383728"/>
            </a:xfrm>
            <a:prstGeom prst="down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sp>
          <p:nvSpPr>
            <p:cNvPr id="16" name="Down Arrow 15">
              <a:extLst>
                <a:ext uri="{FF2B5EF4-FFF2-40B4-BE49-F238E27FC236}">
                  <a16:creationId xmlns:a16="http://schemas.microsoft.com/office/drawing/2014/main" id="{CC86065F-C06D-EB65-F121-322F106186C4}"/>
                </a:ext>
                <a:ext uri="{C183D7F6-B498-43B3-948B-1728B52AA6E4}">
                  <adec:decorative xmlns:adec="http://schemas.microsoft.com/office/drawing/2017/decorative" val="1"/>
                </a:ext>
              </a:extLst>
            </p:cNvPr>
            <p:cNvSpPr/>
            <p:nvPr/>
          </p:nvSpPr>
          <p:spPr>
            <a:xfrm>
              <a:off x="7701054" y="2786598"/>
              <a:ext cx="301526" cy="383728"/>
            </a:xfrm>
            <a:prstGeom prst="down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sp>
          <p:nvSpPr>
            <p:cNvPr id="17" name="Down Arrow 16">
              <a:extLst>
                <a:ext uri="{FF2B5EF4-FFF2-40B4-BE49-F238E27FC236}">
                  <a16:creationId xmlns:a16="http://schemas.microsoft.com/office/drawing/2014/main" id="{77401398-D2E8-4284-25C0-A3AFAFCCEF3E}"/>
                </a:ext>
                <a:ext uri="{C183D7F6-B498-43B3-948B-1728B52AA6E4}">
                  <adec:decorative xmlns:adec="http://schemas.microsoft.com/office/drawing/2017/decorative" val="1"/>
                </a:ext>
              </a:extLst>
            </p:cNvPr>
            <p:cNvSpPr/>
            <p:nvPr/>
          </p:nvSpPr>
          <p:spPr>
            <a:xfrm>
              <a:off x="9361083" y="2786598"/>
              <a:ext cx="301526" cy="383728"/>
            </a:xfrm>
            <a:prstGeom prst="down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sp>
          <p:nvSpPr>
            <p:cNvPr id="18" name="Down Arrow 17">
              <a:extLst>
                <a:ext uri="{FF2B5EF4-FFF2-40B4-BE49-F238E27FC236}">
                  <a16:creationId xmlns:a16="http://schemas.microsoft.com/office/drawing/2014/main" id="{1466622B-6D9F-E5E8-1EE6-788EEFC57254}"/>
                </a:ext>
                <a:ext uri="{C183D7F6-B498-43B3-948B-1728B52AA6E4}">
                  <adec:decorative xmlns:adec="http://schemas.microsoft.com/office/drawing/2017/decorative" val="1"/>
                </a:ext>
              </a:extLst>
            </p:cNvPr>
            <p:cNvSpPr/>
            <p:nvPr/>
          </p:nvSpPr>
          <p:spPr>
            <a:xfrm>
              <a:off x="6031887" y="4490467"/>
              <a:ext cx="301526" cy="383728"/>
            </a:xfrm>
            <a:prstGeom prst="down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E5EAED"/>
                </a:solidFill>
                <a:latin typeface="corbel"/>
              </a:endParaRPr>
            </a:p>
          </p:txBody>
        </p:sp>
        <p:sp>
          <p:nvSpPr>
            <p:cNvPr id="19" name="TextBox 18">
              <a:extLst>
                <a:ext uri="{FF2B5EF4-FFF2-40B4-BE49-F238E27FC236}">
                  <a16:creationId xmlns:a16="http://schemas.microsoft.com/office/drawing/2014/main" id="{B3E0A82D-896F-80C8-5AE8-5BCB7DAD136E}"/>
                </a:ext>
              </a:extLst>
            </p:cNvPr>
            <p:cNvSpPr txBox="1"/>
            <p:nvPr/>
          </p:nvSpPr>
          <p:spPr>
            <a:xfrm>
              <a:off x="2300658" y="3704664"/>
              <a:ext cx="2977569" cy="369332"/>
            </a:xfrm>
            <a:prstGeom prst="rect">
              <a:avLst/>
            </a:prstGeom>
            <a:noFill/>
          </p:spPr>
          <p:txBody>
            <a:bodyPr wrap="square" rtlCol="0">
              <a:spAutoFit/>
            </a:bodyPr>
            <a:lstStyle/>
            <a:p>
              <a:pPr defTabSz="457200"/>
              <a:r>
                <a:rPr lang="en-US" dirty="0">
                  <a:solidFill>
                    <a:srgbClr val="E5EAED"/>
                  </a:solidFill>
                  <a:latin typeface="corbel"/>
                </a:rPr>
                <a:t>The entrepreneur’s views</a:t>
              </a:r>
            </a:p>
          </p:txBody>
        </p:sp>
        <p:sp>
          <p:nvSpPr>
            <p:cNvPr id="20" name="TextBox 19">
              <a:extLst>
                <a:ext uri="{FF2B5EF4-FFF2-40B4-BE49-F238E27FC236}">
                  <a16:creationId xmlns:a16="http://schemas.microsoft.com/office/drawing/2014/main" id="{1FD7237F-CD9B-013D-896E-B23A92B4C9E1}"/>
                </a:ext>
              </a:extLst>
            </p:cNvPr>
            <p:cNvSpPr txBox="1"/>
            <p:nvPr/>
          </p:nvSpPr>
          <p:spPr>
            <a:xfrm>
              <a:off x="7002602" y="3704664"/>
              <a:ext cx="3092986" cy="369332"/>
            </a:xfrm>
            <a:prstGeom prst="rect">
              <a:avLst/>
            </a:prstGeom>
            <a:noFill/>
          </p:spPr>
          <p:txBody>
            <a:bodyPr wrap="square" rtlCol="0">
              <a:spAutoFit/>
            </a:bodyPr>
            <a:lstStyle/>
            <a:p>
              <a:pPr defTabSz="457200"/>
              <a:r>
                <a:rPr lang="en-US" dirty="0">
                  <a:solidFill>
                    <a:srgbClr val="E5EAED"/>
                  </a:solidFill>
                  <a:latin typeface="corbel"/>
                </a:rPr>
                <a:t>The entrepreneur’s resources</a:t>
              </a:r>
            </a:p>
          </p:txBody>
        </p:sp>
      </p:grpSp>
    </p:spTree>
    <p:extLst>
      <p:ext uri="{BB962C8B-B14F-4D97-AF65-F5344CB8AC3E}">
        <p14:creationId xmlns:p14="http://schemas.microsoft.com/office/powerpoint/2010/main" val="402255503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8E81931-EC11-4433-BB7B-ED42BAA244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35BC353-549C-47DC-9732-7E6961372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12192000" cy="6858003"/>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390DE8C-43A3-0945-5314-B619295D1FC1}"/>
              </a:ext>
            </a:extLst>
          </p:cNvPr>
          <p:cNvPicPr>
            <a:picLocks noChangeAspect="1"/>
          </p:cNvPicPr>
          <p:nvPr/>
        </p:nvPicPr>
        <p:blipFill rotWithShape="1">
          <a:blip r:embed="rId2"/>
          <a:srcRect/>
          <a:stretch/>
        </p:blipFill>
        <p:spPr>
          <a:xfrm>
            <a:off x="20" y="-1"/>
            <a:ext cx="12191980" cy="6858002"/>
          </a:xfrm>
          <a:custGeom>
            <a:avLst/>
            <a:gdLst/>
            <a:ahLst/>
            <a:cxnLst/>
            <a:rect l="l" t="t" r="r" b="b"/>
            <a:pathLst>
              <a:path w="12192000" h="6858002">
                <a:moveTo>
                  <a:pt x="5307101" y="6857999"/>
                </a:moveTo>
                <a:lnTo>
                  <a:pt x="12192000" y="6857999"/>
                </a:lnTo>
                <a:lnTo>
                  <a:pt x="12192000" y="6858002"/>
                </a:lnTo>
                <a:lnTo>
                  <a:pt x="5307088" y="6858002"/>
                </a:lnTo>
                <a:close/>
                <a:moveTo>
                  <a:pt x="0" y="0"/>
                </a:moveTo>
                <a:lnTo>
                  <a:pt x="12192000" y="0"/>
                </a:lnTo>
                <a:lnTo>
                  <a:pt x="12192000" y="6277972"/>
                </a:lnTo>
                <a:lnTo>
                  <a:pt x="12152890" y="6290206"/>
                </a:lnTo>
                <a:cubicBezTo>
                  <a:pt x="12105395" y="6304478"/>
                  <a:pt x="12054092" y="6317152"/>
                  <a:pt x="12009354" y="6315664"/>
                </a:cubicBezTo>
                <a:cubicBezTo>
                  <a:pt x="11994503" y="6311032"/>
                  <a:pt x="11985943" y="6310638"/>
                  <a:pt x="11978968" y="6319390"/>
                </a:cubicBezTo>
                <a:cubicBezTo>
                  <a:pt x="11941764" y="6318961"/>
                  <a:pt x="11901790" y="6339612"/>
                  <a:pt x="11878895" y="6327233"/>
                </a:cubicBezTo>
                <a:cubicBezTo>
                  <a:pt x="11878918" y="6346592"/>
                  <a:pt x="11826486" y="6319151"/>
                  <a:pt x="11814979" y="6337141"/>
                </a:cubicBezTo>
                <a:cubicBezTo>
                  <a:pt x="11820607" y="6367517"/>
                  <a:pt x="11727668" y="6353622"/>
                  <a:pt x="11687508" y="6364470"/>
                </a:cubicBezTo>
                <a:cubicBezTo>
                  <a:pt x="11692944" y="6381370"/>
                  <a:pt x="11638976" y="6383664"/>
                  <a:pt x="11672002" y="6397904"/>
                </a:cubicBezTo>
                <a:cubicBezTo>
                  <a:pt x="11645814" y="6406115"/>
                  <a:pt x="11642999" y="6389784"/>
                  <a:pt x="11629894" y="6384496"/>
                </a:cubicBezTo>
                <a:cubicBezTo>
                  <a:pt x="11597582" y="6386755"/>
                  <a:pt x="11602281" y="6372208"/>
                  <a:pt x="11597728" y="6361596"/>
                </a:cubicBezTo>
                <a:cubicBezTo>
                  <a:pt x="11567716" y="6387703"/>
                  <a:pt x="11505156" y="6361750"/>
                  <a:pt x="11448211" y="6357842"/>
                </a:cubicBezTo>
                <a:cubicBezTo>
                  <a:pt x="11414499" y="6357897"/>
                  <a:pt x="11370196" y="6408532"/>
                  <a:pt x="11336630" y="6383021"/>
                </a:cubicBezTo>
                <a:cubicBezTo>
                  <a:pt x="11316728" y="6389671"/>
                  <a:pt x="11284212" y="6365546"/>
                  <a:pt x="11267820" y="6388199"/>
                </a:cubicBezTo>
                <a:cubicBezTo>
                  <a:pt x="11215412" y="6380118"/>
                  <a:pt x="11199532" y="6391497"/>
                  <a:pt x="11153755" y="6378749"/>
                </a:cubicBezTo>
                <a:cubicBezTo>
                  <a:pt x="11097684" y="6376473"/>
                  <a:pt x="11142086" y="6407848"/>
                  <a:pt x="11063998" y="6397440"/>
                </a:cubicBezTo>
                <a:cubicBezTo>
                  <a:pt x="11028900" y="6406581"/>
                  <a:pt x="10989384" y="6411343"/>
                  <a:pt x="10949261" y="6411271"/>
                </a:cubicBezTo>
                <a:cubicBezTo>
                  <a:pt x="10946808" y="6404413"/>
                  <a:pt x="10928478" y="6413021"/>
                  <a:pt x="10920620" y="6414504"/>
                </a:cubicBezTo>
                <a:cubicBezTo>
                  <a:pt x="10921840" y="6410173"/>
                  <a:pt x="10906289" y="6407257"/>
                  <a:pt x="10899483" y="6410536"/>
                </a:cubicBezTo>
                <a:cubicBezTo>
                  <a:pt x="10774259" y="6419728"/>
                  <a:pt x="10854212" y="6382839"/>
                  <a:pt x="10774590" y="6403309"/>
                </a:cubicBezTo>
                <a:cubicBezTo>
                  <a:pt x="10724638" y="6405843"/>
                  <a:pt x="10739599" y="6355991"/>
                  <a:pt x="10682861" y="6377814"/>
                </a:cubicBezTo>
                <a:cubicBezTo>
                  <a:pt x="10622947" y="6375380"/>
                  <a:pt x="10589912" y="6355504"/>
                  <a:pt x="10530714" y="6366548"/>
                </a:cubicBezTo>
                <a:cubicBezTo>
                  <a:pt x="10474643" y="6364190"/>
                  <a:pt x="10428348" y="6354710"/>
                  <a:pt x="10379097" y="6358630"/>
                </a:cubicBezTo>
                <a:cubicBezTo>
                  <a:pt x="10361622" y="6351880"/>
                  <a:pt x="10344151" y="6348805"/>
                  <a:pt x="10323727" y="6357333"/>
                </a:cubicBezTo>
                <a:cubicBezTo>
                  <a:pt x="10272196" y="6352518"/>
                  <a:pt x="10263446" y="6339056"/>
                  <a:pt x="10227126" y="6348100"/>
                </a:cubicBezTo>
                <a:cubicBezTo>
                  <a:pt x="10196351" y="6318664"/>
                  <a:pt x="10199174" y="6342674"/>
                  <a:pt x="10163542" y="6343141"/>
                </a:cubicBezTo>
                <a:cubicBezTo>
                  <a:pt x="10134376" y="6345476"/>
                  <a:pt x="10177885" y="6359944"/>
                  <a:pt x="10151161" y="6358763"/>
                </a:cubicBezTo>
                <a:cubicBezTo>
                  <a:pt x="10126522" y="6349492"/>
                  <a:pt x="10117113" y="6369683"/>
                  <a:pt x="10092125" y="6358861"/>
                </a:cubicBezTo>
                <a:cubicBezTo>
                  <a:pt x="10107302" y="6344459"/>
                  <a:pt x="10032910" y="6356018"/>
                  <a:pt x="10037958" y="6342614"/>
                </a:cubicBezTo>
                <a:cubicBezTo>
                  <a:pt x="10003046" y="6359008"/>
                  <a:pt x="10003017" y="6334504"/>
                  <a:pt x="9966866" y="6337014"/>
                </a:cubicBezTo>
                <a:cubicBezTo>
                  <a:pt x="9947485" y="6342600"/>
                  <a:pt x="9935606" y="6342702"/>
                  <a:pt x="9924418" y="6333490"/>
                </a:cubicBezTo>
                <a:cubicBezTo>
                  <a:pt x="9834150" y="6361084"/>
                  <a:pt x="9880223" y="6330704"/>
                  <a:pt x="9806001" y="6337361"/>
                </a:cubicBezTo>
                <a:cubicBezTo>
                  <a:pt x="9740686" y="6345638"/>
                  <a:pt x="9670300" y="6348205"/>
                  <a:pt x="9596449" y="6376180"/>
                </a:cubicBezTo>
                <a:cubicBezTo>
                  <a:pt x="9581101" y="6384665"/>
                  <a:pt x="9553986" y="6385744"/>
                  <a:pt x="9535890" y="6378590"/>
                </a:cubicBezTo>
                <a:cubicBezTo>
                  <a:pt x="9532775" y="6377359"/>
                  <a:pt x="9530052" y="6375925"/>
                  <a:pt x="9527805" y="6374334"/>
                </a:cubicBezTo>
                <a:cubicBezTo>
                  <a:pt x="9481894" y="6394749"/>
                  <a:pt x="9464762" y="6381055"/>
                  <a:pt x="9441373" y="6395633"/>
                </a:cubicBezTo>
                <a:cubicBezTo>
                  <a:pt x="9381290" y="6397202"/>
                  <a:pt x="9341618" y="6377583"/>
                  <a:pt x="9320149" y="6390280"/>
                </a:cubicBezTo>
                <a:cubicBezTo>
                  <a:pt x="9291150" y="6386896"/>
                  <a:pt x="9257768" y="6367103"/>
                  <a:pt x="9229488" y="6380382"/>
                </a:cubicBezTo>
                <a:cubicBezTo>
                  <a:pt x="9230007" y="6377216"/>
                  <a:pt x="9227921" y="6376045"/>
                  <a:pt x="9224285" y="6375920"/>
                </a:cubicBezTo>
                <a:lnTo>
                  <a:pt x="9217537" y="6376762"/>
                </a:lnTo>
                <a:lnTo>
                  <a:pt x="9214728" y="6381637"/>
                </a:lnTo>
                <a:cubicBezTo>
                  <a:pt x="9202170" y="6398803"/>
                  <a:pt x="9191484" y="6381138"/>
                  <a:pt x="9161049" y="6384539"/>
                </a:cubicBezTo>
                <a:cubicBezTo>
                  <a:pt x="9146336" y="6385184"/>
                  <a:pt x="9147761" y="6380673"/>
                  <a:pt x="9149697" y="6376552"/>
                </a:cubicBezTo>
                <a:lnTo>
                  <a:pt x="9150803" y="6372240"/>
                </a:lnTo>
                <a:lnTo>
                  <a:pt x="9141448" y="6372359"/>
                </a:lnTo>
                <a:lnTo>
                  <a:pt x="9137486" y="6372055"/>
                </a:lnTo>
                <a:lnTo>
                  <a:pt x="9126952" y="6375163"/>
                </a:lnTo>
                <a:cubicBezTo>
                  <a:pt x="9117353" y="6375502"/>
                  <a:pt x="9107828" y="6372135"/>
                  <a:pt x="9098334" y="6372861"/>
                </a:cubicBezTo>
                <a:cubicBezTo>
                  <a:pt x="9093587" y="6373224"/>
                  <a:pt x="9088847" y="6374610"/>
                  <a:pt x="9084110" y="6377995"/>
                </a:cubicBezTo>
                <a:cubicBezTo>
                  <a:pt x="9105864" y="6390113"/>
                  <a:pt x="9028073" y="6387966"/>
                  <a:pt x="9039515" y="6400351"/>
                </a:cubicBezTo>
                <a:cubicBezTo>
                  <a:pt x="8997651" y="6388705"/>
                  <a:pt x="9009590" y="6412472"/>
                  <a:pt x="8973305" y="6414442"/>
                </a:cubicBezTo>
                <a:cubicBezTo>
                  <a:pt x="8951781" y="6411385"/>
                  <a:pt x="8940212" y="6412734"/>
                  <a:pt x="8933861" y="6423031"/>
                </a:cubicBezTo>
                <a:cubicBezTo>
                  <a:pt x="8832841" y="6407267"/>
                  <a:pt x="8892362" y="6431116"/>
                  <a:pt x="8817130" y="6433703"/>
                </a:cubicBezTo>
                <a:cubicBezTo>
                  <a:pt x="8749745" y="6433633"/>
                  <a:pt x="8680232" y="6439719"/>
                  <a:pt x="8594947" y="6421586"/>
                </a:cubicBezTo>
                <a:cubicBezTo>
                  <a:pt x="8575919" y="6415227"/>
                  <a:pt x="8549096" y="6417484"/>
                  <a:pt x="8535041" y="6426626"/>
                </a:cubicBezTo>
                <a:cubicBezTo>
                  <a:pt x="8532621" y="6428200"/>
                  <a:pt x="8530681" y="6429922"/>
                  <a:pt x="8529279" y="6431739"/>
                </a:cubicBezTo>
                <a:cubicBezTo>
                  <a:pt x="8474783" y="6417534"/>
                  <a:pt x="8464858" y="6432901"/>
                  <a:pt x="8435056" y="6421613"/>
                </a:cubicBezTo>
                <a:cubicBezTo>
                  <a:pt x="8376022" y="6427411"/>
                  <a:pt x="8347129" y="6451271"/>
                  <a:pt x="8320108" y="6441573"/>
                </a:cubicBezTo>
                <a:cubicBezTo>
                  <a:pt x="8293638" y="6448387"/>
                  <a:pt x="8270932" y="6471649"/>
                  <a:pt x="8237020" y="6462216"/>
                </a:cubicBezTo>
                <a:cubicBezTo>
                  <a:pt x="8245222" y="6474245"/>
                  <a:pt x="8197387" y="6460392"/>
                  <a:pt x="8188860" y="6471379"/>
                </a:cubicBezTo>
                <a:cubicBezTo>
                  <a:pt x="8184024" y="6480393"/>
                  <a:pt x="8168383" y="6478291"/>
                  <a:pt x="8155558" y="6480722"/>
                </a:cubicBezTo>
                <a:cubicBezTo>
                  <a:pt x="8144819" y="6489457"/>
                  <a:pt x="8082218" y="6493172"/>
                  <a:pt x="8061412" y="6490111"/>
                </a:cubicBezTo>
                <a:cubicBezTo>
                  <a:pt x="8004043" y="6475925"/>
                  <a:pt x="7947523" y="6510024"/>
                  <a:pt x="7901437" y="6499659"/>
                </a:cubicBezTo>
                <a:cubicBezTo>
                  <a:pt x="7888774" y="6499544"/>
                  <a:pt x="7877960" y="6500846"/>
                  <a:pt x="7868353" y="6503024"/>
                </a:cubicBezTo>
                <a:lnTo>
                  <a:pt x="7843779" y="6511212"/>
                </a:lnTo>
                <a:lnTo>
                  <a:pt x="7841448" y="6517728"/>
                </a:lnTo>
                <a:lnTo>
                  <a:pt x="7823871" y="6520429"/>
                </a:lnTo>
                <a:lnTo>
                  <a:pt x="7820005" y="6522254"/>
                </a:lnTo>
                <a:cubicBezTo>
                  <a:pt x="7812641" y="6525763"/>
                  <a:pt x="7805193" y="6529063"/>
                  <a:pt x="7797020" y="6531612"/>
                </a:cubicBezTo>
                <a:cubicBezTo>
                  <a:pt x="7782159" y="6505259"/>
                  <a:pt x="7725050" y="6548941"/>
                  <a:pt x="7727879" y="6524102"/>
                </a:cubicBezTo>
                <a:cubicBezTo>
                  <a:pt x="7680386" y="6533519"/>
                  <a:pt x="7695538" y="6507405"/>
                  <a:pt x="7659324" y="6537474"/>
                </a:cubicBezTo>
                <a:cubicBezTo>
                  <a:pt x="7566636" y="6535069"/>
                  <a:pt x="7462452" y="6568928"/>
                  <a:pt x="7374068" y="6552862"/>
                </a:cubicBezTo>
                <a:cubicBezTo>
                  <a:pt x="7393454" y="6562410"/>
                  <a:pt x="7373124" y="6578225"/>
                  <a:pt x="7346163" y="6577609"/>
                </a:cubicBezTo>
                <a:cubicBezTo>
                  <a:pt x="7419349" y="6615756"/>
                  <a:pt x="7219942" y="6557562"/>
                  <a:pt x="7235023" y="6591880"/>
                </a:cubicBezTo>
                <a:cubicBezTo>
                  <a:pt x="7203144" y="6564271"/>
                  <a:pt x="7057485" y="6539224"/>
                  <a:pt x="7039074" y="6572474"/>
                </a:cubicBezTo>
                <a:cubicBezTo>
                  <a:pt x="6966094" y="6582775"/>
                  <a:pt x="6893201" y="6571018"/>
                  <a:pt x="6833428" y="6596853"/>
                </a:cubicBezTo>
                <a:cubicBezTo>
                  <a:pt x="6827113" y="6593647"/>
                  <a:pt x="6820080" y="6591377"/>
                  <a:pt x="6812583" y="6589775"/>
                </a:cubicBezTo>
                <a:lnTo>
                  <a:pt x="6790242" y="6586880"/>
                </a:lnTo>
                <a:lnTo>
                  <a:pt x="6787846" y="6588046"/>
                </a:lnTo>
                <a:cubicBezTo>
                  <a:pt x="6776461" y="6590858"/>
                  <a:pt x="6768832" y="6590687"/>
                  <a:pt x="6762881" y="6589201"/>
                </a:cubicBezTo>
                <a:lnTo>
                  <a:pt x="6756732" y="6586412"/>
                </a:lnTo>
                <a:lnTo>
                  <a:pt x="6739390" y="6586250"/>
                </a:lnTo>
                <a:lnTo>
                  <a:pt x="6704653" y="6583365"/>
                </a:lnTo>
                <a:lnTo>
                  <a:pt x="6698694" y="6585233"/>
                </a:lnTo>
                <a:lnTo>
                  <a:pt x="6647142" y="6584630"/>
                </a:lnTo>
                <a:lnTo>
                  <a:pt x="6646688" y="6585765"/>
                </a:lnTo>
                <a:cubicBezTo>
                  <a:pt x="6644494" y="6588296"/>
                  <a:pt x="6640660" y="6590137"/>
                  <a:pt x="6633278" y="6590589"/>
                </a:cubicBezTo>
                <a:cubicBezTo>
                  <a:pt x="6648367" y="6606646"/>
                  <a:pt x="6630160" y="6597288"/>
                  <a:pt x="6607065" y="6597202"/>
                </a:cubicBezTo>
                <a:cubicBezTo>
                  <a:pt x="6625347" y="6622121"/>
                  <a:pt x="6557475" y="6611760"/>
                  <a:pt x="6549804" y="6626596"/>
                </a:cubicBezTo>
                <a:cubicBezTo>
                  <a:pt x="6532425" y="6625972"/>
                  <a:pt x="6514382" y="6625766"/>
                  <a:pt x="6496083" y="6626095"/>
                </a:cubicBezTo>
                <a:lnTo>
                  <a:pt x="6485389" y="6626617"/>
                </a:lnTo>
                <a:lnTo>
                  <a:pt x="6485223" y="6626886"/>
                </a:lnTo>
                <a:cubicBezTo>
                  <a:pt x="6483001" y="6627550"/>
                  <a:pt x="6479520" y="6627927"/>
                  <a:pt x="6474035" y="6627950"/>
                </a:cubicBezTo>
                <a:lnTo>
                  <a:pt x="6465888" y="6627571"/>
                </a:lnTo>
                <a:lnTo>
                  <a:pt x="6445139" y="6628585"/>
                </a:lnTo>
                <a:lnTo>
                  <a:pt x="6438312" y="6630646"/>
                </a:lnTo>
                <a:cubicBezTo>
                  <a:pt x="6417397" y="6642787"/>
                  <a:pt x="6447851" y="6675286"/>
                  <a:pt x="6392168" y="6665569"/>
                </a:cubicBezTo>
                <a:cubicBezTo>
                  <a:pt x="6343510" y="6677589"/>
                  <a:pt x="6330169" y="6701494"/>
                  <a:pt x="6272304" y="6700835"/>
                </a:cubicBezTo>
                <a:cubicBezTo>
                  <a:pt x="6226827" y="6712160"/>
                  <a:pt x="6194756" y="6728533"/>
                  <a:pt x="6150447" y="6732895"/>
                </a:cubicBezTo>
                <a:cubicBezTo>
                  <a:pt x="6140653" y="6742032"/>
                  <a:pt x="6128186" y="6747742"/>
                  <a:pt x="6104787" y="6743117"/>
                </a:cubicBezTo>
                <a:cubicBezTo>
                  <a:pt x="6064916" y="6755994"/>
                  <a:pt x="6067350" y="6769968"/>
                  <a:pt x="6030197" y="6767449"/>
                </a:cubicBezTo>
                <a:cubicBezTo>
                  <a:pt x="6025714" y="6799897"/>
                  <a:pt x="6010615" y="6777056"/>
                  <a:pt x="5980285" y="6782421"/>
                </a:cubicBezTo>
                <a:cubicBezTo>
                  <a:pt x="5954036" y="6784991"/>
                  <a:pt x="5980131" y="6764424"/>
                  <a:pt x="5958496" y="6769874"/>
                </a:cubicBezTo>
                <a:cubicBezTo>
                  <a:pt x="5944505" y="6782527"/>
                  <a:pt x="5921893" y="6765237"/>
                  <a:pt x="5908732" y="6779393"/>
                </a:cubicBezTo>
                <a:cubicBezTo>
                  <a:pt x="5931989" y="6790347"/>
                  <a:pt x="5860959" y="6791681"/>
                  <a:pt x="5874963" y="6803355"/>
                </a:cubicBezTo>
                <a:cubicBezTo>
                  <a:pt x="5833647" y="6793755"/>
                  <a:pt x="5851456" y="6816602"/>
                  <a:pt x="5819199" y="6820147"/>
                </a:cubicBezTo>
                <a:cubicBezTo>
                  <a:pt x="5798819" y="6818094"/>
                  <a:pt x="5788750" y="6819934"/>
                  <a:pt x="5786035" y="6830341"/>
                </a:cubicBezTo>
                <a:cubicBezTo>
                  <a:pt x="5689973" y="6819312"/>
                  <a:pt x="5750863" y="6840131"/>
                  <a:pt x="5683543" y="6846008"/>
                </a:cubicBezTo>
                <a:cubicBezTo>
                  <a:pt x="5622546" y="6848924"/>
                  <a:pt x="5561433" y="6857988"/>
                  <a:pt x="5478912" y="6843932"/>
                </a:cubicBezTo>
                <a:cubicBezTo>
                  <a:pt x="5459815" y="6838522"/>
                  <a:pt x="5436209" y="6841929"/>
                  <a:pt x="5426182" y="6851543"/>
                </a:cubicBezTo>
                <a:cubicBezTo>
                  <a:pt x="5424458" y="6853198"/>
                  <a:pt x="5423209" y="6854977"/>
                  <a:pt x="5422476" y="6856827"/>
                </a:cubicBezTo>
                <a:cubicBezTo>
                  <a:pt x="5368974" y="6845270"/>
                  <a:pt x="5364519" y="6860824"/>
                  <a:pt x="5334223" y="6851042"/>
                </a:cubicBezTo>
                <a:lnTo>
                  <a:pt x="5307101" y="6857999"/>
                </a:lnTo>
                <a:lnTo>
                  <a:pt x="0" y="6857999"/>
                </a:lnTo>
                <a:lnTo>
                  <a:pt x="0" y="2143233"/>
                </a:lnTo>
                <a:lnTo>
                  <a:pt x="23798" y="2139906"/>
                </a:lnTo>
                <a:cubicBezTo>
                  <a:pt x="74043" y="2136293"/>
                  <a:pt x="38977" y="2165571"/>
                  <a:pt x="87258" y="2143366"/>
                </a:cubicBezTo>
                <a:cubicBezTo>
                  <a:pt x="122965" y="2137787"/>
                  <a:pt x="117457" y="2188700"/>
                  <a:pt x="156013" y="2163361"/>
                </a:cubicBezTo>
                <a:cubicBezTo>
                  <a:pt x="199419" y="2162157"/>
                  <a:pt x="225310" y="2180084"/>
                  <a:pt x="266777" y="2165405"/>
                </a:cubicBezTo>
                <a:cubicBezTo>
                  <a:pt x="307408" y="2164360"/>
                  <a:pt x="341751" y="2171054"/>
                  <a:pt x="376805" y="2164126"/>
                </a:cubicBezTo>
                <a:cubicBezTo>
                  <a:pt x="390105" y="2169833"/>
                  <a:pt x="403012" y="2171855"/>
                  <a:pt x="416820" y="2162058"/>
                </a:cubicBezTo>
                <a:cubicBezTo>
                  <a:pt x="454441" y="2163754"/>
                  <a:pt x="462164" y="2176725"/>
                  <a:pt x="487366" y="2165444"/>
                </a:cubicBezTo>
                <a:cubicBezTo>
                  <a:pt x="512638" y="2193098"/>
                  <a:pt x="508069" y="2169186"/>
                  <a:pt x="533680" y="2166550"/>
                </a:cubicBezTo>
                <a:cubicBezTo>
                  <a:pt x="554439" y="2162433"/>
                  <a:pt x="521576" y="2150568"/>
                  <a:pt x="540946" y="2150128"/>
                </a:cubicBezTo>
                <a:cubicBezTo>
                  <a:pt x="559671" y="2157928"/>
                  <a:pt x="564313" y="2137102"/>
                  <a:pt x="583453" y="2146439"/>
                </a:cubicBezTo>
                <a:cubicBezTo>
                  <a:pt x="574045" y="2161807"/>
                  <a:pt x="626400" y="2145688"/>
                  <a:pt x="624180" y="2159439"/>
                </a:cubicBezTo>
                <a:cubicBezTo>
                  <a:pt x="647591" y="2140873"/>
                  <a:pt x="650201" y="2165450"/>
                  <a:pt x="675971" y="2160733"/>
                </a:cubicBezTo>
                <a:cubicBezTo>
                  <a:pt x="689339" y="2153950"/>
                  <a:pt x="697882" y="2153126"/>
                  <a:pt x="706914" y="2161686"/>
                </a:cubicBezTo>
                <a:cubicBezTo>
                  <a:pt x="769009" y="2128516"/>
                  <a:pt x="739035" y="2161792"/>
                  <a:pt x="791788" y="2150599"/>
                </a:cubicBezTo>
                <a:cubicBezTo>
                  <a:pt x="837950" y="2138324"/>
                  <a:pt x="852628" y="2155297"/>
                  <a:pt x="902857" y="2122745"/>
                </a:cubicBezTo>
                <a:cubicBezTo>
                  <a:pt x="913016" y="2113301"/>
                  <a:pt x="967730" y="2097173"/>
                  <a:pt x="981959" y="2092815"/>
                </a:cubicBezTo>
                <a:cubicBezTo>
                  <a:pt x="996188" y="2088456"/>
                  <a:pt x="986445" y="2095133"/>
                  <a:pt x="988232" y="2096592"/>
                </a:cubicBezTo>
                <a:cubicBezTo>
                  <a:pt x="1019139" y="2073321"/>
                  <a:pt x="1032924" y="2086016"/>
                  <a:pt x="1048229" y="2069972"/>
                </a:cubicBezTo>
                <a:cubicBezTo>
                  <a:pt x="1091335" y="2064742"/>
                  <a:pt x="1121978" y="2082008"/>
                  <a:pt x="1136098" y="2067967"/>
                </a:cubicBezTo>
                <a:cubicBezTo>
                  <a:pt x="1157340" y="2069596"/>
                  <a:pt x="1183471" y="2087419"/>
                  <a:pt x="1202436" y="2072380"/>
                </a:cubicBezTo>
                <a:cubicBezTo>
                  <a:pt x="1202276" y="2085209"/>
                  <a:pt x="1228778" y="2063479"/>
                  <a:pt x="1239614" y="2072295"/>
                </a:cubicBezTo>
                <a:cubicBezTo>
                  <a:pt x="1247024" y="2079920"/>
                  <a:pt x="1256792" y="2075104"/>
                  <a:pt x="1266687" y="2075072"/>
                </a:cubicBezTo>
                <a:cubicBezTo>
                  <a:pt x="1278018" y="2081364"/>
                  <a:pt x="1322622" y="2073526"/>
                  <a:pt x="1335495" y="2066868"/>
                </a:cubicBezTo>
                <a:cubicBezTo>
                  <a:pt x="1368381" y="2043096"/>
                  <a:pt x="1422617" y="2065011"/>
                  <a:pt x="1449503" y="2046887"/>
                </a:cubicBezTo>
                <a:cubicBezTo>
                  <a:pt x="1458132" y="2044484"/>
                  <a:pt x="1466138" y="2043753"/>
                  <a:pt x="1473714" y="2044066"/>
                </a:cubicBezTo>
                <a:lnTo>
                  <a:pt x="1494279" y="2047336"/>
                </a:lnTo>
                <a:lnTo>
                  <a:pt x="1498838" y="2053057"/>
                </a:lnTo>
                <a:lnTo>
                  <a:pt x="1512113" y="2052421"/>
                </a:lnTo>
                <a:lnTo>
                  <a:pt x="1515595" y="2053441"/>
                </a:lnTo>
                <a:cubicBezTo>
                  <a:pt x="1522236" y="2055416"/>
                  <a:pt x="1528840" y="2057179"/>
                  <a:pt x="1535601" y="2058100"/>
                </a:cubicBezTo>
                <a:cubicBezTo>
                  <a:pt x="1533819" y="2030557"/>
                  <a:pt x="1592812" y="2061403"/>
                  <a:pt x="1579590" y="2038490"/>
                </a:cubicBezTo>
                <a:cubicBezTo>
                  <a:pt x="1616426" y="2038767"/>
                  <a:pt x="1594177" y="2016885"/>
                  <a:pt x="1632661" y="2038680"/>
                </a:cubicBezTo>
                <a:cubicBezTo>
                  <a:pt x="1695112" y="2019618"/>
                  <a:pt x="1728303" y="2044586"/>
                  <a:pt x="1781597" y="2013421"/>
                </a:cubicBezTo>
                <a:cubicBezTo>
                  <a:pt x="1834196" y="2009160"/>
                  <a:pt x="1902538" y="2002271"/>
                  <a:pt x="1942299" y="1995238"/>
                </a:cubicBezTo>
                <a:cubicBezTo>
                  <a:pt x="1987356" y="1969382"/>
                  <a:pt x="2046051" y="1931285"/>
                  <a:pt x="2073776" y="1959306"/>
                </a:cubicBezTo>
                <a:cubicBezTo>
                  <a:pt x="2128486" y="1955797"/>
                  <a:pt x="2173117" y="1931503"/>
                  <a:pt x="2225830" y="1945035"/>
                </a:cubicBezTo>
                <a:cubicBezTo>
                  <a:pt x="2228705" y="1940868"/>
                  <a:pt x="2232493" y="1937453"/>
                  <a:pt x="2236906" y="1934583"/>
                </a:cubicBezTo>
                <a:lnTo>
                  <a:pt x="2250907" y="1927805"/>
                </a:lnTo>
                <a:lnTo>
                  <a:pt x="2253081" y="1928470"/>
                </a:lnTo>
                <a:cubicBezTo>
                  <a:pt x="2262162" y="1929060"/>
                  <a:pt x="2267315" y="1927517"/>
                  <a:pt x="2270720" y="1925037"/>
                </a:cubicBezTo>
                <a:lnTo>
                  <a:pt x="2273667" y="1921293"/>
                </a:lnTo>
                <a:lnTo>
                  <a:pt x="2285482" y="1917998"/>
                </a:lnTo>
                <a:lnTo>
                  <a:pt x="2307986" y="1908982"/>
                </a:lnTo>
                <a:lnTo>
                  <a:pt x="2312921" y="1909665"/>
                </a:lnTo>
                <a:lnTo>
                  <a:pt x="2347989" y="1899756"/>
                </a:lnTo>
                <a:lnTo>
                  <a:pt x="2348816" y="1900744"/>
                </a:lnTo>
                <a:cubicBezTo>
                  <a:pt x="2351467" y="1902733"/>
                  <a:pt x="2354933" y="1903776"/>
                  <a:pt x="2360199" y="1902864"/>
                </a:cubicBezTo>
                <a:cubicBezTo>
                  <a:pt x="2357148" y="1920740"/>
                  <a:pt x="2365381" y="1908616"/>
                  <a:pt x="2381173" y="1904351"/>
                </a:cubicBezTo>
                <a:cubicBezTo>
                  <a:pt x="2379960" y="1931162"/>
                  <a:pt x="2421782" y="1909095"/>
                  <a:pt x="2433782" y="1921696"/>
                </a:cubicBezTo>
                <a:cubicBezTo>
                  <a:pt x="2445411" y="1917959"/>
                  <a:pt x="2457686" y="1914495"/>
                  <a:pt x="2470381" y="1911489"/>
                </a:cubicBezTo>
                <a:lnTo>
                  <a:pt x="2477951" y="1910044"/>
                </a:lnTo>
                <a:lnTo>
                  <a:pt x="2478187" y="1910267"/>
                </a:lnTo>
                <a:cubicBezTo>
                  <a:pt x="2480012" y="1910490"/>
                  <a:pt x="2482569" y="1910217"/>
                  <a:pt x="2486339" y="1909244"/>
                </a:cubicBezTo>
                <a:lnTo>
                  <a:pt x="2491753" y="1907410"/>
                </a:lnTo>
                <a:lnTo>
                  <a:pt x="2506438" y="1904607"/>
                </a:lnTo>
                <a:lnTo>
                  <a:pt x="2512055" y="1905314"/>
                </a:lnTo>
                <a:cubicBezTo>
                  <a:pt x="2531909" y="1912973"/>
                  <a:pt x="2525790" y="1949139"/>
                  <a:pt x="2559550" y="1929886"/>
                </a:cubicBezTo>
                <a:cubicBezTo>
                  <a:pt x="2598368" y="1932405"/>
                  <a:pt x="2618373" y="1952531"/>
                  <a:pt x="2657743" y="1941427"/>
                </a:cubicBezTo>
                <a:cubicBezTo>
                  <a:pt x="2694066" y="1943866"/>
                  <a:pt x="2723489" y="1953496"/>
                  <a:pt x="2755845" y="1949581"/>
                </a:cubicBezTo>
                <a:cubicBezTo>
                  <a:pt x="2766710" y="1956423"/>
                  <a:pt x="2777851" y="1959550"/>
                  <a:pt x="2791790" y="1950948"/>
                </a:cubicBezTo>
                <a:cubicBezTo>
                  <a:pt x="2824975" y="1955867"/>
                  <a:pt x="2829653" y="1969486"/>
                  <a:pt x="2853980" y="1960379"/>
                </a:cubicBezTo>
                <a:cubicBezTo>
                  <a:pt x="2867339" y="1982719"/>
                  <a:pt x="2870664" y="1974650"/>
                  <a:pt x="2881292" y="1969035"/>
                </a:cubicBezTo>
                <a:lnTo>
                  <a:pt x="2882690" y="1968669"/>
                </a:lnTo>
                <a:lnTo>
                  <a:pt x="2884480" y="1971856"/>
                </a:lnTo>
                <a:lnTo>
                  <a:pt x="2889504" y="1973560"/>
                </a:lnTo>
                <a:lnTo>
                  <a:pt x="2904507" y="1973450"/>
                </a:lnTo>
                <a:lnTo>
                  <a:pt x="2910361" y="1972623"/>
                </a:lnTo>
                <a:cubicBezTo>
                  <a:pt x="2914314" y="1972346"/>
                  <a:pt x="2916841" y="1972538"/>
                  <a:pt x="2918476" y="1973085"/>
                </a:cubicBezTo>
                <a:cubicBezTo>
                  <a:pt x="2918519" y="1973172"/>
                  <a:pt x="2918565" y="1973259"/>
                  <a:pt x="2918608" y="1973346"/>
                </a:cubicBezTo>
                <a:lnTo>
                  <a:pt x="2926342" y="1973289"/>
                </a:lnTo>
                <a:cubicBezTo>
                  <a:pt x="2939546" y="1972624"/>
                  <a:pt x="2952540" y="1971432"/>
                  <a:pt x="2965031" y="1969856"/>
                </a:cubicBezTo>
                <a:cubicBezTo>
                  <a:pt x="2971305" y="1984385"/>
                  <a:pt x="3019698" y="1970246"/>
                  <a:pt x="3007773" y="1996347"/>
                </a:cubicBezTo>
                <a:cubicBezTo>
                  <a:pt x="3024413" y="1995002"/>
                  <a:pt x="3037063" y="1984582"/>
                  <a:pt x="3026997" y="2001580"/>
                </a:cubicBezTo>
                <a:cubicBezTo>
                  <a:pt x="3032338" y="2001634"/>
                  <a:pt x="3035193" y="2003280"/>
                  <a:pt x="3036901" y="2005710"/>
                </a:cubicBezTo>
                <a:lnTo>
                  <a:pt x="3037285" y="2006829"/>
                </a:lnTo>
                <a:lnTo>
                  <a:pt x="3074407" y="2003411"/>
                </a:lnTo>
                <a:lnTo>
                  <a:pt x="3078795" y="2004969"/>
                </a:lnTo>
                <a:lnTo>
                  <a:pt x="3103685" y="2000166"/>
                </a:lnTo>
                <a:lnTo>
                  <a:pt x="3116175" y="1999058"/>
                </a:lnTo>
                <a:lnTo>
                  <a:pt x="3120468" y="1995915"/>
                </a:lnTo>
                <a:cubicBezTo>
                  <a:pt x="3124679" y="1994091"/>
                  <a:pt x="3130170" y="1993504"/>
                  <a:pt x="3138514" y="1995716"/>
                </a:cubicBezTo>
                <a:lnTo>
                  <a:pt x="3140299" y="1996760"/>
                </a:lnTo>
                <a:lnTo>
                  <a:pt x="3156256" y="1992625"/>
                </a:lnTo>
                <a:cubicBezTo>
                  <a:pt x="3161579" y="1990603"/>
                  <a:pt x="3166532" y="1987932"/>
                  <a:pt x="3170922" y="1984357"/>
                </a:cubicBezTo>
                <a:cubicBezTo>
                  <a:pt x="3215296" y="2007127"/>
                  <a:pt x="3279153" y="1979394"/>
                  <a:pt x="3332263" y="1985792"/>
                </a:cubicBezTo>
                <a:cubicBezTo>
                  <a:pt x="3365071" y="1970632"/>
                  <a:pt x="3439000" y="1997025"/>
                  <a:pt x="3460591" y="1967471"/>
                </a:cubicBezTo>
                <a:cubicBezTo>
                  <a:pt x="3451444" y="2002870"/>
                  <a:pt x="3556491" y="1969109"/>
                  <a:pt x="3595015" y="1975790"/>
                </a:cubicBezTo>
                <a:cubicBezTo>
                  <a:pt x="3658347" y="1975113"/>
                  <a:pt x="3722805" y="1993634"/>
                  <a:pt x="3769101" y="1999150"/>
                </a:cubicBezTo>
                <a:cubicBezTo>
                  <a:pt x="3796708" y="2027471"/>
                  <a:pt x="3784478" y="2001987"/>
                  <a:pt x="3819178" y="2008885"/>
                </a:cubicBezTo>
                <a:cubicBezTo>
                  <a:pt x="3815893" y="1984013"/>
                  <a:pt x="3859241" y="2024909"/>
                  <a:pt x="3868628" y="1997548"/>
                </a:cubicBezTo>
                <a:cubicBezTo>
                  <a:pt x="3874646" y="1999671"/>
                  <a:pt x="3880179" y="2002589"/>
                  <a:pt x="3885662" y="2005723"/>
                </a:cubicBezTo>
                <a:lnTo>
                  <a:pt x="3888539" y="2007351"/>
                </a:lnTo>
                <a:lnTo>
                  <a:pt x="3901342" y="2009114"/>
                </a:lnTo>
                <a:lnTo>
                  <a:pt x="3903349" y="2015552"/>
                </a:lnTo>
                <a:lnTo>
                  <a:pt x="3921468" y="2022461"/>
                </a:lnTo>
                <a:cubicBezTo>
                  <a:pt x="3928503" y="2024132"/>
                  <a:pt x="3936363" y="2024854"/>
                  <a:pt x="3945480" y="2024047"/>
                </a:cubicBezTo>
                <a:cubicBezTo>
                  <a:pt x="3978176" y="2011092"/>
                  <a:pt x="4020619" y="2042364"/>
                  <a:pt x="4061250" y="2024945"/>
                </a:cubicBezTo>
                <a:cubicBezTo>
                  <a:pt x="4076090" y="2020726"/>
                  <a:pt x="4121392" y="2021057"/>
                  <a:pt x="4129570" y="2029272"/>
                </a:cubicBezTo>
                <a:cubicBezTo>
                  <a:pt x="4138935" y="2031020"/>
                  <a:pt x="4150099" y="2028050"/>
                  <a:pt x="4154036" y="2036868"/>
                </a:cubicBezTo>
                <a:cubicBezTo>
                  <a:pt x="4160735" y="2047472"/>
                  <a:pt x="4194512" y="2030907"/>
                  <a:pt x="4189204" y="2043474"/>
                </a:cubicBezTo>
                <a:cubicBezTo>
                  <a:pt x="4213171" y="2032123"/>
                  <a:pt x="4230703" y="2054320"/>
                  <a:pt x="4250119" y="2059743"/>
                </a:cubicBezTo>
                <a:cubicBezTo>
                  <a:pt x="4259612" y="2054119"/>
                  <a:pt x="4269863" y="2056925"/>
                  <a:pt x="4283096" y="2061464"/>
                </a:cubicBezTo>
                <a:lnTo>
                  <a:pt x="4301210" y="2067352"/>
                </a:lnTo>
                <a:lnTo>
                  <a:pt x="4308819" y="2066758"/>
                </a:lnTo>
                <a:cubicBezTo>
                  <a:pt x="4318024" y="2066868"/>
                  <a:pt x="4326429" y="2067593"/>
                  <a:pt x="4333907" y="2068098"/>
                </a:cubicBezTo>
                <a:lnTo>
                  <a:pt x="4348284" y="2068116"/>
                </a:lnTo>
                <a:lnTo>
                  <a:pt x="4354009" y="2067847"/>
                </a:lnTo>
                <a:lnTo>
                  <a:pt x="4366647" y="2061827"/>
                </a:lnTo>
                <a:lnTo>
                  <a:pt x="4383151" y="2064242"/>
                </a:lnTo>
                <a:lnTo>
                  <a:pt x="4401354" y="2058245"/>
                </a:lnTo>
                <a:cubicBezTo>
                  <a:pt x="4402457" y="2059998"/>
                  <a:pt x="4403942" y="2061629"/>
                  <a:pt x="4405765" y="2063081"/>
                </a:cubicBezTo>
                <a:lnTo>
                  <a:pt x="4420601" y="2068011"/>
                </a:lnTo>
                <a:lnTo>
                  <a:pt x="4433312" y="2062239"/>
                </a:lnTo>
                <a:cubicBezTo>
                  <a:pt x="4433913" y="2071826"/>
                  <a:pt x="4448053" y="2061159"/>
                  <a:pt x="4459938" y="2058655"/>
                </a:cubicBezTo>
                <a:lnTo>
                  <a:pt x="4467257" y="2059536"/>
                </a:lnTo>
                <a:lnTo>
                  <a:pt x="4492833" y="2051951"/>
                </a:lnTo>
                <a:cubicBezTo>
                  <a:pt x="4506830" y="2048890"/>
                  <a:pt x="4520326" y="2046915"/>
                  <a:pt x="4533444" y="2045543"/>
                </a:cubicBezTo>
                <a:lnTo>
                  <a:pt x="4579902" y="2042473"/>
                </a:lnTo>
                <a:lnTo>
                  <a:pt x="4593061" y="2036537"/>
                </a:lnTo>
                <a:cubicBezTo>
                  <a:pt x="4623093" y="2030020"/>
                  <a:pt x="4659310" y="2036776"/>
                  <a:pt x="4678455" y="2022033"/>
                </a:cubicBezTo>
                <a:cubicBezTo>
                  <a:pt x="4686902" y="2019123"/>
                  <a:pt x="4694854" y="2017915"/>
                  <a:pt x="4702453" y="2017770"/>
                </a:cubicBezTo>
                <a:lnTo>
                  <a:pt x="4723263" y="2019792"/>
                </a:lnTo>
                <a:lnTo>
                  <a:pt x="4728248" y="2025217"/>
                </a:lnTo>
                <a:lnTo>
                  <a:pt x="4741475" y="2023784"/>
                </a:lnTo>
                <a:lnTo>
                  <a:pt x="4745033" y="2024591"/>
                </a:lnTo>
                <a:cubicBezTo>
                  <a:pt x="4751823" y="2026159"/>
                  <a:pt x="4758560" y="2027516"/>
                  <a:pt x="4765390" y="2028029"/>
                </a:cubicBezTo>
                <a:cubicBezTo>
                  <a:pt x="4761540" y="2000715"/>
                  <a:pt x="4822843" y="2027885"/>
                  <a:pt x="4807902" y="2005868"/>
                </a:cubicBezTo>
                <a:cubicBezTo>
                  <a:pt x="4844760" y="2003930"/>
                  <a:pt x="4820870" y="1983482"/>
                  <a:pt x="4860989" y="2002871"/>
                </a:cubicBezTo>
                <a:cubicBezTo>
                  <a:pt x="4922008" y="1980146"/>
                  <a:pt x="5009783" y="1987933"/>
                  <a:pt x="5060738" y="1953707"/>
                </a:cubicBezTo>
                <a:cubicBezTo>
                  <a:pt x="5113014" y="1946308"/>
                  <a:pt x="5135414" y="1967863"/>
                  <a:pt x="5174646" y="1958475"/>
                </a:cubicBezTo>
                <a:cubicBezTo>
                  <a:pt x="5181576" y="1926245"/>
                  <a:pt x="5266302" y="1871146"/>
                  <a:pt x="5296127" y="1897377"/>
                </a:cubicBezTo>
                <a:cubicBezTo>
                  <a:pt x="5350570" y="1890601"/>
                  <a:pt x="5393378" y="1863736"/>
                  <a:pt x="5447102" y="1874045"/>
                </a:cubicBezTo>
                <a:cubicBezTo>
                  <a:pt x="5449663" y="1869724"/>
                  <a:pt x="5453194" y="1866097"/>
                  <a:pt x="5457394" y="1862976"/>
                </a:cubicBezTo>
                <a:lnTo>
                  <a:pt x="5470885" y="1855386"/>
                </a:lnTo>
                <a:lnTo>
                  <a:pt x="5473108" y="1855919"/>
                </a:lnTo>
                <a:cubicBezTo>
                  <a:pt x="5482234" y="1855961"/>
                  <a:pt x="5487271" y="1854115"/>
                  <a:pt x="5490487" y="1851442"/>
                </a:cubicBezTo>
                <a:lnTo>
                  <a:pt x="5493156" y="1847537"/>
                </a:lnTo>
                <a:lnTo>
                  <a:pt x="5504724" y="1843550"/>
                </a:lnTo>
                <a:lnTo>
                  <a:pt x="5526552" y="1833223"/>
                </a:lnTo>
                <a:lnTo>
                  <a:pt x="5531534" y="1833606"/>
                </a:lnTo>
                <a:lnTo>
                  <a:pt x="5565857" y="1821637"/>
                </a:lnTo>
                <a:lnTo>
                  <a:pt x="5566758" y="1822571"/>
                </a:lnTo>
                <a:cubicBezTo>
                  <a:pt x="5569560" y="1824391"/>
                  <a:pt x="5573104" y="1825220"/>
                  <a:pt x="5578300" y="1823998"/>
                </a:cubicBezTo>
                <a:cubicBezTo>
                  <a:pt x="5576590" y="1841977"/>
                  <a:pt x="5583913" y="1829412"/>
                  <a:pt x="5599385" y="1824219"/>
                </a:cubicBezTo>
                <a:cubicBezTo>
                  <a:pt x="5600181" y="1850985"/>
                  <a:pt x="5640346" y="1826505"/>
                  <a:pt x="5653291" y="1838330"/>
                </a:cubicBezTo>
                <a:cubicBezTo>
                  <a:pt x="5664639" y="1833911"/>
                  <a:pt x="5676656" y="1829727"/>
                  <a:pt x="5689123" y="1825972"/>
                </a:cubicBezTo>
                <a:lnTo>
                  <a:pt x="5696583" y="1824080"/>
                </a:lnTo>
                <a:lnTo>
                  <a:pt x="5696836" y="1824287"/>
                </a:lnTo>
                <a:cubicBezTo>
                  <a:pt x="5698678" y="1824400"/>
                  <a:pt x="5701213" y="1823974"/>
                  <a:pt x="5704910" y="1822779"/>
                </a:cubicBezTo>
                <a:lnTo>
                  <a:pt x="5710186" y="1820629"/>
                </a:lnTo>
                <a:lnTo>
                  <a:pt x="5724662" y="1816957"/>
                </a:lnTo>
                <a:lnTo>
                  <a:pt x="5730330" y="1817323"/>
                </a:lnTo>
                <a:lnTo>
                  <a:pt x="5733569" y="1819818"/>
                </a:lnTo>
                <a:lnTo>
                  <a:pt x="5734751" y="1819150"/>
                </a:lnTo>
                <a:cubicBezTo>
                  <a:pt x="5742385" y="1811473"/>
                  <a:pt x="5741789" y="1803283"/>
                  <a:pt x="5765286" y="1820584"/>
                </a:cubicBezTo>
                <a:cubicBezTo>
                  <a:pt x="5784532" y="1806446"/>
                  <a:pt x="5795499" y="1817814"/>
                  <a:pt x="5829951" y="1814425"/>
                </a:cubicBezTo>
                <a:cubicBezTo>
                  <a:pt x="5839381" y="1803221"/>
                  <a:pt x="5851644" y="1803437"/>
                  <a:pt x="5865400" y="1807121"/>
                </a:cubicBezTo>
                <a:cubicBezTo>
                  <a:pt x="5894873" y="1795832"/>
                  <a:pt x="5927910" y="1797657"/>
                  <a:pt x="5964230" y="1791246"/>
                </a:cubicBezTo>
                <a:cubicBezTo>
                  <a:pt x="5997095" y="1771694"/>
                  <a:pt x="6025977" y="1785382"/>
                  <a:pt x="6064751" y="1778450"/>
                </a:cubicBezTo>
                <a:cubicBezTo>
                  <a:pt x="6088334" y="1752766"/>
                  <a:pt x="6099508" y="1787374"/>
                  <a:pt x="6122352" y="1789671"/>
                </a:cubicBezTo>
                <a:lnTo>
                  <a:pt x="6128122" y="1788981"/>
                </a:lnTo>
                <a:lnTo>
                  <a:pt x="6141014" y="1782915"/>
                </a:lnTo>
                <a:lnTo>
                  <a:pt x="6145388" y="1779947"/>
                </a:lnTo>
                <a:cubicBezTo>
                  <a:pt x="6148578" y="1778158"/>
                  <a:pt x="6150926" y="1777299"/>
                  <a:pt x="6152799" y="1777068"/>
                </a:cubicBezTo>
                <a:lnTo>
                  <a:pt x="6153131" y="1777217"/>
                </a:lnTo>
                <a:lnTo>
                  <a:pt x="6159777" y="1774090"/>
                </a:lnTo>
                <a:cubicBezTo>
                  <a:pt x="6170646" y="1768312"/>
                  <a:pt x="6180893" y="1762216"/>
                  <a:pt x="6190386" y="1756022"/>
                </a:cubicBezTo>
                <a:cubicBezTo>
                  <a:pt x="6207960" y="1764717"/>
                  <a:pt x="6238019" y="1734533"/>
                  <a:pt x="6249518" y="1759399"/>
                </a:cubicBezTo>
                <a:cubicBezTo>
                  <a:pt x="6262790" y="1751731"/>
                  <a:pt x="6265029" y="1738657"/>
                  <a:pt x="6270527" y="1755769"/>
                </a:cubicBezTo>
                <a:cubicBezTo>
                  <a:pt x="6275192" y="1753681"/>
                  <a:pt x="6279041" y="1753811"/>
                  <a:pt x="6282550" y="1755003"/>
                </a:cubicBezTo>
                <a:lnTo>
                  <a:pt x="6283816" y="1755712"/>
                </a:lnTo>
                <a:lnTo>
                  <a:pt x="6313084" y="1738281"/>
                </a:lnTo>
                <a:lnTo>
                  <a:pt x="6318182" y="1737732"/>
                </a:lnTo>
                <a:lnTo>
                  <a:pt x="6335709" y="1724111"/>
                </a:lnTo>
                <a:lnTo>
                  <a:pt x="6345588" y="1718279"/>
                </a:lnTo>
                <a:lnTo>
                  <a:pt x="6346673" y="1714145"/>
                </a:lnTo>
                <a:cubicBezTo>
                  <a:pt x="6348796" y="1711062"/>
                  <a:pt x="6353055" y="1708421"/>
                  <a:pt x="6362126" y="1706799"/>
                </a:cubicBezTo>
                <a:lnTo>
                  <a:pt x="6364545" y="1706892"/>
                </a:lnTo>
                <a:cubicBezTo>
                  <a:pt x="6367637" y="1703281"/>
                  <a:pt x="6424942" y="1698254"/>
                  <a:pt x="6464076" y="1679171"/>
                </a:cubicBezTo>
                <a:cubicBezTo>
                  <a:pt x="6504464" y="1655724"/>
                  <a:pt x="6547114" y="1618110"/>
                  <a:pt x="6599352" y="1592397"/>
                </a:cubicBezTo>
                <a:cubicBezTo>
                  <a:pt x="6621028" y="1623320"/>
                  <a:pt x="6702628" y="1477903"/>
                  <a:pt x="6694106" y="1530854"/>
                </a:cubicBezTo>
                <a:cubicBezTo>
                  <a:pt x="6709146" y="1521510"/>
                  <a:pt x="6782557" y="1496994"/>
                  <a:pt x="6779808" y="1510598"/>
                </a:cubicBezTo>
                <a:cubicBezTo>
                  <a:pt x="6816671" y="1469344"/>
                  <a:pt x="6859225" y="1490432"/>
                  <a:pt x="6910674" y="1458095"/>
                </a:cubicBezTo>
                <a:cubicBezTo>
                  <a:pt x="6958236" y="1468911"/>
                  <a:pt x="6926351" y="1454150"/>
                  <a:pt x="6962144" y="1445637"/>
                </a:cubicBezTo>
                <a:cubicBezTo>
                  <a:pt x="6938512" y="1427780"/>
                  <a:pt x="7010208" y="1442012"/>
                  <a:pt x="6995460" y="1417188"/>
                </a:cubicBezTo>
                <a:lnTo>
                  <a:pt x="7017033" y="1416698"/>
                </a:lnTo>
                <a:lnTo>
                  <a:pt x="7020886" y="1416805"/>
                </a:lnTo>
                <a:lnTo>
                  <a:pt x="7033438" y="1413061"/>
                </a:lnTo>
                <a:lnTo>
                  <a:pt x="7040555" y="1417220"/>
                </a:lnTo>
                <a:lnTo>
                  <a:pt x="7062011" y="1415322"/>
                </a:lnTo>
                <a:cubicBezTo>
                  <a:pt x="7069494" y="1413805"/>
                  <a:pt x="7076899" y="1411231"/>
                  <a:pt x="7084117" y="1406974"/>
                </a:cubicBezTo>
                <a:cubicBezTo>
                  <a:pt x="7101577" y="1383961"/>
                  <a:pt x="7164447" y="1391139"/>
                  <a:pt x="7185047" y="1361519"/>
                </a:cubicBezTo>
                <a:cubicBezTo>
                  <a:pt x="7194363" y="1352352"/>
                  <a:pt x="7233839" y="1334552"/>
                  <a:pt x="7247783" y="1337622"/>
                </a:cubicBezTo>
                <a:cubicBezTo>
                  <a:pt x="7257348" y="1335236"/>
                  <a:pt x="7264529" y="1328498"/>
                  <a:pt x="7275307" y="1333722"/>
                </a:cubicBezTo>
                <a:cubicBezTo>
                  <a:pt x="7289966" y="1339225"/>
                  <a:pt x="7305349" y="1312996"/>
                  <a:pt x="7311261" y="1324795"/>
                </a:cubicBezTo>
                <a:cubicBezTo>
                  <a:pt x="7322509" y="1306494"/>
                  <a:pt x="7356236" y="1316612"/>
                  <a:pt x="7377571" y="1313050"/>
                </a:cubicBezTo>
                <a:cubicBezTo>
                  <a:pt x="7384603" y="1296817"/>
                  <a:pt x="7422434" y="1305349"/>
                  <a:pt x="7461694" y="1290297"/>
                </a:cubicBezTo>
                <a:cubicBezTo>
                  <a:pt x="7468925" y="1271946"/>
                  <a:pt x="7488273" y="1280301"/>
                  <a:pt x="7507193" y="1251613"/>
                </a:cubicBezTo>
                <a:cubicBezTo>
                  <a:pt x="7509613" y="1252526"/>
                  <a:pt x="7512260" y="1253190"/>
                  <a:pt x="7515052" y="1253584"/>
                </a:cubicBezTo>
                <a:cubicBezTo>
                  <a:pt x="7531272" y="1255869"/>
                  <a:pt x="7548775" y="1248744"/>
                  <a:pt x="7554146" y="1237669"/>
                </a:cubicBezTo>
                <a:cubicBezTo>
                  <a:pt x="7587383" y="1195873"/>
                  <a:pt x="7632956" y="1177588"/>
                  <a:pt x="7671846" y="1155347"/>
                </a:cubicBezTo>
                <a:cubicBezTo>
                  <a:pt x="7717626" y="1132532"/>
                  <a:pt x="7704339" y="1170169"/>
                  <a:pt x="7748774" y="1124980"/>
                </a:cubicBezTo>
                <a:cubicBezTo>
                  <a:pt x="7761564" y="1130678"/>
                  <a:pt x="7769446" y="1127888"/>
                  <a:pt x="7779182" y="1118490"/>
                </a:cubicBezTo>
                <a:cubicBezTo>
                  <a:pt x="7801901" y="1108032"/>
                  <a:pt x="7816047" y="1129940"/>
                  <a:pt x="7829932" y="1107346"/>
                </a:cubicBezTo>
                <a:cubicBezTo>
                  <a:pt x="7834286" y="1120482"/>
                  <a:pt x="7877354" y="1093242"/>
                  <a:pt x="7875510" y="1109570"/>
                </a:cubicBezTo>
                <a:cubicBezTo>
                  <a:pt x="7898453" y="1113571"/>
                  <a:pt x="7893102" y="1093377"/>
                  <a:pt x="7914918" y="1096070"/>
                </a:cubicBezTo>
                <a:cubicBezTo>
                  <a:pt x="7933463" y="1091055"/>
                  <a:pt x="7896037" y="1088002"/>
                  <a:pt x="7914188" y="1079287"/>
                </a:cubicBezTo>
                <a:cubicBezTo>
                  <a:pt x="7937737" y="1070775"/>
                  <a:pt x="7922008" y="1049943"/>
                  <a:pt x="7959552" y="1069277"/>
                </a:cubicBezTo>
                <a:cubicBezTo>
                  <a:pt x="7978616" y="1052937"/>
                  <a:pt x="7992226" y="1062990"/>
                  <a:pt x="8029450" y="1055589"/>
                </a:cubicBezTo>
                <a:lnTo>
                  <a:pt x="8038422" y="1049493"/>
                </a:lnTo>
                <a:lnTo>
                  <a:pt x="8053585" y="1058943"/>
                </a:lnTo>
                <a:cubicBezTo>
                  <a:pt x="8061619" y="1062358"/>
                  <a:pt x="8070634" y="1063636"/>
                  <a:pt x="8081474" y="1059840"/>
                </a:cubicBezTo>
                <a:cubicBezTo>
                  <a:pt x="8141491" y="1015057"/>
                  <a:pt x="8090266" y="1080479"/>
                  <a:pt x="8197391" y="1038853"/>
                </a:cubicBezTo>
                <a:cubicBezTo>
                  <a:pt x="8201677" y="1033108"/>
                  <a:pt x="8217224" y="1033020"/>
                  <a:pt x="8218531" y="1038736"/>
                </a:cubicBezTo>
                <a:cubicBezTo>
                  <a:pt x="8224749" y="1034989"/>
                  <a:pt x="8236410" y="1019803"/>
                  <a:pt x="8242405" y="1027800"/>
                </a:cubicBezTo>
                <a:cubicBezTo>
                  <a:pt x="8260401" y="1023020"/>
                  <a:pt x="8277595" y="1016764"/>
                  <a:pt x="8293586" y="1009216"/>
                </a:cubicBezTo>
                <a:lnTo>
                  <a:pt x="8325267" y="990249"/>
                </a:lnTo>
                <a:lnTo>
                  <a:pt x="8335565" y="995156"/>
                </a:lnTo>
                <a:cubicBezTo>
                  <a:pt x="8342208" y="997234"/>
                  <a:pt x="8349366" y="997680"/>
                  <a:pt x="8357350" y="994276"/>
                </a:cubicBezTo>
                <a:cubicBezTo>
                  <a:pt x="8398773" y="957879"/>
                  <a:pt x="8366593" y="1009035"/>
                  <a:pt x="8445003" y="972367"/>
                </a:cubicBezTo>
                <a:cubicBezTo>
                  <a:pt x="8447663" y="967887"/>
                  <a:pt x="8459739" y="966961"/>
                  <a:pt x="8461421" y="971111"/>
                </a:cubicBezTo>
                <a:cubicBezTo>
                  <a:pt x="8465819" y="968000"/>
                  <a:pt x="8473109" y="956137"/>
                  <a:pt x="8478704" y="961712"/>
                </a:cubicBezTo>
                <a:cubicBezTo>
                  <a:pt x="8505565" y="952663"/>
                  <a:pt x="8529238" y="939426"/>
                  <a:pt x="8547429" y="923277"/>
                </a:cubicBezTo>
                <a:cubicBezTo>
                  <a:pt x="8576531" y="919061"/>
                  <a:pt x="8579138" y="912461"/>
                  <a:pt x="8579319" y="905576"/>
                </a:cubicBezTo>
                <a:cubicBezTo>
                  <a:pt x="8579529" y="904096"/>
                  <a:pt x="8579740" y="902618"/>
                  <a:pt x="8579950" y="901139"/>
                </a:cubicBezTo>
                <a:lnTo>
                  <a:pt x="8589038" y="903946"/>
                </a:lnTo>
                <a:cubicBezTo>
                  <a:pt x="8598255" y="904433"/>
                  <a:pt x="8605836" y="900079"/>
                  <a:pt x="8612581" y="893445"/>
                </a:cubicBezTo>
                <a:lnTo>
                  <a:pt x="8620213" y="884417"/>
                </a:lnTo>
                <a:lnTo>
                  <a:pt x="8636849" y="879570"/>
                </a:lnTo>
                <a:cubicBezTo>
                  <a:pt x="8647569" y="875664"/>
                  <a:pt x="8658506" y="871048"/>
                  <a:pt x="8678353" y="868709"/>
                </a:cubicBezTo>
                <a:cubicBezTo>
                  <a:pt x="8676250" y="844726"/>
                  <a:pt x="8711895" y="858913"/>
                  <a:pt x="8721366" y="848445"/>
                </a:cubicBezTo>
                <a:cubicBezTo>
                  <a:pt x="8730651" y="852242"/>
                  <a:pt x="8737642" y="851631"/>
                  <a:pt x="8743257" y="848457"/>
                </a:cubicBezTo>
                <a:lnTo>
                  <a:pt x="8755719" y="834419"/>
                </a:lnTo>
                <a:lnTo>
                  <a:pt x="8776970" y="830126"/>
                </a:lnTo>
                <a:cubicBezTo>
                  <a:pt x="8786153" y="826014"/>
                  <a:pt x="8792888" y="819621"/>
                  <a:pt x="8795998" y="809645"/>
                </a:cubicBezTo>
                <a:cubicBezTo>
                  <a:pt x="8805952" y="821837"/>
                  <a:pt x="8809794" y="841181"/>
                  <a:pt x="8837498" y="830583"/>
                </a:cubicBezTo>
                <a:cubicBezTo>
                  <a:pt x="8851172" y="827584"/>
                  <a:pt x="8868029" y="799681"/>
                  <a:pt x="8878040" y="791651"/>
                </a:cubicBezTo>
                <a:lnTo>
                  <a:pt x="8897564" y="782401"/>
                </a:lnTo>
                <a:lnTo>
                  <a:pt x="8905560" y="786219"/>
                </a:lnTo>
                <a:lnTo>
                  <a:pt x="8917778" y="783256"/>
                </a:lnTo>
                <a:lnTo>
                  <a:pt x="8914746" y="775031"/>
                </a:lnTo>
                <a:lnTo>
                  <a:pt x="8947030" y="764252"/>
                </a:lnTo>
                <a:cubicBezTo>
                  <a:pt x="8970788" y="755523"/>
                  <a:pt x="8988067" y="745115"/>
                  <a:pt x="8977138" y="726774"/>
                </a:cubicBezTo>
                <a:cubicBezTo>
                  <a:pt x="8977490" y="701480"/>
                  <a:pt x="9039667" y="723232"/>
                  <a:pt x="9028928" y="698996"/>
                </a:cubicBezTo>
                <a:cubicBezTo>
                  <a:pt x="9056296" y="708989"/>
                  <a:pt x="9080686" y="673518"/>
                  <a:pt x="9114263" y="665106"/>
                </a:cubicBezTo>
                <a:cubicBezTo>
                  <a:pt x="9115667" y="652470"/>
                  <a:pt x="9123557" y="650905"/>
                  <a:pt x="9139429" y="653134"/>
                </a:cubicBezTo>
                <a:cubicBezTo>
                  <a:pt x="9248531" y="629411"/>
                  <a:pt x="9343720" y="468354"/>
                  <a:pt x="9380600" y="515628"/>
                </a:cubicBezTo>
                <a:cubicBezTo>
                  <a:pt x="9406272" y="509931"/>
                  <a:pt x="9503943" y="538669"/>
                  <a:pt x="9561831" y="513591"/>
                </a:cubicBezTo>
                <a:cubicBezTo>
                  <a:pt x="9577802" y="480860"/>
                  <a:pt x="9713285" y="478736"/>
                  <a:pt x="9742561" y="469315"/>
                </a:cubicBezTo>
                <a:cubicBezTo>
                  <a:pt x="9742569" y="450758"/>
                  <a:pt x="9797169" y="453829"/>
                  <a:pt x="9784394" y="429345"/>
                </a:cubicBezTo>
                <a:cubicBezTo>
                  <a:pt x="9787055" y="417172"/>
                  <a:pt x="9801869" y="413844"/>
                  <a:pt x="9811914" y="421889"/>
                </a:cubicBezTo>
                <a:cubicBezTo>
                  <a:pt x="9828901" y="415568"/>
                  <a:pt x="9835642" y="400341"/>
                  <a:pt x="9858388" y="412158"/>
                </a:cubicBezTo>
                <a:cubicBezTo>
                  <a:pt x="9881945" y="404057"/>
                  <a:pt x="9894276" y="360744"/>
                  <a:pt x="9921770" y="380896"/>
                </a:cubicBezTo>
                <a:cubicBezTo>
                  <a:pt x="9930032" y="337884"/>
                  <a:pt x="10038117" y="312408"/>
                  <a:pt x="10084861" y="294587"/>
                </a:cubicBezTo>
                <a:cubicBezTo>
                  <a:pt x="10141631" y="278266"/>
                  <a:pt x="10188248" y="249698"/>
                  <a:pt x="10271351" y="227987"/>
                </a:cubicBezTo>
                <a:cubicBezTo>
                  <a:pt x="10362764" y="229558"/>
                  <a:pt x="10358378" y="196042"/>
                  <a:pt x="10424673" y="178078"/>
                </a:cubicBezTo>
                <a:cubicBezTo>
                  <a:pt x="10452909" y="162753"/>
                  <a:pt x="10514634" y="185033"/>
                  <a:pt x="10534657" y="156701"/>
                </a:cubicBezTo>
                <a:cubicBezTo>
                  <a:pt x="10595265" y="170910"/>
                  <a:pt x="10637600" y="149657"/>
                  <a:pt x="10726300" y="150292"/>
                </a:cubicBezTo>
                <a:cubicBezTo>
                  <a:pt x="10775756" y="148210"/>
                  <a:pt x="10805324" y="153235"/>
                  <a:pt x="10861177" y="138253"/>
                </a:cubicBezTo>
                <a:cubicBezTo>
                  <a:pt x="10888992" y="99450"/>
                  <a:pt x="10971843" y="126363"/>
                  <a:pt x="10995894" y="78271"/>
                </a:cubicBezTo>
                <a:cubicBezTo>
                  <a:pt x="11009945" y="87061"/>
                  <a:pt x="11016683" y="79738"/>
                  <a:pt x="11031776" y="74275"/>
                </a:cubicBezTo>
                <a:cubicBezTo>
                  <a:pt x="11049588" y="91553"/>
                  <a:pt x="11064655" y="65479"/>
                  <a:pt x="11082485" y="73705"/>
                </a:cubicBezTo>
                <a:cubicBezTo>
                  <a:pt x="11124351" y="51595"/>
                  <a:pt x="11194283" y="44212"/>
                  <a:pt x="11230739" y="34792"/>
                </a:cubicBezTo>
                <a:cubicBezTo>
                  <a:pt x="11248967" y="30081"/>
                  <a:pt x="11257520" y="13218"/>
                  <a:pt x="11268645" y="482"/>
                </a:cubicBezTo>
                <a:lnTo>
                  <a:pt x="11269336" y="3"/>
                </a:lnTo>
                <a:lnTo>
                  <a:pt x="0" y="3"/>
                </a:lnTo>
                <a:close/>
              </a:path>
            </a:pathLst>
          </a:custGeom>
        </p:spPr>
      </p:pic>
      <p:sp>
        <p:nvSpPr>
          <p:cNvPr id="2" name="Title 1">
            <a:extLst>
              <a:ext uri="{FF2B5EF4-FFF2-40B4-BE49-F238E27FC236}">
                <a16:creationId xmlns:a16="http://schemas.microsoft.com/office/drawing/2014/main" id="{5453A836-CC84-586E-80E7-BE51CC020E7A}"/>
              </a:ext>
            </a:extLst>
          </p:cNvPr>
          <p:cNvSpPr>
            <a:spLocks noGrp="1"/>
          </p:cNvSpPr>
          <p:nvPr>
            <p:ph type="title"/>
          </p:nvPr>
        </p:nvSpPr>
        <p:spPr>
          <a:xfrm>
            <a:off x="782470" y="381663"/>
            <a:ext cx="6592960" cy="826935"/>
          </a:xfrm>
        </p:spPr>
        <p:txBody>
          <a:bodyPr vert="horz" lIns="91440" tIns="45720" rIns="91440" bIns="45720" rtlCol="0" anchor="b">
            <a:normAutofit fontScale="90000"/>
          </a:bodyPr>
          <a:lstStyle/>
          <a:p>
            <a:r>
              <a:rPr lang="en-US" sz="4000" dirty="0"/>
              <a:t>Responsibility</a:t>
            </a:r>
            <a:r>
              <a:rPr lang="en-US" sz="3600" dirty="0">
                <a:solidFill>
                  <a:schemeClr val="tx1">
                    <a:lumMod val="85000"/>
                    <a:lumOff val="15000"/>
                  </a:schemeClr>
                </a:solidFill>
                <a:latin typeface="+mj-lt"/>
                <a:ea typeface="+mj-ea"/>
                <a:cs typeface="+mj-cs"/>
              </a:rPr>
              <a:t> </a:t>
            </a:r>
            <a:r>
              <a:rPr lang="en-US" sz="4000" dirty="0"/>
              <a:t>and Sustainability</a:t>
            </a:r>
          </a:p>
        </p:txBody>
      </p:sp>
    </p:spTree>
    <p:extLst>
      <p:ext uri="{BB962C8B-B14F-4D97-AF65-F5344CB8AC3E}">
        <p14:creationId xmlns:p14="http://schemas.microsoft.com/office/powerpoint/2010/main" val="1166505042"/>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A9509-A74D-3242-E366-EF8413FEFE30}"/>
              </a:ext>
            </a:extLst>
          </p:cNvPr>
          <p:cNvSpPr>
            <a:spLocks noGrp="1"/>
          </p:cNvSpPr>
          <p:nvPr>
            <p:ph type="title"/>
          </p:nvPr>
        </p:nvSpPr>
        <p:spPr>
          <a:xfrm>
            <a:off x="3060311" y="417541"/>
            <a:ext cx="3289595" cy="678146"/>
          </a:xfrm>
        </p:spPr>
        <p:txBody>
          <a:bodyPr/>
          <a:lstStyle/>
          <a:p>
            <a:r>
              <a:rPr lang="en-US" dirty="0"/>
              <a:t>Sustainability</a:t>
            </a:r>
          </a:p>
        </p:txBody>
      </p:sp>
      <p:grpSp>
        <p:nvGrpSpPr>
          <p:cNvPr id="8" name="Gruppierung 30">
            <a:extLst>
              <a:ext uri="{FF2B5EF4-FFF2-40B4-BE49-F238E27FC236}">
                <a16:creationId xmlns:a16="http://schemas.microsoft.com/office/drawing/2014/main" id="{D2AD7F95-DE5C-E834-66CC-ADBCF9208433}"/>
              </a:ext>
              <a:ext uri="{C183D7F6-B498-43B3-948B-1728B52AA6E4}">
                <adec:decorative xmlns:adec="http://schemas.microsoft.com/office/drawing/2017/decorative" val="1"/>
              </a:ext>
            </a:extLst>
          </p:cNvPr>
          <p:cNvGrpSpPr/>
          <p:nvPr/>
        </p:nvGrpSpPr>
        <p:grpSpPr>
          <a:xfrm>
            <a:off x="2200887" y="1326915"/>
            <a:ext cx="8298037" cy="1089952"/>
            <a:chOff x="449086" y="5884280"/>
            <a:chExt cx="8174214" cy="1089952"/>
          </a:xfrm>
        </p:grpSpPr>
        <p:sp>
          <p:nvSpPr>
            <p:cNvPr id="9" name="AutoShape 17">
              <a:extLst>
                <a:ext uri="{FF2B5EF4-FFF2-40B4-BE49-F238E27FC236}">
                  <a16:creationId xmlns:a16="http://schemas.microsoft.com/office/drawing/2014/main" id="{4E434499-CCB8-9655-7B8B-98323D88408E}"/>
                </a:ext>
              </a:extLst>
            </p:cNvPr>
            <p:cNvSpPr>
              <a:spLocks noChangeArrowheads="1"/>
            </p:cNvSpPr>
            <p:nvPr/>
          </p:nvSpPr>
          <p:spPr bwMode="auto">
            <a:xfrm>
              <a:off x="449086" y="5884280"/>
              <a:ext cx="8174214" cy="1089952"/>
            </a:xfrm>
            <a:prstGeom prst="roundRect">
              <a:avLst>
                <a:gd name="adj" fmla="val 5219"/>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de-DE">
                <a:solidFill>
                  <a:srgbClr val="E5EAED"/>
                </a:solidFill>
                <a:latin typeface="corbel"/>
              </a:endParaRPr>
            </a:p>
          </p:txBody>
        </p:sp>
        <p:sp>
          <p:nvSpPr>
            <p:cNvPr id="10" name="Rechteck 7">
              <a:extLst>
                <a:ext uri="{FF2B5EF4-FFF2-40B4-BE49-F238E27FC236}">
                  <a16:creationId xmlns:a16="http://schemas.microsoft.com/office/drawing/2014/main" id="{191CCA96-C491-C2D5-3CFC-F0F4B944C2B1}"/>
                </a:ext>
              </a:extLst>
            </p:cNvPr>
            <p:cNvSpPr/>
            <p:nvPr/>
          </p:nvSpPr>
          <p:spPr>
            <a:xfrm>
              <a:off x="705715" y="5924878"/>
              <a:ext cx="7829072" cy="101566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dirty="0">
                  <a:solidFill>
                    <a:srgbClr val="E5EAED"/>
                  </a:solidFill>
                  <a:latin typeface="corbel"/>
                </a:rPr>
                <a:t>„Sustainable development meets the needs of the present </a:t>
              </a:r>
              <a:br>
                <a:rPr lang="en-US" dirty="0">
                  <a:solidFill>
                    <a:srgbClr val="E5EAED"/>
                  </a:solidFill>
                  <a:latin typeface="corbel"/>
                </a:rPr>
              </a:br>
              <a:r>
                <a:rPr lang="en-US" dirty="0">
                  <a:solidFill>
                    <a:srgbClr val="E5EAED"/>
                  </a:solidFill>
                  <a:latin typeface="corbel"/>
                </a:rPr>
                <a:t>without compromising the ability of future generations </a:t>
              </a:r>
              <a:br>
                <a:rPr lang="en-US" dirty="0">
                  <a:solidFill>
                    <a:srgbClr val="E5EAED"/>
                  </a:solidFill>
                  <a:latin typeface="corbel"/>
                </a:rPr>
              </a:br>
              <a:r>
                <a:rPr lang="en-US" dirty="0">
                  <a:solidFill>
                    <a:srgbClr val="E5EAED"/>
                  </a:solidFill>
                  <a:latin typeface="corbel"/>
                </a:rPr>
                <a:t>to meet their own needs.“ (</a:t>
              </a:r>
              <a:r>
                <a:rPr lang="en-US" dirty="0" err="1">
                  <a:solidFill>
                    <a:srgbClr val="E5EAED"/>
                  </a:solidFill>
                  <a:latin typeface="corbel"/>
                </a:rPr>
                <a:t>Brundtland</a:t>
              </a:r>
              <a:r>
                <a:rPr lang="en-US" dirty="0">
                  <a:solidFill>
                    <a:srgbClr val="E5EAED"/>
                  </a:solidFill>
                  <a:latin typeface="corbel"/>
                </a:rPr>
                <a:t>, 1987)</a:t>
              </a:r>
            </a:p>
          </p:txBody>
        </p:sp>
      </p:grpSp>
      <p:pic>
        <p:nvPicPr>
          <p:cNvPr id="11" name="Picture 10" descr="Three pillars of sustainability shown as a building field up by economic, ecology and social. ">
            <a:extLst>
              <a:ext uri="{FF2B5EF4-FFF2-40B4-BE49-F238E27FC236}">
                <a16:creationId xmlns:a16="http://schemas.microsoft.com/office/drawing/2014/main" id="{D929E110-AE84-9879-55F1-851BBE6C871B}"/>
              </a:ext>
            </a:extLst>
          </p:cNvPr>
          <p:cNvPicPr>
            <a:picLocks noChangeAspect="1"/>
          </p:cNvPicPr>
          <p:nvPr/>
        </p:nvPicPr>
        <p:blipFill>
          <a:blip r:embed="rId3"/>
          <a:stretch>
            <a:fillRect/>
          </a:stretch>
        </p:blipFill>
        <p:spPr>
          <a:xfrm>
            <a:off x="3712619" y="2629718"/>
            <a:ext cx="5274573" cy="4110057"/>
          </a:xfrm>
          <a:prstGeom prst="rect">
            <a:avLst/>
          </a:prstGeom>
        </p:spPr>
      </p:pic>
    </p:spTree>
    <p:extLst>
      <p:ext uri="{BB962C8B-B14F-4D97-AF65-F5344CB8AC3E}">
        <p14:creationId xmlns:p14="http://schemas.microsoft.com/office/powerpoint/2010/main" val="132264407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CD691-E2EA-AF09-8A7C-BF6562D8B9AA}"/>
              </a:ext>
            </a:extLst>
          </p:cNvPr>
          <p:cNvSpPr>
            <a:spLocks noGrp="1"/>
          </p:cNvSpPr>
          <p:nvPr>
            <p:ph type="title"/>
          </p:nvPr>
        </p:nvSpPr>
        <p:spPr>
          <a:xfrm>
            <a:off x="3079690" y="365006"/>
            <a:ext cx="7220712" cy="739353"/>
          </a:xfrm>
        </p:spPr>
        <p:txBody>
          <a:bodyPr>
            <a:normAutofit fontScale="90000"/>
          </a:bodyPr>
          <a:lstStyle/>
          <a:p>
            <a:r>
              <a:rPr lang="en-US" dirty="0"/>
              <a:t>Sustainable Development Goals</a:t>
            </a:r>
          </a:p>
        </p:txBody>
      </p:sp>
      <p:pic>
        <p:nvPicPr>
          <p:cNvPr id="4" name="Picture 6" descr="mage result for sustainable development goals infographic">
            <a:extLst>
              <a:ext uri="{FF2B5EF4-FFF2-40B4-BE49-F238E27FC236}">
                <a16:creationId xmlns:a16="http://schemas.microsoft.com/office/drawing/2014/main" id="{727AB9F6-450F-C052-ECCD-53375370D3F7}"/>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87822" y="1188441"/>
            <a:ext cx="10581785" cy="5388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503547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C86CE-0C3A-F18D-3B3B-EDCCB62917E9}"/>
              </a:ext>
            </a:extLst>
          </p:cNvPr>
          <p:cNvSpPr>
            <a:spLocks noGrp="1"/>
          </p:cNvSpPr>
          <p:nvPr>
            <p:ph type="title"/>
          </p:nvPr>
        </p:nvSpPr>
        <p:spPr>
          <a:xfrm>
            <a:off x="2969315" y="613474"/>
            <a:ext cx="7220712" cy="739353"/>
          </a:xfrm>
        </p:spPr>
        <p:txBody>
          <a:bodyPr/>
          <a:lstStyle/>
          <a:p>
            <a:r>
              <a:rPr lang="en-US" dirty="0"/>
              <a:t>How we look at needs</a:t>
            </a:r>
          </a:p>
        </p:txBody>
      </p:sp>
      <p:pic>
        <p:nvPicPr>
          <p:cNvPr id="4" name="Picture 3" descr="Maslows pyramid of needs with four level physical needs, safety,  love, esteem, and self-actualisation (from bootom to top)">
            <a:extLst>
              <a:ext uri="{FF2B5EF4-FFF2-40B4-BE49-F238E27FC236}">
                <a16:creationId xmlns:a16="http://schemas.microsoft.com/office/drawing/2014/main" id="{411D4047-5A5F-A76C-268B-F8C6D174741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487869" y="1352827"/>
            <a:ext cx="6826462" cy="5119847"/>
          </a:xfrm>
          <a:prstGeom prst="rect">
            <a:avLst/>
          </a:prstGeom>
        </p:spPr>
      </p:pic>
      <p:sp>
        <p:nvSpPr>
          <p:cNvPr id="5" name="TextBox 4">
            <a:extLst>
              <a:ext uri="{FF2B5EF4-FFF2-40B4-BE49-F238E27FC236}">
                <a16:creationId xmlns:a16="http://schemas.microsoft.com/office/drawing/2014/main" id="{7F293C22-E216-8C99-7EDA-FD72B6884454}"/>
              </a:ext>
            </a:extLst>
          </p:cNvPr>
          <p:cNvSpPr txBox="1"/>
          <p:nvPr/>
        </p:nvSpPr>
        <p:spPr>
          <a:xfrm>
            <a:off x="9159847" y="6172792"/>
            <a:ext cx="1050957" cy="261610"/>
          </a:xfrm>
          <a:prstGeom prst="rect">
            <a:avLst/>
          </a:prstGeom>
          <a:noFill/>
        </p:spPr>
        <p:txBody>
          <a:bodyPr wrap="none" rtlCol="0">
            <a:spAutoFit/>
          </a:bodyPr>
          <a:lstStyle/>
          <a:p>
            <a:pPr defTabSz="457200"/>
            <a:r>
              <a:rPr lang="en-US" sz="1100" dirty="0">
                <a:solidFill>
                  <a:srgbClr val="202A30"/>
                </a:solidFill>
                <a:latin typeface="corbel"/>
              </a:rPr>
              <a:t>(Maslow, 1970)</a:t>
            </a:r>
          </a:p>
        </p:txBody>
      </p:sp>
    </p:spTree>
    <p:extLst>
      <p:ext uri="{BB962C8B-B14F-4D97-AF65-F5344CB8AC3E}">
        <p14:creationId xmlns:p14="http://schemas.microsoft.com/office/powerpoint/2010/main" val="95518038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9CD31-B172-1383-3ABC-57CF39DF9087}"/>
              </a:ext>
            </a:extLst>
          </p:cNvPr>
          <p:cNvSpPr>
            <a:spLocks noGrp="1"/>
          </p:cNvSpPr>
          <p:nvPr>
            <p:ph type="title"/>
          </p:nvPr>
        </p:nvSpPr>
        <p:spPr>
          <a:xfrm>
            <a:off x="2990089" y="394503"/>
            <a:ext cx="7220712" cy="739353"/>
          </a:xfrm>
        </p:spPr>
        <p:txBody>
          <a:bodyPr>
            <a:normAutofit fontScale="90000"/>
          </a:bodyPr>
          <a:lstStyle/>
          <a:p>
            <a:r>
              <a:rPr lang="en-US" dirty="0"/>
              <a:t>Why do we need to know about needs?</a:t>
            </a:r>
          </a:p>
        </p:txBody>
      </p:sp>
      <p:pic>
        <p:nvPicPr>
          <p:cNvPr id="4" name="Picture 3" descr="a t-shirt with so far so good so wild">
            <a:extLst>
              <a:ext uri="{FF2B5EF4-FFF2-40B4-BE49-F238E27FC236}">
                <a16:creationId xmlns:a16="http://schemas.microsoft.com/office/drawing/2014/main" id="{6C4B72F6-B533-3F54-919F-608D266DD7E2}"/>
              </a:ext>
            </a:extLst>
          </p:cNvPr>
          <p:cNvPicPr>
            <a:picLocks noChangeAspect="1"/>
          </p:cNvPicPr>
          <p:nvPr/>
        </p:nvPicPr>
        <p:blipFill>
          <a:blip r:embed="rId2"/>
          <a:stretch>
            <a:fillRect/>
          </a:stretch>
        </p:blipFill>
        <p:spPr>
          <a:xfrm>
            <a:off x="1989221" y="1648215"/>
            <a:ext cx="3035300" cy="2679700"/>
          </a:xfrm>
          <a:prstGeom prst="rect">
            <a:avLst/>
          </a:prstGeom>
        </p:spPr>
      </p:pic>
      <p:sp>
        <p:nvSpPr>
          <p:cNvPr id="5" name="TextBox 4">
            <a:extLst>
              <a:ext uri="{FF2B5EF4-FFF2-40B4-BE49-F238E27FC236}">
                <a16:creationId xmlns:a16="http://schemas.microsoft.com/office/drawing/2014/main" id="{62035F60-13D8-1CAD-7648-BF6645097055}"/>
              </a:ext>
            </a:extLst>
          </p:cNvPr>
          <p:cNvSpPr txBox="1"/>
          <p:nvPr/>
        </p:nvSpPr>
        <p:spPr>
          <a:xfrm>
            <a:off x="6876310" y="1742593"/>
            <a:ext cx="3220456" cy="2585323"/>
          </a:xfrm>
          <a:prstGeom prst="rect">
            <a:avLst/>
          </a:prstGeom>
          <a:solidFill>
            <a:schemeClr val="bg1"/>
          </a:solidFill>
        </p:spPr>
        <p:txBody>
          <a:bodyPr wrap="square" rtlCol="0">
            <a:spAutoFit/>
          </a:bodyPr>
          <a:lstStyle/>
          <a:p>
            <a:pPr defTabSz="457200"/>
            <a:r>
              <a:rPr lang="en-US" dirty="0">
                <a:solidFill>
                  <a:srgbClr val="202A30"/>
                </a:solidFill>
                <a:latin typeface="corbel"/>
              </a:rPr>
              <a:t>Entrepreneurship is about recognizing (finding) or creating opportunities. You can only do so if you understand the needs of people. </a:t>
            </a:r>
          </a:p>
          <a:p>
            <a:pPr defTabSz="457200"/>
            <a:endParaRPr lang="en-US" dirty="0">
              <a:solidFill>
                <a:srgbClr val="202A30"/>
              </a:solidFill>
              <a:latin typeface="corbel"/>
            </a:endParaRPr>
          </a:p>
          <a:p>
            <a:pPr defTabSz="457200"/>
            <a:r>
              <a:rPr lang="en-US" dirty="0">
                <a:solidFill>
                  <a:srgbClr val="202A30"/>
                </a:solidFill>
                <a:latin typeface="corbel"/>
              </a:rPr>
              <a:t>For responsible entrepreneurs, understanding needs is even more essential.</a:t>
            </a:r>
          </a:p>
        </p:txBody>
      </p:sp>
      <p:sp>
        <p:nvSpPr>
          <p:cNvPr id="6" name="Rounded Rectangle 5">
            <a:extLst>
              <a:ext uri="{FF2B5EF4-FFF2-40B4-BE49-F238E27FC236}">
                <a16:creationId xmlns:a16="http://schemas.microsoft.com/office/drawing/2014/main" id="{0DFB6681-80E9-549D-80AD-781C4E9095A3}"/>
              </a:ext>
            </a:extLst>
          </p:cNvPr>
          <p:cNvSpPr/>
          <p:nvPr/>
        </p:nvSpPr>
        <p:spPr>
          <a:xfrm>
            <a:off x="1989222" y="4842274"/>
            <a:ext cx="8221579" cy="1448185"/>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57200"/>
            <a:r>
              <a:rPr lang="en-US" dirty="0">
                <a:solidFill>
                  <a:srgbClr val="E5EAED"/>
                </a:solidFill>
                <a:latin typeface="corbel"/>
              </a:rPr>
              <a:t>“Embracing </a:t>
            </a:r>
            <a:r>
              <a:rPr lang="en-US" b="1" dirty="0">
                <a:solidFill>
                  <a:srgbClr val="E5EAED"/>
                </a:solidFill>
                <a:latin typeface="corbel"/>
              </a:rPr>
              <a:t>human-centered design </a:t>
            </a:r>
            <a:r>
              <a:rPr lang="en-US" dirty="0">
                <a:solidFill>
                  <a:srgbClr val="E5EAED"/>
                </a:solidFill>
                <a:latin typeface="corbel"/>
              </a:rPr>
              <a:t>means believing that all problems, even the seemingly intractable ones like poverty, gender equality, and clean water, are solvable. Moreover, it means believing that the people who face those problems every day are the ones who hold the key to their answer.”  </a:t>
            </a:r>
            <a:r>
              <a:rPr lang="en-US" sz="1200" dirty="0">
                <a:solidFill>
                  <a:srgbClr val="E5EAED"/>
                </a:solidFill>
                <a:latin typeface="corbel"/>
              </a:rPr>
              <a:t>(</a:t>
            </a:r>
            <a:r>
              <a:rPr lang="en-US" sz="1200" dirty="0" err="1">
                <a:solidFill>
                  <a:srgbClr val="E5EAED"/>
                </a:solidFill>
                <a:latin typeface="corbel"/>
              </a:rPr>
              <a:t>IDEO.org</a:t>
            </a:r>
            <a:r>
              <a:rPr lang="en-US" sz="1200" dirty="0">
                <a:solidFill>
                  <a:srgbClr val="E5EAED"/>
                </a:solidFill>
                <a:latin typeface="corbel"/>
              </a:rPr>
              <a:t>, 2015, page 9)</a:t>
            </a:r>
          </a:p>
        </p:txBody>
      </p:sp>
    </p:spTree>
    <p:extLst>
      <p:ext uri="{BB962C8B-B14F-4D97-AF65-F5344CB8AC3E}">
        <p14:creationId xmlns:p14="http://schemas.microsoft.com/office/powerpoint/2010/main" val="145634920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4CE3-E2C7-BDBE-2492-F0C9ADF6E945}"/>
              </a:ext>
            </a:extLst>
          </p:cNvPr>
          <p:cNvSpPr>
            <a:spLocks noGrp="1"/>
          </p:cNvSpPr>
          <p:nvPr>
            <p:ph type="title"/>
          </p:nvPr>
        </p:nvSpPr>
        <p:spPr>
          <a:xfrm>
            <a:off x="1130005" y="1153265"/>
            <a:ext cx="9800754" cy="739353"/>
          </a:xfrm>
        </p:spPr>
        <p:txBody>
          <a:bodyPr>
            <a:normAutofit/>
          </a:bodyPr>
          <a:lstStyle/>
          <a:p>
            <a:r>
              <a:rPr lang="en-US" dirty="0"/>
              <a:t>So why do we need entrepreneurship?</a:t>
            </a:r>
          </a:p>
        </p:txBody>
      </p:sp>
      <p:pic>
        <p:nvPicPr>
          <p:cNvPr id="4" name="Picture 3" descr="sign that reads &quot;What's the point?&quot;">
            <a:extLst>
              <a:ext uri="{FF2B5EF4-FFF2-40B4-BE49-F238E27FC236}">
                <a16:creationId xmlns:a16="http://schemas.microsoft.com/office/drawing/2014/main" id="{FED366EE-FA26-AD18-DCA5-113B9F53928C}"/>
              </a:ext>
            </a:extLst>
          </p:cNvPr>
          <p:cNvPicPr>
            <a:picLocks noChangeAspect="1"/>
          </p:cNvPicPr>
          <p:nvPr/>
        </p:nvPicPr>
        <p:blipFill>
          <a:blip r:embed="rId2"/>
          <a:stretch>
            <a:fillRect/>
          </a:stretch>
        </p:blipFill>
        <p:spPr>
          <a:xfrm>
            <a:off x="4394200" y="2235200"/>
            <a:ext cx="3403600" cy="2387600"/>
          </a:xfrm>
          <a:prstGeom prst="rect">
            <a:avLst/>
          </a:prstGeom>
        </p:spPr>
      </p:pic>
      <p:sp>
        <p:nvSpPr>
          <p:cNvPr id="5" name="Isosceles Triangle 5">
            <a:extLst>
              <a:ext uri="{FF2B5EF4-FFF2-40B4-BE49-F238E27FC236}">
                <a16:creationId xmlns:a16="http://schemas.microsoft.com/office/drawing/2014/main" id="{C8486906-A200-F908-CE80-5EA335E37A84}"/>
              </a:ext>
              <a:ext uri="{C183D7F6-B498-43B3-948B-1728B52AA6E4}">
                <adec:decorative xmlns:adec="http://schemas.microsoft.com/office/drawing/2017/decorative" val="1"/>
              </a:ext>
            </a:extLst>
          </p:cNvPr>
          <p:cNvSpPr/>
          <p:nvPr/>
        </p:nvSpPr>
        <p:spPr>
          <a:xfrm rot="10800000">
            <a:off x="1989221" y="5088966"/>
            <a:ext cx="8106366" cy="219274"/>
          </a:xfrm>
          <a:prstGeom prst="triangl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ounded Rectangle 5">
            <a:extLst>
              <a:ext uri="{FF2B5EF4-FFF2-40B4-BE49-F238E27FC236}">
                <a16:creationId xmlns:a16="http://schemas.microsoft.com/office/drawing/2014/main" id="{3BF8ACAA-ECFA-FB48-2D32-F5BD48F29B0A}"/>
              </a:ext>
            </a:extLst>
          </p:cNvPr>
          <p:cNvSpPr/>
          <p:nvPr/>
        </p:nvSpPr>
        <p:spPr>
          <a:xfrm>
            <a:off x="1989222" y="5591468"/>
            <a:ext cx="8221579" cy="596930"/>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To understand why we need (responsible) entrepreneurship, we need to first understand what role entrepreneurship plays in our societal make-up.</a:t>
            </a:r>
          </a:p>
        </p:txBody>
      </p:sp>
    </p:spTree>
    <p:extLst>
      <p:ext uri="{BB962C8B-B14F-4D97-AF65-F5344CB8AC3E}">
        <p14:creationId xmlns:p14="http://schemas.microsoft.com/office/powerpoint/2010/main" val="73122244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D7A51-102D-C8A1-5160-58A91F55BC3D}"/>
              </a:ext>
            </a:extLst>
          </p:cNvPr>
          <p:cNvSpPr>
            <a:spLocks noGrp="1"/>
          </p:cNvSpPr>
          <p:nvPr>
            <p:ph type="title"/>
          </p:nvPr>
        </p:nvSpPr>
        <p:spPr/>
        <p:txBody>
          <a:bodyPr>
            <a:normAutofit fontScale="90000"/>
          </a:bodyPr>
          <a:lstStyle/>
          <a:p>
            <a:r>
              <a:rPr lang="en-US" dirty="0"/>
              <a:t>Our problem-solving mechanisms</a:t>
            </a:r>
          </a:p>
        </p:txBody>
      </p:sp>
      <p:sp>
        <p:nvSpPr>
          <p:cNvPr id="6" name="Content Placeholder 5">
            <a:extLst>
              <a:ext uri="{FF2B5EF4-FFF2-40B4-BE49-F238E27FC236}">
                <a16:creationId xmlns:a16="http://schemas.microsoft.com/office/drawing/2014/main" id="{E83F400B-9286-EFB6-C16B-8F7484C51B88}"/>
              </a:ext>
            </a:extLst>
          </p:cNvPr>
          <p:cNvSpPr txBox="1">
            <a:spLocks/>
          </p:cNvSpPr>
          <p:nvPr/>
        </p:nvSpPr>
        <p:spPr>
          <a:xfrm>
            <a:off x="911717" y="1966207"/>
            <a:ext cx="10972800" cy="4525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4788" indent="-204788" algn="just"/>
            <a:r>
              <a:rPr lang="en-US" sz="1800" dirty="0"/>
              <a:t>Our society has multiple mechanisms to solve problems and to fulfill essential tasks: our family, the solidarity of a (religious) community, neighborhoods, and similar structures. These are (still) important today.</a:t>
            </a:r>
          </a:p>
        </p:txBody>
      </p:sp>
      <p:grpSp>
        <p:nvGrpSpPr>
          <p:cNvPr id="7" name="Group 6" descr="Photo of Houses of Parliament with the word State on top of it">
            <a:extLst>
              <a:ext uri="{FF2B5EF4-FFF2-40B4-BE49-F238E27FC236}">
                <a16:creationId xmlns:a16="http://schemas.microsoft.com/office/drawing/2014/main" id="{3EC9DA15-D804-2420-6CA0-23AFD064B646}"/>
              </a:ext>
            </a:extLst>
          </p:cNvPr>
          <p:cNvGrpSpPr/>
          <p:nvPr/>
        </p:nvGrpSpPr>
        <p:grpSpPr>
          <a:xfrm>
            <a:off x="2651649" y="3584870"/>
            <a:ext cx="2630851" cy="2241809"/>
            <a:chOff x="1127648" y="3584869"/>
            <a:chExt cx="2630851" cy="2241809"/>
          </a:xfrm>
        </p:grpSpPr>
        <p:pic>
          <p:nvPicPr>
            <p:cNvPr id="8" name="Bild 4">
              <a:extLst>
                <a:ext uri="{FF2B5EF4-FFF2-40B4-BE49-F238E27FC236}">
                  <a16:creationId xmlns:a16="http://schemas.microsoft.com/office/drawing/2014/main" id="{F6DB4A46-1FFB-A532-923F-819392A3A4F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27648" y="4075966"/>
              <a:ext cx="2630851" cy="1750712"/>
            </a:xfrm>
            <a:prstGeom prst="rect">
              <a:avLst/>
            </a:prstGeom>
          </p:spPr>
        </p:pic>
        <p:sp>
          <p:nvSpPr>
            <p:cNvPr id="9" name="TextBox 8">
              <a:extLst>
                <a:ext uri="{FF2B5EF4-FFF2-40B4-BE49-F238E27FC236}">
                  <a16:creationId xmlns:a16="http://schemas.microsoft.com/office/drawing/2014/main" id="{1DFD13B1-3362-BE62-9C22-79008DEBAD80}"/>
                </a:ext>
              </a:extLst>
            </p:cNvPr>
            <p:cNvSpPr txBox="1"/>
            <p:nvPr/>
          </p:nvSpPr>
          <p:spPr>
            <a:xfrm>
              <a:off x="1791663" y="3584869"/>
              <a:ext cx="1121521" cy="369332"/>
            </a:xfrm>
            <a:prstGeom prst="rect">
              <a:avLst/>
            </a:prstGeom>
            <a:noFill/>
          </p:spPr>
          <p:txBody>
            <a:bodyPr wrap="none" rtlCol="0">
              <a:spAutoFit/>
            </a:bodyPr>
            <a:lstStyle/>
            <a:p>
              <a:r>
                <a:rPr lang="en-US" b="1" dirty="0"/>
                <a:t>The state</a:t>
              </a:r>
            </a:p>
          </p:txBody>
        </p:sp>
      </p:grpSp>
      <p:grpSp>
        <p:nvGrpSpPr>
          <p:cNvPr id="10" name="Group 9" descr="a picture of a spice market with the word state">
            <a:extLst>
              <a:ext uri="{FF2B5EF4-FFF2-40B4-BE49-F238E27FC236}">
                <a16:creationId xmlns:a16="http://schemas.microsoft.com/office/drawing/2014/main" id="{8E4CBD1A-1D5C-18E3-3BAA-E0CA7111A7E1}"/>
              </a:ext>
            </a:extLst>
          </p:cNvPr>
          <p:cNvGrpSpPr/>
          <p:nvPr/>
        </p:nvGrpSpPr>
        <p:grpSpPr>
          <a:xfrm>
            <a:off x="6372203" y="3579713"/>
            <a:ext cx="2972160" cy="2267872"/>
            <a:chOff x="4848203" y="3579713"/>
            <a:chExt cx="2972160" cy="2267872"/>
          </a:xfrm>
        </p:grpSpPr>
        <p:pic>
          <p:nvPicPr>
            <p:cNvPr id="11" name="Bild 6" descr="picture of a spice market with the word market above it">
              <a:extLst>
                <a:ext uri="{FF2B5EF4-FFF2-40B4-BE49-F238E27FC236}">
                  <a16:creationId xmlns:a16="http://schemas.microsoft.com/office/drawing/2014/main" id="{382790D9-601B-6B7A-15C1-07A8DA1E078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848203" y="4075966"/>
              <a:ext cx="2972160" cy="1771619"/>
            </a:xfrm>
            <a:prstGeom prst="rect">
              <a:avLst/>
            </a:prstGeom>
          </p:spPr>
        </p:pic>
        <p:sp>
          <p:nvSpPr>
            <p:cNvPr id="12" name="TextBox 11">
              <a:extLst>
                <a:ext uri="{FF2B5EF4-FFF2-40B4-BE49-F238E27FC236}">
                  <a16:creationId xmlns:a16="http://schemas.microsoft.com/office/drawing/2014/main" id="{EA3725AF-303B-F1E8-FC3E-904027E5ECE6}"/>
                </a:ext>
              </a:extLst>
            </p:cNvPr>
            <p:cNvSpPr txBox="1"/>
            <p:nvPr/>
          </p:nvSpPr>
          <p:spPr>
            <a:xfrm>
              <a:off x="5629445" y="3579713"/>
              <a:ext cx="1377300" cy="369332"/>
            </a:xfrm>
            <a:prstGeom prst="rect">
              <a:avLst/>
            </a:prstGeom>
            <a:noFill/>
          </p:spPr>
          <p:txBody>
            <a:bodyPr wrap="none" rtlCol="0">
              <a:spAutoFit/>
            </a:bodyPr>
            <a:lstStyle/>
            <a:p>
              <a:r>
                <a:rPr lang="en-US" b="1" dirty="0"/>
                <a:t>The market </a:t>
              </a:r>
            </a:p>
          </p:txBody>
        </p:sp>
      </p:grpSp>
    </p:spTree>
    <p:extLst>
      <p:ext uri="{BB962C8B-B14F-4D97-AF65-F5344CB8AC3E}">
        <p14:creationId xmlns:p14="http://schemas.microsoft.com/office/powerpoint/2010/main" val="125446995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548B1-4A22-0812-1B41-DDBA6FC85FBD}"/>
              </a:ext>
            </a:extLst>
          </p:cNvPr>
          <p:cNvSpPr>
            <a:spLocks noGrp="1"/>
          </p:cNvSpPr>
          <p:nvPr>
            <p:ph type="title"/>
          </p:nvPr>
        </p:nvSpPr>
        <p:spPr>
          <a:xfrm>
            <a:off x="1130005" y="1049054"/>
            <a:ext cx="9387840" cy="739353"/>
          </a:xfrm>
        </p:spPr>
        <p:txBody>
          <a:bodyPr>
            <a:normAutofit fontScale="90000"/>
          </a:bodyPr>
          <a:lstStyle/>
          <a:p>
            <a:r>
              <a:rPr lang="en-US" dirty="0"/>
              <a:t>Market and State as sources of innovation</a:t>
            </a:r>
          </a:p>
        </p:txBody>
      </p:sp>
      <p:graphicFrame>
        <p:nvGraphicFramePr>
          <p:cNvPr id="4" name="Tabelle 6">
            <a:extLst>
              <a:ext uri="{FF2B5EF4-FFF2-40B4-BE49-F238E27FC236}">
                <a16:creationId xmlns:a16="http://schemas.microsoft.com/office/drawing/2014/main" id="{1DFD8338-43C2-C5BB-1899-0CE1FBF21630}"/>
              </a:ext>
            </a:extLst>
          </p:cNvPr>
          <p:cNvGraphicFramePr>
            <a:graphicFrameLocks noGrp="1"/>
          </p:cNvGraphicFramePr>
          <p:nvPr/>
        </p:nvGraphicFramePr>
        <p:xfrm>
          <a:off x="2438400" y="1981201"/>
          <a:ext cx="2626560" cy="622145"/>
        </p:xfrm>
        <a:graphic>
          <a:graphicData uri="http://schemas.openxmlformats.org/drawingml/2006/table">
            <a:tbl>
              <a:tblPr firstRow="1" bandRow="1">
                <a:tableStyleId>{793D81CF-94F2-401A-BA57-92F5A7B2D0C5}</a:tableStyleId>
              </a:tblPr>
              <a:tblGrid>
                <a:gridCol w="2626560">
                  <a:extLst>
                    <a:ext uri="{9D8B030D-6E8A-4147-A177-3AD203B41FA5}">
                      <a16:colId xmlns:a16="http://schemas.microsoft.com/office/drawing/2014/main" val="20000"/>
                    </a:ext>
                  </a:extLst>
                </a:gridCol>
              </a:tblGrid>
              <a:tr h="622145">
                <a:tc>
                  <a:txBody>
                    <a:bodyPr/>
                    <a:lstStyle/>
                    <a:p>
                      <a:pPr algn="ctr"/>
                      <a:r>
                        <a:rPr lang="de-DE" sz="1500" dirty="0"/>
                        <a:t>State</a:t>
                      </a:r>
                    </a:p>
                  </a:txBody>
                  <a:tcPr marL="82944" marR="82944" marT="41476" marB="41476" anchor="ctr"/>
                </a:tc>
                <a:extLst>
                  <a:ext uri="{0D108BD9-81ED-4DB2-BD59-A6C34878D82A}">
                    <a16:rowId xmlns:a16="http://schemas.microsoft.com/office/drawing/2014/main" val="10000"/>
                  </a:ext>
                </a:extLst>
              </a:tr>
            </a:tbl>
          </a:graphicData>
        </a:graphic>
      </p:graphicFrame>
      <p:graphicFrame>
        <p:nvGraphicFramePr>
          <p:cNvPr id="5" name="Tabelle 8">
            <a:extLst>
              <a:ext uri="{FF2B5EF4-FFF2-40B4-BE49-F238E27FC236}">
                <a16:creationId xmlns:a16="http://schemas.microsoft.com/office/drawing/2014/main" id="{240B70F4-B8C2-9613-6C42-565BF677FC1D}"/>
              </a:ext>
            </a:extLst>
          </p:cNvPr>
          <p:cNvGraphicFramePr>
            <a:graphicFrameLocks noGrp="1"/>
          </p:cNvGraphicFramePr>
          <p:nvPr/>
        </p:nvGraphicFramePr>
        <p:xfrm>
          <a:off x="2438400" y="2672481"/>
          <a:ext cx="2626560" cy="1285479"/>
        </p:xfrm>
        <a:graphic>
          <a:graphicData uri="http://schemas.openxmlformats.org/drawingml/2006/table">
            <a:tbl>
              <a:tblPr firstRow="1" bandRow="1">
                <a:tableStyleId>{5C22544A-7EE6-4342-B048-85BDC9FD1C3A}</a:tableStyleId>
              </a:tblPr>
              <a:tblGrid>
                <a:gridCol w="2626560">
                  <a:extLst>
                    <a:ext uri="{9D8B030D-6E8A-4147-A177-3AD203B41FA5}">
                      <a16:colId xmlns:a16="http://schemas.microsoft.com/office/drawing/2014/main" val="20000"/>
                    </a:ext>
                  </a:extLst>
                </a:gridCol>
              </a:tblGrid>
              <a:tr h="1285479">
                <a:tc>
                  <a:txBody>
                    <a:bodyPr/>
                    <a:lstStyle/>
                    <a:p>
                      <a:pPr algn="ctr"/>
                      <a:r>
                        <a:rPr lang="en-US" sz="1600" b="0" kern="1200" noProof="0" dirty="0">
                          <a:solidFill>
                            <a:srgbClr val="000000"/>
                          </a:solidFill>
                          <a:latin typeface="Arial"/>
                          <a:ea typeface="+mn-ea"/>
                          <a:cs typeface="Arial"/>
                        </a:rPr>
                        <a:t>Democratic and</a:t>
                      </a:r>
                      <a:r>
                        <a:rPr lang="en-US" sz="1600" b="0" kern="1200" baseline="0" noProof="0" dirty="0">
                          <a:solidFill>
                            <a:srgbClr val="000000"/>
                          </a:solidFill>
                          <a:latin typeface="Arial"/>
                          <a:ea typeface="+mn-ea"/>
                          <a:cs typeface="Arial"/>
                        </a:rPr>
                        <a:t> bureaucratic competition for solutions</a:t>
                      </a:r>
                      <a:endParaRPr lang="en-US" sz="1600" b="0" kern="1200" noProof="0" dirty="0">
                        <a:solidFill>
                          <a:srgbClr val="000000"/>
                        </a:solidFill>
                        <a:latin typeface="Arial"/>
                        <a:ea typeface="+mn-ea"/>
                        <a:cs typeface="Arial"/>
                      </a:endParaRPr>
                    </a:p>
                  </a:txBody>
                  <a:tcPr marL="82944" marR="82944" marT="41476" marB="41476" anchor="ctr">
                    <a:solidFill>
                      <a:schemeClr val="bg1">
                        <a:lumMod val="75000"/>
                        <a:alpha val="60000"/>
                      </a:schemeClr>
                    </a:solidFill>
                  </a:tcPr>
                </a:tc>
                <a:extLst>
                  <a:ext uri="{0D108BD9-81ED-4DB2-BD59-A6C34878D82A}">
                    <a16:rowId xmlns:a16="http://schemas.microsoft.com/office/drawing/2014/main" val="10000"/>
                  </a:ext>
                </a:extLst>
              </a:tr>
            </a:tbl>
          </a:graphicData>
        </a:graphic>
      </p:graphicFrame>
      <p:sp>
        <p:nvSpPr>
          <p:cNvPr id="6" name="Pfeil nach links und rechts 16">
            <a:extLst>
              <a:ext uri="{FF2B5EF4-FFF2-40B4-BE49-F238E27FC236}">
                <a16:creationId xmlns:a16="http://schemas.microsoft.com/office/drawing/2014/main" id="{2C91C35C-DD7F-71CE-4DF8-09BE0D2DDC74}"/>
              </a:ext>
              <a:ext uri="{C183D7F6-B498-43B3-948B-1728B52AA6E4}">
                <adec:decorative xmlns:adec="http://schemas.microsoft.com/office/drawing/2017/decorative" val="1"/>
              </a:ext>
            </a:extLst>
          </p:cNvPr>
          <p:cNvSpPr/>
          <p:nvPr/>
        </p:nvSpPr>
        <p:spPr bwMode="auto">
          <a:xfrm>
            <a:off x="5702594" y="2126353"/>
            <a:ext cx="746496" cy="497716"/>
          </a:xfrm>
          <a:prstGeom prst="leftRight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7" name="Tabelle 17">
            <a:extLst>
              <a:ext uri="{FF2B5EF4-FFF2-40B4-BE49-F238E27FC236}">
                <a16:creationId xmlns:a16="http://schemas.microsoft.com/office/drawing/2014/main" id="{3A7C4FA4-DEB5-8B5D-C4A8-8C8CAAB5C812}"/>
              </a:ext>
            </a:extLst>
          </p:cNvPr>
          <p:cNvGraphicFramePr>
            <a:graphicFrameLocks noGrp="1"/>
          </p:cNvGraphicFramePr>
          <p:nvPr/>
        </p:nvGraphicFramePr>
        <p:xfrm>
          <a:off x="7000320" y="1995027"/>
          <a:ext cx="2626560" cy="622145"/>
        </p:xfrm>
        <a:graphic>
          <a:graphicData uri="http://schemas.openxmlformats.org/drawingml/2006/table">
            <a:tbl>
              <a:tblPr firstRow="1" bandRow="1">
                <a:tableStyleId>{793D81CF-94F2-401A-BA57-92F5A7B2D0C5}</a:tableStyleId>
              </a:tblPr>
              <a:tblGrid>
                <a:gridCol w="2626560">
                  <a:extLst>
                    <a:ext uri="{9D8B030D-6E8A-4147-A177-3AD203B41FA5}">
                      <a16:colId xmlns:a16="http://schemas.microsoft.com/office/drawing/2014/main" val="20000"/>
                    </a:ext>
                  </a:extLst>
                </a:gridCol>
              </a:tblGrid>
              <a:tr h="622145">
                <a:tc>
                  <a:txBody>
                    <a:bodyPr/>
                    <a:lstStyle/>
                    <a:p>
                      <a:pPr algn="ctr"/>
                      <a:r>
                        <a:rPr lang="de-DE" sz="1500" dirty="0"/>
                        <a:t>Market</a:t>
                      </a:r>
                    </a:p>
                  </a:txBody>
                  <a:tcPr marL="82944" marR="82944" marT="41476" marB="41476" anchor="ctr"/>
                </a:tc>
                <a:extLst>
                  <a:ext uri="{0D108BD9-81ED-4DB2-BD59-A6C34878D82A}">
                    <a16:rowId xmlns:a16="http://schemas.microsoft.com/office/drawing/2014/main" val="10000"/>
                  </a:ext>
                </a:extLst>
              </a:tr>
            </a:tbl>
          </a:graphicData>
        </a:graphic>
      </p:graphicFrame>
      <p:graphicFrame>
        <p:nvGraphicFramePr>
          <p:cNvPr id="8" name="Tabelle 18">
            <a:extLst>
              <a:ext uri="{FF2B5EF4-FFF2-40B4-BE49-F238E27FC236}">
                <a16:creationId xmlns:a16="http://schemas.microsoft.com/office/drawing/2014/main" id="{2E1215B2-53F5-B4A4-B1B1-967300C7F6EE}"/>
              </a:ext>
            </a:extLst>
          </p:cNvPr>
          <p:cNvGraphicFramePr>
            <a:graphicFrameLocks noGrp="1"/>
          </p:cNvGraphicFramePr>
          <p:nvPr/>
        </p:nvGraphicFramePr>
        <p:xfrm>
          <a:off x="7000320" y="2686299"/>
          <a:ext cx="2626560" cy="1257829"/>
        </p:xfrm>
        <a:graphic>
          <a:graphicData uri="http://schemas.openxmlformats.org/drawingml/2006/table">
            <a:tbl>
              <a:tblPr firstRow="1" bandRow="1">
                <a:tableStyleId>{5C22544A-7EE6-4342-B048-85BDC9FD1C3A}</a:tableStyleId>
              </a:tblPr>
              <a:tblGrid>
                <a:gridCol w="2626560">
                  <a:extLst>
                    <a:ext uri="{9D8B030D-6E8A-4147-A177-3AD203B41FA5}">
                      <a16:colId xmlns:a16="http://schemas.microsoft.com/office/drawing/2014/main" val="20000"/>
                    </a:ext>
                  </a:extLst>
                </a:gridCol>
              </a:tblGrid>
              <a:tr h="1257829">
                <a:tc>
                  <a:txBody>
                    <a:bodyPr/>
                    <a:lstStyle/>
                    <a:p>
                      <a:pPr algn="ctr"/>
                      <a:r>
                        <a:rPr lang="en-US" sz="1600" b="0" kern="1200" noProof="0" dirty="0">
                          <a:solidFill>
                            <a:srgbClr val="000000"/>
                          </a:solidFill>
                          <a:latin typeface="Arial"/>
                          <a:ea typeface="+mn-ea"/>
                          <a:cs typeface="Arial"/>
                        </a:rPr>
                        <a:t>Market-based competition for viable</a:t>
                      </a:r>
                      <a:r>
                        <a:rPr lang="en-US" sz="1600" b="0" kern="1200" baseline="0" noProof="0" dirty="0">
                          <a:solidFill>
                            <a:srgbClr val="000000"/>
                          </a:solidFill>
                          <a:latin typeface="Arial"/>
                          <a:ea typeface="+mn-ea"/>
                          <a:cs typeface="Arial"/>
                        </a:rPr>
                        <a:t> solutions</a:t>
                      </a:r>
                      <a:endParaRPr lang="en-US" sz="1600" b="0" kern="1200" noProof="0" dirty="0">
                        <a:solidFill>
                          <a:srgbClr val="000000"/>
                        </a:solidFill>
                        <a:latin typeface="Arial"/>
                        <a:ea typeface="+mn-ea"/>
                        <a:cs typeface="Arial"/>
                      </a:endParaRPr>
                    </a:p>
                  </a:txBody>
                  <a:tcPr marL="82944" marR="82944" marT="41476" marB="41476" anchor="ctr">
                    <a:solidFill>
                      <a:schemeClr val="bg1">
                        <a:lumMod val="75000"/>
                        <a:alpha val="60000"/>
                      </a:schemeClr>
                    </a:solidFill>
                  </a:tcPr>
                </a:tc>
                <a:extLst>
                  <a:ext uri="{0D108BD9-81ED-4DB2-BD59-A6C34878D82A}">
                    <a16:rowId xmlns:a16="http://schemas.microsoft.com/office/drawing/2014/main" val="10000"/>
                  </a:ext>
                </a:extLst>
              </a:tr>
            </a:tbl>
          </a:graphicData>
        </a:graphic>
      </p:graphicFrame>
      <p:grpSp>
        <p:nvGrpSpPr>
          <p:cNvPr id="9" name="Gruppierung 2" descr="box reading &quot;entrepreneurs solve societal problems to achieve their own objectives">
            <a:extLst>
              <a:ext uri="{FF2B5EF4-FFF2-40B4-BE49-F238E27FC236}">
                <a16:creationId xmlns:a16="http://schemas.microsoft.com/office/drawing/2014/main" id="{8C10C2F9-16D2-453F-5B34-CDB627D814FA}"/>
              </a:ext>
            </a:extLst>
          </p:cNvPr>
          <p:cNvGrpSpPr/>
          <p:nvPr/>
        </p:nvGrpSpPr>
        <p:grpSpPr>
          <a:xfrm>
            <a:off x="2151064" y="4559301"/>
            <a:ext cx="8059737" cy="1371599"/>
            <a:chOff x="627063" y="4559300"/>
            <a:chExt cx="8059737" cy="1371599"/>
          </a:xfrm>
        </p:grpSpPr>
        <p:sp>
          <p:nvSpPr>
            <p:cNvPr id="10" name="AutoShape 19">
              <a:extLst>
                <a:ext uri="{FF2B5EF4-FFF2-40B4-BE49-F238E27FC236}">
                  <a16:creationId xmlns:a16="http://schemas.microsoft.com/office/drawing/2014/main" id="{ECA64952-F899-B2FD-DCF4-74D8108C1C97}"/>
                </a:ext>
                <a:ext uri="{C183D7F6-B498-43B3-948B-1728B52AA6E4}">
                  <adec:decorative xmlns:adec="http://schemas.microsoft.com/office/drawing/2017/decorative" val="1"/>
                </a:ext>
              </a:extLst>
            </p:cNvPr>
            <p:cNvSpPr>
              <a:spLocks noChangeArrowheads="1"/>
            </p:cNvSpPr>
            <p:nvPr/>
          </p:nvSpPr>
          <p:spPr bwMode="auto">
            <a:xfrm>
              <a:off x="1581743" y="4559300"/>
              <a:ext cx="6025560" cy="304800"/>
            </a:xfrm>
            <a:prstGeom prst="flowChartMerg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AutoShape 17">
              <a:extLst>
                <a:ext uri="{FF2B5EF4-FFF2-40B4-BE49-F238E27FC236}">
                  <a16:creationId xmlns:a16="http://schemas.microsoft.com/office/drawing/2014/main" id="{2F522EBF-283D-AC72-F2FF-2AAB7C3EE2E0}"/>
                </a:ext>
              </a:extLst>
            </p:cNvPr>
            <p:cNvSpPr>
              <a:spLocks noChangeArrowheads="1"/>
            </p:cNvSpPr>
            <p:nvPr/>
          </p:nvSpPr>
          <p:spPr bwMode="auto">
            <a:xfrm>
              <a:off x="627063" y="5036666"/>
              <a:ext cx="8059737" cy="894233"/>
            </a:xfrm>
            <a:prstGeom prst="roundRect">
              <a:avLst>
                <a:gd name="adj" fmla="val 938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Entrepreneurs solve problems in order to achieve their own objectives. </a:t>
              </a:r>
            </a:p>
          </p:txBody>
        </p:sp>
      </p:grpSp>
      <p:sp>
        <p:nvSpPr>
          <p:cNvPr id="12" name="Abgerundetes Rechteck 25">
            <a:extLst>
              <a:ext uri="{FF2B5EF4-FFF2-40B4-BE49-F238E27FC236}">
                <a16:creationId xmlns:a16="http://schemas.microsoft.com/office/drawing/2014/main" id="{2AFA5975-4494-7BB3-853D-4B247DFA730B}"/>
              </a:ext>
              <a:ext uri="{C183D7F6-B498-43B3-948B-1728B52AA6E4}">
                <adec:decorative xmlns:adec="http://schemas.microsoft.com/office/drawing/2017/decorative" val="1"/>
              </a:ext>
            </a:extLst>
          </p:cNvPr>
          <p:cNvSpPr/>
          <p:nvPr/>
        </p:nvSpPr>
        <p:spPr bwMode="auto">
          <a:xfrm>
            <a:off x="1958413" y="1752600"/>
            <a:ext cx="8252388" cy="2667000"/>
          </a:xfrm>
          <a:prstGeom prst="roundRect">
            <a:avLst>
              <a:gd name="adj" fmla="val 0"/>
            </a:avLst>
          </a:prstGeom>
          <a:noFill/>
          <a:ln w="12700" cap="flat" cmpd="sng" algn="ctr">
            <a:solidFill>
              <a:schemeClr val="tx1"/>
            </a:solidFill>
            <a:prstDash val="solid"/>
            <a:round/>
            <a:headEnd type="none" w="med" len="med"/>
            <a:tailEnd type="none" w="med" len="med"/>
          </a:ln>
          <a:effectLst/>
        </p:spPr>
        <p:txBody>
          <a:bodyPr vert="horz" wrap="square" lIns="89934" tIns="46766" rIns="89934" bIns="46766" numCol="1" rtlCol="0" anchor="t" anchorCtr="0" compatLnSpc="1">
            <a:prstTxWarp prst="textNoShape">
              <a:avLst/>
            </a:prstTxWarp>
          </a:bodyPr>
          <a:lstStyle/>
          <a:p>
            <a:pPr marL="182431" indent="-92005" defTabSz="956569"/>
            <a:endParaRPr lang="en-US"/>
          </a:p>
        </p:txBody>
      </p:sp>
      <p:sp>
        <p:nvSpPr>
          <p:cNvPr id="13" name="Rectangle 6">
            <a:extLst>
              <a:ext uri="{FF2B5EF4-FFF2-40B4-BE49-F238E27FC236}">
                <a16:creationId xmlns:a16="http://schemas.microsoft.com/office/drawing/2014/main" id="{3BDBE9B8-6B43-CC0D-C068-B689B63B1695}"/>
              </a:ext>
            </a:extLst>
          </p:cNvPr>
          <p:cNvSpPr>
            <a:spLocks noChangeArrowheads="1"/>
          </p:cNvSpPr>
          <p:nvPr/>
        </p:nvSpPr>
        <p:spPr bwMode="auto">
          <a:xfrm>
            <a:off x="2167772" y="3962406"/>
            <a:ext cx="3318630" cy="488595"/>
          </a:xfrm>
          <a:prstGeom prst="rect">
            <a:avLst/>
          </a:prstGeom>
          <a:noFill/>
          <a:ln w="9525">
            <a:noFill/>
            <a:miter lim="800000"/>
            <a:headEnd/>
            <a:tailEnd/>
          </a:ln>
        </p:spPr>
        <p:txBody>
          <a:bodyPr lIns="85454" tIns="44437" rIns="85454" bIns="44437"/>
          <a:lstStyle/>
          <a:p>
            <a:pPr marL="555445" lvl="1" indent="-233112" defTabSz="372693">
              <a:lnSpc>
                <a:spcPct val="93000"/>
              </a:lnSpc>
              <a:spcBef>
                <a:spcPct val="100000"/>
              </a:spcBef>
              <a:buClr>
                <a:schemeClr val="bg1"/>
              </a:buClr>
              <a:tabLst>
                <a:tab pos="756901" algn="l"/>
                <a:tab pos="1516683" algn="l"/>
                <a:tab pos="2276461" algn="l"/>
                <a:tab pos="3036241" algn="l"/>
                <a:tab pos="3796019" algn="l"/>
                <a:tab pos="4555800" algn="l"/>
                <a:tab pos="5315578" algn="l"/>
                <a:tab pos="6075358" algn="l"/>
                <a:tab pos="6835139" algn="l"/>
                <a:tab pos="7594919" algn="l"/>
                <a:tab pos="8354697" algn="l"/>
              </a:tabLst>
            </a:pPr>
            <a:r>
              <a:rPr lang="en-US" sz="1700" b="1" dirty="0">
                <a:latin typeface="Arial" pitchFamily="34" charset="0"/>
              </a:rPr>
              <a:t>‘political entrepreneurs’</a:t>
            </a:r>
          </a:p>
        </p:txBody>
      </p:sp>
      <p:sp>
        <p:nvSpPr>
          <p:cNvPr id="14" name="Rectangle 6">
            <a:extLst>
              <a:ext uri="{FF2B5EF4-FFF2-40B4-BE49-F238E27FC236}">
                <a16:creationId xmlns:a16="http://schemas.microsoft.com/office/drawing/2014/main" id="{3A00C5F1-319A-2EDC-B079-9D77EA54C6E5}"/>
              </a:ext>
            </a:extLst>
          </p:cNvPr>
          <p:cNvSpPr>
            <a:spLocks noChangeArrowheads="1"/>
          </p:cNvSpPr>
          <p:nvPr/>
        </p:nvSpPr>
        <p:spPr bwMode="auto">
          <a:xfrm>
            <a:off x="6615492" y="3962406"/>
            <a:ext cx="3469934" cy="488595"/>
          </a:xfrm>
          <a:prstGeom prst="rect">
            <a:avLst/>
          </a:prstGeom>
          <a:noFill/>
          <a:ln w="9525">
            <a:noFill/>
            <a:miter lim="800000"/>
            <a:headEnd/>
            <a:tailEnd/>
          </a:ln>
        </p:spPr>
        <p:txBody>
          <a:bodyPr lIns="85454" tIns="44437" rIns="85454" bIns="44437"/>
          <a:lstStyle/>
          <a:p>
            <a:pPr marL="555445" lvl="1" indent="-233112" defTabSz="372693">
              <a:lnSpc>
                <a:spcPct val="93000"/>
              </a:lnSpc>
              <a:spcBef>
                <a:spcPct val="100000"/>
              </a:spcBef>
              <a:buClr>
                <a:schemeClr val="bg1"/>
              </a:buClr>
              <a:tabLst>
                <a:tab pos="756901" algn="l"/>
                <a:tab pos="1516683" algn="l"/>
                <a:tab pos="2276461" algn="l"/>
                <a:tab pos="3036241" algn="l"/>
                <a:tab pos="3796019" algn="l"/>
                <a:tab pos="4555800" algn="l"/>
                <a:tab pos="5315578" algn="l"/>
                <a:tab pos="6075358" algn="l"/>
                <a:tab pos="6835139" algn="l"/>
                <a:tab pos="7594919" algn="l"/>
                <a:tab pos="8354697" algn="l"/>
              </a:tabLst>
            </a:pPr>
            <a:r>
              <a:rPr lang="en-US" sz="1700" b="1" dirty="0">
                <a:latin typeface="Arial" pitchFamily="34" charset="0"/>
              </a:rPr>
              <a:t>‘commercial entrepreneur’</a:t>
            </a:r>
          </a:p>
        </p:txBody>
      </p:sp>
    </p:spTree>
    <p:extLst>
      <p:ext uri="{BB962C8B-B14F-4D97-AF65-F5344CB8AC3E}">
        <p14:creationId xmlns:p14="http://schemas.microsoft.com/office/powerpoint/2010/main" val="21797692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0B1A-0B1C-A801-026E-65ED8EABB60B}"/>
              </a:ext>
            </a:extLst>
          </p:cNvPr>
          <p:cNvSpPr>
            <a:spLocks noGrp="1"/>
          </p:cNvSpPr>
          <p:nvPr>
            <p:ph type="title"/>
          </p:nvPr>
        </p:nvSpPr>
        <p:spPr>
          <a:xfrm>
            <a:off x="1264477" y="960154"/>
            <a:ext cx="9118895" cy="739353"/>
          </a:xfrm>
        </p:spPr>
        <p:txBody>
          <a:bodyPr>
            <a:normAutofit fontScale="90000"/>
          </a:bodyPr>
          <a:lstStyle/>
          <a:p>
            <a:r>
              <a:rPr lang="en-US" dirty="0"/>
              <a:t>The problem-solving abilities of market and state</a:t>
            </a:r>
          </a:p>
        </p:txBody>
      </p:sp>
      <p:sp>
        <p:nvSpPr>
          <p:cNvPr id="4" name="AutoShape 17">
            <a:extLst>
              <a:ext uri="{FF2B5EF4-FFF2-40B4-BE49-F238E27FC236}">
                <a16:creationId xmlns:a16="http://schemas.microsoft.com/office/drawing/2014/main" id="{047A4E20-F07B-8511-09D5-870D7A153C62}"/>
              </a:ext>
              <a:ext uri="{C183D7F6-B498-43B3-948B-1728B52AA6E4}">
                <adec:decorative xmlns:adec="http://schemas.microsoft.com/office/drawing/2017/decorative" val="1"/>
              </a:ext>
            </a:extLst>
          </p:cNvPr>
          <p:cNvSpPr>
            <a:spLocks noChangeArrowheads="1"/>
          </p:cNvSpPr>
          <p:nvPr/>
        </p:nvSpPr>
        <p:spPr bwMode="auto">
          <a:xfrm>
            <a:off x="1981201" y="2089888"/>
            <a:ext cx="8305799" cy="1597063"/>
          </a:xfrm>
          <a:prstGeom prst="roundRect">
            <a:avLst>
              <a:gd name="adj" fmla="val 9380"/>
            </a:avLst>
          </a:prstGeom>
          <a:solidFill>
            <a:schemeClr val="bg1"/>
          </a:solidFill>
          <a:ln w="12700">
            <a:solidFill>
              <a:srgbClr val="171D23"/>
            </a:solidFill>
            <a:miter lim="800000"/>
            <a:headEnd/>
            <a:tailEnd/>
          </a:ln>
        </p:spPr>
        <p:txBody>
          <a:bodyPr wrap="none" lIns="82885" tIns="41442" rIns="82885" bIns="41442" anchor="ctr">
            <a:prstTxWarp prst="textNoShape">
              <a:avLst/>
            </a:prstTxWarp>
          </a:bodyPr>
          <a:lstStyle/>
          <a:p>
            <a:pPr marL="172678" indent="-172678"/>
            <a:endParaRPr lang="en-US" sz="1300"/>
          </a:p>
        </p:txBody>
      </p:sp>
      <p:sp>
        <p:nvSpPr>
          <p:cNvPr id="5" name="Inhaltsplatzhalter 2">
            <a:extLst>
              <a:ext uri="{FF2B5EF4-FFF2-40B4-BE49-F238E27FC236}">
                <a16:creationId xmlns:a16="http://schemas.microsoft.com/office/drawing/2014/main" id="{E3B0FA0E-04B5-35A4-8F48-41078BE24F26}"/>
              </a:ext>
            </a:extLst>
          </p:cNvPr>
          <p:cNvSpPr txBox="1">
            <a:spLocks/>
          </p:cNvSpPr>
          <p:nvPr/>
        </p:nvSpPr>
        <p:spPr>
          <a:xfrm>
            <a:off x="2102323" y="2089887"/>
            <a:ext cx="8184677" cy="1597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As problems become more complex, society is in need of more sophisticated learning processes.</a:t>
            </a:r>
          </a:p>
          <a:p>
            <a:r>
              <a:rPr lang="en-US" sz="1800"/>
              <a:t>The competition to solve problems in market and state is often imperfect.</a:t>
            </a:r>
          </a:p>
          <a:p>
            <a:r>
              <a:rPr lang="en-US" sz="1800"/>
              <a:t>For many problems, we so far have no satisfying or satisficing solution. </a:t>
            </a:r>
            <a:endParaRPr lang="en-US" sz="1800" dirty="0"/>
          </a:p>
        </p:txBody>
      </p:sp>
      <p:sp>
        <p:nvSpPr>
          <p:cNvPr id="6" name="AutoShape 17">
            <a:extLst>
              <a:ext uri="{FF2B5EF4-FFF2-40B4-BE49-F238E27FC236}">
                <a16:creationId xmlns:a16="http://schemas.microsoft.com/office/drawing/2014/main" id="{D442E20E-5E45-7F74-0957-65AD91A9DCF4}"/>
              </a:ext>
            </a:extLst>
          </p:cNvPr>
          <p:cNvSpPr>
            <a:spLocks noChangeArrowheads="1"/>
          </p:cNvSpPr>
          <p:nvPr/>
        </p:nvSpPr>
        <p:spPr bwMode="auto">
          <a:xfrm>
            <a:off x="1775766" y="6055723"/>
            <a:ext cx="8709588" cy="763804"/>
          </a:xfrm>
          <a:prstGeom prst="roundRect">
            <a:avLst>
              <a:gd name="adj" fmla="val 9380"/>
            </a:avLst>
          </a:prstGeom>
          <a:solidFill>
            <a:srgbClr val="D5D5D5"/>
          </a:solidFill>
          <a:ln w="12700">
            <a:solidFill>
              <a:schemeClr val="tx1"/>
            </a:solidFill>
            <a:miter lim="800000"/>
            <a:headEnd/>
            <a:tailEnd/>
          </a:ln>
        </p:spPr>
        <p:txBody>
          <a:bodyPr wrap="none" lIns="82885" tIns="41442" rIns="82885" bIns="41442" anchor="ctr">
            <a:prstTxWarp prst="textNoShape">
              <a:avLst/>
            </a:prstTxWarp>
          </a:bodyPr>
          <a:lstStyle/>
          <a:p>
            <a:pPr marL="172678" indent="-172678"/>
            <a:r>
              <a:rPr lang="en-US" sz="1400" dirty="0">
                <a:solidFill>
                  <a:srgbClr val="000000"/>
                </a:solidFill>
                <a:latin typeface="Arial"/>
                <a:cs typeface="Arial"/>
              </a:rPr>
              <a:t>What happens to those problems for which the current market and the current state has not found a solution?</a:t>
            </a:r>
          </a:p>
        </p:txBody>
      </p:sp>
      <p:graphicFrame>
        <p:nvGraphicFramePr>
          <p:cNvPr id="7" name="Tabelle 32">
            <a:extLst>
              <a:ext uri="{FF2B5EF4-FFF2-40B4-BE49-F238E27FC236}">
                <a16:creationId xmlns:a16="http://schemas.microsoft.com/office/drawing/2014/main" id="{CED93503-EE22-1C44-23E7-FC19510A6384}"/>
              </a:ext>
            </a:extLst>
          </p:cNvPr>
          <p:cNvGraphicFramePr>
            <a:graphicFrameLocks noGrp="1"/>
          </p:cNvGraphicFramePr>
          <p:nvPr>
            <p:extLst>
              <p:ext uri="{D42A27DB-BD31-4B8C-83A1-F6EECF244321}">
                <p14:modId xmlns:p14="http://schemas.microsoft.com/office/powerpoint/2010/main" val="313084670"/>
              </p:ext>
            </p:extLst>
          </p:nvPr>
        </p:nvGraphicFramePr>
        <p:xfrm>
          <a:off x="7340160" y="3828778"/>
          <a:ext cx="1520640" cy="677448"/>
        </p:xfrm>
        <a:graphic>
          <a:graphicData uri="http://schemas.openxmlformats.org/drawingml/2006/table">
            <a:tbl>
              <a:tblPr firstRow="1" bandRow="1">
                <a:tableStyleId>{B301B821-A1FF-4177-AEE7-76D212191A09}</a:tableStyleId>
              </a:tblPr>
              <a:tblGrid>
                <a:gridCol w="1520640">
                  <a:extLst>
                    <a:ext uri="{9D8B030D-6E8A-4147-A177-3AD203B41FA5}">
                      <a16:colId xmlns:a16="http://schemas.microsoft.com/office/drawing/2014/main" val="20000"/>
                    </a:ext>
                  </a:extLst>
                </a:gridCol>
              </a:tblGrid>
              <a:tr h="677448">
                <a:tc>
                  <a:txBody>
                    <a:bodyPr/>
                    <a:lstStyle/>
                    <a:p>
                      <a:pPr algn="ctr"/>
                      <a:r>
                        <a:rPr lang="de-DE" sz="1500" dirty="0"/>
                        <a:t>Market</a:t>
                      </a:r>
                    </a:p>
                  </a:txBody>
                  <a:tcPr marL="82944" marR="82944" marT="41476" marB="41476" anchor="ctr">
                    <a:solidFill>
                      <a:srgbClr val="171D23"/>
                    </a:solidFill>
                  </a:tcPr>
                </a:tc>
                <a:extLst>
                  <a:ext uri="{0D108BD9-81ED-4DB2-BD59-A6C34878D82A}">
                    <a16:rowId xmlns:a16="http://schemas.microsoft.com/office/drawing/2014/main" val="10000"/>
                  </a:ext>
                </a:extLst>
              </a:tr>
            </a:tbl>
          </a:graphicData>
        </a:graphic>
      </p:graphicFrame>
      <p:graphicFrame>
        <p:nvGraphicFramePr>
          <p:cNvPr id="8" name="Tabelle 33">
            <a:extLst>
              <a:ext uri="{FF2B5EF4-FFF2-40B4-BE49-F238E27FC236}">
                <a16:creationId xmlns:a16="http://schemas.microsoft.com/office/drawing/2014/main" id="{15E33111-567F-CB8D-0517-14810E99374C}"/>
              </a:ext>
            </a:extLst>
          </p:cNvPr>
          <p:cNvGraphicFramePr>
            <a:graphicFrameLocks noGrp="1"/>
          </p:cNvGraphicFramePr>
          <p:nvPr>
            <p:extLst>
              <p:ext uri="{D42A27DB-BD31-4B8C-83A1-F6EECF244321}">
                <p14:modId xmlns:p14="http://schemas.microsoft.com/office/powerpoint/2010/main" val="2745766478"/>
              </p:ext>
            </p:extLst>
          </p:nvPr>
        </p:nvGraphicFramePr>
        <p:xfrm>
          <a:off x="3400321" y="3834370"/>
          <a:ext cx="1520640" cy="677448"/>
        </p:xfrm>
        <a:graphic>
          <a:graphicData uri="http://schemas.openxmlformats.org/drawingml/2006/table">
            <a:tbl>
              <a:tblPr firstRow="1" bandRow="1">
                <a:tableStyleId>{B301B821-A1FF-4177-AEE7-76D212191A09}</a:tableStyleId>
              </a:tblPr>
              <a:tblGrid>
                <a:gridCol w="1520640">
                  <a:extLst>
                    <a:ext uri="{9D8B030D-6E8A-4147-A177-3AD203B41FA5}">
                      <a16:colId xmlns:a16="http://schemas.microsoft.com/office/drawing/2014/main" val="20000"/>
                    </a:ext>
                  </a:extLst>
                </a:gridCol>
              </a:tblGrid>
              <a:tr h="677448">
                <a:tc>
                  <a:txBody>
                    <a:bodyPr/>
                    <a:lstStyle/>
                    <a:p>
                      <a:pPr algn="ctr"/>
                      <a:r>
                        <a:rPr lang="de-DE" sz="1500" dirty="0"/>
                        <a:t>State</a:t>
                      </a:r>
                    </a:p>
                  </a:txBody>
                  <a:tcPr marL="82944" marR="82944" marT="41476" marB="41476" anchor="ctr">
                    <a:solidFill>
                      <a:srgbClr val="171D23"/>
                    </a:solidFill>
                  </a:tcPr>
                </a:tc>
                <a:extLst>
                  <a:ext uri="{0D108BD9-81ED-4DB2-BD59-A6C34878D82A}">
                    <a16:rowId xmlns:a16="http://schemas.microsoft.com/office/drawing/2014/main" val="10000"/>
                  </a:ext>
                </a:extLst>
              </a:tr>
            </a:tbl>
          </a:graphicData>
        </a:graphic>
      </p:graphicFrame>
      <p:grpSp>
        <p:nvGrpSpPr>
          <p:cNvPr id="9" name="Group 8" descr="bubble with the words societal problem">
            <a:extLst>
              <a:ext uri="{FF2B5EF4-FFF2-40B4-BE49-F238E27FC236}">
                <a16:creationId xmlns:a16="http://schemas.microsoft.com/office/drawing/2014/main" id="{923A9FCE-B213-1A3A-225C-FA38A6400364}"/>
              </a:ext>
            </a:extLst>
          </p:cNvPr>
          <p:cNvGrpSpPr/>
          <p:nvPr/>
        </p:nvGrpSpPr>
        <p:grpSpPr>
          <a:xfrm>
            <a:off x="3733800" y="4596988"/>
            <a:ext cx="4838400" cy="705759"/>
            <a:chOff x="2209800" y="3961987"/>
            <a:chExt cx="4838400" cy="705759"/>
          </a:xfrm>
        </p:grpSpPr>
        <p:sp>
          <p:nvSpPr>
            <p:cNvPr id="10" name="Oval 9">
              <a:extLst>
                <a:ext uri="{FF2B5EF4-FFF2-40B4-BE49-F238E27FC236}">
                  <a16:creationId xmlns:a16="http://schemas.microsoft.com/office/drawing/2014/main" id="{0A697C98-0E59-7F40-A379-02B21AD72C2F}"/>
                </a:ext>
              </a:extLst>
            </p:cNvPr>
            <p:cNvSpPr/>
            <p:nvPr/>
          </p:nvSpPr>
          <p:spPr bwMode="auto">
            <a:xfrm>
              <a:off x="2844000" y="3961987"/>
              <a:ext cx="3525120" cy="705759"/>
            </a:xfrm>
            <a:prstGeom prst="ellipse">
              <a:avLst/>
            </a:prstGeom>
            <a:solidFill>
              <a:srgbClr val="742128">
                <a:alpha val="10000"/>
              </a:srgbClr>
            </a:solidFill>
            <a:ln w="9525" cap="flat" cmpd="sng" algn="ctr">
              <a:solidFill>
                <a:schemeClr val="tx1"/>
              </a:solidFill>
              <a:prstDash val="solid"/>
              <a:round/>
              <a:headEnd type="none" w="med" len="med"/>
              <a:tailEnd type="none" w="med" len="med"/>
            </a:ln>
            <a:effectLst/>
          </p:spPr>
          <p:txBody>
            <a:bodyPr vert="horz" wrap="square" lIns="82885" tIns="41442" rIns="82885" bIns="41442" numCol="1" rtlCol="0" anchor="t" anchorCtr="0" compatLnSpc="1">
              <a:prstTxWarp prst="textNoShape">
                <a:avLst/>
              </a:prstTxWarp>
            </a:bodyPr>
            <a:lstStyle/>
            <a:p>
              <a:pPr defTabSz="407230" hangingPunct="0">
                <a:spcAft>
                  <a:spcPts val="522"/>
                </a:spcAft>
                <a:buClr>
                  <a:srgbClr val="000000"/>
                </a:buClr>
                <a:buSzPct val="45000"/>
              </a:pPr>
              <a:endParaRPr lang="en-US"/>
            </a:p>
          </p:txBody>
        </p:sp>
        <p:sp>
          <p:nvSpPr>
            <p:cNvPr id="11" name="Rectangle 6">
              <a:extLst>
                <a:ext uri="{FF2B5EF4-FFF2-40B4-BE49-F238E27FC236}">
                  <a16:creationId xmlns:a16="http://schemas.microsoft.com/office/drawing/2014/main" id="{A55074A9-D7DD-D2BA-3DFC-36AD3DFE1AE4}"/>
                </a:ext>
              </a:extLst>
            </p:cNvPr>
            <p:cNvSpPr>
              <a:spLocks noChangeArrowheads="1"/>
            </p:cNvSpPr>
            <p:nvPr/>
          </p:nvSpPr>
          <p:spPr bwMode="auto">
            <a:xfrm>
              <a:off x="2209800" y="4018680"/>
              <a:ext cx="4838400" cy="487358"/>
            </a:xfrm>
            <a:prstGeom prst="rect">
              <a:avLst/>
            </a:prstGeom>
            <a:noFill/>
            <a:ln w="9525">
              <a:noFill/>
              <a:miter lim="800000"/>
              <a:headEnd/>
              <a:tailEnd/>
            </a:ln>
          </p:spPr>
          <p:txBody>
            <a:bodyPr lIns="85454" tIns="44437" rIns="85454" bIns="44437"/>
            <a:lstStyle/>
            <a:p>
              <a:pPr algn="ctr">
                <a:buNone/>
              </a:pPr>
              <a:r>
                <a:rPr lang="en-US" sz="1600" dirty="0">
                  <a:solidFill>
                    <a:srgbClr val="000000"/>
                  </a:solidFill>
                  <a:latin typeface="Arial"/>
                  <a:cs typeface="Arial"/>
                </a:rPr>
                <a:t>Societal problem</a:t>
              </a:r>
            </a:p>
          </p:txBody>
        </p:sp>
      </p:grpSp>
      <p:sp>
        <p:nvSpPr>
          <p:cNvPr id="12" name="Gestreifter Pfeil nach rechts 38" descr="arrow pointing to societal prblem">
            <a:extLst>
              <a:ext uri="{FF2B5EF4-FFF2-40B4-BE49-F238E27FC236}">
                <a16:creationId xmlns:a16="http://schemas.microsoft.com/office/drawing/2014/main" id="{76DE51A0-356D-6CF0-77D3-05A118964A68}"/>
              </a:ext>
            </a:extLst>
          </p:cNvPr>
          <p:cNvSpPr/>
          <p:nvPr/>
        </p:nvSpPr>
        <p:spPr bwMode="auto">
          <a:xfrm rot="2283013">
            <a:off x="4657119" y="3915557"/>
            <a:ext cx="745074" cy="746574"/>
          </a:xfrm>
          <a:prstGeom prst="stripedRightArrow">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a:lstStyle/>
          <a:p>
            <a:endParaRPr lang="en-US"/>
          </a:p>
        </p:txBody>
      </p:sp>
      <p:sp>
        <p:nvSpPr>
          <p:cNvPr id="13" name="Gestreifter Pfeil nach rechts 39" descr="arrow pointing to societal problems">
            <a:extLst>
              <a:ext uri="{FF2B5EF4-FFF2-40B4-BE49-F238E27FC236}">
                <a16:creationId xmlns:a16="http://schemas.microsoft.com/office/drawing/2014/main" id="{187AB611-ADF4-A6CD-808F-E7F8B8140180}"/>
              </a:ext>
            </a:extLst>
          </p:cNvPr>
          <p:cNvSpPr/>
          <p:nvPr/>
        </p:nvSpPr>
        <p:spPr bwMode="auto">
          <a:xfrm rot="7789448">
            <a:off x="6873321" y="3918130"/>
            <a:ext cx="747470" cy="746496"/>
          </a:xfrm>
          <a:prstGeom prst="stripedRightArrow">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a:lstStyle/>
          <a:p>
            <a:endParaRPr lang="en-US"/>
          </a:p>
        </p:txBody>
      </p:sp>
    </p:spTree>
    <p:extLst>
      <p:ext uri="{BB962C8B-B14F-4D97-AF65-F5344CB8AC3E}">
        <p14:creationId xmlns:p14="http://schemas.microsoft.com/office/powerpoint/2010/main" val="4215751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B305D-5B44-2110-711C-1C34C0A4346E}"/>
              </a:ext>
            </a:extLst>
          </p:cNvPr>
          <p:cNvSpPr>
            <a:spLocks noGrp="1"/>
          </p:cNvSpPr>
          <p:nvPr>
            <p:ph type="title"/>
          </p:nvPr>
        </p:nvSpPr>
        <p:spPr>
          <a:xfrm>
            <a:off x="1130005" y="934754"/>
            <a:ext cx="9791995" cy="739353"/>
          </a:xfrm>
        </p:spPr>
        <p:txBody>
          <a:bodyPr>
            <a:normAutofit fontScale="90000"/>
          </a:bodyPr>
          <a:lstStyle/>
          <a:p>
            <a:r>
              <a:rPr lang="en-US" dirty="0"/>
              <a:t>Responsible entrepreneurs as drives of societal innovation</a:t>
            </a:r>
          </a:p>
        </p:txBody>
      </p:sp>
      <p:graphicFrame>
        <p:nvGraphicFramePr>
          <p:cNvPr id="4" name="Tabelle 4">
            <a:extLst>
              <a:ext uri="{FF2B5EF4-FFF2-40B4-BE49-F238E27FC236}">
                <a16:creationId xmlns:a16="http://schemas.microsoft.com/office/drawing/2014/main" id="{62AE7ED1-1A23-8A54-9056-3DF0F633248F}"/>
              </a:ext>
            </a:extLst>
          </p:cNvPr>
          <p:cNvGraphicFramePr>
            <a:graphicFrameLocks noGrp="1"/>
          </p:cNvGraphicFramePr>
          <p:nvPr>
            <p:extLst>
              <p:ext uri="{D42A27DB-BD31-4B8C-83A1-F6EECF244321}">
                <p14:modId xmlns:p14="http://schemas.microsoft.com/office/powerpoint/2010/main" val="343672363"/>
              </p:ext>
            </p:extLst>
          </p:nvPr>
        </p:nvGraphicFramePr>
        <p:xfrm>
          <a:off x="7340160" y="2462247"/>
          <a:ext cx="1520640" cy="677448"/>
        </p:xfrm>
        <a:graphic>
          <a:graphicData uri="http://schemas.openxmlformats.org/drawingml/2006/table">
            <a:tbl>
              <a:tblPr firstRow="1" bandRow="1">
                <a:tableStyleId>{5C22544A-7EE6-4342-B048-85BDC9FD1C3A}</a:tableStyleId>
              </a:tblPr>
              <a:tblGrid>
                <a:gridCol w="1520640">
                  <a:extLst>
                    <a:ext uri="{9D8B030D-6E8A-4147-A177-3AD203B41FA5}">
                      <a16:colId xmlns:a16="http://schemas.microsoft.com/office/drawing/2014/main" val="20000"/>
                    </a:ext>
                  </a:extLst>
                </a:gridCol>
              </a:tblGrid>
              <a:tr h="677448">
                <a:tc>
                  <a:txBody>
                    <a:bodyPr/>
                    <a:lstStyle/>
                    <a:p>
                      <a:pPr algn="ctr"/>
                      <a:r>
                        <a:rPr lang="de-DE" sz="1700" dirty="0">
                          <a:latin typeface="Arial"/>
                          <a:cs typeface="Arial"/>
                        </a:rPr>
                        <a:t>Market</a:t>
                      </a:r>
                    </a:p>
                  </a:txBody>
                  <a:tcPr marL="82944" marR="82944" marT="41476" marB="41476" anchor="ctr">
                    <a:solidFill>
                      <a:srgbClr val="171D23"/>
                    </a:solidFill>
                  </a:tcPr>
                </a:tc>
                <a:extLst>
                  <a:ext uri="{0D108BD9-81ED-4DB2-BD59-A6C34878D82A}">
                    <a16:rowId xmlns:a16="http://schemas.microsoft.com/office/drawing/2014/main" val="10000"/>
                  </a:ext>
                </a:extLst>
              </a:tr>
            </a:tbl>
          </a:graphicData>
        </a:graphic>
      </p:graphicFrame>
      <p:graphicFrame>
        <p:nvGraphicFramePr>
          <p:cNvPr id="5" name="Tabelle 5">
            <a:extLst>
              <a:ext uri="{FF2B5EF4-FFF2-40B4-BE49-F238E27FC236}">
                <a16:creationId xmlns:a16="http://schemas.microsoft.com/office/drawing/2014/main" id="{7CABB91B-6E08-6A81-BBB7-BE4D3FE6FA60}"/>
              </a:ext>
            </a:extLst>
          </p:cNvPr>
          <p:cNvGraphicFramePr>
            <a:graphicFrameLocks noGrp="1"/>
          </p:cNvGraphicFramePr>
          <p:nvPr>
            <p:extLst>
              <p:ext uri="{D42A27DB-BD31-4B8C-83A1-F6EECF244321}">
                <p14:modId xmlns:p14="http://schemas.microsoft.com/office/powerpoint/2010/main" val="991177712"/>
              </p:ext>
            </p:extLst>
          </p:nvPr>
        </p:nvGraphicFramePr>
        <p:xfrm>
          <a:off x="3400320" y="2531374"/>
          <a:ext cx="1520640" cy="677448"/>
        </p:xfrm>
        <a:graphic>
          <a:graphicData uri="http://schemas.openxmlformats.org/drawingml/2006/table">
            <a:tbl>
              <a:tblPr firstRow="1" bandRow="1">
                <a:tableStyleId>{5C22544A-7EE6-4342-B048-85BDC9FD1C3A}</a:tableStyleId>
              </a:tblPr>
              <a:tblGrid>
                <a:gridCol w="1520640">
                  <a:extLst>
                    <a:ext uri="{9D8B030D-6E8A-4147-A177-3AD203B41FA5}">
                      <a16:colId xmlns:a16="http://schemas.microsoft.com/office/drawing/2014/main" val="20000"/>
                    </a:ext>
                  </a:extLst>
                </a:gridCol>
              </a:tblGrid>
              <a:tr h="677448">
                <a:tc>
                  <a:txBody>
                    <a:bodyPr/>
                    <a:lstStyle/>
                    <a:p>
                      <a:pPr algn="ctr"/>
                      <a:r>
                        <a:rPr lang="de-DE" sz="1700" dirty="0">
                          <a:latin typeface="Arial"/>
                          <a:cs typeface="Arial"/>
                        </a:rPr>
                        <a:t>State</a:t>
                      </a:r>
                    </a:p>
                  </a:txBody>
                  <a:tcPr marL="82944" marR="82944" marT="41476" marB="41476" anchor="ctr">
                    <a:solidFill>
                      <a:srgbClr val="171D23"/>
                    </a:solidFill>
                  </a:tcPr>
                </a:tc>
                <a:extLst>
                  <a:ext uri="{0D108BD9-81ED-4DB2-BD59-A6C34878D82A}">
                    <a16:rowId xmlns:a16="http://schemas.microsoft.com/office/drawing/2014/main" val="10000"/>
                  </a:ext>
                </a:extLst>
              </a:tr>
            </a:tbl>
          </a:graphicData>
        </a:graphic>
      </p:graphicFrame>
      <p:sp>
        <p:nvSpPr>
          <p:cNvPr id="6" name="Oval 5" descr="societal problems">
            <a:extLst>
              <a:ext uri="{FF2B5EF4-FFF2-40B4-BE49-F238E27FC236}">
                <a16:creationId xmlns:a16="http://schemas.microsoft.com/office/drawing/2014/main" id="{9CBB2382-EAE5-2382-AF06-C556619EE5DE}"/>
              </a:ext>
            </a:extLst>
          </p:cNvPr>
          <p:cNvSpPr/>
          <p:nvPr/>
        </p:nvSpPr>
        <p:spPr bwMode="auto">
          <a:xfrm>
            <a:off x="4368000" y="3084392"/>
            <a:ext cx="3525120" cy="898654"/>
          </a:xfrm>
          <a:prstGeom prst="ellipse">
            <a:avLst/>
          </a:prstGeom>
          <a:solidFill>
            <a:srgbClr val="742128">
              <a:alpha val="10000"/>
            </a:srgbClr>
          </a:solidFill>
          <a:ln w="9525" cap="flat" cmpd="sng" algn="ctr">
            <a:solidFill>
              <a:schemeClr val="tx1"/>
            </a:solidFill>
            <a:prstDash val="solid"/>
            <a:round/>
            <a:headEnd type="none" w="med" len="med"/>
            <a:tailEnd type="none" w="med" len="med"/>
          </a:ln>
          <a:effectLst/>
        </p:spPr>
        <p:txBody>
          <a:bodyPr vert="horz" wrap="square" lIns="82894" tIns="41446" rIns="82894" bIns="41446" numCol="1" rtlCol="0" anchor="t" anchorCtr="0" compatLnSpc="1">
            <a:prstTxWarp prst="textNoShape">
              <a:avLst/>
            </a:prstTxWarp>
          </a:bodyPr>
          <a:lstStyle/>
          <a:p>
            <a:pPr hangingPunct="0">
              <a:spcAft>
                <a:spcPts val="522"/>
              </a:spcAft>
              <a:buClr>
                <a:srgbClr val="000000"/>
              </a:buClr>
              <a:buSzPct val="45000"/>
            </a:pPr>
            <a:endParaRPr lang="en-US"/>
          </a:p>
        </p:txBody>
      </p:sp>
      <p:sp>
        <p:nvSpPr>
          <p:cNvPr id="7" name="Rectangle 6">
            <a:extLst>
              <a:ext uri="{FF2B5EF4-FFF2-40B4-BE49-F238E27FC236}">
                <a16:creationId xmlns:a16="http://schemas.microsoft.com/office/drawing/2014/main" id="{3A449020-4B54-B268-0E43-025C8A8F0FE2}"/>
              </a:ext>
            </a:extLst>
          </p:cNvPr>
          <p:cNvSpPr>
            <a:spLocks noChangeArrowheads="1"/>
          </p:cNvSpPr>
          <p:nvPr/>
        </p:nvSpPr>
        <p:spPr bwMode="auto">
          <a:xfrm>
            <a:off x="3607680" y="3495688"/>
            <a:ext cx="4838400" cy="487358"/>
          </a:xfrm>
          <a:prstGeom prst="rect">
            <a:avLst/>
          </a:prstGeom>
          <a:noFill/>
          <a:ln w="9525">
            <a:noFill/>
            <a:miter lim="800000"/>
            <a:headEnd/>
            <a:tailEnd/>
          </a:ln>
        </p:spPr>
        <p:txBody>
          <a:bodyPr lIns="85463" tIns="44442" rIns="85463" bIns="44442"/>
          <a:lstStyle/>
          <a:p>
            <a:pPr algn="ctr">
              <a:buNone/>
            </a:pPr>
            <a:r>
              <a:rPr lang="en-US" sz="1600">
                <a:solidFill>
                  <a:srgbClr val="000000"/>
                </a:solidFill>
                <a:latin typeface="Arial"/>
                <a:cs typeface="Arial"/>
              </a:rPr>
              <a:t>Societal Problems</a:t>
            </a:r>
          </a:p>
        </p:txBody>
      </p:sp>
      <p:sp>
        <p:nvSpPr>
          <p:cNvPr id="8" name="Gestreifter Pfeil nach rechts 9" descr="arrow pointing to societal problems">
            <a:extLst>
              <a:ext uri="{FF2B5EF4-FFF2-40B4-BE49-F238E27FC236}">
                <a16:creationId xmlns:a16="http://schemas.microsoft.com/office/drawing/2014/main" id="{DF737EFB-41B8-09F3-FA79-43D6FC0CAC80}"/>
              </a:ext>
            </a:extLst>
          </p:cNvPr>
          <p:cNvSpPr/>
          <p:nvPr/>
        </p:nvSpPr>
        <p:spPr bwMode="auto">
          <a:xfrm rot="2283013">
            <a:off x="4697092" y="2582435"/>
            <a:ext cx="1075823" cy="746574"/>
          </a:xfrm>
          <a:prstGeom prst="stripedRightArrow">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a:lstStyle/>
          <a:p>
            <a:endParaRPr lang="en-US"/>
          </a:p>
        </p:txBody>
      </p:sp>
      <p:sp>
        <p:nvSpPr>
          <p:cNvPr id="9" name="Gestreifter Pfeil nach rechts 10" descr="arrow pointing to societal problems">
            <a:extLst>
              <a:ext uri="{FF2B5EF4-FFF2-40B4-BE49-F238E27FC236}">
                <a16:creationId xmlns:a16="http://schemas.microsoft.com/office/drawing/2014/main" id="{1A55F024-49C4-B90E-4C34-1B9C116CBA76}"/>
              </a:ext>
            </a:extLst>
          </p:cNvPr>
          <p:cNvSpPr/>
          <p:nvPr/>
        </p:nvSpPr>
        <p:spPr bwMode="auto">
          <a:xfrm rot="7789448">
            <a:off x="6603908" y="2609176"/>
            <a:ext cx="1075936" cy="746496"/>
          </a:xfrm>
          <a:prstGeom prst="stripedRightArrow">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a:lstStyle/>
          <a:p>
            <a:endParaRPr lang="en-US"/>
          </a:p>
        </p:txBody>
      </p:sp>
      <p:sp>
        <p:nvSpPr>
          <p:cNvPr id="10" name="Gestreifter Pfeil nach rechts 11">
            <a:extLst>
              <a:ext uri="{FF2B5EF4-FFF2-40B4-BE49-F238E27FC236}">
                <a16:creationId xmlns:a16="http://schemas.microsoft.com/office/drawing/2014/main" id="{0DDC481C-E375-2E0A-72C9-636BD096E81E}"/>
              </a:ext>
              <a:ext uri="{C183D7F6-B498-43B3-948B-1728B52AA6E4}">
                <adec:decorative xmlns:adec="http://schemas.microsoft.com/office/drawing/2017/decorative" val="1"/>
              </a:ext>
            </a:extLst>
          </p:cNvPr>
          <p:cNvSpPr/>
          <p:nvPr/>
        </p:nvSpPr>
        <p:spPr bwMode="auto">
          <a:xfrm rot="16200000">
            <a:off x="5853138" y="3799926"/>
            <a:ext cx="681835" cy="909822"/>
          </a:xfrm>
          <a:prstGeom prst="stripedRightArrow">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a:lstStyle/>
          <a:p>
            <a:endParaRPr lang="en-US"/>
          </a:p>
        </p:txBody>
      </p:sp>
      <p:graphicFrame>
        <p:nvGraphicFramePr>
          <p:cNvPr id="11" name="Tabelle 12">
            <a:extLst>
              <a:ext uri="{FF2B5EF4-FFF2-40B4-BE49-F238E27FC236}">
                <a16:creationId xmlns:a16="http://schemas.microsoft.com/office/drawing/2014/main" id="{7BFC4893-5457-8758-6A53-E7F7C96F16D8}"/>
              </a:ext>
            </a:extLst>
          </p:cNvPr>
          <p:cNvGraphicFramePr>
            <a:graphicFrameLocks noGrp="1"/>
          </p:cNvGraphicFramePr>
          <p:nvPr>
            <p:extLst>
              <p:ext uri="{D42A27DB-BD31-4B8C-83A1-F6EECF244321}">
                <p14:modId xmlns:p14="http://schemas.microsoft.com/office/powerpoint/2010/main" val="846088257"/>
              </p:ext>
            </p:extLst>
          </p:nvPr>
        </p:nvGraphicFramePr>
        <p:xfrm>
          <a:off x="4506240" y="4481040"/>
          <a:ext cx="3447572" cy="631592"/>
        </p:xfrm>
        <a:graphic>
          <a:graphicData uri="http://schemas.openxmlformats.org/drawingml/2006/table">
            <a:tbl>
              <a:tblPr firstRow="1" bandRow="1">
                <a:tableStyleId>{5C22544A-7EE6-4342-B048-85BDC9FD1C3A}</a:tableStyleId>
              </a:tblPr>
              <a:tblGrid>
                <a:gridCol w="3447572">
                  <a:extLst>
                    <a:ext uri="{9D8B030D-6E8A-4147-A177-3AD203B41FA5}">
                      <a16:colId xmlns:a16="http://schemas.microsoft.com/office/drawing/2014/main" val="20000"/>
                    </a:ext>
                  </a:extLst>
                </a:gridCol>
              </a:tblGrid>
              <a:tr h="498607">
                <a:tc>
                  <a:txBody>
                    <a:bodyPr/>
                    <a:lstStyle/>
                    <a:p>
                      <a:pPr algn="ctr"/>
                      <a:r>
                        <a:rPr lang="en-GB" sz="1800" noProof="0" dirty="0">
                          <a:latin typeface="Arial"/>
                          <a:cs typeface="Arial"/>
                        </a:rPr>
                        <a:t>Responsible</a:t>
                      </a:r>
                      <a:r>
                        <a:rPr lang="de-DE" sz="1800" dirty="0">
                          <a:latin typeface="Arial"/>
                          <a:cs typeface="Arial"/>
                        </a:rPr>
                        <a:t> Entrepreneurship</a:t>
                      </a:r>
                    </a:p>
                  </a:txBody>
                  <a:tcPr marL="82944" marR="82944" marT="41476" marB="41476" anchor="ctr">
                    <a:solidFill>
                      <a:srgbClr val="171D23"/>
                    </a:solidFill>
                  </a:tcPr>
                </a:tc>
                <a:extLst>
                  <a:ext uri="{0D108BD9-81ED-4DB2-BD59-A6C34878D82A}">
                    <a16:rowId xmlns:a16="http://schemas.microsoft.com/office/drawing/2014/main" val="10000"/>
                  </a:ext>
                </a:extLst>
              </a:tr>
            </a:tbl>
          </a:graphicData>
        </a:graphic>
      </p:graphicFrame>
      <p:sp>
        <p:nvSpPr>
          <p:cNvPr id="12" name="Gebogener Pfeil 13" descr="arrows moving from state to societal  problems">
            <a:extLst>
              <a:ext uri="{FF2B5EF4-FFF2-40B4-BE49-F238E27FC236}">
                <a16:creationId xmlns:a16="http://schemas.microsoft.com/office/drawing/2014/main" id="{D6D9BEE4-8D1D-4F61-2730-D1CF3A454FB3}"/>
              </a:ext>
            </a:extLst>
          </p:cNvPr>
          <p:cNvSpPr/>
          <p:nvPr/>
        </p:nvSpPr>
        <p:spPr bwMode="auto">
          <a:xfrm rot="13372051">
            <a:off x="3439009" y="2895568"/>
            <a:ext cx="1789929" cy="1832616"/>
          </a:xfrm>
          <a:prstGeom prst="circularArrow">
            <a:avLst>
              <a:gd name="adj1" fmla="val 12500"/>
              <a:gd name="adj2" fmla="val 1142319"/>
              <a:gd name="adj3" fmla="val 20457681"/>
              <a:gd name="adj4" fmla="val 13446643"/>
              <a:gd name="adj5" fmla="val 12500"/>
            </a:avLst>
          </a:prstGeom>
          <a:solidFill>
            <a:srgbClr val="FF6600"/>
          </a:solidFill>
          <a:ln w="9525" cap="flat" cmpd="sng" algn="ctr">
            <a:solidFill>
              <a:schemeClr val="tx1"/>
            </a:solidFill>
            <a:prstDash val="solid"/>
            <a:round/>
            <a:headEnd type="none" w="med" len="med"/>
            <a:tailEnd type="none" w="med" len="med"/>
          </a:ln>
          <a:effectLst/>
        </p:spPr>
        <p:txBody>
          <a:bodyPr/>
          <a:lstStyle/>
          <a:p>
            <a:endParaRPr lang="en-US"/>
          </a:p>
        </p:txBody>
      </p:sp>
      <p:sp>
        <p:nvSpPr>
          <p:cNvPr id="13" name="Gebogener Pfeil 14" descr="arrows indicating how things move from market to societal problems">
            <a:extLst>
              <a:ext uri="{FF2B5EF4-FFF2-40B4-BE49-F238E27FC236}">
                <a16:creationId xmlns:a16="http://schemas.microsoft.com/office/drawing/2014/main" id="{B90C8D71-B175-9291-A4A5-D7216C179763}"/>
              </a:ext>
            </a:extLst>
          </p:cNvPr>
          <p:cNvSpPr/>
          <p:nvPr/>
        </p:nvSpPr>
        <p:spPr bwMode="auto">
          <a:xfrm rot="8151414" flipH="1">
            <a:off x="7133698" y="2819678"/>
            <a:ext cx="1795322" cy="1921700"/>
          </a:xfrm>
          <a:prstGeom prst="circularArrow">
            <a:avLst>
              <a:gd name="adj1" fmla="val 12500"/>
              <a:gd name="adj2" fmla="val 1142319"/>
              <a:gd name="adj3" fmla="val 20457681"/>
              <a:gd name="adj4" fmla="val 13446643"/>
              <a:gd name="adj5" fmla="val 12500"/>
            </a:avLst>
          </a:prstGeom>
          <a:solidFill>
            <a:srgbClr val="FF6600"/>
          </a:solidFill>
          <a:ln w="9525" cap="flat" cmpd="sng" algn="ctr">
            <a:solidFill>
              <a:schemeClr val="tx1"/>
            </a:solidFill>
            <a:prstDash val="solid"/>
            <a:round/>
            <a:headEnd type="none" w="med" len="med"/>
            <a:tailEnd type="none" w="med" len="med"/>
          </a:ln>
          <a:effectLst/>
        </p:spPr>
        <p:txBody>
          <a:bodyPr/>
          <a:lstStyle/>
          <a:p>
            <a:endParaRPr lang="en-US"/>
          </a:p>
        </p:txBody>
      </p:sp>
      <p:sp>
        <p:nvSpPr>
          <p:cNvPr id="14" name="Gestreifter Pfeil nach rechts 15" descr="arrow pointing to societal problems">
            <a:extLst>
              <a:ext uri="{FF2B5EF4-FFF2-40B4-BE49-F238E27FC236}">
                <a16:creationId xmlns:a16="http://schemas.microsoft.com/office/drawing/2014/main" id="{CC88CE45-DBE6-4910-E8F0-7A9E0F4CCF6D}"/>
              </a:ext>
            </a:extLst>
          </p:cNvPr>
          <p:cNvSpPr/>
          <p:nvPr/>
        </p:nvSpPr>
        <p:spPr bwMode="auto">
          <a:xfrm rot="7789448">
            <a:off x="7184636" y="3056712"/>
            <a:ext cx="668177" cy="417861"/>
          </a:xfrm>
          <a:prstGeom prst="stripedRightArrow">
            <a:avLst/>
          </a:prstGeom>
          <a:solidFill>
            <a:srgbClr val="FF6600"/>
          </a:solidFill>
          <a:ln w="9525" cap="flat" cmpd="sng" algn="ctr">
            <a:solidFill>
              <a:schemeClr val="tx1"/>
            </a:solidFill>
            <a:prstDash val="solid"/>
            <a:round/>
            <a:headEnd type="none" w="med" len="med"/>
            <a:tailEnd type="none" w="med" len="med"/>
          </a:ln>
          <a:effectLst/>
        </p:spPr>
        <p:txBody>
          <a:bodyPr/>
          <a:lstStyle/>
          <a:p>
            <a:endParaRPr lang="en-US"/>
          </a:p>
        </p:txBody>
      </p:sp>
      <p:sp>
        <p:nvSpPr>
          <p:cNvPr id="15" name="Gestreifter Pfeil nach rechts 17" descr="arrow pointing to societal problems">
            <a:extLst>
              <a:ext uri="{FF2B5EF4-FFF2-40B4-BE49-F238E27FC236}">
                <a16:creationId xmlns:a16="http://schemas.microsoft.com/office/drawing/2014/main" id="{CBC3308A-047A-5076-EF91-0A7C7A440915}"/>
              </a:ext>
            </a:extLst>
          </p:cNvPr>
          <p:cNvSpPr/>
          <p:nvPr/>
        </p:nvSpPr>
        <p:spPr bwMode="auto">
          <a:xfrm rot="2351264">
            <a:off x="4494001" y="2986284"/>
            <a:ext cx="668106" cy="417905"/>
          </a:xfrm>
          <a:prstGeom prst="stripedRightArrow">
            <a:avLst/>
          </a:prstGeom>
          <a:solidFill>
            <a:srgbClr val="FF6600"/>
          </a:solidFill>
          <a:ln w="9525" cap="flat" cmpd="sng" algn="ctr">
            <a:solidFill>
              <a:schemeClr val="tx1"/>
            </a:solidFill>
            <a:prstDash val="solid"/>
            <a:round/>
            <a:headEnd type="none" w="med" len="med"/>
            <a:tailEnd type="none" w="med" len="med"/>
          </a:ln>
          <a:effectLst/>
        </p:spPr>
        <p:txBody>
          <a:bodyPr/>
          <a:lstStyle/>
          <a:p>
            <a:endParaRPr lang="en-US"/>
          </a:p>
        </p:txBody>
      </p:sp>
      <p:sp>
        <p:nvSpPr>
          <p:cNvPr id="16" name="AutoShape 17">
            <a:extLst>
              <a:ext uri="{FF2B5EF4-FFF2-40B4-BE49-F238E27FC236}">
                <a16:creationId xmlns:a16="http://schemas.microsoft.com/office/drawing/2014/main" id="{10A4AE3F-325A-1A2D-B079-E5D6755F74A3}"/>
              </a:ext>
            </a:extLst>
          </p:cNvPr>
          <p:cNvSpPr>
            <a:spLocks noChangeArrowheads="1"/>
          </p:cNvSpPr>
          <p:nvPr/>
        </p:nvSpPr>
        <p:spPr bwMode="auto">
          <a:xfrm>
            <a:off x="1958412" y="5579175"/>
            <a:ext cx="8087288" cy="1167781"/>
          </a:xfrm>
          <a:prstGeom prst="roundRect">
            <a:avLst>
              <a:gd name="adj" fmla="val 9380"/>
            </a:avLst>
          </a:prstGeom>
          <a:solidFill>
            <a:srgbClr val="D5D5D5"/>
          </a:solidFill>
          <a:ln w="12700">
            <a:solidFill>
              <a:schemeClr val="tx1"/>
            </a:solidFill>
            <a:miter lim="800000"/>
            <a:headEnd/>
            <a:tailEnd/>
          </a:ln>
        </p:spPr>
        <p:txBody>
          <a:bodyPr wrap="none" lIns="82894" tIns="41446" rIns="82894" bIns="41446" anchor="ctr">
            <a:prstTxWarp prst="textNoShape">
              <a:avLst/>
            </a:prstTxWarp>
          </a:bodyPr>
          <a:lstStyle/>
          <a:p>
            <a:pPr marL="172696" indent="-172696"/>
            <a:r>
              <a:rPr lang="en-US" dirty="0">
                <a:solidFill>
                  <a:srgbClr val="393938"/>
                </a:solidFill>
                <a:latin typeface="Arial"/>
                <a:cs typeface="Arial"/>
              </a:rPr>
              <a:t>Responsible entrepreneurship cannot substitute either the market or </a:t>
            </a:r>
          </a:p>
          <a:p>
            <a:pPr marL="172696" indent="-172696"/>
            <a:r>
              <a:rPr lang="en-US" dirty="0">
                <a:solidFill>
                  <a:srgbClr val="393938"/>
                </a:solidFill>
                <a:latin typeface="Arial"/>
                <a:cs typeface="Arial"/>
              </a:rPr>
              <a:t>the government but is a valuable stimuli for innovation. In other words, </a:t>
            </a:r>
          </a:p>
          <a:p>
            <a:pPr marL="172696" indent="-172696"/>
            <a:r>
              <a:rPr lang="en-US" dirty="0">
                <a:solidFill>
                  <a:srgbClr val="393938"/>
                </a:solidFill>
                <a:latin typeface="Arial"/>
                <a:cs typeface="Arial"/>
              </a:rPr>
              <a:t>it can be societies “R&amp;D“ department. </a:t>
            </a:r>
          </a:p>
          <a:p>
            <a:pPr marL="172696" indent="-172696"/>
            <a:endParaRPr lang="en-US" sz="1600" dirty="0"/>
          </a:p>
        </p:txBody>
      </p:sp>
      <p:sp>
        <p:nvSpPr>
          <p:cNvPr id="17" name="AutoShape 19">
            <a:extLst>
              <a:ext uri="{FF2B5EF4-FFF2-40B4-BE49-F238E27FC236}">
                <a16:creationId xmlns:a16="http://schemas.microsoft.com/office/drawing/2014/main" id="{E22D4591-0DE5-D734-AFD8-C7AF46279346}"/>
              </a:ext>
              <a:ext uri="{C183D7F6-B498-43B3-948B-1728B52AA6E4}">
                <adec:decorative xmlns:adec="http://schemas.microsoft.com/office/drawing/2017/decorative" val="1"/>
              </a:ext>
            </a:extLst>
          </p:cNvPr>
          <p:cNvSpPr>
            <a:spLocks noChangeArrowheads="1"/>
          </p:cNvSpPr>
          <p:nvPr/>
        </p:nvSpPr>
        <p:spPr bwMode="auto">
          <a:xfrm>
            <a:off x="3521371" y="5112119"/>
            <a:ext cx="5184001" cy="276509"/>
          </a:xfrm>
          <a:prstGeom prst="flowChartMerge">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wrap="none" lIns="82894" tIns="41446" rIns="82894" bIns="41446" anchor="ctr">
            <a:prstTxWarp prst="textNoShape">
              <a:avLst/>
            </a:prstTxWarp>
          </a:bodyPr>
          <a:lstStyle/>
          <a:p>
            <a:endParaRPr lang="en-US" sz="1300"/>
          </a:p>
        </p:txBody>
      </p:sp>
    </p:spTree>
    <p:extLst>
      <p:ext uri="{BB962C8B-B14F-4D97-AF65-F5344CB8AC3E}">
        <p14:creationId xmlns:p14="http://schemas.microsoft.com/office/powerpoint/2010/main" val="5956615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Scribbles on a notebook">
            <a:extLst>
              <a:ext uri="{FF2B5EF4-FFF2-40B4-BE49-F238E27FC236}">
                <a16:creationId xmlns:a16="http://schemas.microsoft.com/office/drawing/2014/main" id="{80777B79-FCD8-7638-71F2-DF828A666054}"/>
              </a:ext>
            </a:extLst>
          </p:cNvPr>
          <p:cNvPicPr>
            <a:picLocks noChangeAspect="1"/>
          </p:cNvPicPr>
          <p:nvPr/>
        </p:nvPicPr>
        <p:blipFill rotWithShape="1">
          <a:blip r:embed="rId2"/>
          <a:srcRect t="11458" b="22849"/>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7" name="Rectangle 16">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EEF7F6-547B-9C04-A55B-6C96336AC590}"/>
              </a:ext>
            </a:extLst>
          </p:cNvPr>
          <p:cNvSpPr>
            <a:spLocks noGrp="1"/>
          </p:cNvSpPr>
          <p:nvPr>
            <p:ph type="title"/>
          </p:nvPr>
        </p:nvSpPr>
        <p:spPr>
          <a:xfrm>
            <a:off x="589556" y="5746071"/>
            <a:ext cx="7015499" cy="852260"/>
          </a:xfrm>
        </p:spPr>
        <p:txBody>
          <a:bodyPr vert="horz" lIns="91440" tIns="45720" rIns="91440" bIns="45720" rtlCol="0" anchor="ctr">
            <a:normAutofit/>
          </a:bodyPr>
          <a:lstStyle/>
          <a:p>
            <a:r>
              <a:rPr lang="en-US" sz="4000" dirty="0"/>
              <a:t>Social</a:t>
            </a:r>
            <a:r>
              <a:rPr lang="en-US" sz="3600" dirty="0">
                <a:solidFill>
                  <a:schemeClr val="tx1"/>
                </a:solidFill>
                <a:latin typeface="+mj-lt"/>
                <a:ea typeface="+mj-ea"/>
                <a:cs typeface="+mj-cs"/>
              </a:rPr>
              <a:t> </a:t>
            </a:r>
            <a:r>
              <a:rPr lang="en-US" sz="4000" dirty="0"/>
              <a:t>Entrepreneurship</a:t>
            </a:r>
          </a:p>
        </p:txBody>
      </p:sp>
    </p:spTree>
    <p:extLst>
      <p:ext uri="{BB962C8B-B14F-4D97-AF65-F5344CB8AC3E}">
        <p14:creationId xmlns:p14="http://schemas.microsoft.com/office/powerpoint/2010/main" val="197700688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E54EB-E9C9-8B0B-8902-64E4D9A996A9}"/>
              </a:ext>
            </a:extLst>
          </p:cNvPr>
          <p:cNvSpPr>
            <a:spLocks noGrp="1"/>
          </p:cNvSpPr>
          <p:nvPr>
            <p:ph type="title"/>
          </p:nvPr>
        </p:nvSpPr>
        <p:spPr/>
        <p:txBody>
          <a:bodyPr/>
          <a:lstStyle/>
          <a:p>
            <a:r>
              <a:rPr lang="en-US" dirty="0"/>
              <a:t>Social Entrepreneurship</a:t>
            </a:r>
          </a:p>
        </p:txBody>
      </p:sp>
      <p:sp>
        <p:nvSpPr>
          <p:cNvPr id="6" name="TextBox 5">
            <a:extLst>
              <a:ext uri="{FF2B5EF4-FFF2-40B4-BE49-F238E27FC236}">
                <a16:creationId xmlns:a16="http://schemas.microsoft.com/office/drawing/2014/main" id="{45A420E1-E233-6E17-5D13-3BDE4F37791D}"/>
              </a:ext>
            </a:extLst>
          </p:cNvPr>
          <p:cNvSpPr txBox="1"/>
          <p:nvPr/>
        </p:nvSpPr>
        <p:spPr>
          <a:xfrm>
            <a:off x="838201" y="2274838"/>
            <a:ext cx="10820400" cy="230832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t>
            </a:r>
            <a:r>
              <a:rPr lang="en-GB" dirty="0">
                <a:effectLst/>
                <a:latin typeface="Arial" panose="020B0604020202020204" pitchFamily="34" charset="0"/>
                <a:cs typeface="Arial" panose="020B0604020202020204" pitchFamily="34" charset="0"/>
              </a:rPr>
              <a:t>innovative and effective activities that focus strategically on resolving social market failures and creating new opportunities to add social value systematically by using a range of resources and organizational formats to maximize social impact and bring about change” (Nicholls, 2006)</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The pursuit of social improvement over profit a distinguishing characteristic of social entrepreneurship (Dees, 1998)</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183933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CAA13-7620-D1FF-1CCD-3516C33572D0}"/>
              </a:ext>
            </a:extLst>
          </p:cNvPr>
          <p:cNvSpPr>
            <a:spLocks noGrp="1"/>
          </p:cNvSpPr>
          <p:nvPr>
            <p:ph type="title"/>
          </p:nvPr>
        </p:nvSpPr>
        <p:spPr>
          <a:xfrm>
            <a:off x="2264373" y="883630"/>
            <a:ext cx="7220712" cy="739353"/>
          </a:xfrm>
        </p:spPr>
        <p:txBody>
          <a:bodyPr>
            <a:normAutofit fontScale="90000"/>
          </a:bodyPr>
          <a:lstStyle/>
          <a:p>
            <a:r>
              <a:rPr lang="en-US" dirty="0"/>
              <a:t>What is social entrepreneurship?</a:t>
            </a:r>
          </a:p>
        </p:txBody>
      </p:sp>
      <p:grpSp>
        <p:nvGrpSpPr>
          <p:cNvPr id="4" name="Group 3">
            <a:extLst>
              <a:ext uri="{FF2B5EF4-FFF2-40B4-BE49-F238E27FC236}">
                <a16:creationId xmlns:a16="http://schemas.microsoft.com/office/drawing/2014/main" id="{2A378DD1-FB05-0E32-1F58-D7AC801B2321}"/>
              </a:ext>
            </a:extLst>
          </p:cNvPr>
          <p:cNvGrpSpPr/>
          <p:nvPr/>
        </p:nvGrpSpPr>
        <p:grpSpPr>
          <a:xfrm>
            <a:off x="2140363" y="1961744"/>
            <a:ext cx="7911273" cy="2111020"/>
            <a:chOff x="2922" y="556"/>
            <a:chExt cx="7911273" cy="2111020"/>
          </a:xfrm>
          <a:scene3d>
            <a:camera prst="orthographicFront"/>
            <a:lightRig rig="flat" dir="t"/>
          </a:scene3d>
        </p:grpSpPr>
        <p:sp>
          <p:nvSpPr>
            <p:cNvPr id="11" name="Rounded Rectangle 10">
              <a:extLst>
                <a:ext uri="{FF2B5EF4-FFF2-40B4-BE49-F238E27FC236}">
                  <a16:creationId xmlns:a16="http://schemas.microsoft.com/office/drawing/2014/main" id="{725A53DC-B329-A005-2F76-BA262632A5D6}"/>
                </a:ext>
              </a:extLst>
            </p:cNvPr>
            <p:cNvSpPr/>
            <p:nvPr/>
          </p:nvSpPr>
          <p:spPr>
            <a:xfrm>
              <a:off x="2922" y="556"/>
              <a:ext cx="7911273" cy="2111020"/>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endParaRPr lang="en-US"/>
            </a:p>
          </p:txBody>
        </p:sp>
        <p:sp>
          <p:nvSpPr>
            <p:cNvPr id="12" name="Rounded Rectangle 4">
              <a:extLst>
                <a:ext uri="{FF2B5EF4-FFF2-40B4-BE49-F238E27FC236}">
                  <a16:creationId xmlns:a16="http://schemas.microsoft.com/office/drawing/2014/main" id="{64EEE46F-D999-7B19-C27D-A67EA2F814B0}"/>
                </a:ext>
              </a:extLst>
            </p:cNvPr>
            <p:cNvSpPr txBox="1"/>
            <p:nvPr/>
          </p:nvSpPr>
          <p:spPr>
            <a:xfrm>
              <a:off x="64752" y="62386"/>
              <a:ext cx="7787613" cy="1987360"/>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220980" tIns="220980" rIns="220980" bIns="220980" numCol="1" spcCol="1270" anchor="ctr" anchorCtr="0">
              <a:noAutofit/>
            </a:bodyPr>
            <a:lstStyle/>
            <a:p>
              <a:pPr marL="0" lvl="0" indent="0" algn="ctr" defTabSz="2578100">
                <a:lnSpc>
                  <a:spcPct val="90000"/>
                </a:lnSpc>
                <a:spcBef>
                  <a:spcPct val="0"/>
                </a:spcBef>
                <a:spcAft>
                  <a:spcPct val="35000"/>
                </a:spcAft>
                <a:buNone/>
              </a:pPr>
              <a:r>
                <a:rPr lang="de-DE" sz="5800" kern="1200" dirty="0">
                  <a:latin typeface="Arial"/>
                  <a:cs typeface="Arial"/>
                </a:rPr>
                <a:t>Social </a:t>
              </a:r>
              <a:r>
                <a:rPr lang="de-DE" sz="5800" b="1" u="sng" kern="1200" dirty="0">
                  <a:latin typeface="Arial"/>
                  <a:cs typeface="Arial"/>
                </a:rPr>
                <a:t>Entrepreneurship</a:t>
              </a:r>
            </a:p>
          </p:txBody>
        </p:sp>
      </p:grpSp>
      <p:grpSp>
        <p:nvGrpSpPr>
          <p:cNvPr id="5" name="Group 4">
            <a:extLst>
              <a:ext uri="{FF2B5EF4-FFF2-40B4-BE49-F238E27FC236}">
                <a16:creationId xmlns:a16="http://schemas.microsoft.com/office/drawing/2014/main" id="{4EC6F3E7-A9B6-96BC-549E-AE7BB7C422D2}"/>
              </a:ext>
            </a:extLst>
          </p:cNvPr>
          <p:cNvGrpSpPr/>
          <p:nvPr/>
        </p:nvGrpSpPr>
        <p:grpSpPr>
          <a:xfrm>
            <a:off x="2140363" y="4283836"/>
            <a:ext cx="3796196" cy="2111020"/>
            <a:chOff x="2922" y="2322648"/>
            <a:chExt cx="3796196" cy="2111020"/>
          </a:xfrm>
          <a:scene3d>
            <a:camera prst="orthographicFront"/>
            <a:lightRig rig="flat" dir="t"/>
          </a:scene3d>
        </p:grpSpPr>
        <p:sp>
          <p:nvSpPr>
            <p:cNvPr id="9" name="Rounded Rectangle 8">
              <a:extLst>
                <a:ext uri="{FF2B5EF4-FFF2-40B4-BE49-F238E27FC236}">
                  <a16:creationId xmlns:a16="http://schemas.microsoft.com/office/drawing/2014/main" id="{442467AD-DF37-AE04-E85B-D4C3B9A780E2}"/>
                </a:ext>
              </a:extLst>
            </p:cNvPr>
            <p:cNvSpPr/>
            <p:nvPr/>
          </p:nvSpPr>
          <p:spPr>
            <a:xfrm>
              <a:off x="2922" y="2322648"/>
              <a:ext cx="3796196" cy="2111020"/>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endParaRPr lang="en-US"/>
            </a:p>
          </p:txBody>
        </p:sp>
        <p:sp>
          <p:nvSpPr>
            <p:cNvPr id="10" name="Rounded Rectangle 6">
              <a:extLst>
                <a:ext uri="{FF2B5EF4-FFF2-40B4-BE49-F238E27FC236}">
                  <a16:creationId xmlns:a16="http://schemas.microsoft.com/office/drawing/2014/main" id="{B606A0CC-7BF6-555F-98D2-E13A353F8316}"/>
                </a:ext>
              </a:extLst>
            </p:cNvPr>
            <p:cNvSpPr txBox="1"/>
            <p:nvPr/>
          </p:nvSpPr>
          <p:spPr>
            <a:xfrm>
              <a:off x="64752" y="2384478"/>
              <a:ext cx="3672536" cy="1987360"/>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de-DE" sz="4200" kern="1200" dirty="0">
                  <a:latin typeface="Arial"/>
                  <a:cs typeface="Arial"/>
                </a:rPr>
                <a:t>Social Enterprise School</a:t>
              </a:r>
            </a:p>
          </p:txBody>
        </p:sp>
      </p:grpSp>
      <p:grpSp>
        <p:nvGrpSpPr>
          <p:cNvPr id="6" name="Group 5">
            <a:extLst>
              <a:ext uri="{FF2B5EF4-FFF2-40B4-BE49-F238E27FC236}">
                <a16:creationId xmlns:a16="http://schemas.microsoft.com/office/drawing/2014/main" id="{12C2DBA4-76FC-26A7-C6C4-ED39615312F7}"/>
              </a:ext>
            </a:extLst>
          </p:cNvPr>
          <p:cNvGrpSpPr/>
          <p:nvPr/>
        </p:nvGrpSpPr>
        <p:grpSpPr>
          <a:xfrm>
            <a:off x="6255440" y="4283836"/>
            <a:ext cx="3796196" cy="2111020"/>
            <a:chOff x="4117999" y="2322648"/>
            <a:chExt cx="3796196" cy="2111020"/>
          </a:xfrm>
          <a:scene3d>
            <a:camera prst="orthographicFront"/>
            <a:lightRig rig="flat" dir="t"/>
          </a:scene3d>
        </p:grpSpPr>
        <p:sp>
          <p:nvSpPr>
            <p:cNvPr id="7" name="Rounded Rectangle 6">
              <a:extLst>
                <a:ext uri="{FF2B5EF4-FFF2-40B4-BE49-F238E27FC236}">
                  <a16:creationId xmlns:a16="http://schemas.microsoft.com/office/drawing/2014/main" id="{E909583B-C588-897D-292A-FD63461257B4}"/>
                </a:ext>
              </a:extLst>
            </p:cNvPr>
            <p:cNvSpPr/>
            <p:nvPr/>
          </p:nvSpPr>
          <p:spPr>
            <a:xfrm>
              <a:off x="4117999" y="2322648"/>
              <a:ext cx="3796196" cy="2111020"/>
            </a:xfrm>
            <a:prstGeom prst="roundRect">
              <a:avLst>
                <a:gd name="adj" fmla="val 10000"/>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endParaRPr lang="en-US"/>
            </a:p>
          </p:txBody>
        </p:sp>
        <p:sp>
          <p:nvSpPr>
            <p:cNvPr id="8" name="Rounded Rectangle 8">
              <a:extLst>
                <a:ext uri="{FF2B5EF4-FFF2-40B4-BE49-F238E27FC236}">
                  <a16:creationId xmlns:a16="http://schemas.microsoft.com/office/drawing/2014/main" id="{3288108D-9122-A117-8FFC-6AE0EE08B9A3}"/>
                </a:ext>
              </a:extLst>
            </p:cNvPr>
            <p:cNvSpPr txBox="1"/>
            <p:nvPr/>
          </p:nvSpPr>
          <p:spPr>
            <a:xfrm>
              <a:off x="4179829" y="2384478"/>
              <a:ext cx="3672536" cy="1987360"/>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160020" tIns="160020" rIns="160020" bIns="160020" numCol="1" spcCol="1270" anchor="ctr" anchorCtr="0">
              <a:noAutofit/>
            </a:bodyPr>
            <a:lstStyle/>
            <a:p>
              <a:pPr marL="0" lvl="0" indent="0" algn="ctr" defTabSz="1866900">
                <a:lnSpc>
                  <a:spcPct val="90000"/>
                </a:lnSpc>
                <a:spcBef>
                  <a:spcPct val="0"/>
                </a:spcBef>
                <a:spcAft>
                  <a:spcPct val="35000"/>
                </a:spcAft>
                <a:buNone/>
              </a:pPr>
              <a:r>
                <a:rPr lang="de-DE" sz="4200" kern="1200" dirty="0">
                  <a:latin typeface="Arial"/>
                  <a:cs typeface="Arial"/>
                </a:rPr>
                <a:t>Social Innovation School</a:t>
              </a:r>
            </a:p>
          </p:txBody>
        </p:sp>
      </p:grpSp>
    </p:spTree>
    <p:extLst>
      <p:ext uri="{BB962C8B-B14F-4D97-AF65-F5344CB8AC3E}">
        <p14:creationId xmlns:p14="http://schemas.microsoft.com/office/powerpoint/2010/main" val="2202017809"/>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DE89D-25B1-F252-E800-A115B4F4A519}"/>
              </a:ext>
            </a:extLst>
          </p:cNvPr>
          <p:cNvSpPr>
            <a:spLocks noGrp="1"/>
          </p:cNvSpPr>
          <p:nvPr>
            <p:ph type="title"/>
          </p:nvPr>
        </p:nvSpPr>
        <p:spPr/>
        <p:txBody>
          <a:bodyPr/>
          <a:lstStyle/>
          <a:p>
            <a:r>
              <a:rPr lang="en-US" dirty="0"/>
              <a:t>Social Enterprise School</a:t>
            </a:r>
          </a:p>
        </p:txBody>
      </p:sp>
      <p:sp>
        <p:nvSpPr>
          <p:cNvPr id="4" name="Rounded Rectangle 3">
            <a:extLst>
              <a:ext uri="{FF2B5EF4-FFF2-40B4-BE49-F238E27FC236}">
                <a16:creationId xmlns:a16="http://schemas.microsoft.com/office/drawing/2014/main" id="{B595D5E0-A13D-C45C-46F1-3312C51DE34D}"/>
              </a:ext>
            </a:extLst>
          </p:cNvPr>
          <p:cNvSpPr/>
          <p:nvPr/>
        </p:nvSpPr>
        <p:spPr>
          <a:xfrm>
            <a:off x="1958413" y="2113770"/>
            <a:ext cx="8221579" cy="1221380"/>
          </a:xfrm>
          <a:prstGeom prst="round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The Social Enterprise School focusses on market income of non-profit organizations. This is called ‘earned income strategy’.</a:t>
            </a:r>
          </a:p>
        </p:txBody>
      </p:sp>
      <p:pic>
        <p:nvPicPr>
          <p:cNvPr id="5" name="Picture 4" descr="logo of British Heart Foundation">
            <a:extLst>
              <a:ext uri="{FF2B5EF4-FFF2-40B4-BE49-F238E27FC236}">
                <a16:creationId xmlns:a16="http://schemas.microsoft.com/office/drawing/2014/main" id="{2B6036B5-703C-759D-B822-3A113B3D1D34}"/>
              </a:ext>
            </a:extLst>
          </p:cNvPr>
          <p:cNvPicPr>
            <a:picLocks noChangeAspect="1"/>
          </p:cNvPicPr>
          <p:nvPr/>
        </p:nvPicPr>
        <p:blipFill>
          <a:blip r:embed="rId2"/>
          <a:stretch>
            <a:fillRect/>
          </a:stretch>
        </p:blipFill>
        <p:spPr>
          <a:xfrm>
            <a:off x="4481366" y="3839973"/>
            <a:ext cx="1733249" cy="2252344"/>
          </a:xfrm>
          <a:prstGeom prst="rect">
            <a:avLst/>
          </a:prstGeom>
        </p:spPr>
      </p:pic>
    </p:spTree>
    <p:extLst>
      <p:ext uri="{BB962C8B-B14F-4D97-AF65-F5344CB8AC3E}">
        <p14:creationId xmlns:p14="http://schemas.microsoft.com/office/powerpoint/2010/main" val="8906759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AE966-B879-8040-C993-6B00452A31FF}"/>
              </a:ext>
            </a:extLst>
          </p:cNvPr>
          <p:cNvSpPr>
            <a:spLocks noGrp="1"/>
          </p:cNvSpPr>
          <p:nvPr>
            <p:ph type="title"/>
          </p:nvPr>
        </p:nvSpPr>
        <p:spPr>
          <a:xfrm>
            <a:off x="1130004" y="1226854"/>
            <a:ext cx="10744495" cy="739353"/>
          </a:xfrm>
        </p:spPr>
        <p:txBody>
          <a:bodyPr>
            <a:normAutofit fontScale="90000"/>
          </a:bodyPr>
          <a:lstStyle/>
          <a:p>
            <a:r>
              <a:rPr lang="en-US" dirty="0"/>
              <a:t>Social Business – the ‘extreme’ social enterprise</a:t>
            </a:r>
          </a:p>
        </p:txBody>
      </p:sp>
      <p:pic>
        <p:nvPicPr>
          <p:cNvPr id="4" name="Picture 14" descr="Dr-Muhammad-Yunus - headshot of Bangladeshi professor">
            <a:extLst>
              <a:ext uri="{FF2B5EF4-FFF2-40B4-BE49-F238E27FC236}">
                <a16:creationId xmlns:a16="http://schemas.microsoft.com/office/drawing/2014/main" id="{905E6907-36BB-3C63-27E7-5D374DFBA198}"/>
              </a:ext>
            </a:extLst>
          </p:cNvPr>
          <p:cNvPicPr>
            <a:picLocks noChangeAspect="1" noChangeArrowheads="1"/>
          </p:cNvPicPr>
          <p:nvPr/>
        </p:nvPicPr>
        <p:blipFill>
          <a:blip r:embed="rId2"/>
          <a:srcRect/>
          <a:stretch>
            <a:fillRect/>
          </a:stretch>
        </p:blipFill>
        <p:spPr bwMode="auto">
          <a:xfrm>
            <a:off x="2151063" y="1939420"/>
            <a:ext cx="2326486" cy="2188091"/>
          </a:xfrm>
          <a:prstGeom prst="rect">
            <a:avLst/>
          </a:prstGeom>
          <a:noFill/>
          <a:ln w="9525">
            <a:noFill/>
            <a:miter lim="800000"/>
            <a:headEnd/>
            <a:tailEnd/>
          </a:ln>
        </p:spPr>
      </p:pic>
      <p:sp>
        <p:nvSpPr>
          <p:cNvPr id="5" name="Abgerundetes Rechteck 14" descr="social business equals social purpose, no loss and no dividend">
            <a:extLst>
              <a:ext uri="{FF2B5EF4-FFF2-40B4-BE49-F238E27FC236}">
                <a16:creationId xmlns:a16="http://schemas.microsoft.com/office/drawing/2014/main" id="{2892178B-8267-0E66-B1E4-68FCF3EDBA55}"/>
              </a:ext>
            </a:extLst>
          </p:cNvPr>
          <p:cNvSpPr/>
          <p:nvPr/>
        </p:nvSpPr>
        <p:spPr>
          <a:xfrm>
            <a:off x="4529877" y="1939420"/>
            <a:ext cx="2321713" cy="2188091"/>
          </a:xfrm>
          <a:prstGeom prst="roundRect">
            <a:avLst>
              <a:gd name="adj" fmla="val 2220"/>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340" tIns="45672" rIns="91340" bIns="45672" rtlCol="0" anchor="ctr"/>
          <a:lstStyle/>
          <a:p>
            <a:pPr algn="ctr"/>
            <a:endParaRPr lang="en-US"/>
          </a:p>
        </p:txBody>
      </p:sp>
      <p:sp>
        <p:nvSpPr>
          <p:cNvPr id="6" name="Textfeld 17">
            <a:extLst>
              <a:ext uri="{FF2B5EF4-FFF2-40B4-BE49-F238E27FC236}">
                <a16:creationId xmlns:a16="http://schemas.microsoft.com/office/drawing/2014/main" id="{C29644E7-9A97-40E8-EC4D-147D985A5FB2}"/>
              </a:ext>
            </a:extLst>
          </p:cNvPr>
          <p:cNvSpPr txBox="1"/>
          <p:nvPr/>
        </p:nvSpPr>
        <p:spPr>
          <a:xfrm>
            <a:off x="4652838" y="2413490"/>
            <a:ext cx="2103363" cy="1569564"/>
          </a:xfrm>
          <a:prstGeom prst="rect">
            <a:avLst/>
          </a:prstGeom>
          <a:noFill/>
        </p:spPr>
        <p:txBody>
          <a:bodyPr wrap="square" lIns="91340" tIns="45672" rIns="91340" bIns="45672" rtlCol="0">
            <a:spAutoFit/>
          </a:bodyPr>
          <a:lstStyle/>
          <a:p>
            <a:r>
              <a:rPr lang="en-US" sz="1600" dirty="0">
                <a:latin typeface="Arial"/>
                <a:cs typeface="Arial"/>
              </a:rPr>
              <a:t>Social Business </a:t>
            </a:r>
            <a:br>
              <a:rPr lang="en-US" sz="1600" dirty="0">
                <a:latin typeface="Arial"/>
                <a:cs typeface="Arial"/>
              </a:rPr>
            </a:br>
            <a:r>
              <a:rPr lang="en-US" sz="1600" dirty="0">
                <a:latin typeface="Arial"/>
                <a:cs typeface="Arial"/>
              </a:rPr>
              <a:t>=  </a:t>
            </a:r>
          </a:p>
          <a:p>
            <a:r>
              <a:rPr lang="en-US" sz="1600" dirty="0">
                <a:latin typeface="Arial"/>
                <a:cs typeface="Arial"/>
              </a:rPr>
              <a:t>+ social purpose</a:t>
            </a:r>
          </a:p>
          <a:p>
            <a:r>
              <a:rPr lang="en-US" sz="1600" dirty="0">
                <a:latin typeface="Arial"/>
                <a:cs typeface="Arial"/>
              </a:rPr>
              <a:t>+ no loss</a:t>
            </a:r>
          </a:p>
          <a:p>
            <a:r>
              <a:rPr lang="en-US" sz="1600" dirty="0">
                <a:latin typeface="Arial"/>
                <a:cs typeface="Arial"/>
              </a:rPr>
              <a:t>+ no dividend</a:t>
            </a:r>
          </a:p>
          <a:p>
            <a:endParaRPr lang="en-US" sz="1600" dirty="0">
              <a:latin typeface="Arial"/>
              <a:cs typeface="Arial"/>
            </a:endParaRPr>
          </a:p>
        </p:txBody>
      </p:sp>
      <p:grpSp>
        <p:nvGrpSpPr>
          <p:cNvPr id="7" name="Gruppierung 25" descr="Arrows pointing down to a box that reads &quot;focus on source of funding and organisational form&quot;">
            <a:extLst>
              <a:ext uri="{FF2B5EF4-FFF2-40B4-BE49-F238E27FC236}">
                <a16:creationId xmlns:a16="http://schemas.microsoft.com/office/drawing/2014/main" id="{08245392-F748-BFB2-34C4-9CB4CE17A717}"/>
              </a:ext>
            </a:extLst>
          </p:cNvPr>
          <p:cNvGrpSpPr/>
          <p:nvPr/>
        </p:nvGrpSpPr>
        <p:grpSpPr>
          <a:xfrm>
            <a:off x="2151064" y="4356100"/>
            <a:ext cx="4641849" cy="1600200"/>
            <a:chOff x="539750" y="4038600"/>
            <a:chExt cx="4641849" cy="1600200"/>
          </a:xfrm>
        </p:grpSpPr>
        <p:sp>
          <p:nvSpPr>
            <p:cNvPr id="8" name="Abgerundetes Rechteck 21">
              <a:extLst>
                <a:ext uri="{FF2B5EF4-FFF2-40B4-BE49-F238E27FC236}">
                  <a16:creationId xmlns:a16="http://schemas.microsoft.com/office/drawing/2014/main" id="{293201A3-1B91-6DF2-FA74-15A96A0704A1}"/>
                </a:ext>
              </a:extLst>
            </p:cNvPr>
            <p:cNvSpPr/>
            <p:nvPr/>
          </p:nvSpPr>
          <p:spPr bwMode="auto">
            <a:xfrm>
              <a:off x="539750" y="4572000"/>
              <a:ext cx="4641849" cy="1066800"/>
            </a:xfrm>
            <a:prstGeom prst="roundRect">
              <a:avLst>
                <a:gd name="adj" fmla="val 2766"/>
              </a:avLst>
            </a:prstGeom>
            <a:solidFill>
              <a:schemeClr val="bg1">
                <a:lumMod val="85000"/>
              </a:schemeClr>
            </a:solidFill>
            <a:ln w="12700" cap="flat" cmpd="sng" algn="ctr">
              <a:solidFill>
                <a:schemeClr val="tx1"/>
              </a:solidFill>
              <a:prstDash val="solid"/>
              <a:round/>
              <a:headEnd type="none" w="med" len="med"/>
              <a:tailEnd type="none" w="med" len="med"/>
            </a:ln>
            <a:effectLst/>
          </p:spPr>
          <p:txBody>
            <a:bodyPr lIns="90000" tIns="46800" rIns="90000" bIns="46800">
              <a:prstTxWarp prst="textNoShape">
                <a:avLst/>
              </a:prstTxWarp>
            </a:bodyPr>
            <a:lstStyle/>
            <a:p>
              <a:pPr marL="182374" indent="-91975" defTabSz="956272">
                <a:defRPr/>
              </a:pPr>
              <a:endParaRPr lang="en-US"/>
            </a:p>
          </p:txBody>
        </p:sp>
        <p:sp>
          <p:nvSpPr>
            <p:cNvPr id="9" name="Pfeil nach unten 22">
              <a:extLst>
                <a:ext uri="{FF2B5EF4-FFF2-40B4-BE49-F238E27FC236}">
                  <a16:creationId xmlns:a16="http://schemas.microsoft.com/office/drawing/2014/main" id="{1FA48B45-498F-3444-86E5-3447D33079B0}"/>
                </a:ext>
              </a:extLst>
            </p:cNvPr>
            <p:cNvSpPr/>
            <p:nvPr/>
          </p:nvSpPr>
          <p:spPr bwMode="auto">
            <a:xfrm>
              <a:off x="1371600" y="4038600"/>
              <a:ext cx="612232" cy="381000"/>
            </a:xfrm>
            <a:prstGeom prst="downArrow">
              <a:avLst/>
            </a:prstGeom>
            <a:solidFill>
              <a:srgbClr val="013366"/>
            </a:solidFill>
            <a:ln w="12700" cap="flat" cmpd="sng" algn="ctr">
              <a:solidFill>
                <a:schemeClr val="tx1"/>
              </a:solidFill>
              <a:prstDash val="solid"/>
              <a:round/>
              <a:headEnd type="none" w="med" len="med"/>
              <a:tailEnd type="none" w="med" len="med"/>
            </a:ln>
            <a:effectLst/>
          </p:spPr>
          <p:txBody>
            <a:bodyPr lIns="90000" tIns="46800" rIns="90000" bIns="46800">
              <a:prstTxWarp prst="textNoShape">
                <a:avLst/>
              </a:prstTxWarp>
            </a:bodyPr>
            <a:lstStyle/>
            <a:p>
              <a:pPr marL="182374" indent="-91975" defTabSz="956272">
                <a:defRPr/>
              </a:pPr>
              <a:endParaRPr lang="en-US"/>
            </a:p>
          </p:txBody>
        </p:sp>
        <p:sp>
          <p:nvSpPr>
            <p:cNvPr id="10" name="Textfeld 36">
              <a:extLst>
                <a:ext uri="{FF2B5EF4-FFF2-40B4-BE49-F238E27FC236}">
                  <a16:creationId xmlns:a16="http://schemas.microsoft.com/office/drawing/2014/main" id="{58E0A157-76B6-B7F0-CE06-9D0A3AAD73C4}"/>
                </a:ext>
              </a:extLst>
            </p:cNvPr>
            <p:cNvSpPr txBox="1">
              <a:spLocks noChangeArrowheads="1"/>
            </p:cNvSpPr>
            <p:nvPr/>
          </p:nvSpPr>
          <p:spPr bwMode="auto">
            <a:xfrm>
              <a:off x="1765315" y="4648200"/>
              <a:ext cx="3035285" cy="830997"/>
            </a:xfrm>
            <a:prstGeom prst="rect">
              <a:avLst/>
            </a:prstGeom>
            <a:noFill/>
            <a:ln w="9525">
              <a:noFill/>
              <a:miter lim="800000"/>
              <a:headEnd/>
              <a:tailEnd/>
            </a:ln>
          </p:spPr>
          <p:txBody>
            <a:bodyPr wrap="square">
              <a:prstTxWarp prst="textNoShape">
                <a:avLst/>
              </a:prstTxWarp>
              <a:spAutoFit/>
            </a:bodyPr>
            <a:lstStyle/>
            <a:p>
              <a:r>
                <a:rPr lang="en-US" sz="1600" u="sng" dirty="0">
                  <a:solidFill>
                    <a:srgbClr val="393938"/>
                  </a:solidFill>
                  <a:latin typeface="Arial"/>
                  <a:cs typeface="Arial"/>
                </a:rPr>
                <a:t>Focus on</a:t>
              </a:r>
            </a:p>
            <a:p>
              <a:pPr>
                <a:buFont typeface="Wingdings" charset="2"/>
                <a:buChar char="§"/>
              </a:pPr>
              <a:r>
                <a:rPr lang="en-US" sz="1600" dirty="0">
                  <a:solidFill>
                    <a:srgbClr val="393938"/>
                  </a:solidFill>
                  <a:latin typeface="Arial"/>
                  <a:cs typeface="Arial"/>
                </a:rPr>
                <a:t> Source of funding</a:t>
              </a:r>
            </a:p>
            <a:p>
              <a:pPr>
                <a:buFont typeface="Wingdings" charset="2"/>
                <a:buChar char="§"/>
              </a:pPr>
              <a:r>
                <a:rPr lang="en-US" sz="1600" dirty="0">
                  <a:solidFill>
                    <a:srgbClr val="393938"/>
                  </a:solidFill>
                  <a:latin typeface="Arial"/>
                  <a:cs typeface="Arial"/>
                </a:rPr>
                <a:t> Organizational form</a:t>
              </a:r>
            </a:p>
          </p:txBody>
        </p:sp>
        <p:sp>
          <p:nvSpPr>
            <p:cNvPr id="11" name="Pfeil nach unten 24">
              <a:extLst>
                <a:ext uri="{FF2B5EF4-FFF2-40B4-BE49-F238E27FC236}">
                  <a16:creationId xmlns:a16="http://schemas.microsoft.com/office/drawing/2014/main" id="{314EB665-B330-7AFD-CF9F-4CA57E133E9D}"/>
                </a:ext>
              </a:extLst>
            </p:cNvPr>
            <p:cNvSpPr/>
            <p:nvPr/>
          </p:nvSpPr>
          <p:spPr bwMode="auto">
            <a:xfrm>
              <a:off x="3746500" y="4038600"/>
              <a:ext cx="612232" cy="381000"/>
            </a:xfrm>
            <a:prstGeom prst="downArrow">
              <a:avLst/>
            </a:prstGeom>
            <a:solidFill>
              <a:srgbClr val="013366"/>
            </a:solidFill>
            <a:ln w="12700" cap="flat" cmpd="sng" algn="ctr">
              <a:solidFill>
                <a:schemeClr val="tx1"/>
              </a:solidFill>
              <a:prstDash val="solid"/>
              <a:round/>
              <a:headEnd type="none" w="med" len="med"/>
              <a:tailEnd type="none" w="med" len="med"/>
            </a:ln>
            <a:effectLst/>
          </p:spPr>
          <p:txBody>
            <a:bodyPr lIns="90000" tIns="46800" rIns="90000" bIns="46800">
              <a:prstTxWarp prst="textNoShape">
                <a:avLst/>
              </a:prstTxWarp>
            </a:bodyPr>
            <a:lstStyle/>
            <a:p>
              <a:pPr marL="182374" indent="-91975" defTabSz="956272">
                <a:defRPr/>
              </a:pPr>
              <a:endParaRPr lang="en-US"/>
            </a:p>
          </p:txBody>
        </p:sp>
      </p:grpSp>
      <p:sp>
        <p:nvSpPr>
          <p:cNvPr id="12" name="Textfeld 3">
            <a:extLst>
              <a:ext uri="{FF2B5EF4-FFF2-40B4-BE49-F238E27FC236}">
                <a16:creationId xmlns:a16="http://schemas.microsoft.com/office/drawing/2014/main" id="{AD8EA6FA-A9CF-E0B4-537D-CD0B4D7A82C8}"/>
              </a:ext>
            </a:extLst>
          </p:cNvPr>
          <p:cNvSpPr txBox="1"/>
          <p:nvPr/>
        </p:nvSpPr>
        <p:spPr>
          <a:xfrm>
            <a:off x="2063756" y="5956300"/>
            <a:ext cx="4018779" cy="261610"/>
          </a:xfrm>
          <a:prstGeom prst="rect">
            <a:avLst/>
          </a:prstGeom>
          <a:noFill/>
        </p:spPr>
        <p:txBody>
          <a:bodyPr wrap="square" rtlCol="0">
            <a:spAutoFit/>
          </a:bodyPr>
          <a:lstStyle/>
          <a:p>
            <a:r>
              <a:rPr lang="de-DE" sz="1100" dirty="0"/>
              <a:t>(Yunus, 2007; Yunus &amp; Weber, 2010)</a:t>
            </a:r>
          </a:p>
        </p:txBody>
      </p:sp>
      <p:sp>
        <p:nvSpPr>
          <p:cNvPr id="13" name="Textfeld 11">
            <a:extLst>
              <a:ext uri="{FF2B5EF4-FFF2-40B4-BE49-F238E27FC236}">
                <a16:creationId xmlns:a16="http://schemas.microsoft.com/office/drawing/2014/main" id="{FBA48CB9-084B-791F-862B-5A696A0C6C00}"/>
              </a:ext>
            </a:extLst>
          </p:cNvPr>
          <p:cNvSpPr txBox="1"/>
          <p:nvPr/>
        </p:nvSpPr>
        <p:spPr>
          <a:xfrm rot="16200000">
            <a:off x="6303979" y="3873478"/>
            <a:ext cx="1973116" cy="378705"/>
          </a:xfrm>
          <a:prstGeom prst="rect">
            <a:avLst/>
          </a:prstGeom>
          <a:noFill/>
        </p:spPr>
        <p:txBody>
          <a:bodyPr wrap="none" lIns="100717" tIns="50361" rIns="100717" bIns="50361" rtlCol="0">
            <a:spAutoFit/>
          </a:bodyPr>
          <a:lstStyle/>
          <a:p>
            <a:r>
              <a:rPr lang="en-US" b="1" dirty="0">
                <a:solidFill>
                  <a:srgbClr val="393938"/>
                </a:solidFill>
                <a:latin typeface="Arial"/>
                <a:cs typeface="Arial"/>
              </a:rPr>
              <a:t>The 7 Principles</a:t>
            </a:r>
          </a:p>
        </p:txBody>
      </p:sp>
      <p:sp>
        <p:nvSpPr>
          <p:cNvPr id="14" name="Textfeld 1">
            <a:extLst>
              <a:ext uri="{FF2B5EF4-FFF2-40B4-BE49-F238E27FC236}">
                <a16:creationId xmlns:a16="http://schemas.microsoft.com/office/drawing/2014/main" id="{C9D2026D-B03B-64A2-8C74-19FE71D377C9}"/>
              </a:ext>
            </a:extLst>
          </p:cNvPr>
          <p:cNvSpPr txBox="1"/>
          <p:nvPr/>
        </p:nvSpPr>
        <p:spPr>
          <a:xfrm>
            <a:off x="7366737" y="1724634"/>
            <a:ext cx="2977412" cy="4832044"/>
          </a:xfrm>
          <a:prstGeom prst="rect">
            <a:avLst/>
          </a:prstGeom>
          <a:noFill/>
        </p:spPr>
        <p:txBody>
          <a:bodyPr wrap="square" lIns="91392" tIns="45696" rIns="91392" bIns="45696" rtlCol="0">
            <a:spAutoFit/>
          </a:bodyPr>
          <a:lstStyle/>
          <a:p>
            <a:r>
              <a:rPr lang="de-DE" sz="1400" b="1" u="sng" dirty="0">
                <a:solidFill>
                  <a:srgbClr val="393938"/>
                </a:solidFill>
                <a:latin typeface="Calibri" panose="020F0502020204030204" pitchFamily="34" charset="0"/>
                <a:cs typeface="Calibri" panose="020F0502020204030204" pitchFamily="34" charset="0"/>
              </a:rPr>
              <a:t>Seven </a:t>
            </a:r>
            <a:r>
              <a:rPr lang="de-DE" sz="1400" b="1" u="sng" dirty="0" err="1">
                <a:solidFill>
                  <a:srgbClr val="393938"/>
                </a:solidFill>
                <a:latin typeface="Calibri" panose="020F0502020204030204" pitchFamily="34" charset="0"/>
                <a:cs typeface="Calibri" panose="020F0502020204030204" pitchFamily="34" charset="0"/>
              </a:rPr>
              <a:t>Principles</a:t>
            </a:r>
            <a:r>
              <a:rPr lang="de-DE" sz="1400" b="1" u="sng" dirty="0">
                <a:solidFill>
                  <a:srgbClr val="393938"/>
                </a:solidFill>
                <a:latin typeface="Calibri" panose="020F0502020204030204" pitchFamily="34" charset="0"/>
                <a:cs typeface="Calibri" panose="020F0502020204030204" pitchFamily="34" charset="0"/>
              </a:rPr>
              <a:t> of </a:t>
            </a:r>
            <a:r>
              <a:rPr lang="de-DE" sz="1400" b="1" u="sng" dirty="0" err="1">
                <a:solidFill>
                  <a:srgbClr val="393938"/>
                </a:solidFill>
                <a:latin typeface="Calibri" panose="020F0502020204030204" pitchFamily="34" charset="0"/>
                <a:cs typeface="Calibri" panose="020F0502020204030204" pitchFamily="34" charset="0"/>
              </a:rPr>
              <a:t>Grameen</a:t>
            </a:r>
            <a:r>
              <a:rPr lang="de-DE" sz="1400" b="1" u="sng" dirty="0">
                <a:solidFill>
                  <a:srgbClr val="393938"/>
                </a:solidFill>
                <a:latin typeface="Calibri" panose="020F0502020204030204" pitchFamily="34" charset="0"/>
                <a:cs typeface="Calibri" panose="020F0502020204030204" pitchFamily="34" charset="0"/>
              </a:rPr>
              <a:t> Social Business</a:t>
            </a:r>
          </a:p>
          <a:p>
            <a:endParaRPr lang="de-DE" sz="1400" dirty="0">
              <a:solidFill>
                <a:srgbClr val="393938"/>
              </a:solidFill>
              <a:latin typeface="Calibri" panose="020F0502020204030204" pitchFamily="34" charset="0"/>
              <a:cs typeface="Calibri" panose="020F0502020204030204" pitchFamily="34" charset="0"/>
            </a:endParaRPr>
          </a:p>
          <a:p>
            <a:r>
              <a:rPr lang="de-DE" sz="1400" dirty="0">
                <a:solidFill>
                  <a:srgbClr val="393938"/>
                </a:solidFill>
                <a:latin typeface="Calibri" panose="020F0502020204030204" pitchFamily="34" charset="0"/>
                <a:cs typeface="Calibri" panose="020F0502020204030204" pitchFamily="34" charset="0"/>
              </a:rPr>
              <a:t>1. Business </a:t>
            </a:r>
            <a:r>
              <a:rPr lang="de-DE" sz="1400" dirty="0" err="1">
                <a:solidFill>
                  <a:srgbClr val="393938"/>
                </a:solidFill>
                <a:latin typeface="Calibri" panose="020F0502020204030204" pitchFamily="34" charset="0"/>
                <a:cs typeface="Calibri" panose="020F0502020204030204" pitchFamily="34" charset="0"/>
              </a:rPr>
              <a:t>Objective</a:t>
            </a:r>
            <a:r>
              <a:rPr lang="de-DE" sz="1400" dirty="0">
                <a:solidFill>
                  <a:srgbClr val="393938"/>
                </a:solidFill>
                <a:latin typeface="Calibri" panose="020F0502020204030204" pitchFamily="34" charset="0"/>
                <a:cs typeface="Calibri" panose="020F0502020204030204" pitchFamily="34" charset="0"/>
              </a:rPr>
              <a:t> - will </a:t>
            </a:r>
            <a:r>
              <a:rPr lang="de-DE" sz="1400" dirty="0" err="1">
                <a:solidFill>
                  <a:srgbClr val="393938"/>
                </a:solidFill>
                <a:latin typeface="Calibri" panose="020F0502020204030204" pitchFamily="34" charset="0"/>
                <a:cs typeface="Calibri" panose="020F0502020204030204" pitchFamily="34" charset="0"/>
              </a:rPr>
              <a:t>be</a:t>
            </a:r>
            <a:r>
              <a:rPr lang="de-DE" sz="1400" dirty="0">
                <a:solidFill>
                  <a:srgbClr val="393938"/>
                </a:solidFill>
                <a:latin typeface="Calibri" panose="020F0502020204030204" pitchFamily="34" charset="0"/>
                <a:cs typeface="Calibri" panose="020F0502020204030204" pitchFamily="34" charset="0"/>
              </a:rPr>
              <a:t> </a:t>
            </a:r>
            <a:r>
              <a:rPr lang="de-DE" sz="1400" dirty="0" err="1">
                <a:solidFill>
                  <a:srgbClr val="393938"/>
                </a:solidFill>
                <a:latin typeface="Calibri" panose="020F0502020204030204" pitchFamily="34" charset="0"/>
                <a:cs typeface="Calibri" panose="020F0502020204030204" pitchFamily="34" charset="0"/>
              </a:rPr>
              <a:t>to</a:t>
            </a:r>
            <a:r>
              <a:rPr lang="de-DE" sz="1400" dirty="0">
                <a:solidFill>
                  <a:srgbClr val="393938"/>
                </a:solidFill>
                <a:latin typeface="Calibri" panose="020F0502020204030204" pitchFamily="34" charset="0"/>
                <a:cs typeface="Calibri" panose="020F0502020204030204" pitchFamily="34" charset="0"/>
              </a:rPr>
              <a:t> </a:t>
            </a:r>
            <a:r>
              <a:rPr lang="en-US" sz="1400" dirty="0">
                <a:solidFill>
                  <a:srgbClr val="393938"/>
                </a:solidFill>
                <a:latin typeface="Calibri" panose="020F0502020204030204" pitchFamily="34" charset="0"/>
                <a:cs typeface="Calibri" panose="020F0502020204030204" pitchFamily="34" charset="0"/>
              </a:rPr>
              <a:t>overcome poverty or one or more problems (such as education, health, technology access, environment, </a:t>
            </a:r>
            <a:r>
              <a:rPr lang="en-US" sz="1400" dirty="0" err="1">
                <a:solidFill>
                  <a:srgbClr val="393938"/>
                </a:solidFill>
                <a:latin typeface="Calibri" panose="020F0502020204030204" pitchFamily="34" charset="0"/>
                <a:cs typeface="Calibri" panose="020F0502020204030204" pitchFamily="34" charset="0"/>
              </a:rPr>
              <a:t>etc</a:t>
            </a:r>
            <a:r>
              <a:rPr lang="en-US" sz="1400" dirty="0">
                <a:solidFill>
                  <a:srgbClr val="393938"/>
                </a:solidFill>
                <a:latin typeface="Calibri" panose="020F0502020204030204" pitchFamily="34" charset="0"/>
                <a:cs typeface="Calibri" panose="020F0502020204030204" pitchFamily="34" charset="0"/>
              </a:rPr>
              <a:t>) which threaten people and society, not profit maximization</a:t>
            </a:r>
          </a:p>
          <a:p>
            <a:r>
              <a:rPr lang="en-US" sz="1400" dirty="0">
                <a:solidFill>
                  <a:srgbClr val="393938"/>
                </a:solidFill>
                <a:latin typeface="Calibri" panose="020F0502020204030204" pitchFamily="34" charset="0"/>
                <a:cs typeface="Calibri" panose="020F0502020204030204" pitchFamily="34" charset="0"/>
              </a:rPr>
              <a:t>2. Financial and economic sustainability</a:t>
            </a:r>
          </a:p>
          <a:p>
            <a:r>
              <a:rPr lang="en-US" sz="1400" dirty="0">
                <a:solidFill>
                  <a:srgbClr val="393938"/>
                </a:solidFill>
                <a:latin typeface="Calibri" panose="020F0502020204030204" pitchFamily="34" charset="0"/>
                <a:cs typeface="Calibri" panose="020F0502020204030204" pitchFamily="34" charset="0"/>
              </a:rPr>
              <a:t>3. Investors get back the investment amount only. No </a:t>
            </a:r>
            <a:r>
              <a:rPr lang="en-US" sz="1400" dirty="0" err="1">
                <a:solidFill>
                  <a:srgbClr val="393938"/>
                </a:solidFill>
                <a:latin typeface="Calibri" panose="020F0502020204030204" pitchFamily="34" charset="0"/>
                <a:cs typeface="Calibri" panose="020F0502020204030204" pitchFamily="34" charset="0"/>
              </a:rPr>
              <a:t>divident</a:t>
            </a:r>
            <a:r>
              <a:rPr lang="en-US" sz="1400" dirty="0">
                <a:solidFill>
                  <a:srgbClr val="393938"/>
                </a:solidFill>
                <a:latin typeface="Calibri" panose="020F0502020204030204" pitchFamily="34" charset="0"/>
                <a:cs typeface="Calibri" panose="020F0502020204030204" pitchFamily="34" charset="0"/>
              </a:rPr>
              <a:t> is given beyond the investment money.</a:t>
            </a:r>
          </a:p>
          <a:p>
            <a:r>
              <a:rPr lang="en-US" sz="1400" dirty="0">
                <a:solidFill>
                  <a:srgbClr val="393938"/>
                </a:solidFill>
                <a:latin typeface="Calibri" panose="020F0502020204030204" pitchFamily="34" charset="0"/>
                <a:cs typeface="Calibri" panose="020F0502020204030204" pitchFamily="34" charset="0"/>
              </a:rPr>
              <a:t>4. When investment amount is paid back, company profit stays with the company for expansion and improvement</a:t>
            </a:r>
          </a:p>
          <a:p>
            <a:r>
              <a:rPr lang="en-US" sz="1400" dirty="0">
                <a:solidFill>
                  <a:srgbClr val="393938"/>
                </a:solidFill>
                <a:latin typeface="Calibri" panose="020F0502020204030204" pitchFamily="34" charset="0"/>
                <a:cs typeface="Calibri" panose="020F0502020204030204" pitchFamily="34" charset="0"/>
              </a:rPr>
              <a:t>5. Environmentally conscious</a:t>
            </a:r>
          </a:p>
          <a:p>
            <a:r>
              <a:rPr lang="en-US" sz="1400" dirty="0">
                <a:solidFill>
                  <a:srgbClr val="393938"/>
                </a:solidFill>
                <a:latin typeface="Calibri" panose="020F0502020204030204" pitchFamily="34" charset="0"/>
                <a:cs typeface="Calibri" panose="020F0502020204030204" pitchFamily="34" charset="0"/>
              </a:rPr>
              <a:t>6. </a:t>
            </a:r>
            <a:r>
              <a:rPr lang="en-US" sz="1400" dirty="0" err="1">
                <a:solidFill>
                  <a:srgbClr val="393938"/>
                </a:solidFill>
                <a:latin typeface="Calibri" panose="020F0502020204030204" pitchFamily="34" charset="0"/>
                <a:cs typeface="Calibri" panose="020F0502020204030204" pitchFamily="34" charset="0"/>
              </a:rPr>
              <a:t>Workerforce</a:t>
            </a:r>
            <a:r>
              <a:rPr lang="en-US" sz="1400" dirty="0">
                <a:solidFill>
                  <a:srgbClr val="393938"/>
                </a:solidFill>
                <a:latin typeface="Calibri" panose="020F0502020204030204" pitchFamily="34" charset="0"/>
                <a:cs typeface="Calibri" panose="020F0502020204030204" pitchFamily="34" charset="0"/>
              </a:rPr>
              <a:t> get market wage with better working conditions</a:t>
            </a:r>
          </a:p>
          <a:p>
            <a:r>
              <a:rPr lang="en-US" sz="1400" dirty="0">
                <a:solidFill>
                  <a:srgbClr val="393938"/>
                </a:solidFill>
                <a:latin typeface="Calibri" panose="020F0502020204030204" pitchFamily="34" charset="0"/>
                <a:cs typeface="Calibri" panose="020F0502020204030204" pitchFamily="34" charset="0"/>
              </a:rPr>
              <a:t>7. Do it with JOY</a:t>
            </a:r>
          </a:p>
        </p:txBody>
      </p:sp>
    </p:spTree>
    <p:extLst>
      <p:ext uri="{BB962C8B-B14F-4D97-AF65-F5344CB8AC3E}">
        <p14:creationId xmlns:p14="http://schemas.microsoft.com/office/powerpoint/2010/main" val="6672419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6E907-07D7-B06C-5BE6-1B64985B506E}"/>
              </a:ext>
            </a:extLst>
          </p:cNvPr>
          <p:cNvSpPr>
            <a:spLocks noGrp="1"/>
          </p:cNvSpPr>
          <p:nvPr>
            <p:ph type="title"/>
          </p:nvPr>
        </p:nvSpPr>
        <p:spPr>
          <a:xfrm>
            <a:off x="1290125" y="978411"/>
            <a:ext cx="7220712" cy="739353"/>
          </a:xfrm>
        </p:spPr>
        <p:txBody>
          <a:bodyPr/>
          <a:lstStyle/>
          <a:p>
            <a:r>
              <a:rPr lang="en-US" dirty="0"/>
              <a:t>Social Innovation School</a:t>
            </a:r>
          </a:p>
        </p:txBody>
      </p:sp>
      <p:sp>
        <p:nvSpPr>
          <p:cNvPr id="4" name="Abgerundetes Rechteck 14">
            <a:extLst>
              <a:ext uri="{FF2B5EF4-FFF2-40B4-BE49-F238E27FC236}">
                <a16:creationId xmlns:a16="http://schemas.microsoft.com/office/drawing/2014/main" id="{3DABA1AC-CBF8-8648-F9B4-C92F4CF03AF8}"/>
              </a:ext>
              <a:ext uri="{C183D7F6-B498-43B3-948B-1728B52AA6E4}">
                <adec:decorative xmlns:adec="http://schemas.microsoft.com/office/drawing/2017/decorative" val="1"/>
              </a:ext>
            </a:extLst>
          </p:cNvPr>
          <p:cNvSpPr/>
          <p:nvPr/>
        </p:nvSpPr>
        <p:spPr>
          <a:xfrm>
            <a:off x="4383886" y="2775800"/>
            <a:ext cx="5903114" cy="1471551"/>
          </a:xfrm>
          <a:prstGeom prst="roundRect">
            <a:avLst>
              <a:gd name="adj" fmla="val 2220"/>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lIns="91340" tIns="45672" rIns="91340" bIns="45672" rtlCol="0" anchor="ctr"/>
          <a:lstStyle/>
          <a:p>
            <a:pPr algn="ctr"/>
            <a:endParaRPr lang="en-US"/>
          </a:p>
        </p:txBody>
      </p:sp>
      <p:grpSp>
        <p:nvGrpSpPr>
          <p:cNvPr id="5" name="Gruppierung 25" descr="arrow pointing down to box that reads &quot;focus on innovation, social change and no organisational form&quot;. little arrowed box to its right reads nonprofit via hybrid to for-profit, indicating the range of organisational forms a social venture can take ">
            <a:extLst>
              <a:ext uri="{FF2B5EF4-FFF2-40B4-BE49-F238E27FC236}">
                <a16:creationId xmlns:a16="http://schemas.microsoft.com/office/drawing/2014/main" id="{96931443-AD3D-9DC8-0B19-2564150D9D19}"/>
              </a:ext>
            </a:extLst>
          </p:cNvPr>
          <p:cNvGrpSpPr/>
          <p:nvPr/>
        </p:nvGrpSpPr>
        <p:grpSpPr>
          <a:xfrm>
            <a:off x="1981201" y="4234105"/>
            <a:ext cx="8305799" cy="2224498"/>
            <a:chOff x="-2292179" y="3962400"/>
            <a:chExt cx="8070678" cy="2224498"/>
          </a:xfrm>
        </p:grpSpPr>
        <p:sp>
          <p:nvSpPr>
            <p:cNvPr id="6" name="Abgerundetes Rechteck 21">
              <a:extLst>
                <a:ext uri="{FF2B5EF4-FFF2-40B4-BE49-F238E27FC236}">
                  <a16:creationId xmlns:a16="http://schemas.microsoft.com/office/drawing/2014/main" id="{88485BCD-53A1-27B9-1BDA-A1760A18078F}"/>
                </a:ext>
              </a:extLst>
            </p:cNvPr>
            <p:cNvSpPr/>
            <p:nvPr/>
          </p:nvSpPr>
          <p:spPr bwMode="auto">
            <a:xfrm>
              <a:off x="-2292179" y="4419600"/>
              <a:ext cx="8070678" cy="1767298"/>
            </a:xfrm>
            <a:prstGeom prst="roundRect">
              <a:avLst>
                <a:gd name="adj" fmla="val 2766"/>
              </a:avLst>
            </a:prstGeom>
            <a:solidFill>
              <a:schemeClr val="bg1">
                <a:lumMod val="85000"/>
              </a:schemeClr>
            </a:solidFill>
            <a:ln w="12700" cap="flat" cmpd="sng" algn="ctr">
              <a:solidFill>
                <a:schemeClr val="tx1"/>
              </a:solidFill>
              <a:prstDash val="solid"/>
              <a:round/>
              <a:headEnd type="none" w="med" len="med"/>
              <a:tailEnd type="none" w="med" len="med"/>
            </a:ln>
            <a:effectLst/>
          </p:spPr>
          <p:txBody>
            <a:bodyPr lIns="90000" tIns="46800" rIns="90000" bIns="46800">
              <a:prstTxWarp prst="textNoShape">
                <a:avLst/>
              </a:prstTxWarp>
            </a:bodyPr>
            <a:lstStyle/>
            <a:p>
              <a:pPr marL="182374" indent="-91975" defTabSz="956272">
                <a:defRPr/>
              </a:pPr>
              <a:endParaRPr lang="en-US"/>
            </a:p>
          </p:txBody>
        </p:sp>
        <p:sp>
          <p:nvSpPr>
            <p:cNvPr id="7" name="Pfeil nach unten 22">
              <a:extLst>
                <a:ext uri="{FF2B5EF4-FFF2-40B4-BE49-F238E27FC236}">
                  <a16:creationId xmlns:a16="http://schemas.microsoft.com/office/drawing/2014/main" id="{6D033AF2-7192-D04B-C9FC-04F25ECE9CE8}"/>
                </a:ext>
              </a:extLst>
            </p:cNvPr>
            <p:cNvSpPr/>
            <p:nvPr/>
          </p:nvSpPr>
          <p:spPr bwMode="auto">
            <a:xfrm>
              <a:off x="-996950" y="3962400"/>
              <a:ext cx="612232" cy="381000"/>
            </a:xfrm>
            <a:prstGeom prst="downArrow">
              <a:avLst/>
            </a:prstGeom>
            <a:solidFill>
              <a:srgbClr val="171D23"/>
            </a:solidFill>
            <a:ln w="12700" cap="flat" cmpd="sng" algn="ctr">
              <a:solidFill>
                <a:srgbClr val="013366"/>
              </a:solidFill>
              <a:prstDash val="solid"/>
              <a:round/>
              <a:headEnd type="none" w="med" len="med"/>
              <a:tailEnd type="none" w="med" len="med"/>
            </a:ln>
            <a:effectLst/>
          </p:spPr>
          <p:txBody>
            <a:bodyPr lIns="90000" tIns="46800" rIns="90000" bIns="46800">
              <a:prstTxWarp prst="textNoShape">
                <a:avLst/>
              </a:prstTxWarp>
            </a:bodyPr>
            <a:lstStyle/>
            <a:p>
              <a:pPr marL="182374" indent="-91975" defTabSz="956272">
                <a:defRPr/>
              </a:pPr>
              <a:endParaRPr lang="en-US"/>
            </a:p>
          </p:txBody>
        </p:sp>
        <p:sp>
          <p:nvSpPr>
            <p:cNvPr id="8" name="Textfeld 36">
              <a:extLst>
                <a:ext uri="{FF2B5EF4-FFF2-40B4-BE49-F238E27FC236}">
                  <a16:creationId xmlns:a16="http://schemas.microsoft.com/office/drawing/2014/main" id="{89C6E2A5-E49E-CFFC-EE4B-DEEB9ABD6D11}"/>
                </a:ext>
              </a:extLst>
            </p:cNvPr>
            <p:cNvSpPr txBox="1">
              <a:spLocks noChangeArrowheads="1"/>
            </p:cNvSpPr>
            <p:nvPr/>
          </p:nvSpPr>
          <p:spPr bwMode="auto">
            <a:xfrm>
              <a:off x="-2114922" y="4667071"/>
              <a:ext cx="3565811" cy="1261884"/>
            </a:xfrm>
            <a:prstGeom prst="rect">
              <a:avLst/>
            </a:prstGeom>
            <a:noFill/>
            <a:ln w="9525">
              <a:noFill/>
              <a:miter lim="800000"/>
              <a:headEnd/>
              <a:tailEnd/>
            </a:ln>
          </p:spPr>
          <p:txBody>
            <a:bodyPr wrap="square">
              <a:prstTxWarp prst="textNoShape">
                <a:avLst/>
              </a:prstTxWarp>
              <a:spAutoFit/>
            </a:bodyPr>
            <a:lstStyle/>
            <a:p>
              <a:r>
                <a:rPr lang="en-US" sz="1900" u="sng">
                  <a:solidFill>
                    <a:srgbClr val="393938"/>
                  </a:solidFill>
                  <a:latin typeface="Arial"/>
                  <a:cs typeface="Arial"/>
                </a:rPr>
                <a:t>Focus on: </a:t>
              </a:r>
            </a:p>
            <a:p>
              <a:pPr>
                <a:buFont typeface="Wingdings" charset="2"/>
                <a:buChar char="§"/>
              </a:pPr>
              <a:r>
                <a:rPr lang="en-US" sz="1900">
                  <a:solidFill>
                    <a:srgbClr val="393938"/>
                  </a:solidFill>
                  <a:latin typeface="Arial"/>
                  <a:cs typeface="Arial"/>
                </a:rPr>
                <a:t> Innovation</a:t>
              </a:r>
            </a:p>
            <a:p>
              <a:pPr>
                <a:buFont typeface="Wingdings" charset="2"/>
                <a:buChar char="§"/>
              </a:pPr>
              <a:r>
                <a:rPr lang="en-US" sz="1900">
                  <a:solidFill>
                    <a:srgbClr val="393938"/>
                  </a:solidFill>
                  <a:latin typeface="Arial"/>
                  <a:cs typeface="Arial"/>
                </a:rPr>
                <a:t>Societal change</a:t>
              </a:r>
            </a:p>
            <a:p>
              <a:pPr>
                <a:buFont typeface="Wingdings" charset="2"/>
                <a:buChar char="§"/>
              </a:pPr>
              <a:r>
                <a:rPr lang="en-US" sz="1900">
                  <a:solidFill>
                    <a:srgbClr val="393938"/>
                  </a:solidFill>
                  <a:latin typeface="Arial"/>
                  <a:cs typeface="Arial"/>
                </a:rPr>
                <a:t> no restrictions on legal form</a:t>
              </a:r>
            </a:p>
          </p:txBody>
        </p:sp>
        <p:sp>
          <p:nvSpPr>
            <p:cNvPr id="9" name="Pfeil nach unten 24">
              <a:extLst>
                <a:ext uri="{FF2B5EF4-FFF2-40B4-BE49-F238E27FC236}">
                  <a16:creationId xmlns:a16="http://schemas.microsoft.com/office/drawing/2014/main" id="{71251BAE-EE1F-2E71-5107-D038AE605897}"/>
                </a:ext>
              </a:extLst>
            </p:cNvPr>
            <p:cNvSpPr/>
            <p:nvPr/>
          </p:nvSpPr>
          <p:spPr bwMode="auto">
            <a:xfrm>
              <a:off x="3746500" y="3962400"/>
              <a:ext cx="612232" cy="381000"/>
            </a:xfrm>
            <a:prstGeom prst="downArrow">
              <a:avLst/>
            </a:prstGeom>
            <a:solidFill>
              <a:srgbClr val="171D23"/>
            </a:solidFill>
            <a:ln w="12700" cap="flat" cmpd="sng" algn="ctr">
              <a:solidFill>
                <a:srgbClr val="013366"/>
              </a:solidFill>
              <a:prstDash val="solid"/>
              <a:round/>
              <a:headEnd type="none" w="med" len="med"/>
              <a:tailEnd type="none" w="med" len="med"/>
            </a:ln>
            <a:effectLst/>
          </p:spPr>
          <p:txBody>
            <a:bodyPr lIns="90000" tIns="46800" rIns="90000" bIns="46800">
              <a:prstTxWarp prst="textNoShape">
                <a:avLst/>
              </a:prstTxWarp>
            </a:bodyPr>
            <a:lstStyle/>
            <a:p>
              <a:pPr marL="182374" indent="-91975" defTabSz="956272">
                <a:defRPr/>
              </a:pPr>
              <a:endParaRPr lang="en-US"/>
            </a:p>
          </p:txBody>
        </p:sp>
      </p:grpSp>
      <p:pic>
        <p:nvPicPr>
          <p:cNvPr id="10" name="Bild 13" descr="logo of Ashoka Foundation">
            <a:extLst>
              <a:ext uri="{FF2B5EF4-FFF2-40B4-BE49-F238E27FC236}">
                <a16:creationId xmlns:a16="http://schemas.microsoft.com/office/drawing/2014/main" id="{9AAD978B-2DAD-2847-631C-3D700B2C63FD}"/>
              </a:ext>
            </a:extLst>
          </p:cNvPr>
          <p:cNvPicPr>
            <a:picLocks noChangeAspect="1"/>
          </p:cNvPicPr>
          <p:nvPr/>
        </p:nvPicPr>
        <p:blipFill>
          <a:blip r:embed="rId2"/>
          <a:stretch>
            <a:fillRect/>
          </a:stretch>
        </p:blipFill>
        <p:spPr>
          <a:xfrm>
            <a:off x="1987554" y="1841500"/>
            <a:ext cx="2381250" cy="2093406"/>
          </a:xfrm>
          <a:prstGeom prst="rect">
            <a:avLst/>
          </a:prstGeom>
        </p:spPr>
      </p:pic>
      <p:graphicFrame>
        <p:nvGraphicFramePr>
          <p:cNvPr id="11" name="Diagramm 18" descr="nonprofit via hybrid to for profit">
            <a:extLst>
              <a:ext uri="{FF2B5EF4-FFF2-40B4-BE49-F238E27FC236}">
                <a16:creationId xmlns:a16="http://schemas.microsoft.com/office/drawing/2014/main" id="{7B818F33-E597-3BEF-422B-E004EA3CBAC6}"/>
              </a:ext>
            </a:extLst>
          </p:cNvPr>
          <p:cNvGraphicFramePr/>
          <p:nvPr>
            <p:extLst>
              <p:ext uri="{D42A27DB-BD31-4B8C-83A1-F6EECF244321}">
                <p14:modId xmlns:p14="http://schemas.microsoft.com/office/powerpoint/2010/main" val="2177715313"/>
              </p:ext>
            </p:extLst>
          </p:nvPr>
        </p:nvGraphicFramePr>
        <p:xfrm>
          <a:off x="5270511" y="4579272"/>
          <a:ext cx="4797611" cy="17729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feld 3">
            <a:extLst>
              <a:ext uri="{FF2B5EF4-FFF2-40B4-BE49-F238E27FC236}">
                <a16:creationId xmlns:a16="http://schemas.microsoft.com/office/drawing/2014/main" id="{A5B1C709-F8C3-CE4D-DBCB-E5B2B1F275D3}"/>
              </a:ext>
            </a:extLst>
          </p:cNvPr>
          <p:cNvSpPr txBox="1"/>
          <p:nvPr/>
        </p:nvSpPr>
        <p:spPr>
          <a:xfrm>
            <a:off x="4808458" y="2883545"/>
            <a:ext cx="5356034" cy="637691"/>
          </a:xfrm>
          <a:prstGeom prst="rect">
            <a:avLst/>
          </a:prstGeom>
          <a:noFill/>
        </p:spPr>
        <p:txBody>
          <a:bodyPr wrap="square" lIns="82885" tIns="41442" rIns="82885" bIns="41442" rtlCol="0">
            <a:spAutoFit/>
          </a:bodyPr>
          <a:lstStyle/>
          <a:p>
            <a:r>
              <a:rPr lang="de-DE">
                <a:solidFill>
                  <a:srgbClr val="393938"/>
                </a:solidFill>
                <a:latin typeface="Arial"/>
                <a:cs typeface="Arial"/>
              </a:rPr>
              <a:t>They "establish new and better ways to address social problems“ (Dees &amp; Anderson, 2006)</a:t>
            </a:r>
          </a:p>
        </p:txBody>
      </p:sp>
      <p:sp>
        <p:nvSpPr>
          <p:cNvPr id="14" name="Textfeld 6">
            <a:extLst>
              <a:ext uri="{FF2B5EF4-FFF2-40B4-BE49-F238E27FC236}">
                <a16:creationId xmlns:a16="http://schemas.microsoft.com/office/drawing/2014/main" id="{360AD1C6-FBC5-7F57-F4C6-7ABA63A827B7}"/>
              </a:ext>
            </a:extLst>
          </p:cNvPr>
          <p:cNvSpPr txBox="1"/>
          <p:nvPr/>
        </p:nvSpPr>
        <p:spPr>
          <a:xfrm>
            <a:off x="5853241" y="6444741"/>
            <a:ext cx="4569998" cy="283748"/>
          </a:xfrm>
          <a:prstGeom prst="rect">
            <a:avLst/>
          </a:prstGeom>
          <a:noFill/>
        </p:spPr>
        <p:txBody>
          <a:bodyPr wrap="square" lIns="82885" tIns="41442" rIns="82885" bIns="41442" rtlCol="0">
            <a:spAutoFit/>
          </a:bodyPr>
          <a:lstStyle/>
          <a:p>
            <a:r>
              <a:rPr lang="de-DE" sz="1300">
                <a:solidFill>
                  <a:srgbClr val="393938"/>
                </a:solidFill>
              </a:rPr>
              <a:t>(Dees &amp; Anderson, 2006; Defourney &amp; Nyssens, 2010)</a:t>
            </a:r>
          </a:p>
        </p:txBody>
      </p:sp>
    </p:spTree>
    <p:extLst>
      <p:ext uri="{BB962C8B-B14F-4D97-AF65-F5344CB8AC3E}">
        <p14:creationId xmlns:p14="http://schemas.microsoft.com/office/powerpoint/2010/main" val="18864284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descr="Two elephants happily swimming in the lake">
            <a:extLst>
              <a:ext uri="{FF2B5EF4-FFF2-40B4-BE49-F238E27FC236}">
                <a16:creationId xmlns:a16="http://schemas.microsoft.com/office/drawing/2014/main" id="{53A1EC0F-1328-CBF2-47BA-4CA7B598D379}"/>
              </a:ext>
            </a:extLst>
          </p:cNvPr>
          <p:cNvPicPr>
            <a:picLocks noChangeAspect="1"/>
          </p:cNvPicPr>
          <p:nvPr/>
        </p:nvPicPr>
        <p:blipFill rotWithShape="1">
          <a:blip r:embed="rId2">
            <a:alphaModFix/>
          </a:blip>
          <a:srcRect b="15730"/>
          <a:stretch/>
        </p:blipFill>
        <p:spPr>
          <a:xfrm>
            <a:off x="20" y="10"/>
            <a:ext cx="12191979" cy="6857990"/>
          </a:xfrm>
          <a:prstGeom prst="rect">
            <a:avLst/>
          </a:prstGeom>
        </p:spPr>
      </p:pic>
      <p:sp>
        <p:nvSpPr>
          <p:cNvPr id="15" name="Rectangle 14">
            <a:extLst>
              <a:ext uri="{FF2B5EF4-FFF2-40B4-BE49-F238E27FC236}">
                <a16:creationId xmlns:a16="http://schemas.microsoft.com/office/drawing/2014/main" id="{EB0222B5-B739-82A9-5CCC-C5585AE12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344663" y="-4344657"/>
            <a:ext cx="3512260" cy="12201589"/>
          </a:xfrm>
          <a:prstGeom prst="rect">
            <a:avLst/>
          </a:prstGeom>
          <a:gradFill flip="none" rotWithShape="1">
            <a:gsLst>
              <a:gs pos="10000">
                <a:srgbClr val="000000">
                  <a:alpha val="0"/>
                </a:srgbClr>
              </a:gs>
              <a:gs pos="66000">
                <a:srgbClr val="000000">
                  <a:alpha val="46000"/>
                </a:srgbClr>
              </a:gs>
              <a:gs pos="100000">
                <a:srgbClr val="000000">
                  <a:alpha val="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8DDB0F-71D6-0C89-B26B-489132241BE6}"/>
              </a:ext>
            </a:extLst>
          </p:cNvPr>
          <p:cNvSpPr>
            <a:spLocks noGrp="1"/>
          </p:cNvSpPr>
          <p:nvPr>
            <p:ph type="title"/>
          </p:nvPr>
        </p:nvSpPr>
        <p:spPr>
          <a:xfrm>
            <a:off x="762000" y="1137434"/>
            <a:ext cx="7800660" cy="1520987"/>
          </a:xfrm>
        </p:spPr>
        <p:txBody>
          <a:bodyPr vert="horz" lIns="91440" tIns="45720" rIns="91440" bIns="45720" rtlCol="0" anchor="t">
            <a:normAutofit/>
          </a:bodyPr>
          <a:lstStyle/>
          <a:p>
            <a:r>
              <a:rPr lang="en-US" sz="4000" dirty="0" err="1">
                <a:solidFill>
                  <a:srgbClr val="FFFFFF"/>
                </a:solidFill>
                <a:latin typeface="+mj-lt"/>
                <a:ea typeface="+mj-ea"/>
                <a:cs typeface="+mj-cs"/>
              </a:rPr>
              <a:t>Ecopreneurship</a:t>
            </a:r>
            <a:r>
              <a:rPr lang="en-US" sz="4000" dirty="0">
                <a:solidFill>
                  <a:srgbClr val="FFFFFF"/>
                </a:solidFill>
                <a:latin typeface="+mj-lt"/>
                <a:ea typeface="+mj-ea"/>
                <a:cs typeface="+mj-cs"/>
              </a:rPr>
              <a:t>- preserving natural capital</a:t>
            </a:r>
          </a:p>
        </p:txBody>
      </p:sp>
      <p:sp>
        <p:nvSpPr>
          <p:cNvPr id="16" name="Rectangle 15">
            <a:extLst>
              <a:ext uri="{FF2B5EF4-FFF2-40B4-BE49-F238E27FC236}">
                <a16:creationId xmlns:a16="http://schemas.microsoft.com/office/drawing/2014/main" id="{5BE23E75-E7E9-4D9F-6D25-5512363F8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78570" y="-449383"/>
            <a:ext cx="2425271" cy="12201588"/>
          </a:xfrm>
          <a:prstGeom prst="rect">
            <a:avLst/>
          </a:prstGeom>
          <a:gradFill flip="none" rotWithShape="1">
            <a:gsLst>
              <a:gs pos="10000">
                <a:srgbClr val="000000">
                  <a:alpha val="0"/>
                </a:srgbClr>
              </a:gs>
              <a:gs pos="66000">
                <a:srgbClr val="000000">
                  <a:alpha val="35000"/>
                </a:srgbClr>
              </a:gs>
              <a:gs pos="100000">
                <a:srgbClr val="000000">
                  <a:alpha val="4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1B115DB-65EB-3FC3-7284-CFDF4ADC60B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013366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232F7-E964-C78A-599E-2E5F816BCABB}"/>
              </a:ext>
            </a:extLst>
          </p:cNvPr>
          <p:cNvSpPr>
            <a:spLocks noGrp="1"/>
          </p:cNvSpPr>
          <p:nvPr>
            <p:ph type="title"/>
          </p:nvPr>
        </p:nvSpPr>
        <p:spPr/>
        <p:txBody>
          <a:bodyPr/>
          <a:lstStyle/>
          <a:p>
            <a:r>
              <a:rPr lang="en-US" dirty="0" err="1"/>
              <a:t>Ecopreneurship</a:t>
            </a:r>
            <a:endParaRPr lang="en-US" dirty="0"/>
          </a:p>
        </p:txBody>
      </p:sp>
      <p:sp>
        <p:nvSpPr>
          <p:cNvPr id="4" name="TextBox 3">
            <a:extLst>
              <a:ext uri="{FF2B5EF4-FFF2-40B4-BE49-F238E27FC236}">
                <a16:creationId xmlns:a16="http://schemas.microsoft.com/office/drawing/2014/main" id="{D0C76E8B-5587-811E-E30D-C6CCB3CB120D}"/>
              </a:ext>
            </a:extLst>
          </p:cNvPr>
          <p:cNvSpPr txBox="1"/>
          <p:nvPr/>
        </p:nvSpPr>
        <p:spPr>
          <a:xfrm>
            <a:off x="1130005" y="2453298"/>
            <a:ext cx="9511928" cy="230832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“entrepreneurship through an environmental lens… entrepreneurial activities that are oriented less towards management systems or technical procedures and focused more on the personal initiative and skills of the entrepreneurial person or team to </a:t>
            </a:r>
            <a:r>
              <a:rPr lang="en-US" dirty="0" err="1">
                <a:latin typeface="Arial" panose="020B0604020202020204" pitchFamily="34" charset="0"/>
                <a:cs typeface="Arial" panose="020B0604020202020204" pitchFamily="34" charset="0"/>
              </a:rPr>
              <a:t>realise</a:t>
            </a:r>
            <a:r>
              <a:rPr lang="en-US" dirty="0">
                <a:latin typeface="Arial" panose="020B0604020202020204" pitchFamily="34" charset="0"/>
                <a:cs typeface="Arial" panose="020B0604020202020204" pitchFamily="34" charset="0"/>
              </a:rPr>
              <a:t> market success with environmental innovations”(</a:t>
            </a:r>
            <a:r>
              <a:rPr lang="en-US" dirty="0" err="1">
                <a:latin typeface="Arial" panose="020B0604020202020204" pitchFamily="34" charset="0"/>
                <a:cs typeface="Arial" panose="020B0604020202020204" pitchFamily="34" charset="0"/>
              </a:rPr>
              <a:t>Shaltegger</a:t>
            </a:r>
            <a:r>
              <a:rPr lang="en-US" dirty="0">
                <a:latin typeface="Arial" panose="020B0604020202020204" pitchFamily="34" charset="0"/>
                <a:cs typeface="Arial" panose="020B0604020202020204" pitchFamily="34" charset="0"/>
              </a:rPr>
              <a:t>, 2002)</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Entrepreneurship based on the principles of sustainability (Kirkwood and Walton, 2010)</a:t>
            </a:r>
          </a:p>
          <a:p>
            <a:endParaRPr lang="en-US" dirty="0"/>
          </a:p>
        </p:txBody>
      </p:sp>
    </p:spTree>
    <p:extLst>
      <p:ext uri="{BB962C8B-B14F-4D97-AF65-F5344CB8AC3E}">
        <p14:creationId xmlns:p14="http://schemas.microsoft.com/office/powerpoint/2010/main" val="3484797963"/>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66F19-0FE4-B80C-E006-78380283ADBC}"/>
              </a:ext>
            </a:extLst>
          </p:cNvPr>
          <p:cNvSpPr>
            <a:spLocks noGrp="1"/>
          </p:cNvSpPr>
          <p:nvPr>
            <p:ph type="title"/>
          </p:nvPr>
        </p:nvSpPr>
        <p:spPr>
          <a:xfrm>
            <a:off x="2691354" y="934856"/>
            <a:ext cx="8790221" cy="734627"/>
          </a:xfrm>
        </p:spPr>
        <p:txBody>
          <a:bodyPr>
            <a:normAutofit fontScale="90000"/>
          </a:bodyPr>
          <a:lstStyle/>
          <a:p>
            <a:r>
              <a:rPr lang="en-US" dirty="0" err="1"/>
              <a:t>Ecopreneurship</a:t>
            </a:r>
            <a:r>
              <a:rPr lang="en-US" dirty="0"/>
              <a:t> and its distinctiveness</a:t>
            </a:r>
          </a:p>
        </p:txBody>
      </p:sp>
      <p:sp>
        <p:nvSpPr>
          <p:cNvPr id="4" name="Pfeil nach oben 11">
            <a:extLst>
              <a:ext uri="{FF2B5EF4-FFF2-40B4-BE49-F238E27FC236}">
                <a16:creationId xmlns:a16="http://schemas.microsoft.com/office/drawing/2014/main" id="{69228B89-D41E-3848-BED6-32633B17F32D}"/>
              </a:ext>
              <a:ext uri="{C183D7F6-B498-43B3-948B-1728B52AA6E4}">
                <adec:decorative xmlns:adec="http://schemas.microsoft.com/office/drawing/2017/decorative" val="1"/>
              </a:ext>
            </a:extLst>
          </p:cNvPr>
          <p:cNvSpPr/>
          <p:nvPr/>
        </p:nvSpPr>
        <p:spPr bwMode="auto">
          <a:xfrm>
            <a:off x="4283598" y="1881386"/>
            <a:ext cx="783810" cy="4180758"/>
          </a:xfrm>
          <a:prstGeom prst="upArrow">
            <a:avLst/>
          </a:prstGeom>
          <a:solidFill>
            <a:schemeClr val="bg1">
              <a:lumMod val="50000"/>
            </a:schemeClr>
          </a:solidFill>
          <a:ln w="12700" cap="flat" cmpd="sng" algn="ctr">
            <a:noFill/>
            <a:prstDash val="solid"/>
            <a:round/>
            <a:headEnd type="none" w="med" len="med"/>
            <a:tailEnd type="none" w="med" len="med"/>
          </a:ln>
          <a:effectLst/>
        </p:spPr>
        <p:txBody>
          <a:bodyPr vert="horz" wrap="square" lIns="81588" tIns="42427" rIns="81588" bIns="42427" numCol="1" rtlCol="0" anchor="t" anchorCtr="0" compatLnSpc="1">
            <a:prstTxWarp prst="textNoShape">
              <a:avLst/>
            </a:prstTxWarp>
          </a:bodyPr>
          <a:lstStyle/>
          <a:p>
            <a:pPr marL="165499" indent="-83469" defTabSz="867793">
              <a:buFontTx/>
              <a:buChar char="•"/>
            </a:pPr>
            <a:endParaRPr lang="de-DE" sz="1300">
              <a:ea typeface="Arial" charset="0"/>
              <a:cs typeface="Arial" charset="0"/>
            </a:endParaRPr>
          </a:p>
        </p:txBody>
      </p:sp>
      <p:sp>
        <p:nvSpPr>
          <p:cNvPr id="5" name="Pfeil nach oben 12">
            <a:extLst>
              <a:ext uri="{FF2B5EF4-FFF2-40B4-BE49-F238E27FC236}">
                <a16:creationId xmlns:a16="http://schemas.microsoft.com/office/drawing/2014/main" id="{5E85C544-09A8-FDDB-BFDA-F495FD386E7B}"/>
              </a:ext>
              <a:ext uri="{C183D7F6-B498-43B3-948B-1728B52AA6E4}">
                <adec:decorative xmlns:adec="http://schemas.microsoft.com/office/drawing/2017/decorative" val="1"/>
              </a:ext>
            </a:extLst>
          </p:cNvPr>
          <p:cNvSpPr/>
          <p:nvPr/>
        </p:nvSpPr>
        <p:spPr bwMode="auto">
          <a:xfrm rot="5400000">
            <a:off x="6694519" y="3514567"/>
            <a:ext cx="783892" cy="5225399"/>
          </a:xfrm>
          <a:prstGeom prst="upArrow">
            <a:avLst/>
          </a:prstGeom>
          <a:solidFill>
            <a:schemeClr val="bg1">
              <a:lumMod val="50000"/>
            </a:schemeClr>
          </a:solidFill>
          <a:ln w="12700" cap="flat" cmpd="sng" algn="ctr">
            <a:noFill/>
            <a:prstDash val="solid"/>
            <a:round/>
            <a:headEnd type="none" w="med" len="med"/>
            <a:tailEnd type="none" w="med" len="med"/>
          </a:ln>
          <a:effectLst/>
        </p:spPr>
        <p:txBody>
          <a:bodyPr vert="horz" wrap="square" lIns="81588" tIns="42427" rIns="81588" bIns="42427" numCol="1" rtlCol="0" anchor="t" anchorCtr="0" compatLnSpc="1">
            <a:prstTxWarp prst="textNoShape">
              <a:avLst/>
            </a:prstTxWarp>
          </a:bodyPr>
          <a:lstStyle/>
          <a:p>
            <a:pPr marL="165499" indent="-83469" defTabSz="867793">
              <a:buFontTx/>
              <a:buChar char="•"/>
            </a:pPr>
            <a:endParaRPr lang="de-DE" sz="1300">
              <a:ea typeface="Arial" charset="0"/>
              <a:cs typeface="Arial" charset="0"/>
            </a:endParaRPr>
          </a:p>
        </p:txBody>
      </p:sp>
      <p:sp>
        <p:nvSpPr>
          <p:cNvPr id="6" name="TextBox 5">
            <a:extLst>
              <a:ext uri="{FF2B5EF4-FFF2-40B4-BE49-F238E27FC236}">
                <a16:creationId xmlns:a16="http://schemas.microsoft.com/office/drawing/2014/main" id="{AADF2F61-F4C9-56CC-6889-662D73CD2AA8}"/>
              </a:ext>
            </a:extLst>
          </p:cNvPr>
          <p:cNvSpPr txBox="1"/>
          <p:nvPr/>
        </p:nvSpPr>
        <p:spPr>
          <a:xfrm>
            <a:off x="4597043" y="6412512"/>
            <a:ext cx="1247081" cy="369332"/>
          </a:xfrm>
          <a:prstGeom prst="rect">
            <a:avLst/>
          </a:prstGeom>
          <a:noFill/>
        </p:spPr>
        <p:txBody>
          <a:bodyPr wrap="none" rtlCol="0">
            <a:spAutoFit/>
          </a:bodyPr>
          <a:lstStyle/>
          <a:p>
            <a:r>
              <a:rPr lang="en-US" dirty="0"/>
              <a:t>Alternative</a:t>
            </a:r>
          </a:p>
        </p:txBody>
      </p:sp>
      <p:sp>
        <p:nvSpPr>
          <p:cNvPr id="7" name="TextBox 6">
            <a:extLst>
              <a:ext uri="{FF2B5EF4-FFF2-40B4-BE49-F238E27FC236}">
                <a16:creationId xmlns:a16="http://schemas.microsoft.com/office/drawing/2014/main" id="{2671C5C8-74A9-ECE2-C3DA-5F8E0BA00D41}"/>
              </a:ext>
            </a:extLst>
          </p:cNvPr>
          <p:cNvSpPr txBox="1"/>
          <p:nvPr/>
        </p:nvSpPr>
        <p:spPr>
          <a:xfrm>
            <a:off x="6547460" y="6412512"/>
            <a:ext cx="1467068" cy="369332"/>
          </a:xfrm>
          <a:prstGeom prst="rect">
            <a:avLst/>
          </a:prstGeom>
          <a:noFill/>
        </p:spPr>
        <p:txBody>
          <a:bodyPr wrap="none" rtlCol="0">
            <a:spAutoFit/>
          </a:bodyPr>
          <a:lstStyle/>
          <a:p>
            <a:r>
              <a:rPr lang="en-US" dirty="0"/>
              <a:t>Niche Market</a:t>
            </a:r>
          </a:p>
        </p:txBody>
      </p:sp>
      <p:sp>
        <p:nvSpPr>
          <p:cNvPr id="8" name="TextBox 7">
            <a:extLst>
              <a:ext uri="{FF2B5EF4-FFF2-40B4-BE49-F238E27FC236}">
                <a16:creationId xmlns:a16="http://schemas.microsoft.com/office/drawing/2014/main" id="{584AE9A1-4343-67AA-D83B-F6FDC8BE104D}"/>
              </a:ext>
            </a:extLst>
          </p:cNvPr>
          <p:cNvSpPr txBox="1"/>
          <p:nvPr/>
        </p:nvSpPr>
        <p:spPr>
          <a:xfrm>
            <a:off x="8294401" y="6425266"/>
            <a:ext cx="1404764" cy="369332"/>
          </a:xfrm>
          <a:prstGeom prst="rect">
            <a:avLst/>
          </a:prstGeom>
          <a:noFill/>
        </p:spPr>
        <p:txBody>
          <a:bodyPr wrap="none" rtlCol="0">
            <a:spAutoFit/>
          </a:bodyPr>
          <a:lstStyle/>
          <a:p>
            <a:r>
              <a:rPr lang="en-US" dirty="0"/>
              <a:t>Mass market</a:t>
            </a:r>
          </a:p>
        </p:txBody>
      </p:sp>
      <p:sp>
        <p:nvSpPr>
          <p:cNvPr id="9" name="TextBox 8">
            <a:extLst>
              <a:ext uri="{FF2B5EF4-FFF2-40B4-BE49-F238E27FC236}">
                <a16:creationId xmlns:a16="http://schemas.microsoft.com/office/drawing/2014/main" id="{1362BEAF-3DBE-D329-4F55-89E6F8001253}"/>
              </a:ext>
            </a:extLst>
          </p:cNvPr>
          <p:cNvSpPr txBox="1"/>
          <p:nvPr/>
        </p:nvSpPr>
        <p:spPr>
          <a:xfrm>
            <a:off x="1981201" y="5006326"/>
            <a:ext cx="2351373" cy="646331"/>
          </a:xfrm>
          <a:prstGeom prst="rect">
            <a:avLst/>
          </a:prstGeom>
          <a:noFill/>
        </p:spPr>
        <p:txBody>
          <a:bodyPr wrap="square" rtlCol="0">
            <a:spAutoFit/>
          </a:bodyPr>
          <a:lstStyle/>
          <a:p>
            <a:r>
              <a:rPr lang="en-US" dirty="0"/>
              <a:t>Environmental action is seen as trustee duty</a:t>
            </a:r>
          </a:p>
        </p:txBody>
      </p:sp>
      <p:sp>
        <p:nvSpPr>
          <p:cNvPr id="10" name="TextBox 9">
            <a:extLst>
              <a:ext uri="{FF2B5EF4-FFF2-40B4-BE49-F238E27FC236}">
                <a16:creationId xmlns:a16="http://schemas.microsoft.com/office/drawing/2014/main" id="{1457A480-41D6-EB7A-35D3-D132324700FC}"/>
              </a:ext>
            </a:extLst>
          </p:cNvPr>
          <p:cNvSpPr txBox="1"/>
          <p:nvPr/>
        </p:nvSpPr>
        <p:spPr>
          <a:xfrm>
            <a:off x="1981200" y="3622816"/>
            <a:ext cx="2192618" cy="923330"/>
          </a:xfrm>
          <a:prstGeom prst="rect">
            <a:avLst/>
          </a:prstGeom>
          <a:noFill/>
        </p:spPr>
        <p:txBody>
          <a:bodyPr wrap="square" rtlCol="0">
            <a:spAutoFit/>
          </a:bodyPr>
          <a:lstStyle/>
          <a:p>
            <a:r>
              <a:rPr lang="en-US" dirty="0"/>
              <a:t>Environmental goals supplementary to core business</a:t>
            </a:r>
          </a:p>
        </p:txBody>
      </p:sp>
      <p:sp>
        <p:nvSpPr>
          <p:cNvPr id="11" name="TextBox 10">
            <a:extLst>
              <a:ext uri="{FF2B5EF4-FFF2-40B4-BE49-F238E27FC236}">
                <a16:creationId xmlns:a16="http://schemas.microsoft.com/office/drawing/2014/main" id="{041D23D6-C0EF-B089-869E-C62460CB9F37}"/>
              </a:ext>
            </a:extLst>
          </p:cNvPr>
          <p:cNvSpPr txBox="1"/>
          <p:nvPr/>
        </p:nvSpPr>
        <p:spPr>
          <a:xfrm>
            <a:off x="1981201" y="2454774"/>
            <a:ext cx="2260655" cy="923330"/>
          </a:xfrm>
          <a:prstGeom prst="rect">
            <a:avLst/>
          </a:prstGeom>
          <a:noFill/>
        </p:spPr>
        <p:txBody>
          <a:bodyPr wrap="square" rtlCol="0">
            <a:spAutoFit/>
          </a:bodyPr>
          <a:lstStyle/>
          <a:p>
            <a:r>
              <a:rPr lang="en-US" dirty="0"/>
              <a:t>Environmental performance core to the business</a:t>
            </a:r>
          </a:p>
        </p:txBody>
      </p:sp>
      <p:sp>
        <p:nvSpPr>
          <p:cNvPr id="12" name="Rectangle 11">
            <a:extLst>
              <a:ext uri="{FF2B5EF4-FFF2-40B4-BE49-F238E27FC236}">
                <a16:creationId xmlns:a16="http://schemas.microsoft.com/office/drawing/2014/main" id="{DFBEEC12-0CB0-9C3F-5B85-1907149B024B}"/>
              </a:ext>
            </a:extLst>
          </p:cNvPr>
          <p:cNvSpPr/>
          <p:nvPr/>
        </p:nvSpPr>
        <p:spPr>
          <a:xfrm>
            <a:off x="5067409" y="2375392"/>
            <a:ext cx="1480052" cy="100271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Alternative Actors</a:t>
            </a:r>
          </a:p>
        </p:txBody>
      </p:sp>
      <p:sp>
        <p:nvSpPr>
          <p:cNvPr id="13" name="Rectangle 12">
            <a:extLst>
              <a:ext uri="{FF2B5EF4-FFF2-40B4-BE49-F238E27FC236}">
                <a16:creationId xmlns:a16="http://schemas.microsoft.com/office/drawing/2014/main" id="{8AD274F8-8BC7-1DC0-5D8A-CE103ED2DCD9}"/>
              </a:ext>
            </a:extLst>
          </p:cNvPr>
          <p:cNvSpPr/>
          <p:nvPr/>
        </p:nvSpPr>
        <p:spPr>
          <a:xfrm>
            <a:off x="6716640" y="2375392"/>
            <a:ext cx="1480052" cy="1002712"/>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dirty="0" err="1"/>
              <a:t>Bioneers</a:t>
            </a:r>
            <a:endParaRPr lang="en-US" dirty="0"/>
          </a:p>
        </p:txBody>
      </p:sp>
      <p:sp>
        <p:nvSpPr>
          <p:cNvPr id="14" name="Rectangle 13">
            <a:extLst>
              <a:ext uri="{FF2B5EF4-FFF2-40B4-BE49-F238E27FC236}">
                <a16:creationId xmlns:a16="http://schemas.microsoft.com/office/drawing/2014/main" id="{CE21BF20-3A6F-200E-5B6D-BD85B2C4B6C7}"/>
              </a:ext>
            </a:extLst>
          </p:cNvPr>
          <p:cNvSpPr/>
          <p:nvPr/>
        </p:nvSpPr>
        <p:spPr>
          <a:xfrm>
            <a:off x="8440173" y="2375392"/>
            <a:ext cx="1480052" cy="1002712"/>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en-US" dirty="0" err="1"/>
              <a:t>Ecopreneurs</a:t>
            </a:r>
            <a:endParaRPr lang="en-US" dirty="0"/>
          </a:p>
        </p:txBody>
      </p:sp>
      <p:sp>
        <p:nvSpPr>
          <p:cNvPr id="15" name="Rectangle 14">
            <a:extLst>
              <a:ext uri="{FF2B5EF4-FFF2-40B4-BE49-F238E27FC236}">
                <a16:creationId xmlns:a16="http://schemas.microsoft.com/office/drawing/2014/main" id="{38C18C3B-031F-C830-5C5B-C8BAC98D0A5C}"/>
              </a:ext>
            </a:extLst>
          </p:cNvPr>
          <p:cNvSpPr/>
          <p:nvPr/>
        </p:nvSpPr>
        <p:spPr>
          <a:xfrm>
            <a:off x="7522669" y="3588796"/>
            <a:ext cx="2397557" cy="100271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Environmental management</a:t>
            </a:r>
          </a:p>
        </p:txBody>
      </p:sp>
      <p:sp>
        <p:nvSpPr>
          <p:cNvPr id="16" name="Rectangle 15">
            <a:extLst>
              <a:ext uri="{FF2B5EF4-FFF2-40B4-BE49-F238E27FC236}">
                <a16:creationId xmlns:a16="http://schemas.microsoft.com/office/drawing/2014/main" id="{988710B7-5984-D9C1-EDE9-E804FEFDC126}"/>
              </a:ext>
            </a:extLst>
          </p:cNvPr>
          <p:cNvSpPr/>
          <p:nvPr/>
        </p:nvSpPr>
        <p:spPr>
          <a:xfrm>
            <a:off x="8196693" y="4777928"/>
            <a:ext cx="1723533" cy="100271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Environmental Admin</a:t>
            </a:r>
          </a:p>
        </p:txBody>
      </p:sp>
      <p:sp>
        <p:nvSpPr>
          <p:cNvPr id="17" name="TextBox 16">
            <a:extLst>
              <a:ext uri="{FF2B5EF4-FFF2-40B4-BE49-F238E27FC236}">
                <a16:creationId xmlns:a16="http://schemas.microsoft.com/office/drawing/2014/main" id="{A499B9C1-28B6-EE23-8C59-BF71351A28A7}"/>
              </a:ext>
            </a:extLst>
          </p:cNvPr>
          <p:cNvSpPr txBox="1"/>
          <p:nvPr/>
        </p:nvSpPr>
        <p:spPr>
          <a:xfrm>
            <a:off x="1856356" y="6517600"/>
            <a:ext cx="1414645" cy="276999"/>
          </a:xfrm>
          <a:prstGeom prst="rect">
            <a:avLst/>
          </a:prstGeom>
          <a:noFill/>
        </p:spPr>
        <p:txBody>
          <a:bodyPr wrap="none" rtlCol="0">
            <a:spAutoFit/>
          </a:bodyPr>
          <a:lstStyle/>
          <a:p>
            <a:r>
              <a:rPr lang="en-US" sz="1200" dirty="0"/>
              <a:t>(</a:t>
            </a:r>
            <a:r>
              <a:rPr lang="en-US" sz="1200" dirty="0" err="1"/>
              <a:t>Schaltegger</a:t>
            </a:r>
            <a:r>
              <a:rPr lang="en-US" sz="1200" dirty="0"/>
              <a:t>, 2002)</a:t>
            </a:r>
          </a:p>
        </p:txBody>
      </p:sp>
    </p:spTree>
    <p:extLst>
      <p:ext uri="{BB962C8B-B14F-4D97-AF65-F5344CB8AC3E}">
        <p14:creationId xmlns:p14="http://schemas.microsoft.com/office/powerpoint/2010/main" val="16181206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animBg="1"/>
      <p:bldP spid="13" grpId="0" animBg="1"/>
      <p:bldP spid="14" grpId="0" animBg="1"/>
      <p:bldP spid="15"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ank You Your Attention Images - Free Download on Freepik">
            <a:extLst>
              <a:ext uri="{FF2B5EF4-FFF2-40B4-BE49-F238E27FC236}">
                <a16:creationId xmlns:a16="http://schemas.microsoft.com/office/drawing/2014/main" id="{3A68118A-16A9-FE3C-B387-B09D8B12CD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397051" y="730051"/>
            <a:ext cx="5816523" cy="5816523"/>
          </a:xfrm>
          <a:prstGeom prst="roundRect">
            <a:avLst>
              <a:gd name="adj" fmla="val 3876"/>
            </a:avLst>
          </a:prstGeom>
          <a:noFill/>
          <a:ln>
            <a:solidFill>
              <a:schemeClr val="accent1"/>
            </a:solidFill>
          </a:ln>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ACAFB09-77C9-36B7-3549-E401F12DE71A}"/>
              </a:ext>
            </a:extLst>
          </p:cNvPr>
          <p:cNvSpPr txBox="1"/>
          <p:nvPr/>
        </p:nvSpPr>
        <p:spPr>
          <a:xfrm>
            <a:off x="805069" y="2464903"/>
            <a:ext cx="3071192" cy="1323439"/>
          </a:xfrm>
          <a:prstGeom prst="rect">
            <a:avLst/>
          </a:prstGeom>
          <a:noFill/>
        </p:spPr>
        <p:txBody>
          <a:bodyPr wrap="square" rtlCol="0">
            <a:spAutoFit/>
          </a:bodyPr>
          <a:lstStyle/>
          <a:p>
            <a:r>
              <a:rPr lang="en-US" sz="4000" dirty="0">
                <a:solidFill>
                  <a:schemeClr val="bg1"/>
                </a:solidFill>
              </a:rPr>
              <a:t>Thanks for Listening</a:t>
            </a:r>
          </a:p>
        </p:txBody>
      </p:sp>
    </p:spTree>
    <p:extLst>
      <p:ext uri="{BB962C8B-B14F-4D97-AF65-F5344CB8AC3E}">
        <p14:creationId xmlns:p14="http://schemas.microsoft.com/office/powerpoint/2010/main" val="2568694306"/>
      </p:ext>
    </p:extLst>
  </p:cSld>
  <p:clrMapOvr>
    <a:masterClrMapping/>
  </p:clrMapOvr>
  <p:transition>
    <p:fade/>
  </p:transition>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20863</TotalTime>
  <Words>1114</Words>
  <Application>Microsoft Macintosh PowerPoint</Application>
  <PresentationFormat>Widescreen</PresentationFormat>
  <Paragraphs>157</Paragraphs>
  <Slides>26</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Antonio</vt:lpstr>
      <vt:lpstr>Arial</vt:lpstr>
      <vt:lpstr>Calibri</vt:lpstr>
      <vt:lpstr>Calibri Light</vt:lpstr>
      <vt:lpstr>CharisSIL</vt:lpstr>
      <vt:lpstr>corbel</vt:lpstr>
      <vt:lpstr>STIX</vt:lpstr>
      <vt:lpstr>Wingdings</vt:lpstr>
      <vt:lpstr>Wingdings 2</vt:lpstr>
      <vt:lpstr>Work Sans</vt:lpstr>
      <vt:lpstr>Office Theme 2013 - 2022</vt:lpstr>
      <vt:lpstr>BUSI 1764 Global Entrepreneurship and Innovation  Dr Emilio Costales </vt:lpstr>
      <vt:lpstr>What is Responsible Entrepreneurship?</vt:lpstr>
      <vt:lpstr>Entrepreneurship – What is it?</vt:lpstr>
      <vt:lpstr>Entrepreneurship – what is innovation?</vt:lpstr>
      <vt:lpstr>Entrepreneurship – types of innovation</vt:lpstr>
      <vt:lpstr>Make things happen - the entrepreneurial process</vt:lpstr>
      <vt:lpstr>Responsibility and Sustainability</vt:lpstr>
      <vt:lpstr>Sustainability</vt:lpstr>
      <vt:lpstr>Sustainable Development Goals</vt:lpstr>
      <vt:lpstr>How we look at needs</vt:lpstr>
      <vt:lpstr>Why do we need to know about needs?</vt:lpstr>
      <vt:lpstr>So why do we need entrepreneurship?</vt:lpstr>
      <vt:lpstr>Our problem-solving mechanisms</vt:lpstr>
      <vt:lpstr>Market and State as sources of innovation</vt:lpstr>
      <vt:lpstr>The problem-solving abilities of market and state</vt:lpstr>
      <vt:lpstr>Responsible entrepreneurs as drives of societal innovation</vt:lpstr>
      <vt:lpstr>Social Entrepreneurship</vt:lpstr>
      <vt:lpstr>Social Entrepreneurship</vt:lpstr>
      <vt:lpstr>What is social entrepreneurship?</vt:lpstr>
      <vt:lpstr>Social Enterprise School</vt:lpstr>
      <vt:lpstr>Social Business – the ‘extreme’ social enterprise</vt:lpstr>
      <vt:lpstr>Social Innovation School</vt:lpstr>
      <vt:lpstr>Ecopreneurship- preserving natural capital</vt:lpstr>
      <vt:lpstr>Ecopreneurship</vt:lpstr>
      <vt:lpstr>Ecopreneurship and its distinctiveness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 1692- INTERNATIONAL ENTREPRENEURSHIP</dc:title>
  <dc:creator>Costales, Emilio (2016)</dc:creator>
  <cp:lastModifiedBy>Emilio Costales</cp:lastModifiedBy>
  <cp:revision>209</cp:revision>
  <dcterms:created xsi:type="dcterms:W3CDTF">2023-01-06T16:57:31Z</dcterms:created>
  <dcterms:modified xsi:type="dcterms:W3CDTF">2024-10-08T11:22:04Z</dcterms:modified>
</cp:coreProperties>
</file>