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Lst>
  <p:notesMasterIdLst>
    <p:notesMasterId r:id="rId18"/>
  </p:notesMasterIdLst>
  <p:handoutMasterIdLst>
    <p:handoutMasterId r:id="rId19"/>
  </p:handoutMasterIdLst>
  <p:sldIdLst>
    <p:sldId id="256" r:id="rId3"/>
    <p:sldId id="286" r:id="rId4"/>
    <p:sldId id="257" r:id="rId5"/>
    <p:sldId id="265" r:id="rId6"/>
    <p:sldId id="4158" r:id="rId7"/>
    <p:sldId id="4157" r:id="rId8"/>
    <p:sldId id="4128" r:id="rId9"/>
    <p:sldId id="4143" r:id="rId10"/>
    <p:sldId id="4120" r:id="rId11"/>
    <p:sldId id="306" r:id="rId12"/>
    <p:sldId id="4147" r:id="rId13"/>
    <p:sldId id="4148" r:id="rId14"/>
    <p:sldId id="4149" r:id="rId15"/>
    <p:sldId id="4113" r:id="rId16"/>
    <p:sldId id="28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8682C3-7A06-4CC6-B25E-3851FD867650}" v="7" dt="2024-10-05T22:09:25.0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94660"/>
  </p:normalViewPr>
  <p:slideViewPr>
    <p:cSldViewPr snapToGrid="0">
      <p:cViewPr varScale="1">
        <p:scale>
          <a:sx n="73" d="100"/>
          <a:sy n="73" d="100"/>
        </p:scale>
        <p:origin x="276" y="3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ester mujakperuo" userId="682b13a87985f3dc" providerId="LiveId" clId="{D38682C3-7A06-4CC6-B25E-3851FD867650}"/>
    <pc:docChg chg="undo custSel addSld delSld modSld sldOrd">
      <pc:chgData name="sylvester mujakperuo" userId="682b13a87985f3dc" providerId="LiveId" clId="{D38682C3-7A06-4CC6-B25E-3851FD867650}" dt="2024-10-07T12:36:18.483" v="138" actId="20577"/>
      <pc:docMkLst>
        <pc:docMk/>
      </pc:docMkLst>
      <pc:sldChg chg="modSp mod">
        <pc:chgData name="sylvester mujakperuo" userId="682b13a87985f3dc" providerId="LiveId" clId="{D38682C3-7A06-4CC6-B25E-3851FD867650}" dt="2024-10-05T02:41:37.686" v="74" actId="20577"/>
        <pc:sldMkLst>
          <pc:docMk/>
          <pc:sldMk cId="1983856797" sldId="257"/>
        </pc:sldMkLst>
        <pc:spChg chg="mod">
          <ac:chgData name="sylvester mujakperuo" userId="682b13a87985f3dc" providerId="LiveId" clId="{D38682C3-7A06-4CC6-B25E-3851FD867650}" dt="2024-10-05T02:41:37.686" v="74" actId="20577"/>
          <ac:spMkLst>
            <pc:docMk/>
            <pc:sldMk cId="1983856797" sldId="257"/>
            <ac:spMk id="2" creationId="{EB11DC23-D82D-28BE-219F-F1C35737CE67}"/>
          </ac:spMkLst>
        </pc:spChg>
        <pc:spChg chg="mod">
          <ac:chgData name="sylvester mujakperuo" userId="682b13a87985f3dc" providerId="LiveId" clId="{D38682C3-7A06-4CC6-B25E-3851FD867650}" dt="2024-10-05T02:41:26.193" v="73" actId="14100"/>
          <ac:spMkLst>
            <pc:docMk/>
            <pc:sldMk cId="1983856797" sldId="257"/>
            <ac:spMk id="3" creationId="{FC38ECAD-810C-9F29-FC85-6895372B97BD}"/>
          </ac:spMkLst>
        </pc:spChg>
      </pc:sldChg>
      <pc:sldChg chg="del">
        <pc:chgData name="sylvester mujakperuo" userId="682b13a87985f3dc" providerId="LiveId" clId="{D38682C3-7A06-4CC6-B25E-3851FD867650}" dt="2024-10-05T02:46:28.047" v="78" actId="2696"/>
        <pc:sldMkLst>
          <pc:docMk/>
          <pc:sldMk cId="2716608116" sldId="260"/>
        </pc:sldMkLst>
      </pc:sldChg>
      <pc:sldChg chg="del">
        <pc:chgData name="sylvester mujakperuo" userId="682b13a87985f3dc" providerId="LiveId" clId="{D38682C3-7A06-4CC6-B25E-3851FD867650}" dt="2024-10-05T02:50:12.286" v="83" actId="2696"/>
        <pc:sldMkLst>
          <pc:docMk/>
          <pc:sldMk cId="598539620" sldId="270"/>
        </pc:sldMkLst>
      </pc:sldChg>
      <pc:sldChg chg="modSp mod">
        <pc:chgData name="sylvester mujakperuo" userId="682b13a87985f3dc" providerId="LiveId" clId="{D38682C3-7A06-4CC6-B25E-3851FD867650}" dt="2024-10-07T12:36:18.483" v="138" actId="20577"/>
        <pc:sldMkLst>
          <pc:docMk/>
          <pc:sldMk cId="2326801519" sldId="286"/>
        </pc:sldMkLst>
        <pc:spChg chg="mod">
          <ac:chgData name="sylvester mujakperuo" userId="682b13a87985f3dc" providerId="LiveId" clId="{D38682C3-7A06-4CC6-B25E-3851FD867650}" dt="2024-10-07T12:36:18.483" v="138" actId="20577"/>
          <ac:spMkLst>
            <pc:docMk/>
            <pc:sldMk cId="2326801519" sldId="286"/>
            <ac:spMk id="3" creationId="{C7198D19-2D5D-1243-B5A6-E047B6A8841D}"/>
          </ac:spMkLst>
        </pc:spChg>
      </pc:sldChg>
      <pc:sldChg chg="modSp mod">
        <pc:chgData name="sylvester mujakperuo" userId="682b13a87985f3dc" providerId="LiveId" clId="{D38682C3-7A06-4CC6-B25E-3851FD867650}" dt="2024-10-05T20:39:35.983" v="87" actId="20577"/>
        <pc:sldMkLst>
          <pc:docMk/>
          <pc:sldMk cId="3812106451" sldId="306"/>
        </pc:sldMkLst>
        <pc:spChg chg="mod">
          <ac:chgData name="sylvester mujakperuo" userId="682b13a87985f3dc" providerId="LiveId" clId="{D38682C3-7A06-4CC6-B25E-3851FD867650}" dt="2024-10-05T20:39:35.983" v="87" actId="20577"/>
          <ac:spMkLst>
            <pc:docMk/>
            <pc:sldMk cId="3812106451" sldId="306"/>
            <ac:spMk id="2" creationId="{A3B0238A-58F1-E142-8EBE-0497A77573E6}"/>
          </ac:spMkLst>
        </pc:spChg>
      </pc:sldChg>
      <pc:sldChg chg="del">
        <pc:chgData name="sylvester mujakperuo" userId="682b13a87985f3dc" providerId="LiveId" clId="{D38682C3-7A06-4CC6-B25E-3851FD867650}" dt="2024-10-07T12:35:31.310" v="133" actId="2696"/>
        <pc:sldMkLst>
          <pc:docMk/>
          <pc:sldMk cId="2047581234" sldId="314"/>
        </pc:sldMkLst>
      </pc:sldChg>
      <pc:sldChg chg="addSp delSp modSp add del mod ord">
        <pc:chgData name="sylvester mujakperuo" userId="682b13a87985f3dc" providerId="LiveId" clId="{D38682C3-7A06-4CC6-B25E-3851FD867650}" dt="2024-10-05T02:39:41.133" v="54" actId="2696"/>
        <pc:sldMkLst>
          <pc:docMk/>
          <pc:sldMk cId="106293262" sldId="4127"/>
        </pc:sldMkLst>
        <pc:spChg chg="mod">
          <ac:chgData name="sylvester mujakperuo" userId="682b13a87985f3dc" providerId="LiveId" clId="{D38682C3-7A06-4CC6-B25E-3851FD867650}" dt="2024-10-05T02:38:51.037" v="42" actId="14100"/>
          <ac:spMkLst>
            <pc:docMk/>
            <pc:sldMk cId="106293262" sldId="4127"/>
            <ac:spMk id="2" creationId="{C4EB8936-BC11-D2EE-6D48-8093C8257B9B}"/>
          </ac:spMkLst>
        </pc:spChg>
        <pc:spChg chg="mod">
          <ac:chgData name="sylvester mujakperuo" userId="682b13a87985f3dc" providerId="LiveId" clId="{D38682C3-7A06-4CC6-B25E-3851FD867650}" dt="2024-10-05T02:36:55.317" v="23" actId="14100"/>
          <ac:spMkLst>
            <pc:docMk/>
            <pc:sldMk cId="106293262" sldId="4127"/>
            <ac:spMk id="3" creationId="{058C0969-E50A-8463-A868-7AE1CAAE3029}"/>
          </ac:spMkLst>
        </pc:spChg>
        <pc:spChg chg="add del mod">
          <ac:chgData name="sylvester mujakperuo" userId="682b13a87985f3dc" providerId="LiveId" clId="{D38682C3-7A06-4CC6-B25E-3851FD867650}" dt="2024-10-05T02:39:01.521" v="47" actId="22"/>
          <ac:spMkLst>
            <pc:docMk/>
            <pc:sldMk cId="106293262" sldId="4127"/>
            <ac:spMk id="5" creationId="{E20EAAFC-C5C6-AAB9-4139-C57ECA2CC57C}"/>
          </ac:spMkLst>
        </pc:spChg>
        <pc:spChg chg="add mod">
          <ac:chgData name="sylvester mujakperuo" userId="682b13a87985f3dc" providerId="LiveId" clId="{D38682C3-7A06-4CC6-B25E-3851FD867650}" dt="2024-10-05T02:39:22.741" v="51" actId="14100"/>
          <ac:spMkLst>
            <pc:docMk/>
            <pc:sldMk cId="106293262" sldId="4127"/>
            <ac:spMk id="7" creationId="{5F7FD522-001D-92DC-5401-340683BC7A08}"/>
          </ac:spMkLst>
        </pc:spChg>
      </pc:sldChg>
      <pc:sldChg chg="add">
        <pc:chgData name="sylvester mujakperuo" userId="682b13a87985f3dc" providerId="LiveId" clId="{D38682C3-7A06-4CC6-B25E-3851FD867650}" dt="2024-10-05T02:48:40.312" v="79"/>
        <pc:sldMkLst>
          <pc:docMk/>
          <pc:sldMk cId="2840489890" sldId="4128"/>
        </pc:sldMkLst>
      </pc:sldChg>
      <pc:sldChg chg="add">
        <pc:chgData name="sylvester mujakperuo" userId="682b13a87985f3dc" providerId="LiveId" clId="{D38682C3-7A06-4CC6-B25E-3851FD867650}" dt="2024-10-05T02:50:04.553" v="82"/>
        <pc:sldMkLst>
          <pc:docMk/>
          <pc:sldMk cId="1400230727" sldId="4143"/>
        </pc:sldMkLst>
      </pc:sldChg>
      <pc:sldChg chg="modSp mod">
        <pc:chgData name="sylvester mujakperuo" userId="682b13a87985f3dc" providerId="LiveId" clId="{D38682C3-7A06-4CC6-B25E-3851FD867650}" dt="2024-10-05T20:40:59.001" v="105" actId="20577"/>
        <pc:sldMkLst>
          <pc:docMk/>
          <pc:sldMk cId="3974287459" sldId="4147"/>
        </pc:sldMkLst>
        <pc:spChg chg="mod">
          <ac:chgData name="sylvester mujakperuo" userId="682b13a87985f3dc" providerId="LiveId" clId="{D38682C3-7A06-4CC6-B25E-3851FD867650}" dt="2024-10-05T20:40:59.001" v="105" actId="20577"/>
          <ac:spMkLst>
            <pc:docMk/>
            <pc:sldMk cId="3974287459" sldId="4147"/>
            <ac:spMk id="2" creationId="{35DD7117-AB4D-15D8-3302-062DD5BDA212}"/>
          </ac:spMkLst>
        </pc:spChg>
      </pc:sldChg>
      <pc:sldChg chg="modSp mod ord">
        <pc:chgData name="sylvester mujakperuo" userId="682b13a87985f3dc" providerId="LiveId" clId="{D38682C3-7A06-4CC6-B25E-3851FD867650}" dt="2024-10-07T12:35:11.169" v="132"/>
        <pc:sldMkLst>
          <pc:docMk/>
          <pc:sldMk cId="3724530834" sldId="4149"/>
        </pc:sldMkLst>
        <pc:spChg chg="mod">
          <ac:chgData name="sylvester mujakperuo" userId="682b13a87985f3dc" providerId="LiveId" clId="{D38682C3-7A06-4CC6-B25E-3851FD867650}" dt="2024-10-05T22:09:34.194" v="130" actId="20577"/>
          <ac:spMkLst>
            <pc:docMk/>
            <pc:sldMk cId="3724530834" sldId="4149"/>
            <ac:spMk id="2" creationId="{35DD7117-AB4D-15D8-3302-062DD5BDA212}"/>
          </ac:spMkLst>
        </pc:spChg>
      </pc:sldChg>
      <pc:sldChg chg="add del">
        <pc:chgData name="sylvester mujakperuo" userId="682b13a87985f3dc" providerId="LiveId" clId="{D38682C3-7A06-4CC6-B25E-3851FD867650}" dt="2024-10-05T02:39:38.018" v="53" actId="2696"/>
        <pc:sldMkLst>
          <pc:docMk/>
          <pc:sldMk cId="4200459318" sldId="4150"/>
        </pc:sldMkLst>
      </pc:sldChg>
      <pc:sldChg chg="delSp add setBg delDesignElem">
        <pc:chgData name="sylvester mujakperuo" userId="682b13a87985f3dc" providerId="LiveId" clId="{D38682C3-7A06-4CC6-B25E-3851FD867650}" dt="2024-10-05T02:44:24.819" v="76"/>
        <pc:sldMkLst>
          <pc:docMk/>
          <pc:sldMk cId="361027208" sldId="4157"/>
        </pc:sldMkLst>
        <pc:cxnChg chg="del">
          <ac:chgData name="sylvester mujakperuo" userId="682b13a87985f3dc" providerId="LiveId" clId="{D38682C3-7A06-4CC6-B25E-3851FD867650}" dt="2024-10-05T02:44:24.819" v="76"/>
          <ac:cxnSpMkLst>
            <pc:docMk/>
            <pc:sldMk cId="361027208" sldId="4157"/>
            <ac:cxnSpMk id="3078" creationId="{FC23E3B9-5ABF-58B3-E2B0-E9A5DAA90037}"/>
          </ac:cxnSpMkLst>
        </pc:cxnChg>
      </pc:sldChg>
      <pc:sldChg chg="add ord">
        <pc:chgData name="sylvester mujakperuo" userId="682b13a87985f3dc" providerId="LiveId" clId="{D38682C3-7A06-4CC6-B25E-3851FD867650}" dt="2024-10-05T02:48:55.948" v="81"/>
        <pc:sldMkLst>
          <pc:docMk/>
          <pc:sldMk cId="1967746183" sldId="415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10/5/2024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10/5/2024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7</a:t>
            </a:fld>
            <a:endParaRPr lang="en-US"/>
          </a:p>
        </p:txBody>
      </p:sp>
    </p:spTree>
    <p:extLst>
      <p:ext uri="{BB962C8B-B14F-4D97-AF65-F5344CB8AC3E}">
        <p14:creationId xmlns:p14="http://schemas.microsoft.com/office/powerpoint/2010/main" val="3364488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8</a:t>
            </a:fld>
            <a:endParaRPr lang="en-US"/>
          </a:p>
        </p:txBody>
      </p:sp>
    </p:spTree>
    <p:extLst>
      <p:ext uri="{BB962C8B-B14F-4D97-AF65-F5344CB8AC3E}">
        <p14:creationId xmlns:p14="http://schemas.microsoft.com/office/powerpoint/2010/main" val="37666311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05EB8"/>
            </a:gs>
            <a:gs pos="52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CEBF-4785-EA44-87DD-49B6C2943DA2}"/>
              </a:ext>
            </a:extLst>
          </p:cNvPr>
          <p:cNvSpPr>
            <a:spLocks noGrp="1"/>
          </p:cNvSpPr>
          <p:nvPr>
            <p:ph type="ctrTitle" hasCustomPrompt="1"/>
          </p:nvPr>
        </p:nvSpPr>
        <p:spPr>
          <a:xfrm>
            <a:off x="479425" y="476250"/>
            <a:ext cx="11341100" cy="2971800"/>
          </a:xfrm>
        </p:spPr>
        <p:txBody>
          <a:bodyPr lIns="0" tIns="0" rIns="0" bIns="0" anchor="t" anchorCtr="0">
            <a:noAutofit/>
          </a:bodyPr>
          <a:lstStyle>
            <a:lvl1pPr algn="l">
              <a:defRPr sz="7200" b="1" i="0" spc="-150">
                <a:solidFill>
                  <a:schemeClr val="bg1"/>
                </a:solidFill>
                <a:latin typeface="COOPERHEWITT-SEMIBOLD" pitchFamily="2" charset="77"/>
                <a:ea typeface="COOPERHEWITT-SEMIBOLD" pitchFamily="2" charset="77"/>
              </a:defRPr>
            </a:lvl1pPr>
          </a:lstStyle>
          <a:p>
            <a:r>
              <a:rPr lang="en-US" sz="7200" b="1" i="0" spc="-150">
                <a:solidFill>
                  <a:schemeClr val="bg1"/>
                </a:solidFill>
                <a:latin typeface="COOPERHEWITT-SEMIBOLD" pitchFamily="2" charset="77"/>
                <a:ea typeface="COOPERHEWITT-SEMIBOLD" pitchFamily="2" charset="77"/>
              </a:rPr>
              <a:t>Brand identity guidelines</a:t>
            </a:r>
            <a:endParaRPr lang="en-US" sz="7200" b="1" spc="-150">
              <a:solidFill>
                <a:schemeClr val="bg1"/>
              </a:solidFill>
              <a:latin typeface="COOPERHEWITT-MEDIUM" pitchFamily="2" charset="77"/>
              <a:ea typeface="COOPERHEWITT-MEDIUM" pitchFamily="2" charset="77"/>
            </a:endParaRPr>
          </a:p>
        </p:txBody>
      </p:sp>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479425" y="3647439"/>
            <a:ext cx="11341100" cy="1689735"/>
          </a:xfrm>
        </p:spPr>
        <p:txBody>
          <a:bodyPr lIns="0" tIns="0" rIns="0" bIns="0">
            <a:noAutofit/>
          </a:bodyPr>
          <a:lstStyle>
            <a:lvl1pPr marL="0" indent="0" algn="l">
              <a:buNone/>
              <a:defRPr sz="2400" b="0" i="0">
                <a:solidFill>
                  <a:schemeClr val="bg1"/>
                </a:solidFill>
                <a:latin typeface="Public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pic>
        <p:nvPicPr>
          <p:cNvPr id="6" name="Picture 5">
            <a:extLst>
              <a:ext uri="{FF2B5EF4-FFF2-40B4-BE49-F238E27FC236}">
                <a16:creationId xmlns:a16="http://schemas.microsoft.com/office/drawing/2014/main" id="{F259E2FE-585D-3F47-9C46-D1FE9489E370}"/>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chemeClr val="bg1"/>
                </a:solidFill>
                <a:latin typeface="Cooper Hewitt" pitchFamily="2" charset="77"/>
                <a:ea typeface="Cooper Hewitt"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chemeClr val="bg1"/>
                </a:solidFill>
                <a:latin typeface="Public Sans" pitchFamily="2" charset="77"/>
              </a:defRPr>
            </a:lvl1pPr>
            <a:lvl2pPr>
              <a:defRPr b="0" i="0">
                <a:solidFill>
                  <a:schemeClr val="bg1"/>
                </a:solidFill>
                <a:latin typeface="Public Sans" pitchFamily="2" charset="77"/>
              </a:defRPr>
            </a:lvl2pPr>
            <a:lvl3pPr>
              <a:defRPr b="0" i="0">
                <a:solidFill>
                  <a:schemeClr val="bg1"/>
                </a:solidFill>
                <a:latin typeface="Public Sans" pitchFamily="2" charset="77"/>
              </a:defRPr>
            </a:lvl3pPr>
            <a:lvl4pPr>
              <a:defRPr b="0" i="0">
                <a:solidFill>
                  <a:schemeClr val="bg1"/>
                </a:solidFill>
                <a:latin typeface="Public Sans" pitchFamily="2" charset="77"/>
              </a:defRPr>
            </a:lvl4pPr>
            <a:lvl5pPr>
              <a:defRPr b="0" i="0">
                <a:solidFill>
                  <a:schemeClr val="bg1"/>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anchor="t" anchorCtr="0">
            <a:noAutofit/>
          </a:bodyPr>
          <a:lstStyle>
            <a:lvl1pPr>
              <a:defRPr sz="5400" b="1" i="0">
                <a:solidFill>
                  <a:schemeClr val="bg1"/>
                </a:solidFill>
                <a:latin typeface="Cooper Hewitt" pitchFamily="2" charset="77"/>
                <a:ea typeface="Cooper Hewitt" pitchFamily="2" charset="77"/>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volutpat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turpis</a:t>
            </a:r>
            <a:r>
              <a:rPr lang="en-GB" sz="5400">
                <a:latin typeface="COOPERHEWITT-SEMIBOLD" pitchFamily="2" charset="77"/>
                <a:ea typeface="COOPERHEWITT-SEMIBOLD" pitchFamily="2" charset="77"/>
              </a:rPr>
              <a:t> id </a:t>
            </a:r>
            <a:r>
              <a:rPr lang="en-GB" sz="5400" err="1">
                <a:latin typeface="COOPERHEWITT-SEMIBOLD" pitchFamily="2" charset="77"/>
                <a:ea typeface="COOPERHEWITT-SEMIBOLD" pitchFamily="2" charset="77"/>
              </a:rPr>
              <a:t>pellentesque</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sagittis</a:t>
            </a:r>
            <a:r>
              <a:rPr lang="en-GB" sz="5400">
                <a:latin typeface="COOPERHEWITT-SEMIBOLD" pitchFamily="2" charset="77"/>
                <a:ea typeface="COOPERHEWITT-SEMIBOLD" pitchFamily="2" charset="77"/>
              </a:rPr>
              <a:t>.</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numCol="2" spcCol="540000" anchor="t" anchorCtr="0">
            <a:noAutofit/>
          </a:bodyPr>
          <a:lstStyle>
            <a:lvl1pPr>
              <a:defRPr sz="2400" b="0" i="0">
                <a:solidFill>
                  <a:srgbClr val="01033C"/>
                </a:solidFill>
                <a:latin typeface="Public Sans" pitchFamily="2" charset="77"/>
                <a:ea typeface="Cooper Hewitt" pitchFamily="2" charset="77"/>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4" name="Picture 3">
            <a:extLst>
              <a:ext uri="{FF2B5EF4-FFF2-40B4-BE49-F238E27FC236}">
                <a16:creationId xmlns:a16="http://schemas.microsoft.com/office/drawing/2014/main" id="{38FDD584-05A5-004A-8151-192C12A76965}"/>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AB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4486A2D5-324C-9E4F-A4EB-75376B44CEDE}"/>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9628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3ADDC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EA39DB12-09C8-CB42-B27F-E3FC28EBA5AA}"/>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2202031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rgbClr val="22857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16D685-0808-8647-9F6B-2213D1DE7E5C}"/>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329497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rgbClr val="257F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6C96037-90F8-6140-B06F-C10492131903}"/>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3956558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3ADDC2"/>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3A2F2B-BE21-9342-BB30-45EC7239AA8A}"/>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479425" y="476250"/>
            <a:ext cx="11341100" cy="1349375"/>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479424" y="1915319"/>
            <a:ext cx="5580000" cy="3420000"/>
          </a:xfrm>
        </p:spPr>
        <p:txBody>
          <a:bodyPr lIns="0" tIns="0" rIns="0" bIns="0">
            <a:noAutofit/>
          </a:bodyPr>
          <a:lstStyle>
            <a:lvl1pPr>
              <a:defRPr sz="2800">
                <a:latin typeface="Public Sans" pitchFamily="2" charset="77"/>
              </a:defRPr>
            </a:lvl1pPr>
            <a:lvl2pPr>
              <a:defRPr sz="2400">
                <a:latin typeface="Public Sans" pitchFamily="2" charset="77"/>
              </a:defRPr>
            </a:lvl2pPr>
            <a:lvl3pPr>
              <a:defRPr sz="2000">
                <a:latin typeface="Public Sans" pitchFamily="2" charset="77"/>
              </a:defRPr>
            </a:lvl3pPr>
            <a:lvl4pPr>
              <a:defRPr sz="1800">
                <a:latin typeface="Public Sans" pitchFamily="2" charset="77"/>
              </a:defRPr>
            </a:lvl4pPr>
            <a:lvl5pPr>
              <a:defRPr sz="1800">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240525" y="1915319"/>
            <a:ext cx="5580000" cy="3420000"/>
          </a:xfrm>
        </p:spPr>
        <p:txBody>
          <a:bodyPr lIns="0" tIns="0" rIns="0" bIns="0">
            <a:noAutofit/>
          </a:bodyPr>
          <a:lstStyle>
            <a:lvl1pPr>
              <a:defRPr>
                <a:solidFill>
                  <a:srgbClr val="01033C"/>
                </a:solidFill>
                <a:latin typeface="Public Sans" pitchFamily="2" charset="77"/>
              </a:defRPr>
            </a:lvl1pPr>
            <a:lvl2pPr>
              <a:defRPr>
                <a:solidFill>
                  <a:srgbClr val="01033C"/>
                </a:solidFill>
                <a:latin typeface="Public Sans" pitchFamily="2" charset="77"/>
              </a:defRPr>
            </a:lvl2pPr>
            <a:lvl3pPr>
              <a:defRPr>
                <a:solidFill>
                  <a:srgbClr val="01033C"/>
                </a:solidFill>
                <a:latin typeface="Public Sans" pitchFamily="2" charset="77"/>
              </a:defRPr>
            </a:lvl3pPr>
            <a:lvl4pPr>
              <a:defRPr>
                <a:solidFill>
                  <a:srgbClr val="01033C"/>
                </a:solidFill>
                <a:latin typeface="Public Sans" pitchFamily="2" charset="77"/>
              </a:defRPr>
            </a:lvl4pPr>
            <a:lvl5pPr>
              <a:defRPr>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a:extLst>
              <a:ext uri="{FF2B5EF4-FFF2-40B4-BE49-F238E27FC236}">
                <a16:creationId xmlns:a16="http://schemas.microsoft.com/office/drawing/2014/main" id="{DE85392B-531D-9443-98C4-3C75134E3DE8}"/>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1664662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C67E-D9CF-4243-967E-E25B5873DF98}"/>
              </a:ext>
            </a:extLst>
          </p:cNvPr>
          <p:cNvSpPr>
            <a:spLocks noGrp="1"/>
          </p:cNvSpPr>
          <p:nvPr>
            <p:ph type="title"/>
          </p:nvPr>
        </p:nvSpPr>
        <p:spPr>
          <a:xfrm>
            <a:off x="479425" y="499441"/>
            <a:ext cx="11341099" cy="1080000"/>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D5FA80-486D-2643-87B6-5F203CFD9F65}"/>
              </a:ext>
            </a:extLst>
          </p:cNvPr>
          <p:cNvSpPr>
            <a:spLocks noGrp="1"/>
          </p:cNvSpPr>
          <p:nvPr>
            <p:ph type="body" idx="1"/>
          </p:nvPr>
        </p:nvSpPr>
        <p:spPr>
          <a:xfrm>
            <a:off x="479425"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E386BE8-E9D8-544E-96FE-6325AB7D4C8F}"/>
              </a:ext>
            </a:extLst>
          </p:cNvPr>
          <p:cNvSpPr>
            <a:spLocks noGrp="1"/>
          </p:cNvSpPr>
          <p:nvPr>
            <p:ph sz="half" idx="2"/>
          </p:nvPr>
        </p:nvSpPr>
        <p:spPr>
          <a:xfrm>
            <a:off x="479425"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EDA06B4-2C81-BF4E-826E-B0FCD6C95E83}"/>
              </a:ext>
            </a:extLst>
          </p:cNvPr>
          <p:cNvSpPr>
            <a:spLocks noGrp="1"/>
          </p:cNvSpPr>
          <p:nvPr>
            <p:ph type="body" sz="quarter" idx="3"/>
          </p:nvPr>
        </p:nvSpPr>
        <p:spPr>
          <a:xfrm>
            <a:off x="6330434"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AC9C9AA-F084-F14D-8F7A-05EA370F19FB}"/>
              </a:ext>
            </a:extLst>
          </p:cNvPr>
          <p:cNvSpPr>
            <a:spLocks noGrp="1"/>
          </p:cNvSpPr>
          <p:nvPr>
            <p:ph sz="quarter" idx="4"/>
          </p:nvPr>
        </p:nvSpPr>
        <p:spPr>
          <a:xfrm>
            <a:off x="6330434"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2ED5C0A4-1960-574D-9478-7A9E62D5FCE6}"/>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4286602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785D-AA34-5E4C-A859-4302402E4B4D}"/>
              </a:ext>
            </a:extLst>
          </p:cNvPr>
          <p:cNvSpPr>
            <a:spLocks noGrp="1"/>
          </p:cNvSpPr>
          <p:nvPr>
            <p:ph type="title"/>
          </p:nvPr>
        </p:nvSpPr>
        <p:spPr>
          <a:xfrm>
            <a:off x="489721" y="476250"/>
            <a:ext cx="11330803" cy="1325563"/>
          </a:xfrm>
        </p:spPr>
        <p:txBody>
          <a:bodyPr lIns="0" tIns="0" rIns="0" bIns="0" anchor="t" anchorCtr="0">
            <a:noAutofit/>
          </a:bodyPr>
          <a:lstStyle>
            <a:lvl1pPr>
              <a:defRPr b="1" i="0">
                <a:solidFill>
                  <a:srgbClr val="01033C"/>
                </a:solidFill>
                <a:latin typeface="Cooper Hewitt" pitchFamily="2" charset="77"/>
                <a:ea typeface="Cooper Hewitt" pitchFamily="2" charset="77"/>
              </a:defRPr>
            </a:lvl1pPr>
          </a:lstStyle>
          <a:p>
            <a:r>
              <a:rPr lang="en-GB"/>
              <a:t>Click to edit Master title style</a:t>
            </a:r>
            <a:endParaRPr lang="en-US"/>
          </a:p>
        </p:txBody>
      </p:sp>
      <p:pic>
        <p:nvPicPr>
          <p:cNvPr id="4" name="Picture 3">
            <a:extLst>
              <a:ext uri="{FF2B5EF4-FFF2-40B4-BE49-F238E27FC236}">
                <a16:creationId xmlns:a16="http://schemas.microsoft.com/office/drawing/2014/main" id="{75311D03-8D5F-E14A-AE70-CAB0D3B3243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3569460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6EE03E-696D-3443-9957-6DAF39F22432}"/>
              </a:ext>
            </a:extLst>
          </p:cNvPr>
          <p:cNvSpPr>
            <a:spLocks noGrp="1"/>
          </p:cNvSpPr>
          <p:nvPr>
            <p:ph idx="1" hasCustomPrompt="1"/>
          </p:nvPr>
        </p:nvSpPr>
        <p:spPr>
          <a:xfrm>
            <a:off x="4224337" y="476251"/>
            <a:ext cx="7596187" cy="4860924"/>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r>
              <a:rPr lang="en-GB"/>
              <a:t>Click to edit </a:t>
            </a:r>
            <a:br>
              <a:rPr lang="en-GB"/>
            </a:br>
            <a:r>
              <a:rPr lang="en-GB"/>
              <a:t>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2057400"/>
            <a:ext cx="2690041" cy="3279775"/>
          </a:xfrm>
        </p:spPr>
        <p:txBody>
          <a:bodyPr lIns="0" tIns="0" rIns="0" bIns="0" anchor="t" anchorCtr="0">
            <a:noAutofit/>
          </a:bodyPr>
          <a:lstStyle>
            <a:lvl1pPr marL="0" indent="0">
              <a:buNone/>
              <a:defRPr sz="16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sp>
        <p:nvSpPr>
          <p:cNvPr id="5" name="Date Placeholder 4">
            <a:extLst>
              <a:ext uri="{FF2B5EF4-FFF2-40B4-BE49-F238E27FC236}">
                <a16:creationId xmlns:a16="http://schemas.microsoft.com/office/drawing/2014/main" id="{01F6C9D7-CF06-E84A-B014-70D1279FB976}"/>
              </a:ext>
            </a:extLst>
          </p:cNvPr>
          <p:cNvSpPr>
            <a:spLocks noGrp="1"/>
          </p:cNvSpPr>
          <p:nvPr>
            <p:ph type="dt" sz="half" idx="10"/>
          </p:nvPr>
        </p:nvSpPr>
        <p:spPr/>
        <p:txBody>
          <a:bodyPr/>
          <a:lstStyle>
            <a:lvl1pPr>
              <a:defRPr sz="800"/>
            </a:lvl1pPr>
          </a:lstStyle>
          <a:p>
            <a:fld id="{35B43D16-B033-6545-AA6A-6A550AEB1383}" type="datetimeFigureOut">
              <a:rPr lang="en-US" smtClean="0"/>
              <a:pPr/>
              <a:t>10/5/2024</a:t>
            </a:fld>
            <a:endParaRPr lang="en-US"/>
          </a:p>
        </p:txBody>
      </p:sp>
      <p:sp>
        <p:nvSpPr>
          <p:cNvPr id="6" name="Footer Placeholder 5">
            <a:extLst>
              <a:ext uri="{FF2B5EF4-FFF2-40B4-BE49-F238E27FC236}">
                <a16:creationId xmlns:a16="http://schemas.microsoft.com/office/drawing/2014/main" id="{8914070B-579D-3848-9A03-D86E31ADD1C2}"/>
              </a:ext>
            </a:extLst>
          </p:cNvPr>
          <p:cNvSpPr>
            <a:spLocks noGrp="1"/>
          </p:cNvSpPr>
          <p:nvPr>
            <p:ph type="ftr" sz="quarter" idx="11"/>
          </p:nvPr>
        </p:nvSpPr>
        <p:spPr/>
        <p:txBody>
          <a:bodyPr/>
          <a:lstStyle>
            <a:lvl1pPr>
              <a:defRPr sz="800"/>
            </a:lvl1pPr>
          </a:lstStyle>
          <a:p>
            <a:endParaRPr lang="en-US"/>
          </a:p>
        </p:txBody>
      </p:sp>
      <p:sp>
        <p:nvSpPr>
          <p:cNvPr id="7" name="Slide Number Placeholder 6">
            <a:extLst>
              <a:ext uri="{FF2B5EF4-FFF2-40B4-BE49-F238E27FC236}">
                <a16:creationId xmlns:a16="http://schemas.microsoft.com/office/drawing/2014/main" id="{8B8A3AD0-FB18-9A4C-8342-39BAD4E4898D}"/>
              </a:ext>
            </a:extLst>
          </p:cNvPr>
          <p:cNvSpPr>
            <a:spLocks noGrp="1"/>
          </p:cNvSpPr>
          <p:nvPr>
            <p:ph type="sldNum" sz="quarter" idx="12"/>
          </p:nvPr>
        </p:nvSpPr>
        <p:spPr/>
        <p:txBody>
          <a:bodyPr/>
          <a:lstStyle>
            <a:lvl1pPr>
              <a:defRPr sz="800"/>
            </a:lvl1pPr>
          </a:lstStyle>
          <a:p>
            <a:fld id="{EAD915C5-3F29-4A47-B4DF-A90724147DE1}" type="slidenum">
              <a:rPr lang="en-US" smtClean="0"/>
              <a:pPr/>
              <a:t>‹#›</a:t>
            </a:fld>
            <a:endParaRPr lang="en-US"/>
          </a:p>
        </p:txBody>
      </p:sp>
      <p:pic>
        <p:nvPicPr>
          <p:cNvPr id="9" name="Picture 8">
            <a:extLst>
              <a:ext uri="{FF2B5EF4-FFF2-40B4-BE49-F238E27FC236}">
                <a16:creationId xmlns:a16="http://schemas.microsoft.com/office/drawing/2014/main" id="{298E5DCF-5508-C84A-91F0-D5076C4FD663}"/>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750833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5107514" cy="2952750"/>
          </a:xfrm>
        </p:spPr>
        <p:txBody>
          <a:bodyPr anchor="t" anchorCtr="0">
            <a:noAutofit/>
          </a:bodyPr>
          <a:lstStyle>
            <a:lvl1pPr>
              <a:defRPr sz="5400"/>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3429000"/>
            <a:ext cx="5107514" cy="3024188"/>
          </a:xfrm>
        </p:spPr>
        <p:txBody>
          <a:bodyPr lIns="0" tIns="0" rIns="0" bIns="0" anchor="t" anchorCtr="0">
            <a:noAutofit/>
          </a:bodyPr>
          <a:lstStyle>
            <a:lvl1pPr marL="0" indent="0">
              <a:buNone/>
              <a:defRPr sz="20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pic>
        <p:nvPicPr>
          <p:cNvPr id="10" name="Content Placeholder 4">
            <a:extLst>
              <a:ext uri="{FF2B5EF4-FFF2-40B4-BE49-F238E27FC236}">
                <a16:creationId xmlns:a16="http://schemas.microsoft.com/office/drawing/2014/main" id="{C53112EE-831C-A74B-9B22-E2464280C7E6}"/>
              </a:ext>
            </a:extLst>
          </p:cNvPr>
          <p:cNvPicPr>
            <a:picLocks noChangeAspect="1"/>
          </p:cNvPicPr>
          <p:nvPr userDrawn="1"/>
        </p:nvPicPr>
        <p:blipFill rotWithShape="1">
          <a:blip r:embed="rId2"/>
          <a:srcRect l="45607" t="18175" r="8786" b="4862"/>
          <a:stretch/>
        </p:blipFill>
        <p:spPr>
          <a:xfrm>
            <a:off x="6096000" y="0"/>
            <a:ext cx="6096000" cy="6858001"/>
          </a:xfrm>
          <a:prstGeom prst="rect">
            <a:avLst/>
          </a:prstGeom>
        </p:spPr>
      </p:pic>
    </p:spTree>
    <p:extLst>
      <p:ext uri="{BB962C8B-B14F-4D97-AF65-F5344CB8AC3E}">
        <p14:creationId xmlns:p14="http://schemas.microsoft.com/office/powerpoint/2010/main" val="222083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pic>
        <p:nvPicPr>
          <p:cNvPr id="5" name="Picture 4">
            <a:extLst>
              <a:ext uri="{FF2B5EF4-FFF2-40B4-BE49-F238E27FC236}">
                <a16:creationId xmlns:a16="http://schemas.microsoft.com/office/drawing/2014/main" id="{21A4D744-03F0-004E-BF2F-76333924685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873194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05EB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17125D-1EC6-0548-ACBE-65A9BADB141C}"/>
              </a:ext>
            </a:extLst>
          </p:cNvPr>
          <p:cNvPicPr>
            <a:picLocks noChangeAspect="1"/>
          </p:cNvPicPr>
          <p:nvPr userDrawn="1"/>
        </p:nvPicPr>
        <p:blipFill rotWithShape="1">
          <a:blip r:embed="rId2"/>
          <a:srcRect l="29958" t="7523" r="2846" b="35780"/>
          <a:stretch/>
        </p:blipFill>
        <p:spPr>
          <a:xfrm>
            <a:off x="1" y="0"/>
            <a:ext cx="12192000" cy="6858000"/>
          </a:xfrm>
          <a:prstGeom prst="rect">
            <a:avLst/>
          </a:prstGeom>
        </p:spPr>
      </p:pic>
      <p:pic>
        <p:nvPicPr>
          <p:cNvPr id="10" name="Picture 9">
            <a:extLst>
              <a:ext uri="{FF2B5EF4-FFF2-40B4-BE49-F238E27FC236}">
                <a16:creationId xmlns:a16="http://schemas.microsoft.com/office/drawing/2014/main" id="{5C63F1FB-A353-9349-BDBD-9DCE5E2F8551}"/>
              </a:ext>
            </a:extLst>
          </p:cNvPr>
          <p:cNvPicPr>
            <a:picLocks noChangeAspect="1"/>
          </p:cNvPicPr>
          <p:nvPr userDrawn="1"/>
        </p:nvPicPr>
        <p:blipFill>
          <a:blip r:embed="rId3"/>
          <a:srcRect/>
          <a:stretch/>
        </p:blipFill>
        <p:spPr>
          <a:xfrm>
            <a:off x="9656991" y="280311"/>
            <a:ext cx="2344505"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t" anchorCtr="0">
            <a:noAutofit/>
          </a:bodyPr>
          <a:lstStyle>
            <a:lvl1pPr>
              <a:defRPr sz="5400">
                <a:solidFill>
                  <a:srgbClr val="01033C"/>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10/5/2024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3196171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rgbClr val="005EB8"/>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13A6FD5-AD39-894C-A874-2CAF50F18059}"/>
              </a:ext>
            </a:extLst>
          </p:cNvPr>
          <p:cNvPicPr>
            <a:picLocks noChangeAspect="1"/>
          </p:cNvPicPr>
          <p:nvPr userDrawn="1"/>
        </p:nvPicPr>
        <p:blipFill rotWithShape="1">
          <a:blip r:embed="rId2"/>
          <a:srcRect r="472" b="16096"/>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C722382-8003-C247-BF58-C95DC7A8E657}"/>
              </a:ext>
            </a:extLst>
          </p:cNvPr>
          <p:cNvPicPr>
            <a:picLocks noChangeAspect="1"/>
          </p:cNvPicPr>
          <p:nvPr userDrawn="1"/>
        </p:nvPicPr>
        <p:blipFill>
          <a:blip r:embed="rId3"/>
          <a:srcRect/>
          <a:stretch/>
        </p:blipFill>
        <p:spPr>
          <a:xfrm>
            <a:off x="9656990" y="5829888"/>
            <a:ext cx="2344508"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b" anchorCtr="0">
            <a:noAutofit/>
          </a:bodyPr>
          <a:lstStyle>
            <a:lvl1pPr>
              <a:defRPr sz="5400">
                <a:solidFill>
                  <a:schemeClr val="bg1"/>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10/5/2024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509626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 Blu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253E84"/>
                </a:solidFill>
                <a:latin typeface="Antonio" charset="0"/>
                <a:ea typeface="Antonio" charset="0"/>
                <a:cs typeface="Antonio" charset="0"/>
              </a:defRPr>
            </a:lvl1pPr>
          </a:lstStyle>
          <a:p>
            <a:r>
              <a:rPr lang="en-GB"/>
              <a:t>Contents slide</a:t>
            </a:r>
            <a:endParaRPr lang="en-US"/>
          </a:p>
        </p:txBody>
      </p:sp>
      <p:sp>
        <p:nvSpPr>
          <p:cNvPr id="10" name="Content Placeholder 2"/>
          <p:cNvSpPr>
            <a:spLocks noGrp="1"/>
          </p:cNvSpPr>
          <p:nvPr>
            <p:ph idx="1"/>
          </p:nvPr>
        </p:nvSpPr>
        <p:spPr>
          <a:xfrm>
            <a:off x="1130005" y="2359400"/>
            <a:ext cx="9387840" cy="3296602"/>
          </a:xfrm>
        </p:spPr>
        <p:txBody>
          <a:bodyPr lIns="0" tIns="0" rIns="0" bIns="0"/>
          <a:lstStyle>
            <a:lvl1pPr marL="457200" indent="-457200">
              <a:buClr>
                <a:schemeClr val="accent2"/>
              </a:buClr>
              <a:buFont typeface="Wingdings" pitchFamily="2" charset="2"/>
              <a:buChar char="§"/>
              <a:defRPr b="0" i="0">
                <a:latin typeface="Work Sans" charset="0"/>
                <a:ea typeface="Work Sans" charset="0"/>
                <a:cs typeface="Work Sans" charset="0"/>
              </a:defRPr>
            </a:lvl1pPr>
            <a:lvl2pPr marL="800100" indent="-342900">
              <a:buClr>
                <a:schemeClr val="accent2"/>
              </a:buClr>
              <a:buFont typeface="Wingdings" pitchFamily="2" charset="2"/>
              <a:buChar char="§"/>
              <a:defRPr b="0" i="0">
                <a:latin typeface="Work Sans" charset="0"/>
                <a:ea typeface="Work Sans" charset="0"/>
                <a:cs typeface="Work Sans" charset="0"/>
              </a:defRPr>
            </a:lvl2pPr>
            <a:lvl3pPr marL="1257300" indent="-342900">
              <a:buClr>
                <a:schemeClr val="accent2"/>
              </a:buClr>
              <a:buFont typeface="Wingdings" pitchFamily="2" charset="2"/>
              <a:buChar char="§"/>
              <a:defRPr b="0" i="0">
                <a:latin typeface="Work Sans" charset="0"/>
                <a:ea typeface="Work Sans" charset="0"/>
                <a:cs typeface="Work Sans" charset="0"/>
              </a:defRPr>
            </a:lvl3pPr>
            <a:lvl4pPr marL="1657350" indent="-285750">
              <a:buClr>
                <a:schemeClr val="accent2"/>
              </a:buClr>
              <a:buFont typeface="Wingdings" pitchFamily="2" charset="2"/>
              <a:buChar char="§"/>
              <a:defRPr b="0" i="0">
                <a:latin typeface="Work Sans" charset="0"/>
                <a:ea typeface="Work Sans" charset="0"/>
                <a:cs typeface="Work Sans" charset="0"/>
              </a:defRPr>
            </a:lvl4pPr>
            <a:lvl5pPr marL="2114550" indent="-285750">
              <a:buClr>
                <a:schemeClr val="accent2"/>
              </a:buClr>
              <a:buFont typeface="Wingdings" pitchFamily="2" charset="2"/>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2" name="Rectangle 11"/>
          <p:cNvSpPr/>
          <p:nvPr userDrawn="1"/>
        </p:nvSpPr>
        <p:spPr>
          <a:xfrm>
            <a:off x="841286" y="1226854"/>
            <a:ext cx="36000" cy="5652000"/>
          </a:xfrm>
          <a:prstGeom prst="rect">
            <a:avLst/>
          </a:prstGeom>
          <a:solidFill>
            <a:srgbClr val="606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2A1564"/>
                </a:solidFill>
              </a:rPr>
              <a:t> </a:t>
            </a:r>
          </a:p>
        </p:txBody>
      </p:sp>
    </p:spTree>
    <p:extLst>
      <p:ext uri="{BB962C8B-B14F-4D97-AF65-F5344CB8AC3E}">
        <p14:creationId xmlns:p14="http://schemas.microsoft.com/office/powerpoint/2010/main" val="106552844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713804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6559314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1720" y="6389003"/>
            <a:ext cx="11936107" cy="343899"/>
          </a:xfrm>
        </p:spPr>
        <p:txBody>
          <a:bodyPr anchor="b"/>
          <a:lstStyle>
            <a:lvl1pPr algn="l">
              <a:defRPr sz="1600" b="0">
                <a:solidFill>
                  <a:schemeClr val="tx1"/>
                </a:solidFill>
              </a:defRPr>
            </a:lvl1pPr>
          </a:lstStyle>
          <a:p>
            <a:r>
              <a:rPr lang="en-US"/>
              <a:t>Click to edit master title style</a:t>
            </a:r>
            <a:endParaRPr lang="en-GB"/>
          </a:p>
        </p:txBody>
      </p:sp>
      <p:sp>
        <p:nvSpPr>
          <p:cNvPr id="3" name="Picture Placeholder 2"/>
          <p:cNvSpPr>
            <a:spLocks noGrp="1"/>
          </p:cNvSpPr>
          <p:nvPr>
            <p:ph type="pic" idx="1"/>
          </p:nvPr>
        </p:nvSpPr>
        <p:spPr>
          <a:xfrm>
            <a:off x="0" y="1"/>
            <a:ext cx="12192000" cy="6253316"/>
          </a:xfrm>
        </p:spPr>
        <p:txBody>
          <a:bodyPr/>
          <a:lstStyle>
            <a:lvl1pPr marL="0" indent="0">
              <a:buNone/>
              <a:defRPr sz="3600"/>
            </a:lvl1pPr>
            <a:lvl2pPr marL="504979" indent="0">
              <a:buNone/>
              <a:defRPr sz="3067"/>
            </a:lvl2pPr>
            <a:lvl3pPr marL="1009960" indent="0">
              <a:buNone/>
              <a:defRPr sz="2667"/>
            </a:lvl3pPr>
            <a:lvl4pPr marL="1514939" indent="0">
              <a:buNone/>
              <a:defRPr sz="2267"/>
            </a:lvl4pPr>
            <a:lvl5pPr marL="2019920" indent="0">
              <a:buNone/>
              <a:defRPr sz="2267"/>
            </a:lvl5pPr>
            <a:lvl6pPr marL="2524900" indent="0">
              <a:buNone/>
              <a:defRPr sz="2267"/>
            </a:lvl6pPr>
            <a:lvl7pPr marL="3029880" indent="0">
              <a:buNone/>
              <a:defRPr sz="2267"/>
            </a:lvl7pPr>
            <a:lvl8pPr marL="3534860" indent="0">
              <a:buNone/>
              <a:defRPr sz="2267"/>
            </a:lvl8pPr>
            <a:lvl9pPr marL="4039840" indent="0">
              <a:buNone/>
              <a:defRPr sz="2267"/>
            </a:lvl9pPr>
          </a:lstStyle>
          <a:p>
            <a:pPr lvl="0"/>
            <a:endParaRPr lang="en-GB" noProof="0"/>
          </a:p>
        </p:txBody>
      </p:sp>
    </p:spTree>
    <p:extLst>
      <p:ext uri="{BB962C8B-B14F-4D97-AF65-F5344CB8AC3E}">
        <p14:creationId xmlns:p14="http://schemas.microsoft.com/office/powerpoint/2010/main" val="113113490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Slide">
    <p:bg>
      <p:bgPr>
        <a:solidFill>
          <a:srgbClr val="2E3E80"/>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BD72F49C-24B7-9246-98F5-122CFB7CDA5E}"/>
              </a:ext>
            </a:extLst>
          </p:cNvPr>
          <p:cNvSpPr>
            <a:spLocks noGrp="1"/>
          </p:cNvSpPr>
          <p:nvPr>
            <p:ph type="pic" idx="1"/>
          </p:nvPr>
        </p:nvSpPr>
        <p:spPr>
          <a:xfrm>
            <a:off x="0" y="23750"/>
            <a:ext cx="12192000" cy="6858000"/>
          </a:xfrm>
          <a:solidFill>
            <a:srgbClr val="2E3E8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 name="Title 1">
            <a:extLst>
              <a:ext uri="{FF2B5EF4-FFF2-40B4-BE49-F238E27FC236}">
                <a16:creationId xmlns:a16="http://schemas.microsoft.com/office/drawing/2014/main" id="{5E469BDF-CFDA-6744-B0B8-6E811A0E036D}"/>
              </a:ext>
            </a:extLst>
          </p:cNvPr>
          <p:cNvSpPr>
            <a:spLocks noGrp="1"/>
          </p:cNvSpPr>
          <p:nvPr>
            <p:ph type="ctrTitle" hasCustomPrompt="1"/>
          </p:nvPr>
        </p:nvSpPr>
        <p:spPr>
          <a:xfrm>
            <a:off x="-91440" y="2397760"/>
            <a:ext cx="8656320" cy="4839472"/>
          </a:xfrm>
          <a:noFill/>
          <a:ln w="38100">
            <a:noFill/>
            <a:miter lim="800000"/>
          </a:ln>
        </p:spPr>
        <p:txBody>
          <a:bodyPr lIns="0" tIns="0" rIns="0" bIns="0" anchor="b" anchorCtr="0">
            <a:noAutofit/>
          </a:bodyPr>
          <a:lstStyle>
            <a:lvl1pPr algn="l">
              <a:defRPr sz="11000" b="1" i="0" spc="-150">
                <a:solidFill>
                  <a:schemeClr val="bg1"/>
                </a:solidFill>
                <a:latin typeface="Antonio" panose="02000503000000000000" pitchFamily="2" charset="77"/>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3D06A6CF-4228-1845-85DB-671E35A2DC6F}"/>
              </a:ext>
            </a:extLst>
          </p:cNvPr>
          <p:cNvPicPr>
            <a:picLocks noChangeAspect="1"/>
          </p:cNvPicPr>
          <p:nvPr userDrawn="1"/>
        </p:nvPicPr>
        <p:blipFill>
          <a:blip r:embed="rId2"/>
          <a:srcRect/>
          <a:stretch/>
        </p:blipFill>
        <p:spPr>
          <a:xfrm>
            <a:off x="0" y="38990"/>
            <a:ext cx="12192000" cy="6858000"/>
          </a:xfrm>
          <a:prstGeom prst="rect">
            <a:avLst/>
          </a:prstGeom>
        </p:spPr>
      </p:pic>
    </p:spTree>
    <p:extLst>
      <p:ext uri="{BB962C8B-B14F-4D97-AF65-F5344CB8AC3E}">
        <p14:creationId xmlns:p14="http://schemas.microsoft.com/office/powerpoint/2010/main" val="156245972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729027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ontents Slide">
    <p:bg>
      <p:bgPr>
        <a:solidFill>
          <a:srgbClr val="EEFC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00BFC6-72B5-B948-841F-BA40B32DA3C3}"/>
              </a:ext>
            </a:extLst>
          </p:cNvPr>
          <p:cNvPicPr>
            <a:picLocks noChangeAspect="1"/>
          </p:cNvPicPr>
          <p:nvPr userDrawn="1"/>
        </p:nvPicPr>
        <p:blipFill>
          <a:blip r:embed="rId2"/>
          <a:srcRect/>
          <a:stretch/>
        </p:blipFill>
        <p:spPr>
          <a:xfrm>
            <a:off x="9862730" y="6034009"/>
            <a:ext cx="2097206" cy="757324"/>
          </a:xfrm>
          <a:prstGeom prst="rect">
            <a:avLst/>
          </a:prstGeom>
        </p:spPr>
      </p:pic>
      <p:sp>
        <p:nvSpPr>
          <p:cNvPr id="10" name="Title 1"/>
          <p:cNvSpPr>
            <a:spLocks noGrp="1"/>
          </p:cNvSpPr>
          <p:nvPr>
            <p:ph type="title" hasCustomPrompt="1"/>
          </p:nvPr>
        </p:nvSpPr>
        <p:spPr>
          <a:xfrm>
            <a:off x="756457" y="265616"/>
            <a:ext cx="10876341" cy="590202"/>
          </a:xfrm>
        </p:spPr>
        <p:txBody>
          <a:bodyPr vert="horz" lIns="0" tIns="0" rIns="0" bIns="0" rtlCol="0" anchor="ctr" anchorCtr="0">
            <a:normAutofit/>
          </a:bodyPr>
          <a:lstStyle>
            <a:lvl1pPr>
              <a:defRPr lang="en-US" sz="3600" dirty="0">
                <a:solidFill>
                  <a:srgbClr val="01033C"/>
                </a:solidFill>
                <a:latin typeface="Arial" panose="020B0604020202020204" pitchFamily="34" charset="0"/>
                <a:ea typeface="Arial" panose="020B0604020202020204" pitchFamily="34" charset="0"/>
                <a:cs typeface="Arial" panose="020B0604020202020204" pitchFamily="34" charset="0"/>
              </a:defRPr>
            </a:lvl1pPr>
          </a:lstStyle>
          <a:p>
            <a:pPr lvl="0"/>
            <a:r>
              <a:rPr lang="en-GB"/>
              <a:t>Contents slide</a:t>
            </a:r>
            <a:endParaRPr lang="en-US"/>
          </a:p>
        </p:txBody>
      </p:sp>
      <p:sp>
        <p:nvSpPr>
          <p:cNvPr id="11" name="Content Placeholder 2"/>
          <p:cNvSpPr>
            <a:spLocks noGrp="1"/>
          </p:cNvSpPr>
          <p:nvPr>
            <p:ph idx="1"/>
          </p:nvPr>
        </p:nvSpPr>
        <p:spPr>
          <a:xfrm>
            <a:off x="756457" y="1005840"/>
            <a:ext cx="10956176" cy="5394959"/>
          </a:xfrm>
        </p:spPr>
        <p:txBody>
          <a:bodyPr vert="horz" lIns="91440" tIns="45720" rIns="91440" bIns="45720" rtlCol="0">
            <a:normAutofit/>
          </a:bodyPr>
          <a:lstStyle>
            <a:lvl1pPr>
              <a:defRPr lang="en-US" sz="2400" dirty="0">
                <a:solidFill>
                  <a:srgbClr val="25327D"/>
                </a:solidFill>
                <a:latin typeface="Work Sans" pitchFamily="2" charset="0"/>
                <a:ea typeface="+mn-ea"/>
                <a:cs typeface="Times New Roman" panose="02020603050405020304" pitchFamily="18" charset="0"/>
              </a:defRPr>
            </a:lvl1pPr>
            <a:lvl2pPr>
              <a:defRPr lang="en-US" sz="2000" dirty="0">
                <a:solidFill>
                  <a:srgbClr val="25327D"/>
                </a:solidFill>
                <a:latin typeface="Work Sans" pitchFamily="2" charset="0"/>
                <a:ea typeface="+mn-ea"/>
                <a:cs typeface="Times New Roman" panose="02020603050405020304" pitchFamily="18" charset="0"/>
              </a:defRPr>
            </a:lvl2pPr>
            <a:lvl3pPr>
              <a:defRPr lang="en-US" sz="1800" dirty="0">
                <a:solidFill>
                  <a:srgbClr val="25327D"/>
                </a:solidFill>
                <a:latin typeface="Work Sans" pitchFamily="2" charset="0"/>
                <a:ea typeface="+mn-ea"/>
                <a:cs typeface="Times New Roman" panose="02020603050405020304" pitchFamily="18" charset="0"/>
              </a:defRPr>
            </a:lvl3pPr>
            <a:lvl4pPr>
              <a:defRPr lang="en-US" sz="1600" dirty="0">
                <a:solidFill>
                  <a:srgbClr val="25327D"/>
                </a:solidFill>
                <a:latin typeface="Work Sans" pitchFamily="2" charset="0"/>
                <a:ea typeface="+mn-ea"/>
                <a:cs typeface="Times New Roman" panose="02020603050405020304" pitchFamily="18" charset="0"/>
              </a:defRPr>
            </a:lvl4pPr>
            <a:lvl5pPr>
              <a:defRPr lang="en-US" sz="1600" dirty="0">
                <a:solidFill>
                  <a:srgbClr val="25327D"/>
                </a:solidFill>
                <a:latin typeface="Work Sans" pitchFamily="2" charset="0"/>
                <a:ea typeface="+mn-ea"/>
                <a:cs typeface="Times New Roman" panose="02020603050405020304" pitchFamily="18" charset="0"/>
              </a:defRPr>
            </a:lvl5pPr>
          </a:lstStyle>
          <a:p>
            <a:pPr marL="342900" lvl="0" indent="-342900" algn="just">
              <a:spcBef>
                <a:spcPct val="20000"/>
              </a:spcBef>
              <a:buFont typeface="Arial" pitchFamily="34" charset="0"/>
            </a:pPr>
            <a:r>
              <a:rPr lang="en-US"/>
              <a:t>Click to edit Master text styles</a:t>
            </a:r>
          </a:p>
          <a:p>
            <a:pPr marL="742950" lvl="1" indent="-285750" algn="just">
              <a:spcBef>
                <a:spcPct val="20000"/>
              </a:spcBef>
              <a:buFont typeface="Arial" pitchFamily="34" charset="0"/>
              <a:buChar char="–"/>
            </a:pPr>
            <a:r>
              <a:rPr lang="en-US"/>
              <a:t>Second level</a:t>
            </a:r>
          </a:p>
          <a:p>
            <a:pPr lvl="2" algn="just">
              <a:spcBef>
                <a:spcPct val="20000"/>
              </a:spcBef>
              <a:buFont typeface="Arial" pitchFamily="34" charset="0"/>
            </a:pPr>
            <a:r>
              <a:rPr lang="en-US"/>
              <a:t>Third level</a:t>
            </a:r>
          </a:p>
          <a:p>
            <a:pPr lvl="3" algn="just">
              <a:spcBef>
                <a:spcPct val="20000"/>
              </a:spcBef>
              <a:buFont typeface="Arial" pitchFamily="34" charset="0"/>
              <a:buChar char="–"/>
            </a:pPr>
            <a:r>
              <a:rPr lang="en-US"/>
              <a:t>Fourth level</a:t>
            </a:r>
          </a:p>
          <a:p>
            <a:pPr lvl="4" algn="just">
              <a:spcBef>
                <a:spcPct val="20000"/>
              </a:spcBef>
              <a:buFont typeface="Arial" pitchFamily="34" charset="0"/>
              <a:buChar char="»"/>
            </a:pPr>
            <a:r>
              <a:rPr lang="en-US"/>
              <a:t>Fifth level</a:t>
            </a:r>
          </a:p>
        </p:txBody>
      </p:sp>
    </p:spTree>
    <p:extLst>
      <p:ext uri="{BB962C8B-B14F-4D97-AF65-F5344CB8AC3E}">
        <p14:creationId xmlns:p14="http://schemas.microsoft.com/office/powerpoint/2010/main" val="831931379"/>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479425" y="500062"/>
            <a:ext cx="113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489721" y="1760062"/>
            <a:ext cx="11329703" cy="35771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489721" y="6093522"/>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10/5/2024</a:t>
            </a:fld>
            <a:endParaRPr lang="en-US"/>
          </a:p>
        </p:txBody>
      </p:sp>
      <p:sp>
        <p:nvSpPr>
          <p:cNvPr id="5" name="Footer Placeholder 4">
            <a:extLst>
              <a:ext uri="{FF2B5EF4-FFF2-40B4-BE49-F238E27FC236}">
                <a16:creationId xmlns:a16="http://schemas.microsoft.com/office/drawing/2014/main" id="{EC68BE97-3C46-8640-AF66-ED68FD8F0185}"/>
              </a:ext>
            </a:extLst>
          </p:cNvPr>
          <p:cNvSpPr>
            <a:spLocks noGrp="1"/>
          </p:cNvSpPr>
          <p:nvPr>
            <p:ph type="ftr" sz="quarter" idx="3"/>
          </p:nvPr>
        </p:nvSpPr>
        <p:spPr>
          <a:xfrm>
            <a:off x="2816298"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endParaRPr lang="en-US"/>
          </a:p>
        </p:txBody>
      </p:sp>
      <p:sp>
        <p:nvSpPr>
          <p:cNvPr id="6" name="Slide Number Placeholder 5">
            <a:extLst>
              <a:ext uri="{FF2B5EF4-FFF2-40B4-BE49-F238E27FC236}">
                <a16:creationId xmlns:a16="http://schemas.microsoft.com/office/drawing/2014/main" id="{782495FF-3E8C-BF4C-BD9A-067CC11B0F49}"/>
              </a:ext>
            </a:extLst>
          </p:cNvPr>
          <p:cNvSpPr>
            <a:spLocks noGrp="1"/>
          </p:cNvSpPr>
          <p:nvPr>
            <p:ph type="sldNum" sz="quarter" idx="4"/>
          </p:nvPr>
        </p:nvSpPr>
        <p:spPr>
          <a:xfrm>
            <a:off x="5502875"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51" r:id="rId5"/>
    <p:sldLayoutId id="2147483660" r:id="rId6"/>
    <p:sldLayoutId id="2147483663" r:id="rId7"/>
    <p:sldLayoutId id="2147483664" r:id="rId8"/>
    <p:sldLayoutId id="2147483661" r:id="rId9"/>
    <p:sldLayoutId id="2147483652" r:id="rId10"/>
    <p:sldLayoutId id="2147483653" r:id="rId11"/>
    <p:sldLayoutId id="2147483654" r:id="rId12"/>
    <p:sldLayoutId id="2147483655" r:id="rId13"/>
    <p:sldLayoutId id="2147483656" r:id="rId14"/>
    <p:sldLayoutId id="2147483668" r:id="rId15"/>
    <p:sldLayoutId id="2147483662" r:id="rId16"/>
    <p:sldLayoutId id="2147483657" r:id="rId17"/>
    <p:sldLayoutId id="2147483677" r:id="rId18"/>
    <p:sldLayoutId id="2147483669" r:id="rId19"/>
    <p:sldLayoutId id="2147483719" r:id="rId20"/>
    <p:sldLayoutId id="2147483720" r:id="rId21"/>
    <p:sldLayoutId id="2147483721" r:id="rId22"/>
    <p:sldLayoutId id="2147483676" r:id="rId23"/>
  </p:sldLayoutIdLst>
  <p:txStyles>
    <p:titleStyle>
      <a:lvl1pPr algn="l" defTabSz="914400" rtl="0" eaLnBrk="1" latinLnBrk="0" hangingPunct="1">
        <a:lnSpc>
          <a:spcPct val="90000"/>
        </a:lnSpc>
        <a:spcBef>
          <a:spcPct val="0"/>
        </a:spcBef>
        <a:buNone/>
        <a:defRPr sz="5400" b="0" i="0" kern="1200">
          <a:solidFill>
            <a:srgbClr val="01033C"/>
          </a:solidFill>
          <a:latin typeface="COOPERHEWITT-SEMIBOLD" pitchFamily="2" charset="77"/>
          <a:ea typeface="COOPERHEWITT-SEMIBOLD"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Public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Public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Public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orient="horz" pos="300" userDrawn="1">
          <p15:clr>
            <a:srgbClr val="F26B43"/>
          </p15:clr>
        </p15:guide>
        <p15:guide id="5" pos="7446" userDrawn="1">
          <p15:clr>
            <a:srgbClr val="F26B43"/>
          </p15:clr>
        </p15:guide>
        <p15:guide id="6" orient="horz" pos="4065" userDrawn="1">
          <p15:clr>
            <a:srgbClr val="F26B43"/>
          </p15:clr>
        </p15:guide>
        <p15:guide id="7" pos="2003" userDrawn="1">
          <p15:clr>
            <a:srgbClr val="F26B43"/>
          </p15:clr>
        </p15:guide>
        <p15:guide id="8" pos="2661" userDrawn="1">
          <p15:clr>
            <a:srgbClr val="F26B43"/>
          </p15:clr>
        </p15:guide>
        <p15:guide id="9" orient="horz" pos="3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10/5/2024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687" r:id="rId19"/>
    <p:sldLayoutId id="2147483706" r:id="rId20"/>
    <p:sldLayoutId id="2147483733" r:id="rId21"/>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1842" y="3227338"/>
            <a:ext cx="4541560" cy="3323595"/>
          </a:xfrm>
        </p:spPr>
        <p:txBody>
          <a:bodyPr lIns="0" tIns="0" rIns="0" bIns="0">
            <a:normAutofit/>
          </a:bodyPr>
          <a:lstStyle/>
          <a:p>
            <a:pPr>
              <a:lnSpc>
                <a:spcPct val="100000"/>
              </a:lnSpc>
            </a:pPr>
            <a:r>
              <a:rPr lang="en-US" dirty="0"/>
              <a:t>BUSI 1764- Global Entrepreneurship and Innovation</a:t>
            </a:r>
          </a:p>
          <a:p>
            <a:endParaRPr lang="en-GB" b="1" dirty="0"/>
          </a:p>
          <a:p>
            <a:endParaRPr lang="en-GB" b="1" dirty="0"/>
          </a:p>
          <a:p>
            <a:endParaRPr lang="en-GB" b="1" dirty="0"/>
          </a:p>
          <a:p>
            <a:r>
              <a:rPr lang="en-GB" b="1" dirty="0">
                <a:solidFill>
                  <a:srgbClr val="FFC000"/>
                </a:solidFill>
              </a:rPr>
              <a:t>Week 3 Tutorial Slides</a:t>
            </a:r>
            <a:endParaRPr lang="en-GB" dirty="0">
              <a:solidFill>
                <a:srgbClr val="FFC000"/>
              </a:solidFill>
            </a:endParaRPr>
          </a:p>
          <a:p>
            <a:endParaRPr lang="en-GB" dirty="0"/>
          </a:p>
        </p:txBody>
      </p:sp>
      <p:sp>
        <p:nvSpPr>
          <p:cNvPr id="2" name="Title 1"/>
          <p:cNvSpPr>
            <a:spLocks noGrp="1"/>
          </p:cNvSpPr>
          <p:nvPr>
            <p:ph type="ctrTitle"/>
          </p:nvPr>
        </p:nvSpPr>
        <p:spPr>
          <a:xfrm>
            <a:off x="611842" y="1224000"/>
            <a:ext cx="4541560" cy="2003338"/>
          </a:xfrm>
        </p:spPr>
        <p:txBody>
          <a:bodyPr lIns="0" tIns="0" rIns="0" bIns="0" anchor="t" anchorCtr="0">
            <a:normAutofit/>
          </a:bodyPr>
          <a:lstStyle/>
          <a:p>
            <a:r>
              <a:rPr lang="en-US" sz="6000" b="1" dirty="0">
                <a:solidFill>
                  <a:srgbClr val="FFC000"/>
                </a:solidFill>
                <a:latin typeface="Antonio" charset="0"/>
                <a:ea typeface="Antonio" charset="0"/>
                <a:cs typeface="Antonio" charset="0"/>
              </a:rPr>
              <a:t>Family Firms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8342" y="-6317"/>
            <a:ext cx="6783658"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4E39-0B4D-A746-A70D-9DD16A05D607}"/>
              </a:ext>
            </a:extLst>
          </p:cNvPr>
          <p:cNvSpPr>
            <a:spLocks noGrp="1"/>
          </p:cNvSpPr>
          <p:nvPr>
            <p:ph type="title"/>
          </p:nvPr>
        </p:nvSpPr>
        <p:spPr>
          <a:xfrm>
            <a:off x="844128" y="323121"/>
            <a:ext cx="4977976" cy="1454051"/>
          </a:xfrm>
        </p:spPr>
        <p:txBody>
          <a:bodyPr vert="horz" lIns="91440" tIns="45720" rIns="91440" bIns="45720" rtlCol="0" anchor="ctr">
            <a:normAutofit/>
          </a:bodyPr>
          <a:lstStyle/>
          <a:p>
            <a:r>
              <a:rPr lang="en-US" dirty="0"/>
              <a:t>Session Outline</a:t>
            </a:r>
          </a:p>
        </p:txBody>
      </p:sp>
      <p:sp>
        <p:nvSpPr>
          <p:cNvPr id="3" name="Content Placeholder 2">
            <a:extLst>
              <a:ext uri="{FF2B5EF4-FFF2-40B4-BE49-F238E27FC236}">
                <a16:creationId xmlns:a16="http://schemas.microsoft.com/office/drawing/2014/main" id="{C7198D19-2D5D-1243-B5A6-E047B6A8841D}"/>
              </a:ext>
            </a:extLst>
          </p:cNvPr>
          <p:cNvSpPr>
            <a:spLocks noGrp="1"/>
          </p:cNvSpPr>
          <p:nvPr>
            <p:ph idx="1"/>
          </p:nvPr>
        </p:nvSpPr>
        <p:spPr>
          <a:xfrm>
            <a:off x="655206" y="2257006"/>
            <a:ext cx="6012722" cy="3639289"/>
          </a:xfrm>
        </p:spPr>
        <p:txBody>
          <a:bodyPr vert="horz" lIns="91440" tIns="45720" rIns="91440" bIns="45720" rtlCol="0" anchor="ctr">
            <a:normAutofit/>
          </a:bodyPr>
          <a:lstStyle/>
          <a:p>
            <a:pPr indent="0">
              <a:buNone/>
            </a:pPr>
            <a:endParaRPr lang="en-US" sz="3200" dirty="0">
              <a:solidFill>
                <a:schemeClr val="tx2"/>
              </a:solidFill>
              <a:latin typeface="+mn-lt"/>
              <a:cs typeface="+mn-cs"/>
            </a:endParaRPr>
          </a:p>
          <a:p>
            <a:pPr marL="457200" indent="-228600">
              <a:buFont typeface="Arial" panose="020B0604020202020204" pitchFamily="34" charset="0"/>
              <a:buChar char="•"/>
            </a:pPr>
            <a:r>
              <a:rPr lang="en-US" sz="3200" dirty="0">
                <a:solidFill>
                  <a:schemeClr val="tx2"/>
                </a:solidFill>
                <a:latin typeface="+mn-lt"/>
                <a:cs typeface="+mn-cs"/>
              </a:rPr>
              <a:t>Brief Lecture Recap</a:t>
            </a:r>
            <a:endParaRPr lang="en-US" sz="3200" dirty="0">
              <a:solidFill>
                <a:schemeClr val="tx2"/>
              </a:solidFill>
              <a:latin typeface="+mn-lt"/>
              <a:ea typeface="+mn-ea"/>
              <a:cs typeface="+mn-cs"/>
            </a:endParaRPr>
          </a:p>
          <a:p>
            <a:pPr marL="457200" indent="-228600">
              <a:buFont typeface="Arial" panose="020B0604020202020204" pitchFamily="34" charset="0"/>
              <a:buChar char="•"/>
            </a:pPr>
            <a:r>
              <a:rPr lang="en-US" sz="3200" dirty="0">
                <a:solidFill>
                  <a:schemeClr val="tx2"/>
                </a:solidFill>
                <a:latin typeface="+mn-lt"/>
                <a:cs typeface="+mn-cs"/>
              </a:rPr>
              <a:t>D</a:t>
            </a:r>
            <a:r>
              <a:rPr lang="en-US" sz="3200" dirty="0">
                <a:solidFill>
                  <a:schemeClr val="tx2"/>
                </a:solidFill>
                <a:latin typeface="+mn-lt"/>
                <a:ea typeface="+mn-ea"/>
                <a:cs typeface="+mn-cs"/>
              </a:rPr>
              <a:t>iscuss </a:t>
            </a:r>
            <a:r>
              <a:rPr lang="en-US" sz="3200">
                <a:solidFill>
                  <a:schemeClr val="tx2"/>
                </a:solidFill>
                <a:latin typeface="+mn-lt"/>
                <a:ea typeface="+mn-ea"/>
                <a:cs typeface="+mn-cs"/>
              </a:rPr>
              <a:t>Case </a:t>
            </a:r>
            <a:r>
              <a:rPr lang="en-US" sz="3200">
                <a:solidFill>
                  <a:schemeClr val="tx2"/>
                </a:solidFill>
                <a:latin typeface="+mn-lt"/>
                <a:cs typeface="+mn-cs"/>
              </a:rPr>
              <a:t>S</a:t>
            </a:r>
            <a:r>
              <a:rPr lang="en-US" sz="3200">
                <a:solidFill>
                  <a:schemeClr val="tx2"/>
                </a:solidFill>
                <a:latin typeface="+mn-lt"/>
                <a:ea typeface="+mn-ea"/>
                <a:cs typeface="+mn-cs"/>
              </a:rPr>
              <a:t>tudies</a:t>
            </a:r>
            <a:endParaRPr lang="en-US" sz="3200" dirty="0">
              <a:solidFill>
                <a:schemeClr val="tx2"/>
              </a:solidFill>
              <a:latin typeface="+mn-lt"/>
              <a:ea typeface="+mn-ea"/>
              <a:cs typeface="+mn-cs"/>
            </a:endParaRPr>
          </a:p>
          <a:p>
            <a:pPr indent="0">
              <a:buNone/>
            </a:pPr>
            <a:endParaRPr lang="en-US" sz="3200" dirty="0">
              <a:solidFill>
                <a:schemeClr val="tx2"/>
              </a:solidFill>
              <a:latin typeface="+mn-lt"/>
              <a:ea typeface="+mn-ea"/>
              <a:cs typeface="+mn-cs"/>
            </a:endParaRPr>
          </a:p>
          <a:p>
            <a:pPr marL="457200" indent="-228600">
              <a:buFont typeface="Arial" panose="020B0604020202020204" pitchFamily="34" charset="0"/>
              <a:buChar char="•"/>
            </a:pPr>
            <a:endParaRPr lang="en-US" sz="3200" dirty="0">
              <a:solidFill>
                <a:schemeClr val="tx2"/>
              </a:solidFill>
              <a:latin typeface="+mn-lt"/>
              <a:ea typeface="+mn-ea"/>
              <a:cs typeface="+mn-cs"/>
            </a:endParaRPr>
          </a:p>
          <a:p>
            <a:pPr marL="457200" indent="-228600">
              <a:buFont typeface="Arial" panose="020B0604020202020204" pitchFamily="34" charset="0"/>
              <a:buChar char="•"/>
            </a:pPr>
            <a:endParaRPr lang="en-US" sz="3200" dirty="0">
              <a:solidFill>
                <a:schemeClr val="tx2"/>
              </a:solidFill>
              <a:latin typeface="+mn-lt"/>
              <a:ea typeface="+mn-ea"/>
              <a:cs typeface="+mn-cs"/>
            </a:endParaRPr>
          </a:p>
        </p:txBody>
      </p:sp>
    </p:spTree>
    <p:extLst>
      <p:ext uri="{BB962C8B-B14F-4D97-AF65-F5344CB8AC3E}">
        <p14:creationId xmlns:p14="http://schemas.microsoft.com/office/powerpoint/2010/main" val="232680151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900000" y="1171254"/>
            <a:ext cx="2880000" cy="4948746"/>
          </a:xfrm>
        </p:spPr>
        <p:txBody>
          <a:bodyPr>
            <a:normAutofit/>
          </a:bodyPr>
          <a:lstStyle/>
          <a:p>
            <a:br>
              <a:rPr lang="en-GB" sz="4400" dirty="0">
                <a:solidFill>
                  <a:srgbClr val="FFC000"/>
                </a:solidFill>
                <a:latin typeface="Calibri Light" panose="020F0302020204030204" pitchFamily="34" charset="0"/>
                <a:cs typeface="Calibri Light" panose="020F0302020204030204" pitchFamily="34" charset="0"/>
              </a:rPr>
            </a:br>
            <a:r>
              <a:rPr lang="en-GB" sz="4400" dirty="0">
                <a:solidFill>
                  <a:srgbClr val="FFC000"/>
                </a:solidFill>
                <a:latin typeface="Calibri Light" panose="020F0302020204030204" pitchFamily="34" charset="0"/>
                <a:cs typeface="Calibri Light" panose="020F0302020204030204" pitchFamily="34" charset="0"/>
              </a:rPr>
              <a:t>LEARNING OUTCOMES</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241074" y="722812"/>
            <a:ext cx="7733212" cy="5486400"/>
          </a:xfrm>
        </p:spPr>
        <p:txBody>
          <a:bodyPr>
            <a:normAutofit/>
          </a:bodyPr>
          <a:lstStyle/>
          <a:p>
            <a:pPr algn="just">
              <a:lnSpc>
                <a:spcPct val="170000"/>
              </a:lnSpc>
            </a:pPr>
            <a:r>
              <a:rPr lang="en-GB" sz="2200" dirty="0">
                <a:latin typeface="Calibri Light" panose="020F0302020204030204" pitchFamily="34" charset="0"/>
                <a:cs typeface="Calibri Light" panose="020F0302020204030204" pitchFamily="34" charset="0"/>
              </a:rPr>
              <a:t>To understand the nature and specific features of family firms</a:t>
            </a:r>
          </a:p>
          <a:p>
            <a:pPr algn="just">
              <a:lnSpc>
                <a:spcPct val="170000"/>
              </a:lnSpc>
            </a:pPr>
            <a:r>
              <a:rPr lang="en-GB" sz="2200" dirty="0">
                <a:latin typeface="Calibri Light" panose="020F0302020204030204" pitchFamily="34" charset="0"/>
                <a:cs typeface="Calibri Light" panose="020F0302020204030204" pitchFamily="34" charset="0"/>
              </a:rPr>
              <a:t>To identify and recognise some of the core values of family firms </a:t>
            </a:r>
          </a:p>
          <a:p>
            <a:pPr algn="just">
              <a:lnSpc>
                <a:spcPct val="170000"/>
              </a:lnSpc>
            </a:pPr>
            <a:r>
              <a:rPr lang="en-GB" sz="2200" dirty="0">
                <a:latin typeface="Calibri Light" panose="020F0302020204030204" pitchFamily="34" charset="0"/>
                <a:cs typeface="Calibri Light" panose="020F0302020204030204" pitchFamily="34" charset="0"/>
              </a:rPr>
              <a:t>To distinguish between family firms and non-family firms</a:t>
            </a:r>
          </a:p>
          <a:p>
            <a:pPr algn="just">
              <a:lnSpc>
                <a:spcPct val="170000"/>
              </a:lnSpc>
            </a:pPr>
            <a:r>
              <a:rPr lang="en-GB" sz="2200" dirty="0">
                <a:latin typeface="Calibri Light" panose="020F0302020204030204" pitchFamily="34" charset="0"/>
                <a:cs typeface="Calibri Light" panose="020F0302020204030204" pitchFamily="34" charset="0"/>
              </a:rPr>
              <a:t>To understand the theoretical perspectives of family firms</a:t>
            </a:r>
          </a:p>
          <a:p>
            <a:pPr algn="just">
              <a:lnSpc>
                <a:spcPct val="170000"/>
              </a:lnSpc>
            </a:pPr>
            <a:r>
              <a:rPr lang="en-GB" sz="2200" dirty="0">
                <a:latin typeface="Calibri Light" panose="020F0302020204030204" pitchFamily="34" charset="0"/>
                <a:cs typeface="Calibri Light" panose="020F0302020204030204" pitchFamily="34" charset="0"/>
              </a:rPr>
              <a:t>To understand the internationalisation pathways of family firms</a:t>
            </a:r>
          </a:p>
          <a:p>
            <a:endParaRPr lang="en-GB" dirty="0"/>
          </a:p>
        </p:txBody>
      </p:sp>
    </p:spTree>
    <p:extLst>
      <p:ext uri="{BB962C8B-B14F-4D97-AF65-F5344CB8AC3E}">
        <p14:creationId xmlns:p14="http://schemas.microsoft.com/office/powerpoint/2010/main" val="1983856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7117-AB4D-15D8-3302-062DD5BDA212}"/>
              </a:ext>
            </a:extLst>
          </p:cNvPr>
          <p:cNvSpPr>
            <a:spLocks noGrp="1"/>
          </p:cNvSpPr>
          <p:nvPr>
            <p:ph type="title"/>
          </p:nvPr>
        </p:nvSpPr>
        <p:spPr>
          <a:xfrm>
            <a:off x="841248" y="552783"/>
            <a:ext cx="9902952" cy="1325880"/>
          </a:xfrm>
        </p:spPr>
        <p:txBody>
          <a:bodyPr/>
          <a:lstStyle/>
          <a:p>
            <a:pPr algn="ctr"/>
            <a:r>
              <a:rPr lang="en-GB" sz="4400" dirty="0">
                <a:latin typeface="Calibri Light" panose="020F0302020204030204" pitchFamily="34" charset="0"/>
                <a:cs typeface="Calibri Light" panose="020F0302020204030204" pitchFamily="34" charset="0"/>
              </a:rPr>
              <a:t>INTRODUCTION</a:t>
            </a:r>
            <a:endParaRPr lang="en-GB" dirty="0"/>
          </a:p>
        </p:txBody>
      </p:sp>
      <p:sp>
        <p:nvSpPr>
          <p:cNvPr id="3" name="Content Placeholder 2">
            <a:extLst>
              <a:ext uri="{FF2B5EF4-FFF2-40B4-BE49-F238E27FC236}">
                <a16:creationId xmlns:a16="http://schemas.microsoft.com/office/drawing/2014/main" id="{B9CB36F1-0599-82C2-AC4E-7C103C044607}"/>
              </a:ext>
            </a:extLst>
          </p:cNvPr>
          <p:cNvSpPr>
            <a:spLocks noGrp="1"/>
          </p:cNvSpPr>
          <p:nvPr>
            <p:ph sz="half" idx="1"/>
          </p:nvPr>
        </p:nvSpPr>
        <p:spPr>
          <a:xfrm>
            <a:off x="154113" y="2187876"/>
            <a:ext cx="4865148" cy="3721666"/>
          </a:xfrm>
        </p:spPr>
        <p:txBody>
          <a:bodyPr/>
          <a:lstStyle/>
          <a:p>
            <a:pPr algn="just">
              <a:lnSpc>
                <a:spcPct val="200000"/>
              </a:lnSpc>
            </a:pPr>
            <a:r>
              <a:rPr lang="en-GB" dirty="0">
                <a:solidFill>
                  <a:srgbClr val="202122"/>
                </a:solidFill>
                <a:latin typeface="Calibri Light" panose="020F0302020204030204" pitchFamily="34" charset="0"/>
                <a:cs typeface="Calibri Light" panose="020F0302020204030204" pitchFamily="34" charset="0"/>
              </a:rPr>
              <a:t>Family firms are business organisations in which decision making is influenced by multiple generations of a family who are related by blood, marriage or adoption.</a:t>
            </a:r>
            <a:endParaRPr lang="en-GB" i="0" dirty="0">
              <a:solidFill>
                <a:srgbClr val="202122"/>
              </a:solidFill>
              <a:effectLst/>
              <a:latin typeface="Calibri Light" panose="020F0302020204030204" pitchFamily="34" charset="0"/>
              <a:cs typeface="Calibri Light" panose="020F0302020204030204" pitchFamily="34" charset="0"/>
            </a:endParaRPr>
          </a:p>
          <a:p>
            <a:pPr marL="0" indent="0">
              <a:buNone/>
            </a:pPr>
            <a:endParaRPr lang="en-GB" dirty="0"/>
          </a:p>
        </p:txBody>
      </p:sp>
      <p:pic>
        <p:nvPicPr>
          <p:cNvPr id="2050" name="Picture 2" descr="3,024 Ceo Meeting Illustrations &amp; Clip Art - iStock">
            <a:extLst>
              <a:ext uri="{FF2B5EF4-FFF2-40B4-BE49-F238E27FC236}">
                <a16:creationId xmlns:a16="http://schemas.microsoft.com/office/drawing/2014/main" id="{C97BF670-8D04-1E65-014D-9E1BF95CA31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168348" y="2108361"/>
            <a:ext cx="6490252" cy="4391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467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3D255-579A-3190-4AC7-5A1ECD76C905}"/>
              </a:ext>
            </a:extLst>
          </p:cNvPr>
          <p:cNvSpPr>
            <a:spLocks noGrp="1"/>
          </p:cNvSpPr>
          <p:nvPr>
            <p:ph type="title"/>
          </p:nvPr>
        </p:nvSpPr>
        <p:spPr>
          <a:xfrm>
            <a:off x="226031" y="587829"/>
            <a:ext cx="3801439" cy="5532171"/>
          </a:xfrm>
        </p:spPr>
        <p:txBody>
          <a:bodyPr>
            <a:normAutofit/>
          </a:bodyPr>
          <a:lstStyle/>
          <a:p>
            <a:br>
              <a:rPr lang="en-GB" dirty="0">
                <a:latin typeface="Calibri Light" panose="020F0302020204030204" pitchFamily="34" charset="0"/>
                <a:cs typeface="Calibri Light" panose="020F0302020204030204" pitchFamily="34" charset="0"/>
              </a:rPr>
            </a:br>
            <a:r>
              <a:rPr lang="en-GB" sz="2800" dirty="0">
                <a:solidFill>
                  <a:srgbClr val="FFC000"/>
                </a:solidFill>
                <a:latin typeface="Calibri Light" panose="020F0302020204030204" pitchFamily="34" charset="0"/>
                <a:cs typeface="Calibri Light" panose="020F0302020204030204" pitchFamily="34" charset="0"/>
              </a:rPr>
              <a:t>NATURE OF FAMILY FIRMS</a:t>
            </a:r>
          </a:p>
        </p:txBody>
      </p:sp>
      <p:sp>
        <p:nvSpPr>
          <p:cNvPr id="3" name="Content Placeholder 2">
            <a:extLst>
              <a:ext uri="{FF2B5EF4-FFF2-40B4-BE49-F238E27FC236}">
                <a16:creationId xmlns:a16="http://schemas.microsoft.com/office/drawing/2014/main" id="{378B7A51-47B0-59D5-FB02-DEF6347C872C}"/>
              </a:ext>
            </a:extLst>
          </p:cNvPr>
          <p:cNvSpPr>
            <a:spLocks noGrp="1"/>
          </p:cNvSpPr>
          <p:nvPr>
            <p:ph idx="1"/>
          </p:nvPr>
        </p:nvSpPr>
        <p:spPr>
          <a:xfrm>
            <a:off x="4245429" y="587829"/>
            <a:ext cx="7430015" cy="5988359"/>
          </a:xfrm>
        </p:spPr>
        <p:txBody>
          <a:bodyPr>
            <a:normAutofit fontScale="55000" lnSpcReduction="20000"/>
          </a:bodyPr>
          <a:lstStyle/>
          <a:p>
            <a:pPr algn="just">
              <a:lnSpc>
                <a:spcPct val="170000"/>
              </a:lnSpc>
            </a:pPr>
            <a:r>
              <a:rPr lang="en-GB" b="0" i="0" dirty="0">
                <a:effectLst/>
                <a:latin typeface="Arial" panose="020B0604020202020204" pitchFamily="34" charset="0"/>
              </a:rPr>
              <a:t>Family businesses are the oldest and most common economic organization.</a:t>
            </a:r>
          </a:p>
          <a:p>
            <a:pPr algn="just">
              <a:lnSpc>
                <a:spcPct val="170000"/>
              </a:lnSpc>
            </a:pPr>
            <a:r>
              <a:rPr lang="en-GB" b="0" i="0" dirty="0">
                <a:effectLst/>
                <a:latin typeface="Arial" panose="020B0604020202020204" pitchFamily="34" charset="0"/>
              </a:rPr>
              <a:t>In some countries, many of the largest publicly listed firms are family-owned.</a:t>
            </a:r>
          </a:p>
          <a:p>
            <a:pPr algn="just">
              <a:lnSpc>
                <a:spcPct val="170000"/>
              </a:lnSpc>
            </a:pPr>
            <a:r>
              <a:rPr lang="en-GB" b="0" i="0" dirty="0">
                <a:effectLst/>
                <a:latin typeface="Arial" panose="020B0604020202020204" pitchFamily="34" charset="0"/>
              </a:rPr>
              <a:t>A firm is said to be family-owned if a person is the controlling shareholder and has the highest percentage of voting rights </a:t>
            </a:r>
            <a:r>
              <a:rPr lang="en-GB" dirty="0">
                <a:latin typeface="Arial" panose="020B0604020202020204" pitchFamily="34" charset="0"/>
              </a:rPr>
              <a:t>as</a:t>
            </a:r>
            <a:r>
              <a:rPr lang="en-GB" b="0" i="0" dirty="0">
                <a:effectLst/>
                <a:latin typeface="Arial" panose="020B0604020202020204" pitchFamily="34" charset="0"/>
              </a:rPr>
              <a:t> compared to other shareholders</a:t>
            </a:r>
          </a:p>
          <a:p>
            <a:pPr algn="just">
              <a:lnSpc>
                <a:spcPct val="170000"/>
              </a:lnSpc>
            </a:pPr>
            <a:r>
              <a:rPr lang="en-GB" dirty="0">
                <a:latin typeface="Arial" panose="020B0604020202020204" pitchFamily="34" charset="0"/>
              </a:rPr>
              <a:t>Passed from generation to generation</a:t>
            </a:r>
          </a:p>
          <a:p>
            <a:pPr algn="just">
              <a:lnSpc>
                <a:spcPct val="170000"/>
              </a:lnSpc>
            </a:pPr>
            <a:r>
              <a:rPr lang="en-GB" b="0" i="0" dirty="0">
                <a:effectLst/>
                <a:latin typeface="Arial" panose="020B0604020202020204" pitchFamily="34" charset="0"/>
              </a:rPr>
              <a:t>Bound by family norms and values</a:t>
            </a:r>
          </a:p>
          <a:p>
            <a:pPr algn="just">
              <a:lnSpc>
                <a:spcPct val="170000"/>
              </a:lnSpc>
            </a:pPr>
            <a:r>
              <a:rPr lang="en-GB" dirty="0"/>
              <a:t>There is the intertwining of family and business objectives when family members are involved in ownership and management of the business. Unlike most non-family firms that are performance based, family firms are relationship based.</a:t>
            </a:r>
            <a:endParaRPr lang="en-GB" b="0" i="0" dirty="0">
              <a:effectLst/>
              <a:latin typeface="Arial" panose="020B0604020202020204" pitchFamily="34" charset="0"/>
            </a:endParaRPr>
          </a:p>
          <a:p>
            <a:pPr algn="just">
              <a:lnSpc>
                <a:spcPct val="170000"/>
              </a:lnSpc>
            </a:pPr>
            <a:r>
              <a:rPr lang="en-GB" dirty="0">
                <a:latin typeface="Arial" panose="020B0604020202020204" pitchFamily="34" charset="0"/>
              </a:rPr>
              <a:t>Existence of bifurcation bias - Unbalanced treatment of family and non-family members in a family firm (Verbeke &amp; Kano, 2012).</a:t>
            </a:r>
          </a:p>
          <a:p>
            <a:pPr algn="just">
              <a:lnSpc>
                <a:spcPct val="170000"/>
              </a:lnSpc>
            </a:pPr>
            <a:endParaRPr lang="en-GB" b="0" i="0" dirty="0">
              <a:solidFill>
                <a:srgbClr val="202122"/>
              </a:solidFill>
              <a:effectLst/>
              <a:latin typeface="Arial" panose="020B0604020202020204" pitchFamily="34" charset="0"/>
            </a:endParaRPr>
          </a:p>
          <a:p>
            <a:pPr algn="just"/>
            <a:endParaRPr lang="en-GB" b="0" i="0" dirty="0">
              <a:solidFill>
                <a:srgbClr val="202122"/>
              </a:solidFill>
              <a:effectLst/>
              <a:latin typeface="Arial" panose="020B0604020202020204" pitchFamily="34" charset="0"/>
            </a:endParaRPr>
          </a:p>
          <a:p>
            <a:endParaRPr lang="en-GB" dirty="0"/>
          </a:p>
        </p:txBody>
      </p:sp>
    </p:spTree>
    <p:extLst>
      <p:ext uri="{BB962C8B-B14F-4D97-AF65-F5344CB8AC3E}">
        <p14:creationId xmlns:p14="http://schemas.microsoft.com/office/powerpoint/2010/main" val="1967746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7117-AB4D-15D8-3302-062DD5BDA212}"/>
              </a:ext>
            </a:extLst>
          </p:cNvPr>
          <p:cNvSpPr>
            <a:spLocks noGrp="1"/>
          </p:cNvSpPr>
          <p:nvPr>
            <p:ph type="title"/>
          </p:nvPr>
        </p:nvSpPr>
        <p:spPr>
          <a:xfrm>
            <a:off x="753389" y="1138266"/>
            <a:ext cx="4843762" cy="732864"/>
          </a:xfrm>
        </p:spPr>
        <p:txBody>
          <a:bodyPr vert="horz" lIns="91440" tIns="45720" rIns="91440" bIns="45720" rtlCol="0" anchor="t">
            <a:normAutofit/>
          </a:bodyPr>
          <a:lstStyle/>
          <a:p>
            <a:r>
              <a:rPr lang="en-US" sz="3200" dirty="0">
                <a:solidFill>
                  <a:schemeClr val="tx1"/>
                </a:solidFill>
                <a:latin typeface="+mj-lt"/>
                <a:ea typeface="+mj-ea"/>
                <a:cs typeface="+mj-cs"/>
              </a:rPr>
              <a:t>FAMILY FIRMS CORE VALUES</a:t>
            </a:r>
          </a:p>
        </p:txBody>
      </p:sp>
      <p:sp>
        <p:nvSpPr>
          <p:cNvPr id="3" name="Content Placeholder 2">
            <a:extLst>
              <a:ext uri="{FF2B5EF4-FFF2-40B4-BE49-F238E27FC236}">
                <a16:creationId xmlns:a16="http://schemas.microsoft.com/office/drawing/2014/main" id="{B9CB36F1-0599-82C2-AC4E-7C103C044607}"/>
              </a:ext>
            </a:extLst>
          </p:cNvPr>
          <p:cNvSpPr>
            <a:spLocks noGrp="1"/>
          </p:cNvSpPr>
          <p:nvPr>
            <p:ph sz="half" idx="1"/>
          </p:nvPr>
        </p:nvSpPr>
        <p:spPr>
          <a:xfrm>
            <a:off x="753389" y="1871134"/>
            <a:ext cx="4843762" cy="4282978"/>
          </a:xfrm>
        </p:spPr>
        <p:txBody>
          <a:bodyPr vert="horz" lIns="91440" tIns="45720" rIns="91440" bIns="45720" rtlCol="0">
            <a:normAutofit fontScale="85000" lnSpcReduction="20000"/>
          </a:bodyPr>
          <a:lstStyle/>
          <a:p>
            <a:pPr>
              <a:lnSpc>
                <a:spcPct val="150000"/>
              </a:lnSpc>
            </a:pPr>
            <a:r>
              <a:rPr lang="en-US" sz="2800" i="0" dirty="0">
                <a:solidFill>
                  <a:schemeClr val="tx1"/>
                </a:solidFill>
                <a:effectLst/>
                <a:latin typeface="+mn-lt"/>
                <a:cs typeface="+mn-cs"/>
              </a:rPr>
              <a:t>Family Unity</a:t>
            </a:r>
          </a:p>
          <a:p>
            <a:pPr>
              <a:lnSpc>
                <a:spcPct val="150000"/>
              </a:lnSpc>
            </a:pPr>
            <a:r>
              <a:rPr lang="en-US" sz="2800" i="0" dirty="0">
                <a:solidFill>
                  <a:schemeClr val="tx1"/>
                </a:solidFill>
                <a:effectLst/>
                <a:latin typeface="+mn-lt"/>
                <a:cs typeface="+mn-cs"/>
              </a:rPr>
              <a:t>Long-Term Perspective</a:t>
            </a:r>
          </a:p>
          <a:p>
            <a:pPr>
              <a:lnSpc>
                <a:spcPct val="150000"/>
              </a:lnSpc>
            </a:pPr>
            <a:r>
              <a:rPr lang="en-US" sz="2800" i="0" dirty="0">
                <a:solidFill>
                  <a:schemeClr val="tx1"/>
                </a:solidFill>
                <a:effectLst/>
                <a:latin typeface="+mn-lt"/>
                <a:cs typeface="+mn-cs"/>
              </a:rPr>
              <a:t>Legacy and Tradition</a:t>
            </a:r>
          </a:p>
          <a:p>
            <a:pPr>
              <a:lnSpc>
                <a:spcPct val="150000"/>
              </a:lnSpc>
            </a:pPr>
            <a:r>
              <a:rPr lang="en-US" sz="2800" i="0" dirty="0">
                <a:solidFill>
                  <a:schemeClr val="tx1"/>
                </a:solidFill>
                <a:effectLst/>
                <a:latin typeface="+mn-lt"/>
                <a:cs typeface="+mn-cs"/>
              </a:rPr>
              <a:t>Stewardship</a:t>
            </a:r>
          </a:p>
          <a:p>
            <a:pPr>
              <a:lnSpc>
                <a:spcPct val="150000"/>
              </a:lnSpc>
            </a:pPr>
            <a:r>
              <a:rPr lang="en-US" sz="2800" i="0" dirty="0">
                <a:solidFill>
                  <a:schemeClr val="tx1"/>
                </a:solidFill>
                <a:effectLst/>
                <a:latin typeface="+mn-lt"/>
                <a:cs typeface="+mn-cs"/>
              </a:rPr>
              <a:t>Respect for Employees</a:t>
            </a:r>
          </a:p>
          <a:p>
            <a:pPr>
              <a:lnSpc>
                <a:spcPct val="150000"/>
              </a:lnSpc>
            </a:pPr>
            <a:r>
              <a:rPr lang="en-US" sz="2800" dirty="0">
                <a:solidFill>
                  <a:schemeClr val="tx1"/>
                </a:solidFill>
                <a:latin typeface="+mn-lt"/>
                <a:cs typeface="+mn-cs"/>
              </a:rPr>
              <a:t>Innovation</a:t>
            </a:r>
          </a:p>
          <a:p>
            <a:pPr>
              <a:lnSpc>
                <a:spcPct val="150000"/>
              </a:lnSpc>
            </a:pPr>
            <a:r>
              <a:rPr lang="en-US" sz="2800" i="0" dirty="0">
                <a:solidFill>
                  <a:schemeClr val="tx1"/>
                </a:solidFill>
                <a:effectLst/>
                <a:latin typeface="+mn-lt"/>
                <a:cs typeface="+mn-cs"/>
              </a:rPr>
              <a:t>Open Communication </a:t>
            </a:r>
          </a:p>
          <a:p>
            <a:endParaRPr lang="en-US" sz="2000" b="1" i="0" dirty="0">
              <a:solidFill>
                <a:schemeClr val="tx1"/>
              </a:solidFill>
              <a:effectLst/>
              <a:latin typeface="+mn-lt"/>
              <a:cs typeface="+mn-cs"/>
            </a:endParaRPr>
          </a:p>
          <a:p>
            <a:endParaRPr lang="en-US" sz="2000" b="1" i="0" dirty="0">
              <a:solidFill>
                <a:schemeClr val="tx1"/>
              </a:solidFill>
              <a:effectLst/>
              <a:latin typeface="+mn-lt"/>
              <a:cs typeface="+mn-cs"/>
            </a:endParaRPr>
          </a:p>
          <a:p>
            <a:endParaRPr lang="en-US" sz="2000" b="1" i="0" dirty="0">
              <a:solidFill>
                <a:schemeClr val="tx1"/>
              </a:solidFill>
              <a:effectLst/>
              <a:latin typeface="+mn-lt"/>
              <a:cs typeface="+mn-cs"/>
            </a:endParaRPr>
          </a:p>
          <a:p>
            <a:endParaRPr lang="en-US" sz="2000" dirty="0">
              <a:solidFill>
                <a:schemeClr val="tx1"/>
              </a:solidFill>
              <a:latin typeface="+mn-lt"/>
              <a:cs typeface="+mn-cs"/>
            </a:endParaRPr>
          </a:p>
          <a:p>
            <a:endParaRPr lang="en-US" sz="2000" dirty="0">
              <a:solidFill>
                <a:schemeClr val="tx1"/>
              </a:solidFill>
              <a:latin typeface="+mn-lt"/>
              <a:cs typeface="+mn-cs"/>
            </a:endParaRPr>
          </a:p>
          <a:p>
            <a:pPr marL="0"/>
            <a:endParaRPr lang="en-US" sz="2000" dirty="0">
              <a:solidFill>
                <a:schemeClr val="tx1"/>
              </a:solidFill>
              <a:latin typeface="+mn-lt"/>
              <a:cs typeface="+mn-cs"/>
            </a:endParaRPr>
          </a:p>
        </p:txBody>
      </p:sp>
      <p:pic>
        <p:nvPicPr>
          <p:cNvPr id="3074" name="Picture 2" descr="Culture and values hi-res stock ...">
            <a:extLst>
              <a:ext uri="{FF2B5EF4-FFF2-40B4-BE49-F238E27FC236}">
                <a16:creationId xmlns:a16="http://schemas.microsoft.com/office/drawing/2014/main" id="{68E0505E-1139-184B-85D6-8B10573F8A8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20462" r="16640"/>
          <a:stretch/>
        </p:blipFill>
        <p:spPr bwMode="auto">
          <a:xfrm>
            <a:off x="6524941" y="1023779"/>
            <a:ext cx="4810442" cy="4810442"/>
          </a:xfrm>
          <a:custGeom>
            <a:avLst/>
            <a:gdLst/>
            <a:ahLst/>
            <a:cxnLst/>
            <a:rect l="l" t="t" r="r" b="b"/>
            <a:pathLst>
              <a:path w="4810442" h="4810442">
                <a:moveTo>
                  <a:pt x="2405221" y="0"/>
                </a:moveTo>
                <a:cubicBezTo>
                  <a:pt x="3733588" y="0"/>
                  <a:pt x="4810442" y="1076854"/>
                  <a:pt x="4810442" y="2405221"/>
                </a:cubicBezTo>
                <a:cubicBezTo>
                  <a:pt x="4810442" y="3733588"/>
                  <a:pt x="3733588" y="4810442"/>
                  <a:pt x="2405221" y="4810442"/>
                </a:cubicBezTo>
                <a:cubicBezTo>
                  <a:pt x="1076854" y="4810442"/>
                  <a:pt x="0" y="3733588"/>
                  <a:pt x="0" y="2405221"/>
                </a:cubicBezTo>
                <a:cubicBezTo>
                  <a:pt x="0" y="1076854"/>
                  <a:pt x="1076854" y="0"/>
                  <a:pt x="2405221"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027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1842" y="1713297"/>
            <a:ext cx="10813344" cy="4837636"/>
          </a:xfrm>
        </p:spPr>
        <p:txBody>
          <a:bodyPr lIns="0" tIns="0" rIns="0" bIns="0">
            <a:normAutofit/>
          </a:bodyPr>
          <a:lstStyle/>
          <a:p>
            <a:pPr marL="342900" indent="-342900">
              <a:lnSpc>
                <a:spcPct val="150000"/>
              </a:lnSpc>
              <a:buFont typeface="Arial" panose="020B0604020202020204" pitchFamily="34" charset="0"/>
              <a:buChar char="•"/>
            </a:pPr>
            <a:r>
              <a:rPr lang="en-GB" dirty="0"/>
              <a:t>Agency Theory (Kara et al 2006)</a:t>
            </a:r>
          </a:p>
          <a:p>
            <a:pPr marL="342900" indent="-342900">
              <a:lnSpc>
                <a:spcPct val="150000"/>
              </a:lnSpc>
              <a:buFont typeface="Arial" panose="020B0604020202020204" pitchFamily="34" charset="0"/>
              <a:buChar char="•"/>
            </a:pPr>
            <a:r>
              <a:rPr lang="en-GB" dirty="0"/>
              <a:t>The Concept of Stewardship (</a:t>
            </a:r>
            <a:r>
              <a:rPr lang="en-GB" dirty="0" err="1"/>
              <a:t>Lebreton</a:t>
            </a:r>
            <a:r>
              <a:rPr lang="en-GB" dirty="0"/>
              <a:t>-Miller &amp; Miller 2009)</a:t>
            </a:r>
          </a:p>
          <a:p>
            <a:pPr marL="342900" indent="-342900">
              <a:lnSpc>
                <a:spcPct val="150000"/>
              </a:lnSpc>
              <a:buFont typeface="Arial" panose="020B0604020202020204" pitchFamily="34" charset="0"/>
              <a:buChar char="•"/>
            </a:pPr>
            <a:r>
              <a:rPr lang="en-GB" dirty="0"/>
              <a:t>Resource Based View (Chrisman et al 2005)</a:t>
            </a:r>
          </a:p>
          <a:p>
            <a:pPr marL="342900" indent="-342900">
              <a:lnSpc>
                <a:spcPct val="150000"/>
              </a:lnSpc>
              <a:buFont typeface="Arial" panose="020B0604020202020204" pitchFamily="34" charset="0"/>
              <a:buChar char="•"/>
            </a:pPr>
            <a:r>
              <a:rPr lang="en-GB" dirty="0"/>
              <a:t>Socio-emotional Wealth</a:t>
            </a:r>
          </a:p>
          <a:p>
            <a:pPr marL="342900" indent="-342900">
              <a:lnSpc>
                <a:spcPct val="150000"/>
              </a:lnSpc>
              <a:buFont typeface="Arial" panose="020B0604020202020204" pitchFamily="34" charset="0"/>
              <a:buChar char="•"/>
            </a:pPr>
            <a:r>
              <a:rPr lang="en-GB"/>
              <a:t>Bifurcation Bias </a:t>
            </a:r>
            <a:endParaRPr lang="en-GB" dirty="0"/>
          </a:p>
        </p:txBody>
      </p:sp>
      <p:sp>
        <p:nvSpPr>
          <p:cNvPr id="2" name="Title 1"/>
          <p:cNvSpPr>
            <a:spLocks noGrp="1"/>
          </p:cNvSpPr>
          <p:nvPr>
            <p:ph type="ctrTitle"/>
          </p:nvPr>
        </p:nvSpPr>
        <p:spPr>
          <a:xfrm>
            <a:off x="897059" y="596766"/>
            <a:ext cx="10528127" cy="885699"/>
          </a:xfrm>
        </p:spPr>
        <p:txBody>
          <a:bodyPr lIns="0" tIns="0" rIns="0" bIns="0" anchor="t" anchorCtr="0">
            <a:normAutofit/>
          </a:bodyPr>
          <a:lstStyle/>
          <a:p>
            <a:pPr algn="ctr"/>
            <a:r>
              <a:rPr lang="en-US" sz="3200" b="1" dirty="0">
                <a:solidFill>
                  <a:srgbClr val="FFC000"/>
                </a:solidFill>
                <a:latin typeface="Antonio" charset="0"/>
                <a:ea typeface="Antonio" charset="0"/>
                <a:cs typeface="Antonio" charset="0"/>
              </a:rPr>
              <a:t>THEORETICAL PERSPECTIVES OF FAMILY FIRMS </a:t>
            </a:r>
            <a:br>
              <a:rPr lang="en-US" sz="3200" b="1" dirty="0">
                <a:solidFill>
                  <a:srgbClr val="FFC000"/>
                </a:solidFill>
                <a:latin typeface="Antonio" charset="0"/>
                <a:ea typeface="Antonio" charset="0"/>
                <a:cs typeface="Antonio" charset="0"/>
              </a:rPr>
            </a:br>
            <a:r>
              <a:rPr lang="en-US" sz="3200" b="1" dirty="0">
                <a:solidFill>
                  <a:srgbClr val="FFC000"/>
                </a:solidFill>
                <a:latin typeface="Antonio" charset="0"/>
                <a:ea typeface="Antonio" charset="0"/>
                <a:cs typeface="Antonio" charset="0"/>
              </a:rPr>
              <a:t>(TO SHOW HOW THEY DIFFER FROM OTHER FIMS)</a:t>
            </a:r>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2840489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6136" y="1155032"/>
            <a:ext cx="4831881"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p:cNvSpPr>
            <a:spLocks noGrp="1"/>
          </p:cNvSpPr>
          <p:nvPr>
            <p:ph type="ctrTitle"/>
          </p:nvPr>
        </p:nvSpPr>
        <p:spPr>
          <a:xfrm>
            <a:off x="356135" y="394637"/>
            <a:ext cx="11599966" cy="664318"/>
          </a:xfrm>
        </p:spPr>
        <p:txBody>
          <a:bodyPr lIns="0" tIns="0" rIns="0" bIns="0" anchor="t" anchorCtr="0">
            <a:normAutofit/>
          </a:bodyPr>
          <a:lstStyle/>
          <a:p>
            <a:pPr algn="ctr"/>
            <a: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t>BIFURCATION BIAS IN FAMILY FIRMS</a:t>
            </a:r>
            <a:endParaRPr lang="en-US" sz="2800" b="1" dirty="0">
              <a:solidFill>
                <a:srgbClr val="FFC000"/>
              </a:solidFill>
              <a:latin typeface="Antonio" charset="0"/>
              <a:ea typeface="Antonio" charset="0"/>
              <a:cs typeface="Antonio" charset="0"/>
            </a:endParaRPr>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pic>
        <p:nvPicPr>
          <p:cNvPr id="5" name="Picture 2" descr="Implicit Bias - Ethics Unwrapped">
            <a:extLst>
              <a:ext uri="{FF2B5EF4-FFF2-40B4-BE49-F238E27FC236}">
                <a16:creationId xmlns:a16="http://schemas.microsoft.com/office/drawing/2014/main" id="{F57CA116-F14A-25BF-377A-544405172C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596" b="2"/>
          <a:stretch/>
        </p:blipFill>
        <p:spPr bwMode="auto">
          <a:xfrm>
            <a:off x="2310063" y="1251285"/>
            <a:ext cx="6343049" cy="4533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0230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3D255-579A-3190-4AC7-5A1ECD76C905}"/>
              </a:ext>
            </a:extLst>
          </p:cNvPr>
          <p:cNvSpPr>
            <a:spLocks noGrp="1"/>
          </p:cNvSpPr>
          <p:nvPr>
            <p:ph type="title"/>
          </p:nvPr>
        </p:nvSpPr>
        <p:spPr>
          <a:xfrm>
            <a:off x="102741" y="900000"/>
            <a:ext cx="3893905" cy="5220000"/>
          </a:xfrm>
        </p:spPr>
        <p:txBody>
          <a:bodyPr>
            <a:normAutofit/>
          </a:bodyPr>
          <a:lstStyle/>
          <a:p>
            <a:pPr>
              <a:lnSpc>
                <a:spcPct val="100000"/>
              </a:lnSpc>
            </a:pPr>
            <a:br>
              <a:rPr lang="en-GB" dirty="0">
                <a:latin typeface="Calibri Light" panose="020F0302020204030204" pitchFamily="34" charset="0"/>
                <a:cs typeface="Calibri Light" panose="020F0302020204030204" pitchFamily="34" charset="0"/>
              </a:rPr>
            </a:br>
            <a:r>
              <a:rPr lang="en-GB" dirty="0">
                <a:solidFill>
                  <a:srgbClr val="FFC000"/>
                </a:solidFill>
                <a:latin typeface="Calibri Light" panose="020F0302020204030204" pitchFamily="34" charset="0"/>
                <a:cs typeface="Calibri Light" panose="020F0302020204030204" pitchFamily="34" charset="0"/>
              </a:rPr>
              <a:t>INTERNATIONALISATION PATHWAYS OF FAMILY FIRMS</a:t>
            </a:r>
          </a:p>
        </p:txBody>
      </p:sp>
      <p:sp>
        <p:nvSpPr>
          <p:cNvPr id="3" name="Content Placeholder 2">
            <a:extLst>
              <a:ext uri="{FF2B5EF4-FFF2-40B4-BE49-F238E27FC236}">
                <a16:creationId xmlns:a16="http://schemas.microsoft.com/office/drawing/2014/main" id="{378B7A51-47B0-59D5-FB02-DEF6347C872C}"/>
              </a:ext>
            </a:extLst>
          </p:cNvPr>
          <p:cNvSpPr>
            <a:spLocks noGrp="1"/>
          </p:cNvSpPr>
          <p:nvPr>
            <p:ph idx="1"/>
          </p:nvPr>
        </p:nvSpPr>
        <p:spPr>
          <a:xfrm>
            <a:off x="4243227" y="900000"/>
            <a:ext cx="7346021" cy="3960000"/>
          </a:xfrm>
        </p:spPr>
        <p:txBody>
          <a:bodyPr>
            <a:normAutofit fontScale="92500"/>
          </a:bodyPr>
          <a:lstStyle/>
          <a:p>
            <a:pPr algn="just">
              <a:lnSpc>
                <a:spcPct val="200000"/>
              </a:lnSpc>
            </a:pPr>
            <a:r>
              <a:rPr lang="en-GB" b="0" i="0" dirty="0">
                <a:effectLst/>
                <a:latin typeface="Arial" panose="020B0604020202020204" pitchFamily="34" charset="0"/>
              </a:rPr>
              <a:t>Follow the Uppsala Model</a:t>
            </a:r>
          </a:p>
          <a:p>
            <a:pPr algn="just">
              <a:lnSpc>
                <a:spcPct val="200000"/>
              </a:lnSpc>
            </a:pPr>
            <a:r>
              <a:rPr lang="en-GB" dirty="0"/>
              <a:t>Some follow the Born Global </a:t>
            </a:r>
            <a:r>
              <a:rPr lang="en-GB" dirty="0" err="1"/>
              <a:t>Parthway</a:t>
            </a:r>
            <a:r>
              <a:rPr lang="en-GB"/>
              <a:t> </a:t>
            </a:r>
            <a:endParaRPr lang="en-GB" dirty="0"/>
          </a:p>
          <a:p>
            <a:pPr algn="just">
              <a:lnSpc>
                <a:spcPct val="200000"/>
              </a:lnSpc>
            </a:pPr>
            <a:r>
              <a:rPr lang="en-GB" b="0" i="0" dirty="0">
                <a:effectLst/>
                <a:latin typeface="Arial" panose="020B0604020202020204" pitchFamily="34" charset="0"/>
              </a:rPr>
              <a:t>Internationalisation tends to be limited in the first instance to countries with low psychic distance</a:t>
            </a:r>
          </a:p>
          <a:p>
            <a:endParaRPr lang="en-GB" dirty="0"/>
          </a:p>
        </p:txBody>
      </p:sp>
    </p:spTree>
    <p:extLst>
      <p:ext uri="{BB962C8B-B14F-4D97-AF65-F5344CB8AC3E}">
        <p14:creationId xmlns:p14="http://schemas.microsoft.com/office/powerpoint/2010/main" val="3040172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0238A-58F1-E142-8EBE-0497A77573E6}"/>
              </a:ext>
            </a:extLst>
          </p:cNvPr>
          <p:cNvSpPr>
            <a:spLocks noGrp="1"/>
          </p:cNvSpPr>
          <p:nvPr>
            <p:ph type="title"/>
          </p:nvPr>
        </p:nvSpPr>
        <p:spPr>
          <a:xfrm>
            <a:off x="1130005" y="339048"/>
            <a:ext cx="7220712" cy="965770"/>
          </a:xfrm>
        </p:spPr>
        <p:txBody>
          <a:bodyPr/>
          <a:lstStyle/>
          <a:p>
            <a:pPr algn="ctr"/>
            <a:r>
              <a:rPr lang="en-US" dirty="0"/>
              <a:t>Case Study Task 1</a:t>
            </a:r>
          </a:p>
        </p:txBody>
      </p:sp>
      <p:sp>
        <p:nvSpPr>
          <p:cNvPr id="3" name="Content Placeholder 2">
            <a:extLst>
              <a:ext uri="{FF2B5EF4-FFF2-40B4-BE49-F238E27FC236}">
                <a16:creationId xmlns:a16="http://schemas.microsoft.com/office/drawing/2014/main" id="{830EC111-E244-E842-8357-EC97DB70DD86}"/>
              </a:ext>
            </a:extLst>
          </p:cNvPr>
          <p:cNvSpPr>
            <a:spLocks noGrp="1"/>
          </p:cNvSpPr>
          <p:nvPr>
            <p:ph idx="1"/>
          </p:nvPr>
        </p:nvSpPr>
        <p:spPr>
          <a:xfrm>
            <a:off x="133564" y="1304819"/>
            <a:ext cx="11959119" cy="4748112"/>
          </a:xfrm>
        </p:spPr>
        <p:txBody>
          <a:bodyPr>
            <a:normAutofit/>
          </a:bodyPr>
          <a:lstStyle/>
          <a:p>
            <a:pPr marL="0" indent="0">
              <a:buNone/>
            </a:pPr>
            <a:endParaRPr lang="en-US" dirty="0"/>
          </a:p>
          <a:p>
            <a:pPr marL="457200" indent="-457200">
              <a:buFont typeface="Arial" panose="020B0604020202020204" pitchFamily="34" charset="0"/>
              <a:buChar char="•"/>
            </a:pPr>
            <a:r>
              <a:rPr lang="en-US" dirty="0"/>
              <a:t>Read the article on Family Firms (</a:t>
            </a:r>
            <a:r>
              <a:rPr lang="en-US" dirty="0">
                <a:solidFill>
                  <a:srgbClr val="C00000"/>
                </a:solidFill>
              </a:rPr>
              <a:t>pay attention to Fig 1 on page 3</a:t>
            </a:r>
            <a:r>
              <a:rPr lang="en-US" dirty="0"/>
              <a:t>)</a:t>
            </a:r>
          </a:p>
          <a:p>
            <a:pPr marL="457200" indent="-457200" algn="just">
              <a:lnSpc>
                <a:spcPct val="200000"/>
              </a:lnSpc>
              <a:buFont typeface="Arial" panose="020B0604020202020204" pitchFamily="34" charset="0"/>
              <a:buChar char="•"/>
            </a:pPr>
            <a:r>
              <a:rPr lang="en-US" dirty="0"/>
              <a:t>Read the case studies on </a:t>
            </a:r>
            <a:r>
              <a:rPr lang="en-US" dirty="0">
                <a:solidFill>
                  <a:srgbClr val="C00000"/>
                </a:solidFill>
              </a:rPr>
              <a:t>page 5 </a:t>
            </a:r>
            <a:r>
              <a:rPr lang="en-US" dirty="0"/>
              <a:t>of the article on Family Firms</a:t>
            </a:r>
          </a:p>
          <a:p>
            <a:pPr marL="457200" indent="-457200" algn="just">
              <a:lnSpc>
                <a:spcPct val="200000"/>
              </a:lnSpc>
              <a:buFont typeface="Arial" panose="020B0604020202020204" pitchFamily="34" charset="0"/>
              <a:buChar char="•"/>
            </a:pPr>
            <a:r>
              <a:rPr lang="en-US" dirty="0"/>
              <a:t>What are the reasons for the success and longevity of the 3 Family Firms?  </a:t>
            </a:r>
          </a:p>
          <a:p>
            <a:pPr marL="457200" indent="-457200" algn="just">
              <a:lnSpc>
                <a:spcPct val="200000"/>
              </a:lnSpc>
              <a:buFont typeface="Arial" panose="020B0604020202020204" pitchFamily="34" charset="0"/>
              <a:buChar char="•"/>
            </a:pPr>
            <a:r>
              <a:rPr lang="en-US" dirty="0"/>
              <a:t>Link your answers to the 25 principles of success of Family Firms?</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381210645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7117-AB4D-15D8-3302-062DD5BDA212}"/>
              </a:ext>
            </a:extLst>
          </p:cNvPr>
          <p:cNvSpPr>
            <a:spLocks noGrp="1"/>
          </p:cNvSpPr>
          <p:nvPr>
            <p:ph type="title"/>
          </p:nvPr>
        </p:nvSpPr>
        <p:spPr>
          <a:xfrm>
            <a:off x="391887" y="640823"/>
            <a:ext cx="4171404" cy="5583148"/>
          </a:xfrm>
        </p:spPr>
        <p:txBody>
          <a:bodyPr vert="horz" lIns="91440" tIns="45720" rIns="91440" bIns="45720" rtlCol="0" anchor="ctr">
            <a:normAutofit/>
          </a:bodyPr>
          <a:lstStyle/>
          <a:p>
            <a:pPr marL="0"/>
            <a:r>
              <a:rPr lang="en-US" sz="4000" b="0" dirty="0">
                <a:solidFill>
                  <a:schemeClr val="tx1"/>
                </a:solidFill>
                <a:latin typeface="+mn-lt"/>
                <a:cs typeface="+mn-cs"/>
              </a:rPr>
              <a:t>TASK 2 </a:t>
            </a:r>
            <a:br>
              <a:rPr lang="en-US" sz="4000" b="0" dirty="0">
                <a:solidFill>
                  <a:schemeClr val="tx1"/>
                </a:solidFill>
                <a:latin typeface="+mn-lt"/>
                <a:cs typeface="+mn-cs"/>
              </a:rPr>
            </a:br>
            <a:br>
              <a:rPr lang="en-US" sz="4000" b="0" dirty="0">
                <a:solidFill>
                  <a:schemeClr val="tx1"/>
                </a:solidFill>
                <a:latin typeface="+mn-lt"/>
                <a:cs typeface="+mn-cs"/>
              </a:rPr>
            </a:br>
            <a:r>
              <a:rPr lang="en-US" sz="4000" b="0" dirty="0">
                <a:solidFill>
                  <a:schemeClr val="tx1"/>
                </a:solidFill>
                <a:latin typeface="+mn-lt"/>
                <a:cs typeface="+mn-cs"/>
              </a:rPr>
              <a:t>CLASS DISCUSSION </a:t>
            </a:r>
            <a:br>
              <a:rPr lang="en-US" sz="4000" b="0" dirty="0">
                <a:solidFill>
                  <a:schemeClr val="tx1"/>
                </a:solidFill>
                <a:latin typeface="+mn-lt"/>
                <a:cs typeface="+mn-cs"/>
              </a:rPr>
            </a:br>
            <a:br>
              <a:rPr lang="en-US" sz="4000" b="0" dirty="0">
                <a:solidFill>
                  <a:schemeClr val="tx1"/>
                </a:solidFill>
                <a:latin typeface="+mn-lt"/>
                <a:cs typeface="+mn-cs"/>
              </a:rPr>
            </a:br>
            <a:r>
              <a:rPr lang="en-US" sz="4000" b="0" dirty="0">
                <a:solidFill>
                  <a:schemeClr val="tx1"/>
                </a:solidFill>
                <a:latin typeface="+mn-lt"/>
                <a:cs typeface="+mn-cs"/>
              </a:rPr>
              <a:t>WAS I RIGHT </a:t>
            </a:r>
            <a:br>
              <a:rPr lang="en-US" sz="4000" b="0" dirty="0">
                <a:solidFill>
                  <a:schemeClr val="tx1"/>
                </a:solidFill>
                <a:latin typeface="+mn-lt"/>
                <a:cs typeface="+mn-cs"/>
              </a:rPr>
            </a:br>
            <a:r>
              <a:rPr lang="en-US" sz="4000" b="0" dirty="0">
                <a:solidFill>
                  <a:schemeClr val="tx1"/>
                </a:solidFill>
                <a:latin typeface="+mn-lt"/>
                <a:cs typeface="+mn-cs"/>
              </a:rPr>
              <a:t>OR WRONG?</a:t>
            </a:r>
            <a:br>
              <a:rPr lang="en-US" sz="4000" b="0" dirty="0">
                <a:solidFill>
                  <a:schemeClr val="tx1"/>
                </a:solidFill>
                <a:effectLst/>
                <a:latin typeface="+mn-lt"/>
                <a:cs typeface="+mn-cs"/>
              </a:rPr>
            </a:br>
            <a:br>
              <a:rPr lang="en-US" sz="4000" b="0" dirty="0">
                <a:solidFill>
                  <a:schemeClr val="tx1"/>
                </a:solidFill>
                <a:latin typeface="+mn-lt"/>
                <a:cs typeface="+mn-cs"/>
              </a:rPr>
            </a:br>
            <a:endParaRPr lang="en-US" sz="4000" b="0" kern="1200" dirty="0">
              <a:solidFill>
                <a:schemeClr val="tx1"/>
              </a:solidFill>
              <a:latin typeface="+mj-lt"/>
              <a:ea typeface="+mj-ea"/>
              <a:cs typeface="+mj-cs"/>
            </a:endParaRPr>
          </a:p>
        </p:txBody>
      </p:sp>
      <p:pic>
        <p:nvPicPr>
          <p:cNvPr id="5" name="Picture 2" descr="Apply: $1 Million African Entrepreneurship Award – AWPNetwork">
            <a:extLst>
              <a:ext uri="{FF2B5EF4-FFF2-40B4-BE49-F238E27FC236}">
                <a16:creationId xmlns:a16="http://schemas.microsoft.com/office/drawing/2014/main" id="{1109BD29-2E30-5ACB-5D55-1A0C66B798A1}"/>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666488" y="1709350"/>
            <a:ext cx="6894576" cy="275783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9CB36F1-0599-82C2-AC4E-7C103C044607}"/>
              </a:ext>
            </a:extLst>
          </p:cNvPr>
          <p:cNvSpPr>
            <a:spLocks noGrp="1"/>
          </p:cNvSpPr>
          <p:nvPr>
            <p:ph sz="half" idx="1"/>
          </p:nvPr>
        </p:nvSpPr>
        <p:spPr>
          <a:xfrm>
            <a:off x="4654296" y="4798577"/>
            <a:ext cx="6894576" cy="1428487"/>
          </a:xfrm>
        </p:spPr>
        <p:txBody>
          <a:bodyPr vert="horz" lIns="91440" tIns="45720" rIns="91440" bIns="45720" rtlCol="0" anchor="t">
            <a:normAutofit/>
          </a:bodyPr>
          <a:lstStyle/>
          <a:p>
            <a:pPr marL="0"/>
            <a:endParaRPr lang="en-US" sz="2200" dirty="0">
              <a:solidFill>
                <a:schemeClr val="tx1"/>
              </a:solidFill>
              <a:latin typeface="+mn-lt"/>
              <a:cs typeface="+mn-cs"/>
            </a:endParaRPr>
          </a:p>
          <a:p>
            <a:pPr marL="0"/>
            <a:endParaRPr lang="en-US" sz="2200" b="1" dirty="0">
              <a:solidFill>
                <a:schemeClr val="tx1"/>
              </a:solidFill>
              <a:latin typeface="+mn-lt"/>
              <a:cs typeface="+mn-cs"/>
            </a:endParaRPr>
          </a:p>
        </p:txBody>
      </p:sp>
    </p:spTree>
    <p:extLst>
      <p:ext uri="{BB962C8B-B14F-4D97-AF65-F5344CB8AC3E}">
        <p14:creationId xmlns:p14="http://schemas.microsoft.com/office/powerpoint/2010/main" val="3974287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0238A-58F1-E142-8EBE-0497A77573E6}"/>
              </a:ext>
            </a:extLst>
          </p:cNvPr>
          <p:cNvSpPr>
            <a:spLocks noGrp="1"/>
          </p:cNvSpPr>
          <p:nvPr>
            <p:ph type="title"/>
          </p:nvPr>
        </p:nvSpPr>
        <p:spPr>
          <a:xfrm>
            <a:off x="391886" y="134983"/>
            <a:ext cx="11225348" cy="596537"/>
          </a:xfrm>
        </p:spPr>
        <p:txBody>
          <a:bodyPr/>
          <a:lstStyle/>
          <a:p>
            <a:pPr algn="ctr"/>
            <a:r>
              <a:rPr lang="en-US" dirty="0"/>
              <a:t>CLASS DISCUSSION</a:t>
            </a:r>
          </a:p>
        </p:txBody>
      </p:sp>
      <p:sp>
        <p:nvSpPr>
          <p:cNvPr id="3" name="Content Placeholder 2">
            <a:extLst>
              <a:ext uri="{FF2B5EF4-FFF2-40B4-BE49-F238E27FC236}">
                <a16:creationId xmlns:a16="http://schemas.microsoft.com/office/drawing/2014/main" id="{830EC111-E244-E842-8357-EC97DB70DD86}"/>
              </a:ext>
            </a:extLst>
          </p:cNvPr>
          <p:cNvSpPr>
            <a:spLocks noGrp="1"/>
          </p:cNvSpPr>
          <p:nvPr>
            <p:ph idx="1"/>
          </p:nvPr>
        </p:nvSpPr>
        <p:spPr>
          <a:xfrm>
            <a:off x="261257" y="731520"/>
            <a:ext cx="11538858" cy="5991497"/>
          </a:xfrm>
        </p:spPr>
        <p:txBody>
          <a:bodyPr>
            <a:normAutofit fontScale="92500" lnSpcReduction="20000"/>
          </a:bodyPr>
          <a:lstStyle/>
          <a:p>
            <a:pPr algn="just">
              <a:lnSpc>
                <a:spcPct val="115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 2012, I established a manufacturing company that converts used wastepaper into the parent roll that is used for manufacturing toilet rolls, paper napkin (serviettes) and kitchen paper. The whole idea behind setting up the company was so that I could hand it over to my kids when they come of age. The company was also named after my kids. In 2018, I decided to participate in a Business Plan Competition called the African Entrepreneurial Award. The prize money was USD 1 Million. Now, out of the 5400 businesses across Africa that participated in the competition, 40 companies including my company was shortlisted for the finals in Casablanca, Morocco. This was following a rigorous 4-stage screening rounds. We were to make a pitch before a team of high-profile international investors from around the world. </a:t>
            </a:r>
          </a:p>
          <a:p>
            <a:pPr algn="just">
              <a:lnSpc>
                <a:spcPct val="115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Whilst I was confident of winning, I was also worried that when these investors hear about my business, they may want to be part of it but to be honest, I did not want to share. Following my pitch, I was selected as one of the winners and received a prize money of USD 100,000 as there were 12 winners. Shortly after the award ceremony, I was approached by some of these investors. They said they liked my pitch and that they liked my business model and would like to invest a substantial sum of money in the business in return for equity. I said no that I was not willing to part with any equity in the business. They were shocked and asked if I was sure of my decision and I said yes. I took my prize money of USD100,000 and left. </a:t>
            </a:r>
          </a:p>
          <a:p>
            <a:pPr algn="just">
              <a:lnSpc>
                <a:spcPct val="115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When I returned home, I told some of my friends what had happened in Casablanca. Although they were happy that I won the USD 100,000 prize money, they said I was wrong for not accepting the offer from the investors. One fellow even said “Sylvester, don’t you know that it is better to have 10 percent of a billion-dollar company than to have 100 percent of a million-dollar company? I still stand by my decision even today. </a:t>
            </a:r>
          </a:p>
          <a:p>
            <a:pPr algn="just">
              <a:lnSpc>
                <a:spcPct val="115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The question is,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was I right or was I wrong?</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In view of all that we have discussed so far on family firms, provide your thoughts on this matter as aspiring entrepreneurs. </a:t>
            </a:r>
          </a:p>
          <a:p>
            <a:pPr marL="0" indent="0">
              <a:buNone/>
            </a:pPr>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89316257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7117-AB4D-15D8-3302-062DD5BDA212}"/>
              </a:ext>
            </a:extLst>
          </p:cNvPr>
          <p:cNvSpPr>
            <a:spLocks noGrp="1"/>
          </p:cNvSpPr>
          <p:nvPr>
            <p:ph type="title"/>
          </p:nvPr>
        </p:nvSpPr>
        <p:spPr>
          <a:xfrm>
            <a:off x="391887" y="757647"/>
            <a:ext cx="5416730" cy="5860868"/>
          </a:xfrm>
        </p:spPr>
        <p:txBody>
          <a:bodyPr vert="horz" lIns="91440" tIns="45720" rIns="91440" bIns="45720" rtlCol="0" anchor="ctr">
            <a:normAutofit fontScale="90000"/>
          </a:bodyPr>
          <a:lstStyle/>
          <a:p>
            <a:pPr algn="just">
              <a:lnSpc>
                <a:spcPct val="150000"/>
              </a:lnSpc>
            </a:pPr>
            <a:br>
              <a:rPr lang="en-US" sz="4300" b="0" dirty="0">
                <a:solidFill>
                  <a:schemeClr val="accent2">
                    <a:lumMod val="50000"/>
                  </a:schemeClr>
                </a:solidFill>
                <a:latin typeface="+mn-lt"/>
                <a:cs typeface="+mn-cs"/>
              </a:rPr>
            </a:br>
            <a:br>
              <a:rPr lang="en-US" sz="4300" b="0" dirty="0">
                <a:solidFill>
                  <a:schemeClr val="accent2">
                    <a:lumMod val="50000"/>
                  </a:schemeClr>
                </a:solidFill>
                <a:latin typeface="+mn-lt"/>
                <a:cs typeface="+mn-cs"/>
              </a:rPr>
            </a:br>
            <a:r>
              <a:rPr lang="en-US" sz="4300" dirty="0">
                <a:solidFill>
                  <a:schemeClr val="tx1"/>
                </a:solidFill>
                <a:latin typeface="+mn-lt"/>
                <a:cs typeface="+mn-cs"/>
              </a:rPr>
              <a:t>SUCCESSION CASE STUDY</a:t>
            </a:r>
            <a:br>
              <a:rPr lang="en-US" sz="4300" b="0" dirty="0">
                <a:solidFill>
                  <a:schemeClr val="tx1"/>
                </a:solidFill>
                <a:latin typeface="+mn-lt"/>
                <a:cs typeface="+mn-cs"/>
              </a:rPr>
            </a:br>
            <a:br>
              <a:rPr lang="en-US" sz="4000" b="0" dirty="0">
                <a:solidFill>
                  <a:schemeClr val="tx1"/>
                </a:solidFill>
                <a:latin typeface="+mn-lt"/>
                <a:cs typeface="+mn-cs"/>
              </a:rPr>
            </a:br>
            <a:r>
              <a:rPr lang="en-US" sz="4000" dirty="0">
                <a:solidFill>
                  <a:schemeClr val="accent2">
                    <a:lumMod val="75000"/>
                  </a:schemeClr>
                </a:solidFill>
                <a:latin typeface="+mn-lt"/>
                <a:cs typeface="+mn-cs"/>
              </a:rPr>
              <a:t>THE</a:t>
            </a:r>
            <a:r>
              <a:rPr lang="en-US" sz="4000" b="0" dirty="0">
                <a:solidFill>
                  <a:schemeClr val="accent2">
                    <a:lumMod val="75000"/>
                  </a:schemeClr>
                </a:solidFill>
                <a:latin typeface="+mn-lt"/>
                <a:cs typeface="+mn-cs"/>
              </a:rPr>
              <a:t> </a:t>
            </a:r>
            <a:r>
              <a:rPr lang="en-GB" sz="3600" dirty="0">
                <a:solidFill>
                  <a:schemeClr val="accent2">
                    <a:lumMod val="75000"/>
                  </a:schemeClr>
                </a:solidFill>
              </a:rPr>
              <a:t>SEIBU GROUP: FALL OF THE SEIBU EMPIRE</a:t>
            </a:r>
            <a:br>
              <a:rPr lang="en-GB" sz="3600" dirty="0">
                <a:solidFill>
                  <a:schemeClr val="accent2">
                    <a:lumMod val="75000"/>
                  </a:schemeClr>
                </a:solidFill>
              </a:rPr>
            </a:br>
            <a:r>
              <a:rPr lang="en-US" sz="3600" b="0" dirty="0">
                <a:solidFill>
                  <a:schemeClr val="tx1"/>
                </a:solidFill>
                <a:latin typeface="+mn-lt"/>
                <a:cs typeface="+mn-cs"/>
              </a:rPr>
              <a:t> </a:t>
            </a:r>
            <a:br>
              <a:rPr lang="en-US" sz="3600" b="0" dirty="0">
                <a:solidFill>
                  <a:schemeClr val="tx1"/>
                </a:solidFill>
                <a:latin typeface="+mn-lt"/>
                <a:cs typeface="+mn-cs"/>
              </a:rPr>
            </a:br>
            <a:r>
              <a:rPr lang="en-GB" sz="1700" b="1" i="0" dirty="0">
                <a:solidFill>
                  <a:schemeClr val="accent2">
                    <a:lumMod val="50000"/>
                  </a:schemeClr>
                </a:solidFill>
                <a:effectLst/>
                <a:latin typeface="Arbutus Slab"/>
              </a:rPr>
              <a:t>In 1993, Yoshiaki </a:t>
            </a:r>
            <a:r>
              <a:rPr lang="en-GB" sz="1700" b="1" i="0" dirty="0" err="1">
                <a:solidFill>
                  <a:schemeClr val="accent2">
                    <a:lumMod val="50000"/>
                  </a:schemeClr>
                </a:solidFill>
                <a:effectLst/>
                <a:latin typeface="Arbutus Slab"/>
              </a:rPr>
              <a:t>Tsutsumi</a:t>
            </a:r>
            <a:r>
              <a:rPr lang="en-GB" sz="1700" b="1" i="0" dirty="0">
                <a:solidFill>
                  <a:schemeClr val="accent2">
                    <a:lumMod val="50000"/>
                  </a:schemeClr>
                </a:solidFill>
                <a:effectLst/>
                <a:latin typeface="Arbutus Slab"/>
              </a:rPr>
              <a:t>, the former owner of Seibu Railway Group, was named the wealthiest man in the world by </a:t>
            </a:r>
            <a:r>
              <a:rPr lang="en-GB" sz="1700" b="1" i="1" dirty="0">
                <a:solidFill>
                  <a:schemeClr val="accent2">
                    <a:lumMod val="50000"/>
                  </a:schemeClr>
                </a:solidFill>
                <a:effectLst/>
                <a:latin typeface="Arbutus Slab"/>
              </a:rPr>
              <a:t>Forbes</a:t>
            </a:r>
            <a:r>
              <a:rPr lang="en-GB" sz="1700" b="1" i="0" dirty="0">
                <a:solidFill>
                  <a:schemeClr val="accent2">
                    <a:lumMod val="50000"/>
                  </a:schemeClr>
                </a:solidFill>
                <a:effectLst/>
                <a:latin typeface="Arbutus Slab"/>
              </a:rPr>
              <a:t>, an American business magazine, placing him ahead of Bill Gates, who had topped the previous year’s list. </a:t>
            </a:r>
            <a:r>
              <a:rPr lang="en-GB" sz="1700" b="1" i="0" dirty="0" err="1">
                <a:solidFill>
                  <a:schemeClr val="accent2">
                    <a:lumMod val="50000"/>
                  </a:schemeClr>
                </a:solidFill>
                <a:effectLst/>
                <a:latin typeface="Arbutus Slab"/>
              </a:rPr>
              <a:t>Tsutsumi’s</a:t>
            </a:r>
            <a:r>
              <a:rPr lang="en-GB" sz="1700" b="1" i="0" dirty="0">
                <a:solidFill>
                  <a:schemeClr val="accent2">
                    <a:lumMod val="50000"/>
                  </a:schemeClr>
                </a:solidFill>
                <a:effectLst/>
                <a:latin typeface="Arbutus Slab"/>
              </a:rPr>
              <a:t> total assets were reportedly worth three trillion yen (US$30 billion at 100 JPY/USD).</a:t>
            </a:r>
            <a:br>
              <a:rPr lang="en-GB" sz="1700" b="1" i="0" dirty="0">
                <a:solidFill>
                  <a:schemeClr val="accent2">
                    <a:lumMod val="50000"/>
                  </a:schemeClr>
                </a:solidFill>
                <a:effectLst/>
                <a:latin typeface="Arbutus Slab"/>
              </a:rPr>
            </a:br>
            <a:br>
              <a:rPr lang="en-GB" sz="1700" b="1" i="0" dirty="0">
                <a:solidFill>
                  <a:schemeClr val="accent2">
                    <a:lumMod val="50000"/>
                  </a:schemeClr>
                </a:solidFill>
                <a:effectLst/>
                <a:latin typeface="Arbutus Slab"/>
              </a:rPr>
            </a:br>
            <a:br>
              <a:rPr lang="en-US" sz="4000" b="0" dirty="0">
                <a:solidFill>
                  <a:schemeClr val="tx1"/>
                </a:solidFill>
                <a:latin typeface="+mn-lt"/>
                <a:cs typeface="+mn-cs"/>
              </a:rPr>
            </a:br>
            <a:endParaRPr lang="en-US" sz="4000" b="0" kern="1200" dirty="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B9CB36F1-0599-82C2-AC4E-7C103C044607}"/>
              </a:ext>
            </a:extLst>
          </p:cNvPr>
          <p:cNvSpPr>
            <a:spLocks noGrp="1"/>
          </p:cNvSpPr>
          <p:nvPr>
            <p:ph sz="half" idx="1"/>
          </p:nvPr>
        </p:nvSpPr>
        <p:spPr>
          <a:xfrm>
            <a:off x="6217920" y="4798577"/>
            <a:ext cx="5330952" cy="1819938"/>
          </a:xfrm>
        </p:spPr>
        <p:txBody>
          <a:bodyPr vert="horz" lIns="91440" tIns="45720" rIns="91440" bIns="45720" rtlCol="0" anchor="t">
            <a:normAutofit/>
          </a:bodyPr>
          <a:lstStyle/>
          <a:p>
            <a:pPr marL="0"/>
            <a:endParaRPr lang="en-US" sz="2200" dirty="0">
              <a:solidFill>
                <a:schemeClr val="tx1"/>
              </a:solidFill>
              <a:latin typeface="+mn-lt"/>
              <a:cs typeface="+mn-cs"/>
            </a:endParaRPr>
          </a:p>
          <a:p>
            <a:pPr marL="0" indent="0">
              <a:buNone/>
            </a:pPr>
            <a:endParaRPr lang="en-US" sz="2200" b="1" dirty="0">
              <a:solidFill>
                <a:schemeClr val="tx1"/>
              </a:solidFill>
              <a:latin typeface="+mn-lt"/>
              <a:cs typeface="+mn-cs"/>
            </a:endParaRPr>
          </a:p>
          <a:p>
            <a:pPr marL="0" indent="0">
              <a:buNone/>
            </a:pPr>
            <a:r>
              <a:rPr lang="en-US" sz="2200" b="1" dirty="0">
                <a:solidFill>
                  <a:schemeClr val="tx1"/>
                </a:solidFill>
                <a:latin typeface="+mn-lt"/>
                <a:cs typeface="+mn-cs"/>
              </a:rPr>
              <a:t>WHAT WENT WRONG?</a:t>
            </a:r>
          </a:p>
        </p:txBody>
      </p:sp>
      <p:pic>
        <p:nvPicPr>
          <p:cNvPr id="1026" name="Picture 2" descr="FFI Practitioner: January 22, 2020 cover">
            <a:extLst>
              <a:ext uri="{FF2B5EF4-FFF2-40B4-BE49-F238E27FC236}">
                <a16:creationId xmlns:a16="http://schemas.microsoft.com/office/drawing/2014/main" id="{7A17F7BF-6747-59C2-5C77-353C411F809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355441" y="757647"/>
            <a:ext cx="3384330" cy="4211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4530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0C60120-E275-E67A-4320-898A2EACF5CB}"/>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10" name="Rectangle 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DD1808-A406-D841-A73E-81174336511F}"/>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chemeClr val="bg1"/>
                </a:solidFill>
                <a:latin typeface="+mj-lt"/>
                <a:ea typeface="+mj-ea"/>
              </a:rPr>
              <a:t>Thank you</a:t>
            </a:r>
          </a:p>
        </p:txBody>
      </p:sp>
      <p:sp>
        <p:nvSpPr>
          <p:cNvPr id="12" name="Rectangle: Rounded Corners 1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38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6444</TotalTime>
  <Words>935</Words>
  <Application>Microsoft Office PowerPoint</Application>
  <PresentationFormat>Widescreen</PresentationFormat>
  <Paragraphs>80</Paragraphs>
  <Slides>15</Slides>
  <Notes>3</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15</vt:i4>
      </vt:variant>
    </vt:vector>
  </HeadingPairs>
  <TitlesOfParts>
    <vt:vector size="30" baseType="lpstr">
      <vt:lpstr>Antonio</vt:lpstr>
      <vt:lpstr>Aptos</vt:lpstr>
      <vt:lpstr>Arbutus Slab</vt:lpstr>
      <vt:lpstr>Arial</vt:lpstr>
      <vt:lpstr>Calibri</vt:lpstr>
      <vt:lpstr>Calibri Light</vt:lpstr>
      <vt:lpstr>Cooper Hewitt</vt:lpstr>
      <vt:lpstr>COOPERHEWITT-MEDIUM</vt:lpstr>
      <vt:lpstr>COOPERHEWITT-SEMIBOLD</vt:lpstr>
      <vt:lpstr>ElsevierGulliver</vt:lpstr>
      <vt:lpstr>Public Sans</vt:lpstr>
      <vt:lpstr>Wingdings</vt:lpstr>
      <vt:lpstr>Work Sans</vt:lpstr>
      <vt:lpstr>Office Theme</vt:lpstr>
      <vt:lpstr>Office Theme</vt:lpstr>
      <vt:lpstr>Family Firms</vt:lpstr>
      <vt:lpstr>Session Outline</vt:lpstr>
      <vt:lpstr> LEARNING OUTCOMES</vt:lpstr>
      <vt:lpstr>INTRODUCTION</vt:lpstr>
      <vt:lpstr> NATURE OF FAMILY FIRMS</vt:lpstr>
      <vt:lpstr>FAMILY FIRMS CORE VALUES</vt:lpstr>
      <vt:lpstr>THEORETICAL PERSPECTIVES OF FAMILY FIRMS  (TO SHOW HOW THEY DIFFER FROM OTHER FIMS)</vt:lpstr>
      <vt:lpstr>BIFURCATION BIAS IN FAMILY FIRMS</vt:lpstr>
      <vt:lpstr> INTERNATIONALISATION PATHWAYS OF FAMILY FIRMS</vt:lpstr>
      <vt:lpstr>Case Study Task 1</vt:lpstr>
      <vt:lpstr>TASK 2   CLASS DISCUSSION   WAS I RIGHT  OR WRONG?  </vt:lpstr>
      <vt:lpstr>CLASS DISCUSSION</vt:lpstr>
      <vt:lpstr>  SUCCESSION CASE STUDY  THE SEIBU GROUP: FALL OF THE SEIBU EMPIRE   In 1993, Yoshiaki Tsutsumi, the former owner of Seibu Railway Group, was named the wealthiest man in the world by Forbes, an American business magazine, placing him ahead of Bill Gates, who had topped the previous year’s list. Tsutsumi’s total assets were reportedly worth three trillion yen (US$30 billion at 100 JPY/USD).   </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25</cp:revision>
  <dcterms:created xsi:type="dcterms:W3CDTF">2022-03-14T13:44:34Z</dcterms:created>
  <dcterms:modified xsi:type="dcterms:W3CDTF">2024-10-07T12:36:25Z</dcterms:modified>
</cp:coreProperties>
</file>