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</p:sldMasterIdLst>
  <p:notesMasterIdLst>
    <p:notesMasterId r:id="rId15"/>
  </p:notesMasterIdLst>
  <p:handoutMasterIdLst>
    <p:handoutMasterId r:id="rId16"/>
  </p:handoutMasterIdLst>
  <p:sldIdLst>
    <p:sldId id="256" r:id="rId3"/>
    <p:sldId id="4158" r:id="rId4"/>
    <p:sldId id="4128" r:id="rId5"/>
    <p:sldId id="4132" r:id="rId6"/>
    <p:sldId id="4133" r:id="rId7"/>
    <p:sldId id="4134" r:id="rId8"/>
    <p:sldId id="4137" r:id="rId9"/>
    <p:sldId id="4145" r:id="rId10"/>
    <p:sldId id="4143" r:id="rId11"/>
    <p:sldId id="4161" r:id="rId12"/>
    <p:sldId id="4162" r:id="rId13"/>
    <p:sldId id="28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5EF173-817B-C099-C461-731F65155EB2}" name="Danielle Talbot" initials="DT" userId="S::dt1775h@gre.ac.uk::8f106a81-bf7a-4496-b652-a7f25ef4cccc" providerId="AD"/>
  <p188:author id="{27DE62A2-A0F9-D6EC-91FB-EC9008C80390}" name="Leigh Doster" initials="LD" userId="S::ld6959k@gre.ac.uk::8a0040f8-f9df-4e4a-90d4-c8f4b0f1a1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33C"/>
    <a:srgbClr val="3ADDC2"/>
    <a:srgbClr val="005EB8"/>
    <a:srgbClr val="3ABFF0"/>
    <a:srgbClr val="228575"/>
    <a:srgbClr val="257FA0"/>
    <a:srgbClr val="CB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ester Mujakperuo" userId="1871aec8-b26e-4b22-b9e4-dbb0d76cf651" providerId="ADAL" clId="{BDE81530-B051-456E-AB11-65B20A68AC4C}"/>
    <pc:docChg chg="addSld delSld modSld sldOrd">
      <pc:chgData name="Sylvester Mujakperuo" userId="1871aec8-b26e-4b22-b9e4-dbb0d76cf651" providerId="ADAL" clId="{BDE81530-B051-456E-AB11-65B20A68AC4C}" dt="2024-10-04T09:41:48.003" v="20"/>
      <pc:docMkLst>
        <pc:docMk/>
      </pc:docMkLst>
      <pc:sldChg chg="del">
        <pc:chgData name="Sylvester Mujakperuo" userId="1871aec8-b26e-4b22-b9e4-dbb0d76cf651" providerId="ADAL" clId="{BDE81530-B051-456E-AB11-65B20A68AC4C}" dt="2024-10-04T09:38:46.827" v="0" actId="2696"/>
        <pc:sldMkLst>
          <pc:docMk/>
          <pc:sldMk cId="1983856797" sldId="257"/>
        </pc:sldMkLst>
      </pc:sldChg>
      <pc:sldChg chg="del">
        <pc:chgData name="Sylvester Mujakperuo" userId="1871aec8-b26e-4b22-b9e4-dbb0d76cf651" providerId="ADAL" clId="{BDE81530-B051-456E-AB11-65B20A68AC4C}" dt="2024-10-04T09:39:13.614" v="6" actId="2696"/>
        <pc:sldMkLst>
          <pc:docMk/>
          <pc:sldMk cId="2716608116" sldId="260"/>
        </pc:sldMkLst>
      </pc:sldChg>
      <pc:sldChg chg="del">
        <pc:chgData name="Sylvester Mujakperuo" userId="1871aec8-b26e-4b22-b9e4-dbb0d76cf651" providerId="ADAL" clId="{BDE81530-B051-456E-AB11-65B20A68AC4C}" dt="2024-10-04T09:38:50.212" v="1" actId="2696"/>
        <pc:sldMkLst>
          <pc:docMk/>
          <pc:sldMk cId="3652467718" sldId="265"/>
        </pc:sldMkLst>
      </pc:sldChg>
      <pc:sldChg chg="del">
        <pc:chgData name="Sylvester Mujakperuo" userId="1871aec8-b26e-4b22-b9e4-dbb0d76cf651" providerId="ADAL" clId="{BDE81530-B051-456E-AB11-65B20A68AC4C}" dt="2024-10-04T09:39:10.484" v="5" actId="2696"/>
        <pc:sldMkLst>
          <pc:docMk/>
          <pc:sldMk cId="802760352" sldId="266"/>
        </pc:sldMkLst>
      </pc:sldChg>
      <pc:sldChg chg="del">
        <pc:chgData name="Sylvester Mujakperuo" userId="1871aec8-b26e-4b22-b9e4-dbb0d76cf651" providerId="ADAL" clId="{BDE81530-B051-456E-AB11-65B20A68AC4C}" dt="2024-10-04T09:41:08.046" v="16" actId="2696"/>
        <pc:sldMkLst>
          <pc:docMk/>
          <pc:sldMk cId="3040172896" sldId="4120"/>
        </pc:sldMkLst>
      </pc:sldChg>
      <pc:sldChg chg="del">
        <pc:chgData name="Sylvester Mujakperuo" userId="1871aec8-b26e-4b22-b9e4-dbb0d76cf651" providerId="ADAL" clId="{BDE81530-B051-456E-AB11-65B20A68AC4C}" dt="2024-10-04T09:41:28.320" v="17" actId="2696"/>
        <pc:sldMkLst>
          <pc:docMk/>
          <pc:sldMk cId="2210791754" sldId="4122"/>
        </pc:sldMkLst>
      </pc:sldChg>
      <pc:sldChg chg="del">
        <pc:chgData name="Sylvester Mujakperuo" userId="1871aec8-b26e-4b22-b9e4-dbb0d76cf651" providerId="ADAL" clId="{BDE81530-B051-456E-AB11-65B20A68AC4C}" dt="2024-10-04T09:39:34.100" v="10" actId="2696"/>
        <pc:sldMkLst>
          <pc:docMk/>
          <pc:sldMk cId="3477035858" sldId="4124"/>
        </pc:sldMkLst>
      </pc:sldChg>
      <pc:sldChg chg="del">
        <pc:chgData name="Sylvester Mujakperuo" userId="1871aec8-b26e-4b22-b9e4-dbb0d76cf651" providerId="ADAL" clId="{BDE81530-B051-456E-AB11-65B20A68AC4C}" dt="2024-10-04T09:39:37.304" v="11" actId="2696"/>
        <pc:sldMkLst>
          <pc:docMk/>
          <pc:sldMk cId="1624288689" sldId="4125"/>
        </pc:sldMkLst>
      </pc:sldChg>
      <pc:sldChg chg="del">
        <pc:chgData name="Sylvester Mujakperuo" userId="1871aec8-b26e-4b22-b9e4-dbb0d76cf651" providerId="ADAL" clId="{BDE81530-B051-456E-AB11-65B20A68AC4C}" dt="2024-10-04T09:39:30.767" v="9" actId="2696"/>
        <pc:sldMkLst>
          <pc:docMk/>
          <pc:sldMk cId="2162255425" sldId="4126"/>
        </pc:sldMkLst>
      </pc:sldChg>
      <pc:sldChg chg="del">
        <pc:chgData name="Sylvester Mujakperuo" userId="1871aec8-b26e-4b22-b9e4-dbb0d76cf651" providerId="ADAL" clId="{BDE81530-B051-456E-AB11-65B20A68AC4C}" dt="2024-10-04T09:40:06.985" v="12" actId="2696"/>
        <pc:sldMkLst>
          <pc:docMk/>
          <pc:sldMk cId="37516193" sldId="4127"/>
        </pc:sldMkLst>
      </pc:sldChg>
      <pc:sldChg chg="ord">
        <pc:chgData name="Sylvester Mujakperuo" userId="1871aec8-b26e-4b22-b9e4-dbb0d76cf651" providerId="ADAL" clId="{BDE81530-B051-456E-AB11-65B20A68AC4C}" dt="2024-10-04T09:41:48.003" v="20"/>
        <pc:sldMkLst>
          <pc:docMk/>
          <pc:sldMk cId="3036672661" sldId="4133"/>
        </pc:sldMkLst>
      </pc:sldChg>
      <pc:sldChg chg="del">
        <pc:chgData name="Sylvester Mujakperuo" userId="1871aec8-b26e-4b22-b9e4-dbb0d76cf651" providerId="ADAL" clId="{BDE81530-B051-456E-AB11-65B20A68AC4C}" dt="2024-10-04T09:41:04.435" v="15" actId="2696"/>
        <pc:sldMkLst>
          <pc:docMk/>
          <pc:sldMk cId="3974287459" sldId="4147"/>
        </pc:sldMkLst>
      </pc:sldChg>
      <pc:sldChg chg="del">
        <pc:chgData name="Sylvester Mujakperuo" userId="1871aec8-b26e-4b22-b9e4-dbb0d76cf651" providerId="ADAL" clId="{BDE81530-B051-456E-AB11-65B20A68AC4C}" dt="2024-10-04T09:40:59.323" v="14" actId="2696"/>
        <pc:sldMkLst>
          <pc:docMk/>
          <pc:sldMk cId="1529810974" sldId="4149"/>
        </pc:sldMkLst>
      </pc:sldChg>
      <pc:sldChg chg="del">
        <pc:chgData name="Sylvester Mujakperuo" userId="1871aec8-b26e-4b22-b9e4-dbb0d76cf651" providerId="ADAL" clId="{BDE81530-B051-456E-AB11-65B20A68AC4C}" dt="2024-10-04T09:40:14.870" v="13" actId="2696"/>
        <pc:sldMkLst>
          <pc:docMk/>
          <pc:sldMk cId="1249686083" sldId="4151"/>
        </pc:sldMkLst>
      </pc:sldChg>
      <pc:sldChg chg="del">
        <pc:chgData name="Sylvester Mujakperuo" userId="1871aec8-b26e-4b22-b9e4-dbb0d76cf651" providerId="ADAL" clId="{BDE81530-B051-456E-AB11-65B20A68AC4C}" dt="2024-10-04T09:38:56.745" v="3" actId="2696"/>
        <pc:sldMkLst>
          <pc:docMk/>
          <pc:sldMk cId="4190464966" sldId="4152"/>
        </pc:sldMkLst>
      </pc:sldChg>
      <pc:sldChg chg="del">
        <pc:chgData name="Sylvester Mujakperuo" userId="1871aec8-b26e-4b22-b9e4-dbb0d76cf651" providerId="ADAL" clId="{BDE81530-B051-456E-AB11-65B20A68AC4C}" dt="2024-10-04T09:38:53.535" v="2" actId="2696"/>
        <pc:sldMkLst>
          <pc:docMk/>
          <pc:sldMk cId="361027208" sldId="4157"/>
        </pc:sldMkLst>
      </pc:sldChg>
      <pc:sldChg chg="del">
        <pc:chgData name="Sylvester Mujakperuo" userId="1871aec8-b26e-4b22-b9e4-dbb0d76cf651" providerId="ADAL" clId="{BDE81530-B051-456E-AB11-65B20A68AC4C}" dt="2024-10-04T09:39:01.758" v="4" actId="2696"/>
        <pc:sldMkLst>
          <pc:docMk/>
          <pc:sldMk cId="3718195885" sldId="4160"/>
        </pc:sldMkLst>
      </pc:sldChg>
      <pc:sldChg chg="del">
        <pc:chgData name="Sylvester Mujakperuo" userId="1871aec8-b26e-4b22-b9e4-dbb0d76cf651" providerId="ADAL" clId="{BDE81530-B051-456E-AB11-65B20A68AC4C}" dt="2024-10-04T09:41:32.709" v="18" actId="2696"/>
        <pc:sldMkLst>
          <pc:docMk/>
          <pc:sldMk cId="2982297226" sldId="4163"/>
        </pc:sldMkLst>
      </pc:sldChg>
      <pc:sldChg chg="add del">
        <pc:chgData name="Sylvester Mujakperuo" userId="1871aec8-b26e-4b22-b9e4-dbb0d76cf651" providerId="ADAL" clId="{BDE81530-B051-456E-AB11-65B20A68AC4C}" dt="2024-10-04T09:39:24.902" v="8" actId="2696"/>
        <pc:sldMkLst>
          <pc:docMk/>
          <pc:sldMk cId="457427063" sldId="41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8216DE-0DAE-4B4F-8BF5-3C1DFF38E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AEE11-8A8D-2345-A5B5-5A817BEFB3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E3F37-1305-6040-83FA-4F78EFE7C9AA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19D2B-7F02-484A-A637-D870C95BC4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E95F9-4E38-7E42-92F9-F04AADC15E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F759-16BD-A946-9125-030B57C6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33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667CC-6E07-44B5-A714-60D0E1C3EDBF}" type="datetimeFigureOut"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B38AC-0E5A-44C8-B0AA-44F1FF8367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8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9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488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56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6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99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31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27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005EB8"/>
            </a:gs>
            <a:gs pos="52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CEBF-4785-EA44-87DD-49B6C2943D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5" y="476250"/>
            <a:ext cx="11341100" cy="2971800"/>
          </a:xfrm>
        </p:spPr>
        <p:txBody>
          <a:bodyPr lIns="0" tIns="0" rIns="0" bIns="0" anchor="t" anchorCtr="0">
            <a:noAutofit/>
          </a:bodyPr>
          <a:lstStyle>
            <a:lvl1pPr algn="l">
              <a:defRPr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US"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rPr>
              <a:t>Brand identity guidelines</a:t>
            </a:r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3647439"/>
            <a:ext cx="11341100" cy="168973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59E2FE-585D-3F47-9C46-D1FE9489E3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05" y="500062"/>
            <a:ext cx="2697162" cy="5964044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972" y="515937"/>
            <a:ext cx="7573328" cy="4808538"/>
          </a:xfrm>
        </p:spPr>
        <p:txBody>
          <a:bodyPr anchor="ctr" anchorCtr="0"/>
          <a:lstStyle>
            <a:lvl1pPr>
              <a:defRPr b="0" i="0">
                <a:solidFill>
                  <a:schemeClr val="bg1"/>
                </a:solidFill>
                <a:latin typeface="Public Sans" pitchFamily="2" charset="77"/>
              </a:defRPr>
            </a:lvl1pPr>
            <a:lvl2pPr>
              <a:defRPr b="0" i="0">
                <a:solidFill>
                  <a:schemeClr val="bg1"/>
                </a:solidFill>
                <a:latin typeface="Public Sans" pitchFamily="2" charset="77"/>
              </a:defRPr>
            </a:lvl2pPr>
            <a:lvl3pPr>
              <a:defRPr b="0" i="0">
                <a:solidFill>
                  <a:schemeClr val="bg1"/>
                </a:solidFill>
                <a:latin typeface="Public Sans" pitchFamily="2" charset="77"/>
              </a:defRPr>
            </a:lvl3pPr>
            <a:lvl4pPr>
              <a:defRPr b="0" i="0">
                <a:solidFill>
                  <a:schemeClr val="bg1"/>
                </a:solidFill>
                <a:latin typeface="Public Sans" pitchFamily="2" charset="77"/>
              </a:defRPr>
            </a:lvl4pPr>
            <a:lvl5pPr>
              <a:defRPr b="0" i="0">
                <a:solidFill>
                  <a:schemeClr val="bg1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volutpat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turpis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id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pellentesque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sagittis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Public Sans" pitchFamily="2" charset="77"/>
                <a:ea typeface="Cooper Hewitt" pitchFamily="2" charset="77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DD584-05A5-004A-8151-192C12A769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AB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6A2D5-324C-9E4F-A4EB-75376B44CE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3ADD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9DB12-09C8-CB42-B27F-E3FC28EBA5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3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228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6D685-0808-8647-9F6B-2213D1DE7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9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257F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96037-90F8-6140-B06F-C10492131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5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3A2F2B-BE21-9342-BB30-45EC7239A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341100" cy="1349375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9424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 sz="2800">
                <a:latin typeface="Public Sans" pitchFamily="2" charset="77"/>
              </a:defRPr>
            </a:lvl1pPr>
            <a:lvl2pPr>
              <a:defRPr sz="2400">
                <a:latin typeface="Public Sans" pitchFamily="2" charset="77"/>
              </a:defRPr>
            </a:lvl2pPr>
            <a:lvl3pPr>
              <a:defRPr sz="2000">
                <a:latin typeface="Public Sans" pitchFamily="2" charset="77"/>
              </a:defRPr>
            </a:lvl3pPr>
            <a:lvl4pPr>
              <a:defRPr sz="1800">
                <a:latin typeface="Public Sans" pitchFamily="2" charset="77"/>
              </a:defRPr>
            </a:lvl4pPr>
            <a:lvl5pPr>
              <a:defRPr sz="1800"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525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5392B-531D-9443-98C4-3C75134E3D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C67E-D9CF-4243-967E-E25B5873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99441"/>
            <a:ext cx="11341099" cy="1080000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5FA80-486D-2643-87B6-5F203CFD9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86BE8-E9D8-544E-96FE-6325AB7D4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5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A06B4-2C81-BF4E-826E-B0FCD6C95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434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9C9AA-F084-F14D-8F7A-05EA370F1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0434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5C0A4-1960-574D-9478-7A9E62D5FC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0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0785D-AA34-5E4C-A859-4302402E4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1" y="476250"/>
            <a:ext cx="11330803" cy="1325563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11D03-8D5F-E14A-AE70-CAB0D3B324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6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4337" y="476251"/>
            <a:ext cx="7596187" cy="4860924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2057400"/>
            <a:ext cx="2690041" cy="327977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6C9D7-CF06-E84A-B014-70D1279FB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4070B-579D-3848-9A03-D86E31AD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A3AD0-FB18-9A4C-8342-39BAD4E4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8E5DCF-5508-C84A-91F0-D5076C4FD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33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5107514" cy="2952750"/>
          </a:xfrm>
        </p:spPr>
        <p:txBody>
          <a:bodyPr anchor="t" anchorCtr="0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3429000"/>
            <a:ext cx="5107514" cy="302418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53112EE-831C-A74B-9B22-E2464280C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607" t="18175" r="8786" b="4862"/>
          <a:stretch/>
        </p:blipFill>
        <p:spPr>
          <a:xfrm>
            <a:off x="6096000" y="0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3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4D744-03F0-004E-BF2F-7633392468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17125D-1EC6-0548-ACBE-65A9BADB14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958" t="7523" r="2846" b="3578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63F1FB-A353-9349-BDBD-9DCE5E2F85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1" y="280311"/>
            <a:ext cx="2344505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t" anchorCtr="0">
            <a:noAutofit/>
          </a:bodyPr>
          <a:lstStyle>
            <a:lvl1pPr>
              <a:defRPr sz="5400">
                <a:solidFill>
                  <a:srgbClr val="01033C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71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3A6FD5-AD39-894C-A874-2CAF50F180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2" b="160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722382-8003-C247-BF58-C95DC7A8E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26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253E84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/>
              <a:t>Contents slide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457200" indent="-4572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60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52844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04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31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1720" y="6389003"/>
            <a:ext cx="11936107" cy="343899"/>
          </a:xfrm>
        </p:spPr>
        <p:txBody>
          <a:bodyPr anchor="b"/>
          <a:lstStyle>
            <a:lvl1pPr algn="l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53316"/>
          </a:xfrm>
        </p:spPr>
        <p:txBody>
          <a:bodyPr/>
          <a:lstStyle>
            <a:lvl1pPr marL="0" indent="0">
              <a:buNone/>
              <a:defRPr sz="3600"/>
            </a:lvl1pPr>
            <a:lvl2pPr marL="504979" indent="0">
              <a:buNone/>
              <a:defRPr sz="3067"/>
            </a:lvl2pPr>
            <a:lvl3pPr marL="1009960" indent="0">
              <a:buNone/>
              <a:defRPr sz="2667"/>
            </a:lvl3pPr>
            <a:lvl4pPr marL="1514939" indent="0">
              <a:buNone/>
              <a:defRPr sz="2267"/>
            </a:lvl4pPr>
            <a:lvl5pPr marL="2019920" indent="0">
              <a:buNone/>
              <a:defRPr sz="2267"/>
            </a:lvl5pPr>
            <a:lvl6pPr marL="2524900" indent="0">
              <a:buNone/>
              <a:defRPr sz="2267"/>
            </a:lvl6pPr>
            <a:lvl7pPr marL="3029880" indent="0">
              <a:buNone/>
              <a:defRPr sz="2267"/>
            </a:lvl7pPr>
            <a:lvl8pPr marL="3534860" indent="0">
              <a:buNone/>
              <a:defRPr sz="2267"/>
            </a:lvl8pPr>
            <a:lvl9pPr marL="4039840" indent="0">
              <a:buNone/>
              <a:defRPr sz="2267"/>
            </a:lvl9pPr>
          </a:lstStyle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3113490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rgbClr val="2E3E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D72F49C-24B7-9246-98F5-122CFB7CD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3750"/>
            <a:ext cx="12192000" cy="6858000"/>
          </a:xfrm>
          <a:solidFill>
            <a:srgbClr val="2E3E80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69BDF-CFDA-6744-B0B8-6E811A0E03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91440" y="2397760"/>
            <a:ext cx="8656320" cy="4839472"/>
          </a:xfrm>
          <a:noFill/>
          <a:ln w="38100">
            <a:noFill/>
            <a:miter lim="800000"/>
          </a:ln>
        </p:spPr>
        <p:txBody>
          <a:bodyPr lIns="0" tIns="0" rIns="0" bIns="0" anchor="b" anchorCtr="0">
            <a:noAutofit/>
          </a:bodyPr>
          <a:lstStyle>
            <a:lvl1pPr algn="l">
              <a:defRPr sz="11000" b="1" i="0" spc="-150">
                <a:solidFill>
                  <a:schemeClr val="bg1"/>
                </a:solidFill>
                <a:latin typeface="Antonio" panose="02000503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6A6CF-4228-1845-85DB-671E35A2D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899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5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dissolve/>
      </p:transition>
    </mc:Choice>
    <mc:Fallback xmlns="">
      <p:transition>
        <p:dissolv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1828800"/>
            <a:ext cx="4975771" cy="4291200"/>
          </a:xfrm>
        </p:spPr>
        <p:txBody>
          <a:bodyPr lIns="0" tIns="0" rIns="0" bIns="0" anchor="t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text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796" y="1828800"/>
            <a:ext cx="5033203" cy="3031199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>
            <a:cxnSpLocks/>
          </p:cNvCxnSpPr>
          <p:nvPr userDrawn="1"/>
        </p:nvCxnSpPr>
        <p:spPr>
          <a:xfrm>
            <a:off x="6091290" y="1828800"/>
            <a:ext cx="0" cy="4291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ACA57DD-67C0-040E-7B34-0CF0561FBFC9}"/>
              </a:ext>
            </a:extLst>
          </p:cNvPr>
          <p:cNvSpPr txBox="1">
            <a:spLocks/>
          </p:cNvSpPr>
          <p:nvPr userDrawn="1"/>
        </p:nvSpPr>
        <p:spPr>
          <a:xfrm>
            <a:off x="899999" y="900000"/>
            <a:ext cx="10452213" cy="7644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048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4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4CB79-C54D-E854-0EAD-36095D6A0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25894-D2BD-1F03-574D-74BEC225F9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225" y="3429000"/>
            <a:ext cx="6932295" cy="270033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BF95545-73BE-BFF0-728E-65EE3D714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rgbClr val="005EB8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D122B-3A08-A23B-851E-BAE0987B52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D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FC7EEE5-949B-AE09-F45D-42B2DE6821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7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0"/>
              <a:t>Click to edit Master title style</a:t>
            </a:r>
            <a:endParaRPr lang="en-US" sz="1800" b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D4283-0761-71CA-3CD5-32F9C1480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1502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1" i="0"/>
              <a:t>Click to edit Master title style</a:t>
            </a:r>
            <a:endParaRPr lang="en-US" sz="1800" b="1" i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2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09958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500062"/>
            <a:ext cx="113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721" y="1760062"/>
            <a:ext cx="11329703" cy="3577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9721" y="6093522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8BE97-3C46-8640-AF66-ED68FD8F0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6298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495FF-3E8C-BF4C-BD9A-067CC11B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2875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1" r:id="rId5"/>
    <p:sldLayoutId id="2147483660" r:id="rId6"/>
    <p:sldLayoutId id="2147483663" r:id="rId7"/>
    <p:sldLayoutId id="2147483664" r:id="rId8"/>
    <p:sldLayoutId id="214748366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68" r:id="rId15"/>
    <p:sldLayoutId id="2147483662" r:id="rId16"/>
    <p:sldLayoutId id="2147483657" r:id="rId17"/>
    <p:sldLayoutId id="2147483677" r:id="rId18"/>
    <p:sldLayoutId id="2147483669" r:id="rId19"/>
    <p:sldLayoutId id="2147483719" r:id="rId20"/>
    <p:sldLayoutId id="2147483720" r:id="rId21"/>
    <p:sldLayoutId id="2147483721" r:id="rId22"/>
    <p:sldLayoutId id="2147483676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rgbClr val="01033C"/>
          </a:solidFill>
          <a:latin typeface="COOPERHEWITT-SEMIBOLD" pitchFamily="2" charset="77"/>
          <a:ea typeface="COOPERHEWITT-SEMIBOLD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300" userDrawn="1">
          <p15:clr>
            <a:srgbClr val="F26B43"/>
          </p15:clr>
        </p15:guide>
        <p15:guide id="5" pos="7446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2661" userDrawn="1">
          <p15:clr>
            <a:srgbClr val="F26B43"/>
          </p15:clr>
        </p15:guide>
        <p15:guide id="9" orient="horz" pos="3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104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245360"/>
            <a:ext cx="104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5760000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9" r:id="rId2"/>
    <p:sldLayoutId id="2147483675" r:id="rId3"/>
    <p:sldLayoutId id="2147483685" r:id="rId4"/>
    <p:sldLayoutId id="2147483667" r:id="rId5"/>
    <p:sldLayoutId id="2147483678" r:id="rId6"/>
    <p:sldLayoutId id="2147483679" r:id="rId7"/>
    <p:sldLayoutId id="2147483709" r:id="rId8"/>
    <p:sldLayoutId id="2147483680" r:id="rId9"/>
    <p:sldLayoutId id="2147483671" r:id="rId10"/>
    <p:sldLayoutId id="2147483722" r:id="rId11"/>
    <p:sldLayoutId id="2147483681" r:id="rId12"/>
    <p:sldLayoutId id="2147483672" r:id="rId13"/>
    <p:sldLayoutId id="2147483682" r:id="rId14"/>
    <p:sldLayoutId id="2147483683" r:id="rId15"/>
    <p:sldLayoutId id="2147483731" r:id="rId16"/>
    <p:sldLayoutId id="2147483730" r:id="rId17"/>
    <p:sldLayoutId id="2147483726" r:id="rId18"/>
    <p:sldLayoutId id="2147483687" r:id="rId19"/>
    <p:sldLayoutId id="214748373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01033C"/>
          </a:solidFill>
          <a:latin typeface="Arial" panose="020B0604020202020204" pitchFamily="34" charset="0"/>
          <a:ea typeface="COOPERHEWITT-SEMIBOLD" pitchFamily="2" charset="77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42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orient="horz" pos="572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  <p15:guide id="7" pos="2389" userDrawn="1">
          <p15:clr>
            <a:srgbClr val="F26B43"/>
          </p15:clr>
        </p15:guide>
        <p15:guide id="8" pos="2615" userDrawn="1">
          <p15:clr>
            <a:srgbClr val="F26B43"/>
          </p15:clr>
        </p15:guide>
        <p15:guide id="9" orient="horz" pos="30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economics-econometrics-and-finance/wealth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hyperlink" Target="https://www.sciencedirect.com/science/article/pii/S0080210716301935#bib003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629" y="3227338"/>
            <a:ext cx="5496026" cy="3649754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BUSI 1764 </a:t>
            </a:r>
          </a:p>
          <a:p>
            <a:pPr>
              <a:lnSpc>
                <a:spcPct val="100000"/>
              </a:lnSpc>
            </a:pPr>
            <a:r>
              <a:rPr lang="en-US" dirty="0"/>
              <a:t>Global Entrepreneurship and Innovation</a:t>
            </a:r>
          </a:p>
          <a:p>
            <a:endParaRPr lang="en-GB" b="1" dirty="0"/>
          </a:p>
          <a:p>
            <a:r>
              <a:rPr lang="en-GB" b="1" dirty="0"/>
              <a:t>Department: Executive Business Centre</a:t>
            </a:r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629" y="1224000"/>
            <a:ext cx="4989773" cy="2003338"/>
          </a:xfrm>
        </p:spPr>
        <p:txBody>
          <a:bodyPr lIns="0" tIns="0" rIns="0" bIns="0" anchor="t" anchorCtr="0">
            <a:normAutofit/>
          </a:bodyPr>
          <a:lstStyle/>
          <a:p>
            <a:r>
              <a:rPr lang="en-US" sz="44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Family Firms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57" y="-6317"/>
            <a:ext cx="6449643" cy="68834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578318"/>
            <a:ext cx="10236199" cy="5395902"/>
          </a:xfrm>
        </p:spPr>
        <p:txBody>
          <a:bodyPr lIns="0" tIns="0" rIns="0" bIns="0"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endParaRPr lang="en-GB" b="0" i="0" dirty="0">
              <a:effectLst/>
              <a:latin typeface="ElsevierGulliver"/>
            </a:endParaRPr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70000"/>
              </a:lnSpc>
            </a:pPr>
            <a:endParaRPr lang="en-GB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467" y="762000"/>
            <a:ext cx="9821333" cy="5028539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4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Family Firms</a:t>
            </a:r>
            <a:br>
              <a:rPr lang="en-US" sz="44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br>
              <a:rPr lang="en-US" sz="44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r>
              <a:rPr lang="en-GB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PART 2</a:t>
            </a:r>
            <a:endParaRPr lang="en-US" sz="4400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76588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842" y="1713297"/>
            <a:ext cx="10813344" cy="4837636"/>
          </a:xfrm>
        </p:spPr>
        <p:txBody>
          <a:bodyPr lIns="0" tIns="0" rIns="0" bIns="0"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Agency Theory (Kara et al 2006)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The Concept of Stewardship (</a:t>
            </a:r>
            <a:r>
              <a:rPr lang="en-GB" dirty="0" err="1"/>
              <a:t>Lebreton</a:t>
            </a:r>
            <a:r>
              <a:rPr lang="en-GB" dirty="0"/>
              <a:t>-Miller &amp; Miller 2009)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Resource Based View (Chrisman et al 2005)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Socio-emotional Wealth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/>
              <a:t>Bifurcation Bias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7059" y="596766"/>
            <a:ext cx="10528127" cy="885699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THEORETICAL PERSPECTIVES OF FAMILY FIRMS </a:t>
            </a:r>
            <a:br>
              <a:rPr lang="en-US" sz="32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r>
              <a:rPr lang="en-US" sz="32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(TO SHOW HOW THEY DIFFER FROM OTHER FIMS)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284048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007" y="1058955"/>
            <a:ext cx="6901314" cy="5491979"/>
          </a:xfrm>
        </p:spPr>
        <p:txBody>
          <a:bodyPr lIns="0" tIns="0" rIns="0" bIns="0">
            <a:normAutofit/>
          </a:bodyPr>
          <a:lstStyle/>
          <a:p>
            <a:pPr algn="just">
              <a:lnSpc>
                <a:spcPct val="170000"/>
              </a:lnSpc>
              <a:spcAft>
                <a:spcPts val="800"/>
              </a:spcAf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Also known as the principal-agent paradigm, </a:t>
            </a:r>
          </a:p>
          <a:p>
            <a:pPr algn="just">
              <a:lnSpc>
                <a:spcPct val="170000"/>
              </a:lnSpc>
              <a:spcAft>
                <a:spcPts val="800"/>
              </a:spcAft>
            </a:pP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gency theory emphasises the contractual problem between a firm’s principal, generally </a:t>
            </a: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known as 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owner, and a firm’s agents</a:t>
            </a:r>
            <a:r>
              <a:rPr lang="en-GB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who is the 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employed executives that control the use of resources.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135" y="394637"/>
            <a:ext cx="11599966" cy="664318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r>
              <a:rPr lang="en-GB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AGENCY PROBLEMS IN FAMILY FIRMS</a:t>
            </a:r>
            <a:endParaRPr lang="en-US" sz="32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  <p:pic>
        <p:nvPicPr>
          <p:cNvPr id="6" name="Picture 5" descr="YARN | You have to tell me what your plan is, Or nothing will happen. | The  Simpsons (1989) - S09E13 Comedy | Video clips by quotes | b9981f82 | 紗">
            <a:extLst>
              <a:ext uri="{FF2B5EF4-FFF2-40B4-BE49-F238E27FC236}">
                <a16:creationId xmlns:a16="http://schemas.microsoft.com/office/drawing/2014/main" id="{F8940D97-D941-2CF5-9522-66E40BC86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528" y="1058955"/>
            <a:ext cx="4449345" cy="3801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0604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136" y="1155032"/>
            <a:ext cx="6766560" cy="5395902"/>
          </a:xfrm>
        </p:spPr>
        <p:txBody>
          <a:bodyPr lIns="0" tIns="0" rIns="0" bIns="0"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GB" sz="2400" b="0" i="0" dirty="0">
                <a:effectLst/>
              </a:rPr>
              <a:t>Owner managers of family firms see themselves as stewards over the family business assets and its continuity. </a:t>
            </a:r>
          </a:p>
          <a:p>
            <a:pPr algn="just">
              <a:lnSpc>
                <a:spcPct val="170000"/>
              </a:lnSpc>
            </a:pPr>
            <a:r>
              <a:rPr lang="en-GB" sz="2400" b="0" i="0" dirty="0">
                <a:effectLst/>
              </a:rPr>
              <a:t>These family managers would always seek to protect the assets of the family firm rather than pursue interests that maximise their own personal gain. </a:t>
            </a:r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135" y="394637"/>
            <a:ext cx="11599966" cy="664318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r>
              <a:rPr lang="en-GB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STEWARDSHIP IN FAMILY FIRMS</a:t>
            </a:r>
            <a:endParaRPr lang="en-US" sz="32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  <p:pic>
        <p:nvPicPr>
          <p:cNvPr id="1026" name="Picture 2" descr="Taboos in Family Business">
            <a:extLst>
              <a:ext uri="{FF2B5EF4-FFF2-40B4-BE49-F238E27FC236}">
                <a16:creationId xmlns:a16="http://schemas.microsoft.com/office/drawing/2014/main" id="{97725E29-8169-9E37-E75C-0D7DA326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05" y="1347507"/>
            <a:ext cx="4558195" cy="345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67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D7117-AB4D-15D8-3302-062DD5BDA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3" y="357810"/>
            <a:ext cx="11504486" cy="1134105"/>
          </a:xfrm>
        </p:spPr>
        <p:txBody>
          <a:bodyPr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RESOURCE-BASED VIEW IN FAMILY FIRMS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B36F1-0599-82C2-AC4E-7C103C044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112" y="1684421"/>
            <a:ext cx="5852051" cy="504363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1800" kern="100" dirty="0">
                <a:solidFill>
                  <a:srgbClr val="474747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Resource-Based View (RBV) theory is a strategic management framework that emphasizes the importance of a firm’s internal resources in achieving sustainable competitive advantage and superior performance (Penrose 1959)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1800" kern="100" dirty="0">
                <a:solidFill>
                  <a:srgbClr val="474747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relates to the kind of resources that the family firms use in order to be successful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en-GB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2050" name="Picture 2" descr="3,024 Ceo Meeting Illustrations &amp; Clip Art - iStock">
            <a:extLst>
              <a:ext uri="{FF2B5EF4-FFF2-40B4-BE49-F238E27FC236}">
                <a16:creationId xmlns:a16="http://schemas.microsoft.com/office/drawing/2014/main" id="{C97BF670-8D04-1E65-014D-9E1BF95CA3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546" y="1684421"/>
            <a:ext cx="5354053" cy="481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980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D7117-AB4D-15D8-3302-062DD5BDA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3" y="357810"/>
            <a:ext cx="11504486" cy="1134105"/>
          </a:xfrm>
        </p:spPr>
        <p:txBody>
          <a:bodyPr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SOCIO-EMOTIONAL WEALTH IN FAMILY FIRMS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B36F1-0599-82C2-AC4E-7C103C044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112" y="1684421"/>
            <a:ext cx="5852051" cy="504363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GB" sz="16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Socioemotional Wealth (SEW) is defined as the ‘non-financial aspects of the firm that meet the family's affective needs’ (Gómez-Mejía, Haynes, </a:t>
            </a:r>
            <a:r>
              <a:rPr lang="en-GB" sz="16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Núñez</a:t>
            </a:r>
            <a:r>
              <a:rPr lang="en-GB" sz="16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-Nickel, Jacobson, &amp; </a:t>
            </a:r>
            <a:r>
              <a:rPr lang="en-GB" sz="16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Moyano</a:t>
            </a:r>
            <a:r>
              <a:rPr lang="en-GB" sz="16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-Fuentes, 2007)</a:t>
            </a:r>
            <a:endParaRPr lang="en-GB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2050" name="Picture 2" descr="3,024 Ceo Meeting Illustrations &amp; Clip Art - iStock">
            <a:extLst>
              <a:ext uri="{FF2B5EF4-FFF2-40B4-BE49-F238E27FC236}">
                <a16:creationId xmlns:a16="http://schemas.microsoft.com/office/drawing/2014/main" id="{C97BF670-8D04-1E65-014D-9E1BF95CA31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546" y="1684421"/>
            <a:ext cx="5354053" cy="481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00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136" y="1155032"/>
            <a:ext cx="6766560" cy="5395902"/>
          </a:xfrm>
        </p:spPr>
        <p:txBody>
          <a:bodyPr lIns="0" tIns="0" rIns="0" bIns="0">
            <a:normAutofit fontScale="77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GB" b="0" i="0" dirty="0">
                <a:effectLst/>
                <a:latin typeface="ElsevierGulliver"/>
              </a:rPr>
              <a:t>Family-owners derive socioemotional </a:t>
            </a:r>
            <a:r>
              <a:rPr lang="en-GB" b="0" i="0" dirty="0">
                <a:effectLst/>
                <a:latin typeface="ElsevierGulliver"/>
                <a:hlinkClick r:id="rId3" tooltip="Learn more about wealth from ScienceDirect's AI-generated Topic Pag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wealth</a:t>
            </a:r>
            <a:r>
              <a:rPr lang="en-GB" b="0" i="0" dirty="0">
                <a:effectLst/>
                <a:latin typeface="ElsevierGulliver"/>
              </a:rPr>
              <a:t> from several sources, including </a:t>
            </a:r>
          </a:p>
          <a:p>
            <a:pPr algn="just">
              <a:lnSpc>
                <a:spcPct val="170000"/>
              </a:lnSpc>
            </a:pPr>
            <a:r>
              <a:rPr lang="en-GB" dirty="0">
                <a:latin typeface="ElsevierGulliver"/>
              </a:rPr>
              <a:t>H</a:t>
            </a:r>
            <a:r>
              <a:rPr lang="en-GB" b="0" i="0" dirty="0">
                <a:effectLst/>
                <a:latin typeface="ElsevierGulliver"/>
              </a:rPr>
              <a:t>aving the family name associated with their firms, </a:t>
            </a:r>
          </a:p>
          <a:p>
            <a:pPr algn="just">
              <a:lnSpc>
                <a:spcPct val="170000"/>
              </a:lnSpc>
            </a:pPr>
            <a:r>
              <a:rPr lang="en-GB" dirty="0">
                <a:latin typeface="ElsevierGulliver"/>
              </a:rPr>
              <a:t>E</a:t>
            </a:r>
            <a:r>
              <a:rPr lang="en-GB" b="0" i="0" dirty="0">
                <a:effectLst/>
                <a:latin typeface="ElsevierGulliver"/>
              </a:rPr>
              <a:t>motional attachment to the firm, and the satisfaction of family members working for the company (</a:t>
            </a:r>
            <a:r>
              <a:rPr lang="en-GB" b="0" i="0" u="none" strike="noStrike" dirty="0">
                <a:effectLst/>
                <a:latin typeface="ElsevierGulliv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Gómez-Mejía et al., 2011</a:t>
            </a:r>
            <a:r>
              <a:rPr lang="en-GB" b="0" i="0" dirty="0">
                <a:effectLst/>
                <a:latin typeface="ElsevierGulliver"/>
              </a:rPr>
              <a:t>). </a:t>
            </a:r>
            <a:endParaRPr lang="en-GB" dirty="0">
              <a:latin typeface="ElsevierGulliver"/>
            </a:endParaRPr>
          </a:p>
          <a:p>
            <a:pPr algn="just">
              <a:lnSpc>
                <a:spcPct val="170000"/>
              </a:lnSpc>
            </a:pPr>
            <a:r>
              <a:rPr lang="en-GB" dirty="0">
                <a:latin typeface="ElsevierGulliver"/>
              </a:rPr>
              <a:t>D</a:t>
            </a:r>
            <a:r>
              <a:rPr lang="en-GB" b="0" i="0" dirty="0">
                <a:effectLst/>
                <a:latin typeface="ElsevierGulliver"/>
              </a:rPr>
              <a:t>ecisions that seem unprofessional to outside observers, such as appointing an unexperienced family member as the CEO of the firm, might be logical to family-owners because they provide nonfinancial benefits. </a:t>
            </a:r>
          </a:p>
          <a:p>
            <a:pPr algn="just">
              <a:lnSpc>
                <a:spcPct val="170000"/>
              </a:lnSpc>
            </a:pPr>
            <a:r>
              <a:rPr lang="en-GB" dirty="0">
                <a:latin typeface="ElsevierGulliver"/>
              </a:rPr>
              <a:t>F</a:t>
            </a:r>
            <a:r>
              <a:rPr lang="en-GB" b="0" i="0" dirty="0">
                <a:effectLst/>
                <a:latin typeface="ElsevierGulliver"/>
              </a:rPr>
              <a:t>amily’s owners desire to preserve socioemotional wealth affects family firms’ long-term performance </a:t>
            </a:r>
            <a:r>
              <a:rPr lang="en-GB" dirty="0">
                <a:latin typeface="ElsevierGulliver"/>
              </a:rPr>
              <a:t>both </a:t>
            </a:r>
            <a:r>
              <a:rPr lang="en-GB" b="0" i="0" dirty="0">
                <a:effectLst/>
                <a:latin typeface="ElsevierGulliver"/>
              </a:rPr>
              <a:t>positively and negatively.</a:t>
            </a:r>
            <a:endParaRPr lang="en-GB" dirty="0"/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70000"/>
              </a:lnSpc>
            </a:pPr>
            <a:endParaRPr lang="en-GB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135" y="394637"/>
            <a:ext cx="11599966" cy="664318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EXAMPLES OF HOW FAMILY FIRM OWNERS PRESERVE SOCIO-EMOTIONAL WEALTH </a:t>
            </a:r>
            <a:endParaRPr lang="en-US" sz="28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  <p:pic>
        <p:nvPicPr>
          <p:cNvPr id="1026" name="Picture 2" descr="Taboos in Family Business">
            <a:extLst>
              <a:ext uri="{FF2B5EF4-FFF2-40B4-BE49-F238E27FC236}">
                <a16:creationId xmlns:a16="http://schemas.microsoft.com/office/drawing/2014/main" id="{97725E29-8169-9E37-E75C-0D7DA326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05" y="1347507"/>
            <a:ext cx="4558195" cy="345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59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136" y="1155032"/>
            <a:ext cx="4831881" cy="5395902"/>
          </a:xfrm>
        </p:spPr>
        <p:txBody>
          <a:bodyPr lIns="0" tIns="0" rIns="0" bIns="0"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endParaRPr lang="en-GB" b="0" i="0" dirty="0">
              <a:effectLst/>
              <a:latin typeface="ElsevierGulliver"/>
            </a:endParaRPr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70000"/>
              </a:lnSpc>
            </a:pPr>
            <a:endParaRPr lang="en-GB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135" y="394637"/>
            <a:ext cx="11599966" cy="664318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BIFURCATION BIAS IN FAMILY FIRMS</a:t>
            </a:r>
            <a:endParaRPr lang="en-US" sz="28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  <p:pic>
        <p:nvPicPr>
          <p:cNvPr id="5" name="Picture 2" descr="Implicit Bias - Ethics Unwrapped">
            <a:extLst>
              <a:ext uri="{FF2B5EF4-FFF2-40B4-BE49-F238E27FC236}">
                <a16:creationId xmlns:a16="http://schemas.microsoft.com/office/drawing/2014/main" id="{F57CA116-F14A-25BF-377A-544405172C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96" b="2"/>
          <a:stretch/>
        </p:blipFill>
        <p:spPr bwMode="auto">
          <a:xfrm>
            <a:off x="2310063" y="1251285"/>
            <a:ext cx="6343049" cy="453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230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578318"/>
            <a:ext cx="10236199" cy="5395902"/>
          </a:xfrm>
        </p:spPr>
        <p:txBody>
          <a:bodyPr lIns="0" tIns="0" rIns="0" bIns="0"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endParaRPr lang="en-GB" b="0" i="0" dirty="0">
              <a:effectLst/>
              <a:latin typeface="ElsevierGulliver"/>
            </a:endParaRPr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70000"/>
              </a:lnSpc>
            </a:pPr>
            <a:endParaRPr lang="en-GB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467" y="762000"/>
            <a:ext cx="9821333" cy="5028539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CONCLUSION</a:t>
            </a:r>
            <a:endParaRPr lang="en-US" sz="4400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326580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60120-E275-E67A-4320-898A2EACF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D1808-A406-D841-A73E-81174336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  <a:ea typeface="+mj-ea"/>
              </a:rPr>
              <a:t>Thank you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72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52000" y="1224000"/>
            <a:ext cx="6792511" cy="119458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sz="4800" dirty="0"/>
              <a:t>Be inspired</a:t>
            </a:r>
            <a:endParaRPr lang="en-US" sz="48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4"/>
            <a:ext cx="2194398" cy="555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2623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vert="horz" lIns="0" tIns="0" rIns="0" bIns="0" rtlCol="0" anchor="t" anchorCtr="0">
        <a:noAutofit/>
      </a:bodyPr>
      <a:lstStyle>
        <a:defPPr algn="l">
          <a:defRPr sz="18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21339</TotalTime>
  <Words>392</Words>
  <Application>Microsoft Office PowerPoint</Application>
  <PresentationFormat>Widescreen</PresentationFormat>
  <Paragraphs>67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Antonio</vt:lpstr>
      <vt:lpstr>Aptos</vt:lpstr>
      <vt:lpstr>Arial</vt:lpstr>
      <vt:lpstr>Calibri</vt:lpstr>
      <vt:lpstr>Calibri Light</vt:lpstr>
      <vt:lpstr>Cooper Hewitt</vt:lpstr>
      <vt:lpstr>COOPERHEWITT-MEDIUM</vt:lpstr>
      <vt:lpstr>COOPERHEWITT-SEMIBOLD</vt:lpstr>
      <vt:lpstr>ElsevierGulliver</vt:lpstr>
      <vt:lpstr>Georgia</vt:lpstr>
      <vt:lpstr>Public Sans</vt:lpstr>
      <vt:lpstr>Wingdings</vt:lpstr>
      <vt:lpstr>Work Sans</vt:lpstr>
      <vt:lpstr>Office Theme</vt:lpstr>
      <vt:lpstr>Office Theme</vt:lpstr>
      <vt:lpstr>Family Firms</vt:lpstr>
      <vt:lpstr>   Family Firms  PART 2</vt:lpstr>
      <vt:lpstr>THEORETICAL PERSPECTIVES OF FAMILY FIRMS  (TO SHOW HOW THEY DIFFER FROM OTHER FIMS)</vt:lpstr>
      <vt:lpstr>AGENCY PROBLEMS IN FAMILY FIRMS</vt:lpstr>
      <vt:lpstr>STEWARDSHIP IN FAMILY FIRMS</vt:lpstr>
      <vt:lpstr>THE RESOURCE-BASED VIEW IN FAMILY FIRMS</vt:lpstr>
      <vt:lpstr>THE SOCIO-EMOTIONAL WEALTH IN FAMILY FIRMS</vt:lpstr>
      <vt:lpstr>EXAMPLES OF HOW FAMILY FIRM OWNERS PRESERVE SOCIO-EMOTIONAL WEALTH </vt:lpstr>
      <vt:lpstr>BIFURCATION BIAS IN FAMILY FIRMS</vt:lpstr>
      <vt:lpstr>     CONCLUSION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identity guidelines</dc:title>
  <dc:creator>Andrew Shreeve</dc:creator>
  <cp:lastModifiedBy>Sylvester Mujakperuo</cp:lastModifiedBy>
  <cp:revision>16</cp:revision>
  <dcterms:created xsi:type="dcterms:W3CDTF">2022-03-14T13:44:34Z</dcterms:created>
  <dcterms:modified xsi:type="dcterms:W3CDTF">2024-10-04T09:41:56Z</dcterms:modified>
</cp:coreProperties>
</file>