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18"/>
  </p:notesMasterIdLst>
  <p:handoutMasterIdLst>
    <p:handoutMasterId r:id="rId19"/>
  </p:handoutMasterIdLst>
  <p:sldIdLst>
    <p:sldId id="256" r:id="rId3"/>
    <p:sldId id="257" r:id="rId4"/>
    <p:sldId id="265" r:id="rId5"/>
    <p:sldId id="4157" r:id="rId6"/>
    <p:sldId id="4152" r:id="rId7"/>
    <p:sldId id="4160" r:id="rId8"/>
    <p:sldId id="266" r:id="rId9"/>
    <p:sldId id="260" r:id="rId10"/>
    <p:sldId id="4127" r:id="rId11"/>
    <p:sldId id="4126" r:id="rId12"/>
    <p:sldId id="4124" r:id="rId13"/>
    <p:sldId id="4125" r:id="rId14"/>
    <p:sldId id="4151" r:id="rId15"/>
    <p:sldId id="4162" r:id="rId16"/>
    <p:sldId id="28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1871aec8-b26e-4b22-b9e4-dbb0d76cf651" providerId="ADAL" clId="{B4B19AB7-1490-47E0-ADD6-9B74FDB3F1E9}"/>
    <pc:docChg chg="undo custSel addSld delSld modSld sldOrd">
      <pc:chgData name="Sylvester Mujakperuo" userId="1871aec8-b26e-4b22-b9e4-dbb0d76cf651" providerId="ADAL" clId="{B4B19AB7-1490-47E0-ADD6-9B74FDB3F1E9}" dt="2024-10-04T09:37:15.271" v="19" actId="2696"/>
      <pc:docMkLst>
        <pc:docMk/>
      </pc:docMkLst>
      <pc:sldChg chg="del">
        <pc:chgData name="Sylvester Mujakperuo" userId="1871aec8-b26e-4b22-b9e4-dbb0d76cf651" providerId="ADAL" clId="{B4B19AB7-1490-47E0-ADD6-9B74FDB3F1E9}" dt="2024-10-04T09:36:44.621" v="14" actId="2696"/>
        <pc:sldMkLst>
          <pc:docMk/>
          <pc:sldMk cId="3040172896" sldId="4120"/>
        </pc:sldMkLst>
      </pc:sldChg>
      <pc:sldChg chg="del">
        <pc:chgData name="Sylvester Mujakperuo" userId="1871aec8-b26e-4b22-b9e4-dbb0d76cf651" providerId="ADAL" clId="{B4B19AB7-1490-47E0-ADD6-9B74FDB3F1E9}" dt="2024-10-04T09:36:53.751" v="15" actId="2696"/>
        <pc:sldMkLst>
          <pc:docMk/>
          <pc:sldMk cId="2210791754" sldId="4122"/>
        </pc:sldMkLst>
      </pc:sldChg>
      <pc:sldChg chg="del">
        <pc:chgData name="Sylvester Mujakperuo" userId="1871aec8-b26e-4b22-b9e4-dbb0d76cf651" providerId="ADAL" clId="{B4B19AB7-1490-47E0-ADD6-9B74FDB3F1E9}" dt="2024-10-04T09:35:17.374" v="0" actId="2696"/>
        <pc:sldMkLst>
          <pc:docMk/>
          <pc:sldMk cId="2840489890" sldId="4128"/>
        </pc:sldMkLst>
      </pc:sldChg>
      <pc:sldChg chg="del">
        <pc:chgData name="Sylvester Mujakperuo" userId="1871aec8-b26e-4b22-b9e4-dbb0d76cf651" providerId="ADAL" clId="{B4B19AB7-1490-47E0-ADD6-9B74FDB3F1E9}" dt="2024-10-04T09:35:22.295" v="1" actId="2696"/>
        <pc:sldMkLst>
          <pc:docMk/>
          <pc:sldMk cId="1120604539" sldId="4132"/>
        </pc:sldMkLst>
      </pc:sldChg>
      <pc:sldChg chg="add del">
        <pc:chgData name="Sylvester Mujakperuo" userId="1871aec8-b26e-4b22-b9e4-dbb0d76cf651" providerId="ADAL" clId="{B4B19AB7-1490-47E0-ADD6-9B74FDB3F1E9}" dt="2024-10-04T09:36:02.826" v="6" actId="2696"/>
        <pc:sldMkLst>
          <pc:docMk/>
          <pc:sldMk cId="3036672661" sldId="4133"/>
        </pc:sldMkLst>
      </pc:sldChg>
      <pc:sldChg chg="add del">
        <pc:chgData name="Sylvester Mujakperuo" userId="1871aec8-b26e-4b22-b9e4-dbb0d76cf651" providerId="ADAL" clId="{B4B19AB7-1490-47E0-ADD6-9B74FDB3F1E9}" dt="2024-10-04T09:36:08.927" v="7" actId="2696"/>
        <pc:sldMkLst>
          <pc:docMk/>
          <pc:sldMk cId="2593980794" sldId="4134"/>
        </pc:sldMkLst>
      </pc:sldChg>
      <pc:sldChg chg="del">
        <pc:chgData name="Sylvester Mujakperuo" userId="1871aec8-b26e-4b22-b9e4-dbb0d76cf651" providerId="ADAL" clId="{B4B19AB7-1490-47E0-ADD6-9B74FDB3F1E9}" dt="2024-10-04T09:36:12.166" v="8" actId="2696"/>
        <pc:sldMkLst>
          <pc:docMk/>
          <pc:sldMk cId="3187800021" sldId="4137"/>
        </pc:sldMkLst>
      </pc:sldChg>
      <pc:sldChg chg="del">
        <pc:chgData name="Sylvester Mujakperuo" userId="1871aec8-b26e-4b22-b9e4-dbb0d76cf651" providerId="ADAL" clId="{B4B19AB7-1490-47E0-ADD6-9B74FDB3F1E9}" dt="2024-10-04T09:36:20.328" v="10" actId="2696"/>
        <pc:sldMkLst>
          <pc:docMk/>
          <pc:sldMk cId="1400230727" sldId="4143"/>
        </pc:sldMkLst>
      </pc:sldChg>
      <pc:sldChg chg="del">
        <pc:chgData name="Sylvester Mujakperuo" userId="1871aec8-b26e-4b22-b9e4-dbb0d76cf651" providerId="ADAL" clId="{B4B19AB7-1490-47E0-ADD6-9B74FDB3F1E9}" dt="2024-10-04T09:36:15.327" v="9" actId="2696"/>
        <pc:sldMkLst>
          <pc:docMk/>
          <pc:sldMk cId="3822596074" sldId="4145"/>
        </pc:sldMkLst>
      </pc:sldChg>
      <pc:sldChg chg="del">
        <pc:chgData name="Sylvester Mujakperuo" userId="1871aec8-b26e-4b22-b9e4-dbb0d76cf651" providerId="ADAL" clId="{B4B19AB7-1490-47E0-ADD6-9B74FDB3F1E9}" dt="2024-10-04T09:36:40.235" v="13" actId="2696"/>
        <pc:sldMkLst>
          <pc:docMk/>
          <pc:sldMk cId="3974287459" sldId="4147"/>
        </pc:sldMkLst>
      </pc:sldChg>
      <pc:sldChg chg="del">
        <pc:chgData name="Sylvester Mujakperuo" userId="1871aec8-b26e-4b22-b9e4-dbb0d76cf651" providerId="ADAL" clId="{B4B19AB7-1490-47E0-ADD6-9B74FDB3F1E9}" dt="2024-10-04T09:36:34.812" v="12" actId="2696"/>
        <pc:sldMkLst>
          <pc:docMk/>
          <pc:sldMk cId="1529810974" sldId="4149"/>
        </pc:sldMkLst>
      </pc:sldChg>
      <pc:sldChg chg="del">
        <pc:chgData name="Sylvester Mujakperuo" userId="1871aec8-b26e-4b22-b9e4-dbb0d76cf651" providerId="ADAL" clId="{B4B19AB7-1490-47E0-ADD6-9B74FDB3F1E9}" dt="2024-10-04T09:37:15.271" v="19" actId="2696"/>
        <pc:sldMkLst>
          <pc:docMk/>
          <pc:sldMk cId="765888539" sldId="4158"/>
        </pc:sldMkLst>
      </pc:sldChg>
      <pc:sldChg chg="del">
        <pc:chgData name="Sylvester Mujakperuo" userId="1871aec8-b26e-4b22-b9e4-dbb0d76cf651" providerId="ADAL" clId="{B4B19AB7-1490-47E0-ADD6-9B74FDB3F1E9}" dt="2024-10-04T09:36:26.190" v="11" actId="2696"/>
        <pc:sldMkLst>
          <pc:docMk/>
          <pc:sldMk cId="1326580735" sldId="4161"/>
        </pc:sldMkLst>
      </pc:sldChg>
      <pc:sldChg chg="ord">
        <pc:chgData name="Sylvester Mujakperuo" userId="1871aec8-b26e-4b22-b9e4-dbb0d76cf651" providerId="ADAL" clId="{B4B19AB7-1490-47E0-ADD6-9B74FDB3F1E9}" dt="2024-10-04T09:37:09.283" v="18"/>
        <pc:sldMkLst>
          <pc:docMk/>
          <pc:sldMk cId="1466772518" sldId="4162"/>
        </pc:sldMkLst>
      </pc:sldChg>
      <pc:sldChg chg="del">
        <pc:chgData name="Sylvester Mujakperuo" userId="1871aec8-b26e-4b22-b9e4-dbb0d76cf651" providerId="ADAL" clId="{B4B19AB7-1490-47E0-ADD6-9B74FDB3F1E9}" dt="2024-10-04T09:37:00.032" v="16" actId="2696"/>
        <pc:sldMkLst>
          <pc:docMk/>
          <pc:sldMk cId="2982297226" sldId="416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10/4/2024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10/4/2024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9</a:t>
            </a:fld>
            <a:endParaRPr lang="en-US"/>
          </a:p>
        </p:txBody>
      </p:sp>
    </p:spTree>
    <p:extLst>
      <p:ext uri="{BB962C8B-B14F-4D97-AF65-F5344CB8AC3E}">
        <p14:creationId xmlns:p14="http://schemas.microsoft.com/office/powerpoint/2010/main" val="963141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10</a:t>
            </a:fld>
            <a:endParaRPr lang="en-US"/>
          </a:p>
        </p:txBody>
      </p:sp>
    </p:spTree>
    <p:extLst>
      <p:ext uri="{BB962C8B-B14F-4D97-AF65-F5344CB8AC3E}">
        <p14:creationId xmlns:p14="http://schemas.microsoft.com/office/powerpoint/2010/main" val="4221911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85B38AC-0E5A-44C8-B0AA-44F1FF8367FD}" type="slidenum">
              <a:rPr lang="en-GB" smtClean="0"/>
              <a:t>11</a:t>
            </a:fld>
            <a:endParaRPr lang="en-GB"/>
          </a:p>
        </p:txBody>
      </p:sp>
    </p:spTree>
    <p:extLst>
      <p:ext uri="{BB962C8B-B14F-4D97-AF65-F5344CB8AC3E}">
        <p14:creationId xmlns:p14="http://schemas.microsoft.com/office/powerpoint/2010/main" val="1349879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13</a:t>
            </a:fld>
            <a:endParaRPr lang="en-US"/>
          </a:p>
        </p:txBody>
      </p:sp>
    </p:spTree>
    <p:extLst>
      <p:ext uri="{BB962C8B-B14F-4D97-AF65-F5344CB8AC3E}">
        <p14:creationId xmlns:p14="http://schemas.microsoft.com/office/powerpoint/2010/main" val="4164356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5EB8"/>
            </a:gs>
            <a:gs pos="52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EBF-4785-EA44-87DD-49B6C2943DA2}"/>
              </a:ext>
            </a:extLst>
          </p:cNvPr>
          <p:cNvSpPr>
            <a:spLocks noGrp="1"/>
          </p:cNvSpPr>
          <p:nvPr>
            <p:ph type="ctrTitle" hasCustomPrompt="1"/>
          </p:nvPr>
        </p:nvSpPr>
        <p:spPr>
          <a:xfrm>
            <a:off x="479425" y="476250"/>
            <a:ext cx="11341100" cy="2971800"/>
          </a:xfrm>
        </p:spPr>
        <p:txBody>
          <a:bodyPr lIns="0" tIns="0" rIns="0" bIns="0" anchor="t" anchorCtr="0">
            <a:noAutofit/>
          </a:bodyPr>
          <a:lstStyle>
            <a:lvl1pPr algn="l">
              <a:defRPr sz="7200" b="1" i="0" spc="-150">
                <a:solidFill>
                  <a:schemeClr val="bg1"/>
                </a:solidFill>
                <a:latin typeface="COOPERHEWITT-SEMIBOLD" pitchFamily="2" charset="77"/>
                <a:ea typeface="COOPERHEWITT-SEMIBOLD" pitchFamily="2" charset="77"/>
              </a:defRPr>
            </a:lvl1pPr>
          </a:lstStyle>
          <a:p>
            <a:r>
              <a:rPr lang="en-US" sz="7200" b="1" i="0" spc="-150">
                <a:solidFill>
                  <a:schemeClr val="bg1"/>
                </a:solidFill>
                <a:latin typeface="COOPERHEWITT-SEMIBOLD" pitchFamily="2" charset="77"/>
                <a:ea typeface="COOPERHEWITT-SEMIBOLD" pitchFamily="2" charset="77"/>
              </a:rPr>
              <a:t>Brand identity guidelines</a:t>
            </a:r>
            <a:endParaRPr lang="en-US" sz="7200" b="1" spc="-150">
              <a:solidFill>
                <a:schemeClr val="bg1"/>
              </a:solidFill>
              <a:latin typeface="COOPERHEWITT-MEDIUM" pitchFamily="2" charset="77"/>
              <a:ea typeface="COOPERHEWITT-MEDIUM" pitchFamily="2" charset="77"/>
            </a:endParaRPr>
          </a:p>
        </p:txBody>
      </p:sp>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Public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pic>
        <p:nvPicPr>
          <p:cNvPr id="6" name="Picture 5">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Cooper Hewitt" pitchFamily="2" charset="77"/>
                <a:ea typeface="Cooper Hewitt"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Public Sans" pitchFamily="2" charset="77"/>
              </a:defRPr>
            </a:lvl1pPr>
            <a:lvl2pPr>
              <a:defRPr b="0" i="0">
                <a:solidFill>
                  <a:schemeClr val="bg1"/>
                </a:solidFill>
                <a:latin typeface="Public Sans" pitchFamily="2" charset="77"/>
              </a:defRPr>
            </a:lvl2pPr>
            <a:lvl3pPr>
              <a:defRPr b="0" i="0">
                <a:solidFill>
                  <a:schemeClr val="bg1"/>
                </a:solidFill>
                <a:latin typeface="Public Sans" pitchFamily="2" charset="77"/>
              </a:defRPr>
            </a:lvl3pPr>
            <a:lvl4pPr>
              <a:defRPr b="0" i="0">
                <a:solidFill>
                  <a:schemeClr val="bg1"/>
                </a:solidFill>
                <a:latin typeface="Public Sans" pitchFamily="2" charset="77"/>
              </a:defRPr>
            </a:lvl4pPr>
            <a:lvl5pPr>
              <a:defRPr b="0" i="0">
                <a:solidFill>
                  <a:schemeClr val="bg1"/>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anchor="t" anchorCtr="0">
            <a:noAutofit/>
          </a:bodyPr>
          <a:lstStyle>
            <a:lvl1pPr>
              <a:defRPr sz="5400" b="1" i="0">
                <a:solidFill>
                  <a:schemeClr val="bg1"/>
                </a:solidFill>
                <a:latin typeface="Cooper Hewitt" pitchFamily="2" charset="77"/>
                <a:ea typeface="Cooper Hewitt" pitchFamily="2" charset="77"/>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volutpat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turpis</a:t>
            </a:r>
            <a:r>
              <a:rPr lang="en-GB" sz="5400">
                <a:latin typeface="COOPERHEWITT-SEMIBOLD" pitchFamily="2" charset="77"/>
                <a:ea typeface="COOPERHEWITT-SEMIBOLD" pitchFamily="2" charset="77"/>
              </a:rPr>
              <a:t> id </a:t>
            </a:r>
            <a:r>
              <a:rPr lang="en-GB" sz="5400" err="1">
                <a:latin typeface="COOPERHEWITT-SEMIBOLD" pitchFamily="2" charset="77"/>
                <a:ea typeface="COOPERHEWITT-SEMIBOLD" pitchFamily="2" charset="77"/>
              </a:rPr>
              <a:t>pellentesque</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sagittis</a:t>
            </a:r>
            <a:r>
              <a:rPr lang="en-GB" sz="5400">
                <a:latin typeface="COOPERHEWITT-SEMIBOLD" pitchFamily="2" charset="77"/>
                <a:ea typeface="COOPERHEWITT-SEMIBOLD" pitchFamily="2" charset="77"/>
              </a:rPr>
              <a:t>.</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numCol="2" spcCol="540000" anchor="t" anchorCtr="0">
            <a:noAutofit/>
          </a:bodyPr>
          <a:lstStyle>
            <a:lvl1pPr>
              <a:defRPr sz="2400" b="0" i="0">
                <a:solidFill>
                  <a:srgbClr val="01033C"/>
                </a:solidFill>
                <a:latin typeface="Public Sans" pitchFamily="2" charset="77"/>
                <a:ea typeface="Cooper Hewitt" pitchFamily="2" charset="77"/>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4" name="Picture 3">
            <a:extLst>
              <a:ext uri="{FF2B5EF4-FFF2-40B4-BE49-F238E27FC236}">
                <a16:creationId xmlns:a16="http://schemas.microsoft.com/office/drawing/2014/main" id="{38FDD584-05A5-004A-8151-192C12A76965}"/>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4486A2D5-324C-9E4F-A4EB-75376B44CEDE}"/>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9628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EA39DB12-09C8-CB42-B27F-E3FC28EBA5AA}"/>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220203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16D685-0808-8647-9F6B-2213D1DE7E5C}"/>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32949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6C96037-90F8-6140-B06F-C10492131903}"/>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95655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3A2F2B-BE21-9342-BB30-45EC7239AA8A}"/>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a:latin typeface="Public Sans" pitchFamily="2" charset="77"/>
              </a:defRPr>
            </a:lvl1pPr>
            <a:lvl2pPr>
              <a:defRPr sz="2400">
                <a:latin typeface="Public Sans" pitchFamily="2" charset="77"/>
              </a:defRPr>
            </a:lvl2pPr>
            <a:lvl3pPr>
              <a:defRPr sz="2000">
                <a:latin typeface="Public Sans" pitchFamily="2" charset="77"/>
              </a:defRPr>
            </a:lvl3pPr>
            <a:lvl4pPr>
              <a:defRPr sz="1800">
                <a:latin typeface="Public Sans" pitchFamily="2" charset="77"/>
              </a:defRPr>
            </a:lvl4pPr>
            <a:lvl5pPr>
              <a:defRPr sz="1800">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a:solidFill>
                  <a:srgbClr val="01033C"/>
                </a:solidFill>
                <a:latin typeface="Public Sans" pitchFamily="2" charset="77"/>
              </a:defRPr>
            </a:lvl1pPr>
            <a:lvl2pPr>
              <a:defRPr>
                <a:solidFill>
                  <a:srgbClr val="01033C"/>
                </a:solidFill>
                <a:latin typeface="Public Sans" pitchFamily="2" charset="77"/>
              </a:defRPr>
            </a:lvl2pPr>
            <a:lvl3pPr>
              <a:defRPr>
                <a:solidFill>
                  <a:srgbClr val="01033C"/>
                </a:solidFill>
                <a:latin typeface="Public Sans" pitchFamily="2" charset="77"/>
              </a:defRPr>
            </a:lvl3pPr>
            <a:lvl4pPr>
              <a:defRPr>
                <a:solidFill>
                  <a:srgbClr val="01033C"/>
                </a:solidFill>
                <a:latin typeface="Public Sans" pitchFamily="2" charset="77"/>
              </a:defRPr>
            </a:lvl4pPr>
            <a:lvl5pPr>
              <a:defRPr>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a:extLst>
              <a:ext uri="{FF2B5EF4-FFF2-40B4-BE49-F238E27FC236}">
                <a16:creationId xmlns:a16="http://schemas.microsoft.com/office/drawing/2014/main" id="{DE85392B-531D-9443-98C4-3C75134E3DE8}"/>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66466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2ED5C0A4-1960-574D-9478-7A9E62D5FCE6}"/>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4286602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Cooper Hewitt" pitchFamily="2" charset="77"/>
                <a:ea typeface="Cooper Hewitt" pitchFamily="2" charset="77"/>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75311D03-8D5F-E14A-AE70-CAB0D3B3243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56946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r>
              <a:rPr lang="en-GB"/>
              <a:t>Click to edit </a:t>
            </a:r>
            <a:br>
              <a:rPr lang="en-GB"/>
            </a:br>
            <a:r>
              <a:rPr lang="en-GB"/>
              <a:t>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10/4/2024</a:t>
            </a:fld>
            <a:endParaRPr lang="en-US"/>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9" name="Picture 8">
            <a:extLst>
              <a:ext uri="{FF2B5EF4-FFF2-40B4-BE49-F238E27FC236}">
                <a16:creationId xmlns:a16="http://schemas.microsoft.com/office/drawing/2014/main" id="{298E5DCF-5508-C84A-91F0-D5076C4FD663}"/>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750833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5107514" cy="2952750"/>
          </a:xfrm>
        </p:spPr>
        <p:txBody>
          <a:bodyPr anchor="t" anchorCtr="0">
            <a:noAutofit/>
          </a:bodyPr>
          <a:lstStyle>
            <a:lvl1pPr>
              <a:defRPr sz="54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3429000"/>
            <a:ext cx="5107514" cy="3024188"/>
          </a:xfrm>
        </p:spPr>
        <p:txBody>
          <a:bodyPr lIns="0" tIns="0" rIns="0" bIns="0" anchor="t" anchorCtr="0">
            <a:noAutofit/>
          </a:bodyPr>
          <a:lstStyle>
            <a:lvl1pPr marL="0" indent="0">
              <a:buNone/>
              <a:defRPr sz="20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pic>
        <p:nvPicPr>
          <p:cNvPr id="10" name="Content Placeholder 4">
            <a:extLst>
              <a:ext uri="{FF2B5EF4-FFF2-40B4-BE49-F238E27FC236}">
                <a16:creationId xmlns:a16="http://schemas.microsoft.com/office/drawing/2014/main" id="{C53112EE-831C-A74B-9B22-E2464280C7E6}"/>
              </a:ext>
            </a:extLst>
          </p:cNvPr>
          <p:cNvPicPr>
            <a:picLocks noChangeAspect="1"/>
          </p:cNvPicPr>
          <p:nvPr userDrawn="1"/>
        </p:nvPicPr>
        <p:blipFill rotWithShape="1">
          <a:blip r:embed="rId2"/>
          <a:srcRect l="45607" t="18175" r="8786" b="4862"/>
          <a:stretch/>
        </p:blipFill>
        <p:spPr>
          <a:xfrm>
            <a:off x="6096000" y="0"/>
            <a:ext cx="6096000" cy="6858001"/>
          </a:xfrm>
          <a:prstGeom prst="rect">
            <a:avLst/>
          </a:prstGeom>
        </p:spPr>
      </p:pic>
    </p:spTree>
    <p:extLst>
      <p:ext uri="{BB962C8B-B14F-4D97-AF65-F5344CB8AC3E}">
        <p14:creationId xmlns:p14="http://schemas.microsoft.com/office/powerpoint/2010/main" val="222083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pic>
        <p:nvPicPr>
          <p:cNvPr id="5" name="Picture 4">
            <a:extLst>
              <a:ext uri="{FF2B5EF4-FFF2-40B4-BE49-F238E27FC236}">
                <a16:creationId xmlns:a16="http://schemas.microsoft.com/office/drawing/2014/main" id="{21A4D744-03F0-004E-BF2F-76333924685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873194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05EB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17125D-1EC6-0548-ACBE-65A9BADB141C}"/>
              </a:ext>
            </a:extLst>
          </p:cNvPr>
          <p:cNvPicPr>
            <a:picLocks noChangeAspect="1"/>
          </p:cNvPicPr>
          <p:nvPr userDrawn="1"/>
        </p:nvPicPr>
        <p:blipFill rotWithShape="1">
          <a:blip r:embed="rId2"/>
          <a:srcRect l="29958" t="7523" r="2846" b="35780"/>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5C63F1FB-A353-9349-BDBD-9DCE5E2F8551}"/>
              </a:ext>
            </a:extLst>
          </p:cNvPr>
          <p:cNvPicPr>
            <a:picLocks noChangeAspect="1"/>
          </p:cNvPicPr>
          <p:nvPr userDrawn="1"/>
        </p:nvPicPr>
        <p:blipFill>
          <a:blip r:embed="rId3"/>
          <a:srcRect/>
          <a:stretch/>
        </p:blipFill>
        <p:spPr>
          <a:xfrm>
            <a:off x="9656991" y="280311"/>
            <a:ext cx="2344505"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t" anchorCtr="0">
            <a:noAutofit/>
          </a:bodyPr>
          <a:lstStyle>
            <a:lvl1pPr>
              <a:defRPr sz="5400">
                <a:solidFill>
                  <a:srgbClr val="01033C"/>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10/4/2024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3196171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05EB8"/>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13A6FD5-AD39-894C-A874-2CAF50F18059}"/>
              </a:ext>
            </a:extLst>
          </p:cNvPr>
          <p:cNvPicPr>
            <a:picLocks noChangeAspect="1"/>
          </p:cNvPicPr>
          <p:nvPr userDrawn="1"/>
        </p:nvPicPr>
        <p:blipFill rotWithShape="1">
          <a:blip r:embed="rId2"/>
          <a:srcRect r="472" b="16096"/>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722382-8003-C247-BF58-C95DC7A8E657}"/>
              </a:ext>
            </a:extLst>
          </p:cNvPr>
          <p:cNvPicPr>
            <a:picLocks noChangeAspect="1"/>
          </p:cNvPicPr>
          <p:nvPr userDrawn="1"/>
        </p:nvPicPr>
        <p:blipFill>
          <a:blip r:embed="rId3"/>
          <a:srcRect/>
          <a:stretch/>
        </p:blipFill>
        <p:spPr>
          <a:xfrm>
            <a:off x="9656990" y="5829888"/>
            <a:ext cx="2344508"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b" anchorCtr="0">
            <a:noAutofit/>
          </a:bodyPr>
          <a:lstStyle>
            <a:lvl1pPr>
              <a:defRPr sz="5400">
                <a:solidFill>
                  <a:schemeClr val="bg1"/>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10/4/2024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509626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Blu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253E84"/>
                </a:solidFill>
                <a:latin typeface="Antonio" charset="0"/>
                <a:ea typeface="Antonio" charset="0"/>
                <a:cs typeface="Antonio" charset="0"/>
              </a:defRPr>
            </a:lvl1pPr>
          </a:lstStyle>
          <a:p>
            <a:r>
              <a:rPr lang="en-GB"/>
              <a:t>Contents slide</a:t>
            </a:r>
            <a:endParaRPr lang="en-US"/>
          </a:p>
        </p:txBody>
      </p:sp>
      <p:sp>
        <p:nvSpPr>
          <p:cNvPr id="10" name="Content Placeholder 2"/>
          <p:cNvSpPr>
            <a:spLocks noGrp="1"/>
          </p:cNvSpPr>
          <p:nvPr>
            <p:ph idx="1"/>
          </p:nvPr>
        </p:nvSpPr>
        <p:spPr>
          <a:xfrm>
            <a:off x="1130005" y="2359400"/>
            <a:ext cx="9387840" cy="3296602"/>
          </a:xfrm>
        </p:spPr>
        <p:txBody>
          <a:bodyPr lIns="0" tIns="0" rIns="0" bIns="0"/>
          <a:lstStyle>
            <a:lvl1pPr marL="457200" indent="-457200">
              <a:buClr>
                <a:schemeClr val="accent2"/>
              </a:buClr>
              <a:buFont typeface="Wingdings" pitchFamily="2" charset="2"/>
              <a:buChar char="§"/>
              <a:defRPr b="0" i="0">
                <a:latin typeface="Work Sans" charset="0"/>
                <a:ea typeface="Work Sans" charset="0"/>
                <a:cs typeface="Work Sans" charset="0"/>
              </a:defRPr>
            </a:lvl1pPr>
            <a:lvl2pPr marL="800100" indent="-342900">
              <a:buClr>
                <a:schemeClr val="accent2"/>
              </a:buClr>
              <a:buFont typeface="Wingdings" pitchFamily="2" charset="2"/>
              <a:buChar char="§"/>
              <a:defRPr b="0" i="0">
                <a:latin typeface="Work Sans" charset="0"/>
                <a:ea typeface="Work Sans" charset="0"/>
                <a:cs typeface="Work Sans" charset="0"/>
              </a:defRPr>
            </a:lvl2pPr>
            <a:lvl3pPr marL="1257300" indent="-342900">
              <a:buClr>
                <a:schemeClr val="accent2"/>
              </a:buClr>
              <a:buFont typeface="Wingdings" pitchFamily="2" charset="2"/>
              <a:buChar char="§"/>
              <a:defRPr b="0" i="0">
                <a:latin typeface="Work Sans" charset="0"/>
                <a:ea typeface="Work Sans" charset="0"/>
                <a:cs typeface="Work Sans" charset="0"/>
              </a:defRPr>
            </a:lvl3pPr>
            <a:lvl4pPr marL="1657350" indent="-285750">
              <a:buClr>
                <a:schemeClr val="accent2"/>
              </a:buClr>
              <a:buFont typeface="Wingdings" pitchFamily="2" charset="2"/>
              <a:buChar char="§"/>
              <a:defRPr b="0" i="0">
                <a:latin typeface="Work Sans" charset="0"/>
                <a:ea typeface="Work Sans" charset="0"/>
                <a:cs typeface="Work Sans" charset="0"/>
              </a:defRPr>
            </a:lvl4pPr>
            <a:lvl5pPr marL="2114550" indent="-285750">
              <a:buClr>
                <a:schemeClr val="accent2"/>
              </a:buClr>
              <a:buFont typeface="Wingdings" pitchFamily="2"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60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2A1564"/>
                </a:solidFill>
              </a:rPr>
              <a:t> </a:t>
            </a:r>
          </a:p>
        </p:txBody>
      </p:sp>
    </p:spTree>
    <p:extLst>
      <p:ext uri="{BB962C8B-B14F-4D97-AF65-F5344CB8AC3E}">
        <p14:creationId xmlns:p14="http://schemas.microsoft.com/office/powerpoint/2010/main" val="10655284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713804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655931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1720" y="6389003"/>
            <a:ext cx="11936107" cy="343899"/>
          </a:xfrm>
        </p:spPr>
        <p:txBody>
          <a:bodyPr anchor="b"/>
          <a:lstStyle>
            <a:lvl1pPr algn="l">
              <a:defRPr sz="1600" b="0">
                <a:solidFill>
                  <a:schemeClr val="tx1"/>
                </a:solidFill>
              </a:defRPr>
            </a:lvl1pPr>
          </a:lstStyle>
          <a:p>
            <a:r>
              <a:rPr lang="en-US"/>
              <a:t>Click to edit master title style</a:t>
            </a:r>
            <a:endParaRPr lang="en-GB"/>
          </a:p>
        </p:txBody>
      </p:sp>
      <p:sp>
        <p:nvSpPr>
          <p:cNvPr id="3" name="Picture Placeholder 2"/>
          <p:cNvSpPr>
            <a:spLocks noGrp="1"/>
          </p:cNvSpPr>
          <p:nvPr>
            <p:ph type="pic" idx="1"/>
          </p:nvPr>
        </p:nvSpPr>
        <p:spPr>
          <a:xfrm>
            <a:off x="0" y="1"/>
            <a:ext cx="12192000" cy="6253316"/>
          </a:xfrm>
        </p:spPr>
        <p:txBody>
          <a:bodyPr/>
          <a:lstStyle>
            <a:lvl1pPr marL="0" indent="0">
              <a:buNone/>
              <a:defRPr sz="3600"/>
            </a:lvl1pPr>
            <a:lvl2pPr marL="504979" indent="0">
              <a:buNone/>
              <a:defRPr sz="3067"/>
            </a:lvl2pPr>
            <a:lvl3pPr marL="1009960" indent="0">
              <a:buNone/>
              <a:defRPr sz="2667"/>
            </a:lvl3pPr>
            <a:lvl4pPr marL="1514939" indent="0">
              <a:buNone/>
              <a:defRPr sz="2267"/>
            </a:lvl4pPr>
            <a:lvl5pPr marL="2019920" indent="0">
              <a:buNone/>
              <a:defRPr sz="2267"/>
            </a:lvl5pPr>
            <a:lvl6pPr marL="2524900" indent="0">
              <a:buNone/>
              <a:defRPr sz="2267"/>
            </a:lvl6pPr>
            <a:lvl7pPr marL="3029880" indent="0">
              <a:buNone/>
              <a:defRPr sz="2267"/>
            </a:lvl7pPr>
            <a:lvl8pPr marL="3534860" indent="0">
              <a:buNone/>
              <a:defRPr sz="2267"/>
            </a:lvl8pPr>
            <a:lvl9pPr marL="4039840" indent="0">
              <a:buNone/>
              <a:defRPr sz="2267"/>
            </a:lvl9pPr>
          </a:lstStyle>
          <a:p>
            <a:pPr lvl="0"/>
            <a:endParaRPr lang="en-GB" noProof="0"/>
          </a:p>
        </p:txBody>
      </p:sp>
    </p:spTree>
    <p:extLst>
      <p:ext uri="{BB962C8B-B14F-4D97-AF65-F5344CB8AC3E}">
        <p14:creationId xmlns:p14="http://schemas.microsoft.com/office/powerpoint/2010/main" val="113113490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Slide">
    <p:bg>
      <p:bgPr>
        <a:solidFill>
          <a:srgbClr val="2E3E80"/>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BD72F49C-24B7-9246-98F5-122CFB7CDA5E}"/>
              </a:ext>
            </a:extLst>
          </p:cNvPr>
          <p:cNvSpPr>
            <a:spLocks noGrp="1"/>
          </p:cNvSpPr>
          <p:nvPr>
            <p:ph type="pic" idx="1"/>
          </p:nvPr>
        </p:nvSpPr>
        <p:spPr>
          <a:xfrm>
            <a:off x="0" y="23750"/>
            <a:ext cx="12192000" cy="6858000"/>
          </a:xfrm>
          <a:solidFill>
            <a:srgbClr val="2E3E8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 name="Title 1">
            <a:extLst>
              <a:ext uri="{FF2B5EF4-FFF2-40B4-BE49-F238E27FC236}">
                <a16:creationId xmlns:a16="http://schemas.microsoft.com/office/drawing/2014/main" id="{5E469BDF-CFDA-6744-B0B8-6E811A0E036D}"/>
              </a:ext>
            </a:extLst>
          </p:cNvPr>
          <p:cNvSpPr>
            <a:spLocks noGrp="1"/>
          </p:cNvSpPr>
          <p:nvPr>
            <p:ph type="ctrTitle" hasCustomPrompt="1"/>
          </p:nvPr>
        </p:nvSpPr>
        <p:spPr>
          <a:xfrm>
            <a:off x="-91440" y="2397760"/>
            <a:ext cx="8656320" cy="4839472"/>
          </a:xfrm>
          <a:noFill/>
          <a:ln w="38100">
            <a:noFill/>
            <a:miter lim="800000"/>
          </a:ln>
        </p:spPr>
        <p:txBody>
          <a:bodyPr lIns="0" tIns="0" rIns="0" bIns="0" anchor="b" anchorCtr="0">
            <a:noAutofit/>
          </a:bodyPr>
          <a:lstStyle>
            <a:lvl1pPr algn="l">
              <a:defRPr sz="11000" b="1" i="0" spc="-150">
                <a:solidFill>
                  <a:schemeClr val="bg1"/>
                </a:solidFill>
                <a:latin typeface="Antonio" panose="02000503000000000000" pitchFamily="2" charset="77"/>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D06A6CF-4228-1845-85DB-671E35A2DC6F}"/>
              </a:ext>
            </a:extLst>
          </p:cNvPr>
          <p:cNvPicPr>
            <a:picLocks noChangeAspect="1"/>
          </p:cNvPicPr>
          <p:nvPr userDrawn="1"/>
        </p:nvPicPr>
        <p:blipFill>
          <a:blip r:embed="rId2"/>
          <a:srcRect/>
          <a:stretch/>
        </p:blipFill>
        <p:spPr>
          <a:xfrm>
            <a:off x="0" y="38990"/>
            <a:ext cx="12192000" cy="6858000"/>
          </a:xfrm>
          <a:prstGeom prst="rect">
            <a:avLst/>
          </a:prstGeom>
        </p:spPr>
      </p:pic>
    </p:spTree>
    <p:extLst>
      <p:ext uri="{BB962C8B-B14F-4D97-AF65-F5344CB8AC3E}">
        <p14:creationId xmlns:p14="http://schemas.microsoft.com/office/powerpoint/2010/main" val="156245972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theme" Target="../theme/theme2.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10/4/2024</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51" r:id="rId5"/>
    <p:sldLayoutId id="2147483660" r:id="rId6"/>
    <p:sldLayoutId id="2147483663" r:id="rId7"/>
    <p:sldLayoutId id="2147483664" r:id="rId8"/>
    <p:sldLayoutId id="2147483661" r:id="rId9"/>
    <p:sldLayoutId id="2147483652" r:id="rId10"/>
    <p:sldLayoutId id="2147483653" r:id="rId11"/>
    <p:sldLayoutId id="2147483654" r:id="rId12"/>
    <p:sldLayoutId id="2147483655" r:id="rId13"/>
    <p:sldLayoutId id="2147483656" r:id="rId14"/>
    <p:sldLayoutId id="2147483668" r:id="rId15"/>
    <p:sldLayoutId id="2147483662" r:id="rId16"/>
    <p:sldLayoutId id="2147483657" r:id="rId17"/>
    <p:sldLayoutId id="2147483677" r:id="rId18"/>
    <p:sldLayoutId id="2147483669" r:id="rId19"/>
    <p:sldLayoutId id="2147483719" r:id="rId20"/>
    <p:sldLayoutId id="2147483720" r:id="rId21"/>
    <p:sldLayoutId id="2147483721" r:id="rId22"/>
    <p:sldLayoutId id="2147483676" r:id="rId23"/>
  </p:sldLayoutIdLst>
  <p:txStyles>
    <p:titleStyle>
      <a:lvl1pPr algn="l" defTabSz="914400" rtl="0" eaLnBrk="1" latinLnBrk="0" hangingPunct="1">
        <a:lnSpc>
          <a:spcPct val="90000"/>
        </a:lnSpc>
        <a:spcBef>
          <a:spcPct val="0"/>
        </a:spcBef>
        <a:buNone/>
        <a:defRPr sz="5400" b="0" i="0" kern="1200">
          <a:solidFill>
            <a:srgbClr val="01033C"/>
          </a:solidFill>
          <a:latin typeface="COOPERHEWITT-SEMIBOLD" pitchFamily="2" charset="77"/>
          <a:ea typeface="COOPERHEWITT-SEMIBOLD"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Public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Public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Public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orient="horz" pos="300" userDrawn="1">
          <p15:clr>
            <a:srgbClr val="F26B43"/>
          </p15:clr>
        </p15:guide>
        <p15:guide id="5" pos="7446" userDrawn="1">
          <p15:clr>
            <a:srgbClr val="F26B43"/>
          </p15:clr>
        </p15:guide>
        <p15:guide id="6" orient="horz" pos="4065" userDrawn="1">
          <p15:clr>
            <a:srgbClr val="F26B43"/>
          </p15:clr>
        </p15:guide>
        <p15:guide id="7" pos="2003" userDrawn="1">
          <p15:clr>
            <a:srgbClr val="F26B43"/>
          </p15:clr>
        </p15:guide>
        <p15:guide id="8" pos="2661" userDrawn="1">
          <p15:clr>
            <a:srgbClr val="F26B43"/>
          </p15:clr>
        </p15:guide>
        <p15:guide id="9" orient="horz" pos="3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10/4/2024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33" r:id="rId20"/>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3629" y="3227338"/>
            <a:ext cx="5496026" cy="3649754"/>
          </a:xfrm>
        </p:spPr>
        <p:txBody>
          <a:bodyPr lIns="0" tIns="0" rIns="0" bIns="0">
            <a:normAutofit/>
          </a:bodyPr>
          <a:lstStyle/>
          <a:p>
            <a:pPr>
              <a:lnSpc>
                <a:spcPct val="100000"/>
              </a:lnSpc>
            </a:pPr>
            <a:r>
              <a:rPr lang="en-US" dirty="0"/>
              <a:t>BUSI 1764 </a:t>
            </a:r>
          </a:p>
          <a:p>
            <a:pPr>
              <a:lnSpc>
                <a:spcPct val="100000"/>
              </a:lnSpc>
            </a:pPr>
            <a:r>
              <a:rPr lang="en-US" dirty="0"/>
              <a:t>Global Entrepreneurship and Innovation</a:t>
            </a:r>
          </a:p>
          <a:p>
            <a:endParaRPr lang="en-GB" b="1" dirty="0"/>
          </a:p>
          <a:p>
            <a:r>
              <a:rPr lang="en-GB" b="1" dirty="0"/>
              <a:t>Department: Executive Business Centre</a:t>
            </a:r>
            <a:endParaRPr lang="en-GB" dirty="0"/>
          </a:p>
          <a:p>
            <a:endParaRPr lang="en-GB" dirty="0"/>
          </a:p>
        </p:txBody>
      </p:sp>
      <p:sp>
        <p:nvSpPr>
          <p:cNvPr id="2" name="Title 1"/>
          <p:cNvSpPr>
            <a:spLocks noGrp="1"/>
          </p:cNvSpPr>
          <p:nvPr>
            <p:ph type="ctrTitle"/>
          </p:nvPr>
        </p:nvSpPr>
        <p:spPr>
          <a:xfrm>
            <a:off x="163629" y="1224000"/>
            <a:ext cx="4989773" cy="2003338"/>
          </a:xfrm>
        </p:spPr>
        <p:txBody>
          <a:bodyPr lIns="0" tIns="0" rIns="0" bIns="0" anchor="t" anchorCtr="0">
            <a:normAutofit/>
          </a:bodyPr>
          <a:lstStyle/>
          <a:p>
            <a:r>
              <a:rPr lang="en-US" sz="4400" b="1" dirty="0">
                <a:solidFill>
                  <a:srgbClr val="FFC000"/>
                </a:solidFill>
                <a:latin typeface="Antonio" charset="0"/>
                <a:ea typeface="Antonio" charset="0"/>
                <a:cs typeface="Antonio" charset="0"/>
              </a:rPr>
              <a:t>Family Firms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2357" y="-6317"/>
            <a:ext cx="6449643"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900000" y="1171254"/>
            <a:ext cx="2880000" cy="4948746"/>
          </a:xfrm>
        </p:spPr>
        <p:txBody>
          <a:bodyPr>
            <a:normAutofit/>
          </a:bodyPr>
          <a:lstStyle/>
          <a:p>
            <a:r>
              <a:rPr lang="en-GB" sz="4400" dirty="0">
                <a:solidFill>
                  <a:srgbClr val="FFC000"/>
                </a:solidFill>
                <a:latin typeface="Calibri Light" panose="020F0302020204030204" pitchFamily="34" charset="0"/>
                <a:cs typeface="Calibri Light" panose="020F0302020204030204" pitchFamily="34" charset="0"/>
              </a:rPr>
              <a:t>LEARNING OUTCOMES</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500000" y="315686"/>
            <a:ext cx="6840000" cy="6085114"/>
          </a:xfrm>
        </p:spPr>
        <p:txBody>
          <a:bodyPr>
            <a:normAutofit/>
          </a:bodyPr>
          <a:lstStyle/>
          <a:p>
            <a:pPr algn="just"/>
            <a:r>
              <a:rPr lang="en-GB" dirty="0">
                <a:latin typeface="Calibri Light" panose="020F0302020204030204" pitchFamily="34" charset="0"/>
                <a:cs typeface="Calibri Light" panose="020F0302020204030204" pitchFamily="34" charset="0"/>
              </a:rPr>
              <a:t>To understand the nature and specific features of family firms</a:t>
            </a:r>
          </a:p>
          <a:p>
            <a:pPr algn="just"/>
            <a:r>
              <a:rPr lang="en-GB" dirty="0">
                <a:latin typeface="Calibri Light" panose="020F0302020204030204" pitchFamily="34" charset="0"/>
                <a:cs typeface="Calibri Light" panose="020F0302020204030204" pitchFamily="34" charset="0"/>
              </a:rPr>
              <a:t>To identify and recognise some of the core values of family firms </a:t>
            </a:r>
          </a:p>
          <a:p>
            <a:pPr algn="just"/>
            <a:r>
              <a:rPr lang="en-GB" dirty="0">
                <a:latin typeface="Calibri Light" panose="020F0302020204030204" pitchFamily="34" charset="0"/>
                <a:cs typeface="Calibri Light" panose="020F0302020204030204" pitchFamily="34" charset="0"/>
              </a:rPr>
              <a:t>To distinguish between family firms and non-family firms</a:t>
            </a:r>
          </a:p>
          <a:p>
            <a:pPr algn="just"/>
            <a:r>
              <a:rPr lang="en-GB" dirty="0">
                <a:latin typeface="Calibri Light" panose="020F0302020204030204" pitchFamily="34" charset="0"/>
                <a:cs typeface="Calibri Light" panose="020F0302020204030204" pitchFamily="34" charset="0"/>
              </a:rPr>
              <a:t>To understand the theoretical perspectives of family firms</a:t>
            </a:r>
          </a:p>
          <a:p>
            <a:pPr algn="just"/>
            <a:r>
              <a:rPr lang="en-GB" dirty="0">
                <a:latin typeface="Calibri Light" panose="020F0302020204030204" pitchFamily="34" charset="0"/>
                <a:cs typeface="Calibri Light" panose="020F0302020204030204" pitchFamily="34" charset="0"/>
              </a:rPr>
              <a:t>To understand the internationalisation pathways of family firms</a:t>
            </a:r>
          </a:p>
          <a:p>
            <a:endParaRPr lang="en-GB" dirty="0"/>
          </a:p>
        </p:txBody>
      </p:sp>
    </p:spTree>
    <p:extLst>
      <p:ext uri="{BB962C8B-B14F-4D97-AF65-F5344CB8AC3E}">
        <p14:creationId xmlns:p14="http://schemas.microsoft.com/office/powerpoint/2010/main" val="1983856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7117-AB4D-15D8-3302-062DD5BDA212}"/>
              </a:ext>
            </a:extLst>
          </p:cNvPr>
          <p:cNvSpPr>
            <a:spLocks noGrp="1"/>
          </p:cNvSpPr>
          <p:nvPr>
            <p:ph type="title"/>
          </p:nvPr>
        </p:nvSpPr>
        <p:spPr>
          <a:xfrm>
            <a:off x="154113" y="552783"/>
            <a:ext cx="11504486" cy="1006510"/>
          </a:xfrm>
        </p:spPr>
        <p:txBody>
          <a:bodyPr/>
          <a:lstStyle/>
          <a:p>
            <a:pPr algn="ctr"/>
            <a:r>
              <a:rPr lang="en-GB" sz="4400" b="0" dirty="0">
                <a:solidFill>
                  <a:schemeClr val="tx1"/>
                </a:solidFill>
                <a:latin typeface="Calibri Light" panose="020F0302020204030204" pitchFamily="34" charset="0"/>
                <a:cs typeface="Calibri Light" panose="020F0302020204030204" pitchFamily="34" charset="0"/>
              </a:rPr>
              <a:t>INTRODUCTION</a:t>
            </a:r>
            <a:endParaRPr lang="en-GB" b="0" dirty="0">
              <a:solidFill>
                <a:schemeClr val="tx1"/>
              </a:solidFill>
            </a:endParaRPr>
          </a:p>
        </p:txBody>
      </p:sp>
      <p:sp>
        <p:nvSpPr>
          <p:cNvPr id="3" name="Content Placeholder 2">
            <a:extLst>
              <a:ext uri="{FF2B5EF4-FFF2-40B4-BE49-F238E27FC236}">
                <a16:creationId xmlns:a16="http://schemas.microsoft.com/office/drawing/2014/main" id="{B9CB36F1-0599-82C2-AC4E-7C103C044607}"/>
              </a:ext>
            </a:extLst>
          </p:cNvPr>
          <p:cNvSpPr>
            <a:spLocks noGrp="1"/>
          </p:cNvSpPr>
          <p:nvPr>
            <p:ph sz="half" idx="1"/>
          </p:nvPr>
        </p:nvSpPr>
        <p:spPr>
          <a:xfrm>
            <a:off x="154112" y="1559293"/>
            <a:ext cx="5852051" cy="5168765"/>
          </a:xfrm>
        </p:spPr>
        <p:txBody>
          <a:bodyPr/>
          <a:lstStyle/>
          <a:p>
            <a:pPr algn="just">
              <a:lnSpc>
                <a:spcPct val="200000"/>
              </a:lnSpc>
            </a:pPr>
            <a:r>
              <a:rPr lang="en-GB" dirty="0">
                <a:solidFill>
                  <a:srgbClr val="202122"/>
                </a:solidFill>
                <a:latin typeface="Calibri Light" panose="020F0302020204030204" pitchFamily="34" charset="0"/>
                <a:cs typeface="Calibri Light" panose="020F0302020204030204" pitchFamily="34" charset="0"/>
              </a:rPr>
              <a:t>Family firms are business organisations in which decision making is influenced by multiple generations of a family members..</a:t>
            </a:r>
          </a:p>
          <a:p>
            <a:pPr algn="just">
              <a:lnSpc>
                <a:spcPct val="200000"/>
              </a:lnSpc>
            </a:pPr>
            <a:r>
              <a:rPr lang="en-GB" i="0" dirty="0">
                <a:solidFill>
                  <a:srgbClr val="202122"/>
                </a:solidFill>
                <a:effectLst/>
                <a:latin typeface="Calibri Light" panose="020F0302020204030204" pitchFamily="34" charset="0"/>
                <a:cs typeface="Calibri Light" panose="020F0302020204030204" pitchFamily="34" charset="0"/>
              </a:rPr>
              <a:t>Family firms form a large majority (80%) of the firms around the world. </a:t>
            </a:r>
            <a:r>
              <a:rPr lang="en-GB" dirty="0">
                <a:solidFill>
                  <a:srgbClr val="202122"/>
                </a:solidFill>
                <a:latin typeface="Calibri Light" panose="020F0302020204030204" pitchFamily="34" charset="0"/>
                <a:cs typeface="Calibri Light" panose="020F0302020204030204" pitchFamily="34" charset="0"/>
              </a:rPr>
              <a:t>In Europe they account for up to 60% of businesses in the continent</a:t>
            </a:r>
          </a:p>
          <a:p>
            <a:pPr algn="just">
              <a:lnSpc>
                <a:spcPct val="200000"/>
              </a:lnSpc>
            </a:pPr>
            <a:r>
              <a:rPr lang="en-GB" i="0" dirty="0">
                <a:solidFill>
                  <a:srgbClr val="202122"/>
                </a:solidFill>
                <a:effectLst/>
                <a:latin typeface="Calibri Light" panose="020F0302020204030204" pitchFamily="34" charset="0"/>
                <a:cs typeface="Calibri Light" panose="020F0302020204030204" pitchFamily="34" charset="0"/>
              </a:rPr>
              <a:t>Family f</a:t>
            </a:r>
            <a:r>
              <a:rPr lang="en-GB" dirty="0">
                <a:solidFill>
                  <a:srgbClr val="202122"/>
                </a:solidFill>
                <a:latin typeface="Calibri Light" panose="020F0302020204030204" pitchFamily="34" charset="0"/>
                <a:cs typeface="Calibri Light" panose="020F0302020204030204" pitchFamily="34" charset="0"/>
              </a:rPr>
              <a:t>irms are bounded by very strong values, and this is the core of the business</a:t>
            </a:r>
            <a:endParaRPr lang="en-GB" i="0" dirty="0">
              <a:solidFill>
                <a:srgbClr val="202122"/>
              </a:solidFill>
              <a:effectLst/>
              <a:latin typeface="Calibri Light" panose="020F0302020204030204" pitchFamily="34" charset="0"/>
              <a:cs typeface="Calibri Light" panose="020F0302020204030204" pitchFamily="34" charset="0"/>
            </a:endParaRPr>
          </a:p>
          <a:p>
            <a:pPr marL="0" indent="0">
              <a:buNone/>
            </a:pPr>
            <a:endParaRPr lang="en-GB" dirty="0"/>
          </a:p>
        </p:txBody>
      </p:sp>
      <p:pic>
        <p:nvPicPr>
          <p:cNvPr id="2050" name="Picture 2" descr="3,024 Ceo Meeting Illustrations &amp; Clip Art - iStock">
            <a:extLst>
              <a:ext uri="{FF2B5EF4-FFF2-40B4-BE49-F238E27FC236}">
                <a16:creationId xmlns:a16="http://schemas.microsoft.com/office/drawing/2014/main" id="{C97BF670-8D04-1E65-014D-9E1BF95CA31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04546" y="1559293"/>
            <a:ext cx="5354053" cy="4940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467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7117-AB4D-15D8-3302-062DD5BDA212}"/>
              </a:ext>
            </a:extLst>
          </p:cNvPr>
          <p:cNvSpPr>
            <a:spLocks noGrp="1"/>
          </p:cNvSpPr>
          <p:nvPr>
            <p:ph type="title"/>
          </p:nvPr>
        </p:nvSpPr>
        <p:spPr>
          <a:xfrm>
            <a:off x="753389" y="1138266"/>
            <a:ext cx="4843762" cy="732864"/>
          </a:xfrm>
        </p:spPr>
        <p:txBody>
          <a:bodyPr vert="horz" lIns="91440" tIns="45720" rIns="91440" bIns="45720" rtlCol="0" anchor="t">
            <a:normAutofit/>
          </a:bodyPr>
          <a:lstStyle/>
          <a:p>
            <a:r>
              <a:rPr lang="en-US" sz="3200" dirty="0">
                <a:solidFill>
                  <a:schemeClr val="tx1"/>
                </a:solidFill>
                <a:latin typeface="+mj-lt"/>
                <a:ea typeface="+mj-ea"/>
                <a:cs typeface="+mj-cs"/>
              </a:rPr>
              <a:t>FAMILY FIRMS CORE VALUES</a:t>
            </a:r>
          </a:p>
        </p:txBody>
      </p:sp>
      <p:cxnSp>
        <p:nvCxnSpPr>
          <p:cNvPr id="3078" name="Straight Connector 3077">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9CB36F1-0599-82C2-AC4E-7C103C044607}"/>
              </a:ext>
            </a:extLst>
          </p:cNvPr>
          <p:cNvSpPr>
            <a:spLocks noGrp="1"/>
          </p:cNvSpPr>
          <p:nvPr>
            <p:ph sz="half" idx="1"/>
          </p:nvPr>
        </p:nvSpPr>
        <p:spPr>
          <a:xfrm>
            <a:off x="753389" y="1871134"/>
            <a:ext cx="4843762" cy="4282978"/>
          </a:xfrm>
        </p:spPr>
        <p:txBody>
          <a:bodyPr vert="horz" lIns="91440" tIns="45720" rIns="91440" bIns="45720" rtlCol="0">
            <a:normAutofit fontScale="85000" lnSpcReduction="20000"/>
          </a:bodyPr>
          <a:lstStyle/>
          <a:p>
            <a:pPr>
              <a:lnSpc>
                <a:spcPct val="150000"/>
              </a:lnSpc>
            </a:pPr>
            <a:r>
              <a:rPr lang="en-US" sz="2800" i="0" dirty="0">
                <a:solidFill>
                  <a:schemeClr val="tx1"/>
                </a:solidFill>
                <a:effectLst/>
                <a:latin typeface="+mn-lt"/>
                <a:cs typeface="+mn-cs"/>
              </a:rPr>
              <a:t>Family Unity</a:t>
            </a:r>
          </a:p>
          <a:p>
            <a:pPr>
              <a:lnSpc>
                <a:spcPct val="150000"/>
              </a:lnSpc>
            </a:pPr>
            <a:r>
              <a:rPr lang="en-US" sz="2800" i="0" dirty="0">
                <a:solidFill>
                  <a:schemeClr val="tx1"/>
                </a:solidFill>
                <a:effectLst/>
                <a:latin typeface="+mn-lt"/>
                <a:cs typeface="+mn-cs"/>
              </a:rPr>
              <a:t>Long-Term Perspective</a:t>
            </a:r>
          </a:p>
          <a:p>
            <a:pPr>
              <a:lnSpc>
                <a:spcPct val="150000"/>
              </a:lnSpc>
            </a:pPr>
            <a:r>
              <a:rPr lang="en-US" sz="2800" i="0" dirty="0">
                <a:solidFill>
                  <a:schemeClr val="tx1"/>
                </a:solidFill>
                <a:effectLst/>
                <a:latin typeface="+mn-lt"/>
                <a:cs typeface="+mn-cs"/>
              </a:rPr>
              <a:t>Legacy and Tradition</a:t>
            </a:r>
          </a:p>
          <a:p>
            <a:pPr>
              <a:lnSpc>
                <a:spcPct val="150000"/>
              </a:lnSpc>
            </a:pPr>
            <a:r>
              <a:rPr lang="en-US" sz="2800" i="0" dirty="0">
                <a:solidFill>
                  <a:schemeClr val="tx1"/>
                </a:solidFill>
                <a:effectLst/>
                <a:latin typeface="+mn-lt"/>
                <a:cs typeface="+mn-cs"/>
              </a:rPr>
              <a:t>Stewardship</a:t>
            </a:r>
          </a:p>
          <a:p>
            <a:pPr>
              <a:lnSpc>
                <a:spcPct val="150000"/>
              </a:lnSpc>
            </a:pPr>
            <a:r>
              <a:rPr lang="en-US" sz="2800" i="0" dirty="0">
                <a:solidFill>
                  <a:schemeClr val="tx1"/>
                </a:solidFill>
                <a:effectLst/>
                <a:latin typeface="+mn-lt"/>
                <a:cs typeface="+mn-cs"/>
              </a:rPr>
              <a:t>Respect for Employees</a:t>
            </a:r>
          </a:p>
          <a:p>
            <a:pPr>
              <a:lnSpc>
                <a:spcPct val="150000"/>
              </a:lnSpc>
            </a:pPr>
            <a:r>
              <a:rPr lang="en-US" sz="2800" dirty="0">
                <a:solidFill>
                  <a:schemeClr val="tx1"/>
                </a:solidFill>
                <a:latin typeface="+mn-lt"/>
                <a:cs typeface="+mn-cs"/>
              </a:rPr>
              <a:t>Innovation</a:t>
            </a:r>
          </a:p>
          <a:p>
            <a:pPr>
              <a:lnSpc>
                <a:spcPct val="150000"/>
              </a:lnSpc>
            </a:pPr>
            <a:r>
              <a:rPr lang="en-US" sz="2800" i="0" dirty="0">
                <a:solidFill>
                  <a:schemeClr val="tx1"/>
                </a:solidFill>
                <a:effectLst/>
                <a:latin typeface="+mn-lt"/>
                <a:cs typeface="+mn-cs"/>
              </a:rPr>
              <a:t>Open Communication </a:t>
            </a:r>
          </a:p>
          <a:p>
            <a:endParaRPr lang="en-US" sz="2000" b="1" i="0" dirty="0">
              <a:solidFill>
                <a:schemeClr val="tx1"/>
              </a:solidFill>
              <a:effectLst/>
              <a:latin typeface="+mn-lt"/>
              <a:cs typeface="+mn-cs"/>
            </a:endParaRPr>
          </a:p>
          <a:p>
            <a:endParaRPr lang="en-US" sz="2000" b="1" i="0" dirty="0">
              <a:solidFill>
                <a:schemeClr val="tx1"/>
              </a:solidFill>
              <a:effectLst/>
              <a:latin typeface="+mn-lt"/>
              <a:cs typeface="+mn-cs"/>
            </a:endParaRPr>
          </a:p>
          <a:p>
            <a:endParaRPr lang="en-US" sz="2000" b="1" i="0" dirty="0">
              <a:solidFill>
                <a:schemeClr val="tx1"/>
              </a:solidFill>
              <a:effectLst/>
              <a:latin typeface="+mn-lt"/>
              <a:cs typeface="+mn-cs"/>
            </a:endParaRPr>
          </a:p>
          <a:p>
            <a:endParaRPr lang="en-US" sz="2000" dirty="0">
              <a:solidFill>
                <a:schemeClr val="tx1"/>
              </a:solidFill>
              <a:latin typeface="+mn-lt"/>
              <a:cs typeface="+mn-cs"/>
            </a:endParaRPr>
          </a:p>
          <a:p>
            <a:endParaRPr lang="en-US" sz="2000" dirty="0">
              <a:solidFill>
                <a:schemeClr val="tx1"/>
              </a:solidFill>
              <a:latin typeface="+mn-lt"/>
              <a:cs typeface="+mn-cs"/>
            </a:endParaRPr>
          </a:p>
          <a:p>
            <a:pPr marL="0"/>
            <a:endParaRPr lang="en-US" sz="2000" dirty="0">
              <a:solidFill>
                <a:schemeClr val="tx1"/>
              </a:solidFill>
              <a:latin typeface="+mn-lt"/>
              <a:cs typeface="+mn-cs"/>
            </a:endParaRPr>
          </a:p>
        </p:txBody>
      </p:sp>
      <p:pic>
        <p:nvPicPr>
          <p:cNvPr id="3074" name="Picture 2" descr="Culture and values hi-res stock ...">
            <a:extLst>
              <a:ext uri="{FF2B5EF4-FFF2-40B4-BE49-F238E27FC236}">
                <a16:creationId xmlns:a16="http://schemas.microsoft.com/office/drawing/2014/main" id="{68E0505E-1139-184B-85D6-8B10573F8A8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20462" r="16640"/>
          <a:stretch/>
        </p:blipFill>
        <p:spPr bwMode="auto">
          <a:xfrm>
            <a:off x="6524941" y="1023779"/>
            <a:ext cx="4810442" cy="4810442"/>
          </a:xfrm>
          <a:custGeom>
            <a:avLst/>
            <a:gdLst/>
            <a:ahLst/>
            <a:cxnLst/>
            <a:rect l="l" t="t" r="r" b="b"/>
            <a:pathLst>
              <a:path w="4810442" h="4810442">
                <a:moveTo>
                  <a:pt x="2405221" y="0"/>
                </a:moveTo>
                <a:cubicBezTo>
                  <a:pt x="3733588" y="0"/>
                  <a:pt x="4810442" y="1076854"/>
                  <a:pt x="4810442" y="2405221"/>
                </a:cubicBezTo>
                <a:cubicBezTo>
                  <a:pt x="4810442" y="3733588"/>
                  <a:pt x="3733588" y="4810442"/>
                  <a:pt x="2405221" y="4810442"/>
                </a:cubicBezTo>
                <a:cubicBezTo>
                  <a:pt x="1076854" y="4810442"/>
                  <a:pt x="0" y="3733588"/>
                  <a:pt x="0" y="2405221"/>
                </a:cubicBezTo>
                <a:cubicBezTo>
                  <a:pt x="0" y="1076854"/>
                  <a:pt x="1076854" y="0"/>
                  <a:pt x="2405221"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027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DD7117-AB4D-15D8-3302-062DD5BDA212}"/>
              </a:ext>
            </a:extLst>
          </p:cNvPr>
          <p:cNvSpPr>
            <a:spLocks noGrp="1"/>
          </p:cNvSpPr>
          <p:nvPr>
            <p:ph type="title"/>
          </p:nvPr>
        </p:nvSpPr>
        <p:spPr>
          <a:xfrm>
            <a:off x="630936" y="640823"/>
            <a:ext cx="3419856" cy="5583148"/>
          </a:xfrm>
        </p:spPr>
        <p:txBody>
          <a:bodyPr vert="horz" lIns="91440" tIns="45720" rIns="91440" bIns="45720" rtlCol="0" anchor="ctr">
            <a:normAutofit/>
          </a:bodyPr>
          <a:lstStyle/>
          <a:p>
            <a:pPr marL="0"/>
            <a:r>
              <a:rPr lang="en-GB" sz="3200" dirty="0">
                <a:solidFill>
                  <a:schemeClr val="tx1"/>
                </a:solidFill>
                <a:latin typeface="+mj-lt"/>
              </a:rPr>
              <a:t>THE IMPORTANCE OF VALUES IN FAMILY FIRMS</a:t>
            </a:r>
            <a:br>
              <a:rPr lang="en-US" sz="3200" b="0" dirty="0">
                <a:solidFill>
                  <a:schemeClr val="tx1"/>
                </a:solidFill>
                <a:effectLst/>
                <a:latin typeface="+mn-lt"/>
                <a:cs typeface="+mn-cs"/>
              </a:rPr>
            </a:br>
            <a:br>
              <a:rPr lang="en-US" sz="4000" b="0" dirty="0">
                <a:solidFill>
                  <a:schemeClr val="tx1"/>
                </a:solidFill>
                <a:latin typeface="+mn-lt"/>
                <a:cs typeface="+mn-cs"/>
              </a:rPr>
            </a:br>
            <a:endParaRPr lang="en-US" sz="4000" b="0" kern="1200" dirty="0">
              <a:solidFill>
                <a:schemeClr val="tx1"/>
              </a:solidFill>
              <a:latin typeface="+mj-lt"/>
              <a:ea typeface="+mj-ea"/>
              <a:cs typeface="+mj-cs"/>
            </a:endParaRPr>
          </a:p>
        </p:txBody>
      </p:sp>
      <p:sp>
        <p:nvSpPr>
          <p:cNvPr id="21"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9CB36F1-0599-82C2-AC4E-7C103C044607}"/>
              </a:ext>
            </a:extLst>
          </p:cNvPr>
          <p:cNvSpPr>
            <a:spLocks noGrp="1"/>
          </p:cNvSpPr>
          <p:nvPr>
            <p:ph sz="half" idx="1"/>
          </p:nvPr>
        </p:nvSpPr>
        <p:spPr>
          <a:xfrm>
            <a:off x="4654296" y="4798577"/>
            <a:ext cx="6894576" cy="1428487"/>
          </a:xfrm>
        </p:spPr>
        <p:txBody>
          <a:bodyPr vert="horz" lIns="91440" tIns="45720" rIns="91440" bIns="45720" rtlCol="0" anchor="t">
            <a:normAutofit/>
          </a:bodyPr>
          <a:lstStyle/>
          <a:p>
            <a:pPr marL="0"/>
            <a:endParaRPr lang="en-US" sz="2200" dirty="0">
              <a:solidFill>
                <a:schemeClr val="tx1"/>
              </a:solidFill>
              <a:latin typeface="+mn-lt"/>
              <a:cs typeface="+mn-cs"/>
            </a:endParaRPr>
          </a:p>
          <a:p>
            <a:pPr marL="0"/>
            <a:endParaRPr lang="en-US" sz="2200" b="1" dirty="0">
              <a:solidFill>
                <a:schemeClr val="tx1"/>
              </a:solidFill>
              <a:latin typeface="+mn-lt"/>
              <a:cs typeface="+mn-cs"/>
            </a:endParaRPr>
          </a:p>
        </p:txBody>
      </p:sp>
      <p:sp>
        <p:nvSpPr>
          <p:cNvPr id="4" name="Content Placeholder 3">
            <a:extLst>
              <a:ext uri="{FF2B5EF4-FFF2-40B4-BE49-F238E27FC236}">
                <a16:creationId xmlns:a16="http://schemas.microsoft.com/office/drawing/2014/main" id="{0E84ACC0-95A2-D952-D8B4-C25453CB4596}"/>
              </a:ext>
            </a:extLst>
          </p:cNvPr>
          <p:cNvSpPr>
            <a:spLocks noGrp="1"/>
          </p:cNvSpPr>
          <p:nvPr>
            <p:ph sz="half" idx="2"/>
          </p:nvPr>
        </p:nvSpPr>
        <p:spPr>
          <a:xfrm>
            <a:off x="4501896" y="630936"/>
            <a:ext cx="6850317" cy="5683237"/>
          </a:xfrm>
        </p:spPr>
        <p:txBody>
          <a:bodyPr/>
          <a:lstStyle/>
          <a:p>
            <a:pPr marL="0" indent="0" algn="just">
              <a:lnSpc>
                <a:spcPct val="170000"/>
              </a:lnSpc>
              <a:buNone/>
            </a:pPr>
            <a:r>
              <a:rPr lang="en-GB" dirty="0"/>
              <a:t>“Family values are a powerful competitive advantage for family businesses simply because, if I’m competing against a widely-traded company with a million shareholders, it potentially has hundreds of thousands of different goals and expectations. </a:t>
            </a:r>
          </a:p>
          <a:p>
            <a:pPr marL="0" indent="0" algn="just">
              <a:lnSpc>
                <a:spcPct val="170000"/>
              </a:lnSpc>
              <a:buNone/>
            </a:pPr>
            <a:r>
              <a:rPr lang="en-GB" dirty="0"/>
              <a:t>If I’m with my family and we’ve taken the time to talk about what values are important to us and how those values shape our vision, then we’ve accomplished 50 per cent of the strategic planning process already. On top of that, there is focus and we have a clear idea of the direction of travel. So, values and vision are a distinctive competence of many family businesses.</a:t>
            </a:r>
          </a:p>
          <a:p>
            <a:pPr marL="0" indent="0" algn="just">
              <a:lnSpc>
                <a:spcPct val="170000"/>
              </a:lnSpc>
              <a:buNone/>
            </a:pPr>
            <a:endParaRPr lang="en-GB" dirty="0"/>
          </a:p>
          <a:p>
            <a:endParaRPr lang="en-GB" dirty="0"/>
          </a:p>
        </p:txBody>
      </p:sp>
    </p:spTree>
    <p:extLst>
      <p:ext uri="{BB962C8B-B14F-4D97-AF65-F5344CB8AC3E}">
        <p14:creationId xmlns:p14="http://schemas.microsoft.com/office/powerpoint/2010/main" val="4190464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DD7117-AB4D-15D8-3302-062DD5BDA212}"/>
              </a:ext>
            </a:extLst>
          </p:cNvPr>
          <p:cNvSpPr>
            <a:spLocks noGrp="1"/>
          </p:cNvSpPr>
          <p:nvPr>
            <p:ph type="title"/>
          </p:nvPr>
        </p:nvSpPr>
        <p:spPr>
          <a:xfrm>
            <a:off x="630936" y="640823"/>
            <a:ext cx="3419856" cy="5583148"/>
          </a:xfrm>
        </p:spPr>
        <p:txBody>
          <a:bodyPr vert="horz" lIns="91440" tIns="45720" rIns="91440" bIns="45720" rtlCol="0" anchor="ctr">
            <a:normAutofit/>
          </a:bodyPr>
          <a:lstStyle/>
          <a:p>
            <a:pPr marL="0"/>
            <a:r>
              <a:rPr lang="en-GB" sz="3200" dirty="0">
                <a:solidFill>
                  <a:schemeClr val="tx1"/>
                </a:solidFill>
                <a:latin typeface="+mj-lt"/>
              </a:rPr>
              <a:t>THE IMPORTANCE OF VALUES IN FAMILY FIRMS</a:t>
            </a:r>
            <a:br>
              <a:rPr lang="en-US" sz="3200" b="0" dirty="0">
                <a:solidFill>
                  <a:schemeClr val="tx1"/>
                </a:solidFill>
                <a:effectLst/>
                <a:latin typeface="+mn-lt"/>
                <a:cs typeface="+mn-cs"/>
              </a:rPr>
            </a:br>
            <a:br>
              <a:rPr lang="en-US" sz="4000" b="0" dirty="0">
                <a:solidFill>
                  <a:schemeClr val="tx1"/>
                </a:solidFill>
                <a:latin typeface="+mn-lt"/>
                <a:cs typeface="+mn-cs"/>
              </a:rPr>
            </a:br>
            <a:endParaRPr lang="en-US" sz="4000" b="0" kern="1200" dirty="0">
              <a:solidFill>
                <a:schemeClr val="tx1"/>
              </a:solidFill>
              <a:latin typeface="+mj-lt"/>
              <a:ea typeface="+mj-ea"/>
              <a:cs typeface="+mj-cs"/>
            </a:endParaRPr>
          </a:p>
        </p:txBody>
      </p:sp>
      <p:sp>
        <p:nvSpPr>
          <p:cNvPr id="21"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9CB36F1-0599-82C2-AC4E-7C103C044607}"/>
              </a:ext>
            </a:extLst>
          </p:cNvPr>
          <p:cNvSpPr>
            <a:spLocks noGrp="1"/>
          </p:cNvSpPr>
          <p:nvPr>
            <p:ph sz="half" idx="1"/>
          </p:nvPr>
        </p:nvSpPr>
        <p:spPr>
          <a:xfrm>
            <a:off x="4654296" y="4798577"/>
            <a:ext cx="6894576" cy="1428487"/>
          </a:xfrm>
        </p:spPr>
        <p:txBody>
          <a:bodyPr vert="horz" lIns="91440" tIns="45720" rIns="91440" bIns="45720" rtlCol="0" anchor="t">
            <a:normAutofit/>
          </a:bodyPr>
          <a:lstStyle/>
          <a:p>
            <a:pPr marL="0"/>
            <a:endParaRPr lang="en-US" sz="2200" dirty="0">
              <a:solidFill>
                <a:schemeClr val="tx1"/>
              </a:solidFill>
              <a:latin typeface="+mn-lt"/>
              <a:cs typeface="+mn-cs"/>
            </a:endParaRPr>
          </a:p>
          <a:p>
            <a:pPr marL="0"/>
            <a:endParaRPr lang="en-US" sz="2200" b="1" dirty="0">
              <a:solidFill>
                <a:schemeClr val="tx1"/>
              </a:solidFill>
              <a:latin typeface="+mn-lt"/>
              <a:cs typeface="+mn-cs"/>
            </a:endParaRPr>
          </a:p>
        </p:txBody>
      </p:sp>
      <p:sp>
        <p:nvSpPr>
          <p:cNvPr id="4" name="Content Placeholder 3">
            <a:extLst>
              <a:ext uri="{FF2B5EF4-FFF2-40B4-BE49-F238E27FC236}">
                <a16:creationId xmlns:a16="http://schemas.microsoft.com/office/drawing/2014/main" id="{0E84ACC0-95A2-D952-D8B4-C25453CB4596}"/>
              </a:ext>
            </a:extLst>
          </p:cNvPr>
          <p:cNvSpPr>
            <a:spLocks noGrp="1"/>
          </p:cNvSpPr>
          <p:nvPr>
            <p:ph sz="half" idx="2"/>
          </p:nvPr>
        </p:nvSpPr>
        <p:spPr>
          <a:xfrm>
            <a:off x="4501896" y="630936"/>
            <a:ext cx="6850317" cy="5683237"/>
          </a:xfrm>
        </p:spPr>
        <p:txBody>
          <a:bodyPr/>
          <a:lstStyle/>
          <a:p>
            <a:endParaRPr lang="en-GB" dirty="0"/>
          </a:p>
        </p:txBody>
      </p:sp>
    </p:spTree>
    <p:extLst>
      <p:ext uri="{BB962C8B-B14F-4D97-AF65-F5344CB8AC3E}">
        <p14:creationId xmlns:p14="http://schemas.microsoft.com/office/powerpoint/2010/main" val="3718195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BDFE-AF85-4B05-B97C-6322D3FC789D}"/>
              </a:ext>
            </a:extLst>
          </p:cNvPr>
          <p:cNvSpPr>
            <a:spLocks noGrp="1"/>
          </p:cNvSpPr>
          <p:nvPr>
            <p:ph type="title"/>
          </p:nvPr>
        </p:nvSpPr>
        <p:spPr>
          <a:xfrm>
            <a:off x="900000" y="1253448"/>
            <a:ext cx="2880000" cy="4866552"/>
          </a:xfrm>
        </p:spPr>
        <p:txBody>
          <a:bodyPr/>
          <a:lstStyle/>
          <a:p>
            <a:pPr algn="ctr"/>
            <a:r>
              <a:rPr lang="en-GB" dirty="0">
                <a:solidFill>
                  <a:srgbClr val="FFC000"/>
                </a:solidFill>
                <a:latin typeface="Calibri Light" panose="020F0302020204030204" pitchFamily="34" charset="0"/>
                <a:cs typeface="Calibri Light" panose="020F0302020204030204" pitchFamily="34" charset="0"/>
              </a:rPr>
              <a:t>CLASS ACTIVITY 1</a:t>
            </a:r>
          </a:p>
        </p:txBody>
      </p:sp>
      <p:sp>
        <p:nvSpPr>
          <p:cNvPr id="3" name="Content Placeholder 2">
            <a:extLst>
              <a:ext uri="{FF2B5EF4-FFF2-40B4-BE49-F238E27FC236}">
                <a16:creationId xmlns:a16="http://schemas.microsoft.com/office/drawing/2014/main" id="{DC3FF450-23E4-84E7-9ACB-58C9AB857738}"/>
              </a:ext>
            </a:extLst>
          </p:cNvPr>
          <p:cNvSpPr>
            <a:spLocks noGrp="1"/>
          </p:cNvSpPr>
          <p:nvPr>
            <p:ph idx="1"/>
          </p:nvPr>
        </p:nvSpPr>
        <p:spPr/>
        <p:txBody>
          <a:bodyPr>
            <a:normAutofit fontScale="92500" lnSpcReduction="10000"/>
          </a:bodyPr>
          <a:lstStyle/>
          <a:p>
            <a:pPr marL="0" indent="0">
              <a:buNone/>
            </a:pPr>
            <a:endParaRPr lang="en-GB" dirty="0"/>
          </a:p>
          <a:p>
            <a:r>
              <a:rPr lang="en-GB" dirty="0"/>
              <a:t>Identify which of the following companies are family firms</a:t>
            </a:r>
          </a:p>
          <a:p>
            <a:pPr marL="0" indent="0">
              <a:buNone/>
            </a:pPr>
            <a:endParaRPr lang="en-GB" dirty="0"/>
          </a:p>
          <a:p>
            <a:r>
              <a:rPr lang="en-GB" dirty="0"/>
              <a:t>A. The Trump Organisation</a:t>
            </a:r>
          </a:p>
          <a:p>
            <a:r>
              <a:rPr lang="en-GB" dirty="0"/>
              <a:t>B. IKEA</a:t>
            </a:r>
          </a:p>
          <a:p>
            <a:r>
              <a:rPr lang="en-GB" dirty="0"/>
              <a:t>C. Ford</a:t>
            </a:r>
          </a:p>
          <a:p>
            <a:r>
              <a:rPr lang="en-GB" dirty="0"/>
              <a:t>D. Walmart</a:t>
            </a:r>
          </a:p>
          <a:p>
            <a:r>
              <a:rPr lang="en-GB" dirty="0"/>
              <a:t>E. Heineken</a:t>
            </a:r>
          </a:p>
          <a:p>
            <a:endParaRPr lang="en-GB" dirty="0"/>
          </a:p>
        </p:txBody>
      </p:sp>
    </p:spTree>
    <p:extLst>
      <p:ext uri="{BB962C8B-B14F-4D97-AF65-F5344CB8AC3E}">
        <p14:creationId xmlns:p14="http://schemas.microsoft.com/office/powerpoint/2010/main" val="802760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D255-579A-3190-4AC7-5A1ECD76C905}"/>
              </a:ext>
            </a:extLst>
          </p:cNvPr>
          <p:cNvSpPr>
            <a:spLocks noGrp="1"/>
          </p:cNvSpPr>
          <p:nvPr>
            <p:ph type="title"/>
          </p:nvPr>
        </p:nvSpPr>
        <p:spPr>
          <a:xfrm>
            <a:off x="226031" y="587829"/>
            <a:ext cx="3801439" cy="5532171"/>
          </a:xfrm>
        </p:spPr>
        <p:txBody>
          <a:bodyPr>
            <a:normAutofit/>
          </a:bodyPr>
          <a:lstStyle/>
          <a:p>
            <a:br>
              <a:rPr lang="en-GB" dirty="0">
                <a:latin typeface="Calibri Light" panose="020F0302020204030204" pitchFamily="34" charset="0"/>
                <a:cs typeface="Calibri Light" panose="020F0302020204030204" pitchFamily="34" charset="0"/>
              </a:rPr>
            </a:br>
            <a:r>
              <a:rPr lang="en-GB" sz="2800" dirty="0">
                <a:solidFill>
                  <a:srgbClr val="FFC000"/>
                </a:solidFill>
                <a:latin typeface="Calibri Light" panose="020F0302020204030204" pitchFamily="34" charset="0"/>
                <a:cs typeface="Calibri Light" panose="020F0302020204030204" pitchFamily="34" charset="0"/>
              </a:rPr>
              <a:t>NATURE OF FAMILY FIRMS</a:t>
            </a:r>
          </a:p>
        </p:txBody>
      </p:sp>
      <p:sp>
        <p:nvSpPr>
          <p:cNvPr id="3" name="Content Placeholder 2">
            <a:extLst>
              <a:ext uri="{FF2B5EF4-FFF2-40B4-BE49-F238E27FC236}">
                <a16:creationId xmlns:a16="http://schemas.microsoft.com/office/drawing/2014/main" id="{378B7A51-47B0-59D5-FB02-DEF6347C872C}"/>
              </a:ext>
            </a:extLst>
          </p:cNvPr>
          <p:cNvSpPr>
            <a:spLocks noGrp="1"/>
          </p:cNvSpPr>
          <p:nvPr>
            <p:ph idx="1"/>
          </p:nvPr>
        </p:nvSpPr>
        <p:spPr>
          <a:xfrm>
            <a:off x="4245429" y="587829"/>
            <a:ext cx="7430015" cy="5988359"/>
          </a:xfrm>
        </p:spPr>
        <p:txBody>
          <a:bodyPr>
            <a:normAutofit fontScale="55000" lnSpcReduction="20000"/>
          </a:bodyPr>
          <a:lstStyle/>
          <a:p>
            <a:pPr algn="just">
              <a:lnSpc>
                <a:spcPct val="170000"/>
              </a:lnSpc>
            </a:pPr>
            <a:r>
              <a:rPr lang="en-GB" b="0" i="0" dirty="0">
                <a:effectLst/>
                <a:latin typeface="Arial" panose="020B0604020202020204" pitchFamily="34" charset="0"/>
              </a:rPr>
              <a:t>Family businesses are the oldest and most common economic organization.</a:t>
            </a:r>
          </a:p>
          <a:p>
            <a:pPr algn="just">
              <a:lnSpc>
                <a:spcPct val="170000"/>
              </a:lnSpc>
            </a:pPr>
            <a:r>
              <a:rPr lang="en-GB" b="0" i="0" dirty="0">
                <a:effectLst/>
                <a:latin typeface="Arial" panose="020B0604020202020204" pitchFamily="34" charset="0"/>
              </a:rPr>
              <a:t>In some countries, many of the largest publicly listed firms are family-owned.</a:t>
            </a:r>
          </a:p>
          <a:p>
            <a:pPr algn="just">
              <a:lnSpc>
                <a:spcPct val="170000"/>
              </a:lnSpc>
            </a:pPr>
            <a:r>
              <a:rPr lang="en-GB" b="0" i="0" dirty="0">
                <a:effectLst/>
                <a:latin typeface="Arial" panose="020B0604020202020204" pitchFamily="34" charset="0"/>
              </a:rPr>
              <a:t>A firm is said to be family-owned if a person is the controlling shareholder and has the highest percentage of voting rights </a:t>
            </a:r>
            <a:r>
              <a:rPr lang="en-GB" dirty="0">
                <a:latin typeface="Arial" panose="020B0604020202020204" pitchFamily="34" charset="0"/>
              </a:rPr>
              <a:t>as</a:t>
            </a:r>
            <a:r>
              <a:rPr lang="en-GB" b="0" i="0" dirty="0">
                <a:effectLst/>
                <a:latin typeface="Arial" panose="020B0604020202020204" pitchFamily="34" charset="0"/>
              </a:rPr>
              <a:t> compared to other shareholders</a:t>
            </a:r>
          </a:p>
          <a:p>
            <a:pPr algn="just">
              <a:lnSpc>
                <a:spcPct val="170000"/>
              </a:lnSpc>
            </a:pPr>
            <a:r>
              <a:rPr lang="en-GB" dirty="0">
                <a:latin typeface="Arial" panose="020B0604020202020204" pitchFamily="34" charset="0"/>
              </a:rPr>
              <a:t>Passed from generation to generation</a:t>
            </a:r>
          </a:p>
          <a:p>
            <a:pPr algn="just">
              <a:lnSpc>
                <a:spcPct val="170000"/>
              </a:lnSpc>
            </a:pPr>
            <a:r>
              <a:rPr lang="en-GB" b="0" i="0" dirty="0">
                <a:effectLst/>
                <a:latin typeface="Arial" panose="020B0604020202020204" pitchFamily="34" charset="0"/>
              </a:rPr>
              <a:t>Bound by family norms and values</a:t>
            </a:r>
          </a:p>
          <a:p>
            <a:pPr algn="just">
              <a:lnSpc>
                <a:spcPct val="170000"/>
              </a:lnSpc>
            </a:pPr>
            <a:r>
              <a:rPr lang="en-GB" dirty="0"/>
              <a:t>There is the intertwining of family and business objectives when family members are involved in ownership and management of the business. Unlike most non-family firms that are performance based, family firms are relationship based.</a:t>
            </a:r>
            <a:endParaRPr lang="en-GB" b="0" i="0" dirty="0">
              <a:effectLst/>
              <a:latin typeface="Arial" panose="020B0604020202020204" pitchFamily="34" charset="0"/>
            </a:endParaRPr>
          </a:p>
          <a:p>
            <a:pPr algn="just">
              <a:lnSpc>
                <a:spcPct val="170000"/>
              </a:lnSpc>
            </a:pPr>
            <a:r>
              <a:rPr lang="en-GB" dirty="0">
                <a:latin typeface="Arial" panose="020B0604020202020204" pitchFamily="34" charset="0"/>
              </a:rPr>
              <a:t>Existence of bifurcation bias - Unbalanced treatment of family and non-family members in a family firm (Verbeke &amp; Kano, 2012).</a:t>
            </a:r>
          </a:p>
          <a:p>
            <a:pPr algn="just">
              <a:lnSpc>
                <a:spcPct val="170000"/>
              </a:lnSpc>
            </a:pPr>
            <a:endParaRPr lang="en-GB" b="0" i="0" dirty="0">
              <a:solidFill>
                <a:srgbClr val="202122"/>
              </a:solidFill>
              <a:effectLst/>
              <a:latin typeface="Arial" panose="020B0604020202020204" pitchFamily="34" charset="0"/>
            </a:endParaRPr>
          </a:p>
          <a:p>
            <a:pPr algn="just"/>
            <a:endParaRPr lang="en-GB" b="0" i="0" dirty="0">
              <a:solidFill>
                <a:srgbClr val="202122"/>
              </a:solidFill>
              <a:effectLst/>
              <a:latin typeface="Arial" panose="020B0604020202020204" pitchFamily="34" charset="0"/>
            </a:endParaRPr>
          </a:p>
          <a:p>
            <a:endParaRPr lang="en-GB" dirty="0"/>
          </a:p>
        </p:txBody>
      </p:sp>
    </p:spTree>
    <p:extLst>
      <p:ext uri="{BB962C8B-B14F-4D97-AF65-F5344CB8AC3E}">
        <p14:creationId xmlns:p14="http://schemas.microsoft.com/office/powerpoint/2010/main" val="2716608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6135" y="1289786"/>
            <a:ext cx="11754938" cy="5261148"/>
          </a:xfrm>
        </p:spPr>
        <p:txBody>
          <a:bodyPr lIns="0" tIns="0" rIns="0" bIns="0">
            <a:normAutofit/>
          </a:bodyPr>
          <a:lstStyle/>
          <a:p>
            <a:pPr marL="342900" indent="-342900" algn="just">
              <a:lnSpc>
                <a:spcPct val="150000"/>
              </a:lnSpc>
              <a:spcAft>
                <a:spcPts val="800"/>
              </a:spcAft>
              <a:buFont typeface="Arial" panose="020B0604020202020204" pitchFamily="34" charset="0"/>
              <a:buChar char="•"/>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The family business is more than just an investment </a:t>
            </a:r>
          </a:p>
          <a:p>
            <a:pPr marL="342900" indent="-342900" algn="just">
              <a:lnSpc>
                <a:spcPct val="150000"/>
              </a:lnSpc>
              <a:spcAft>
                <a:spcPts val="800"/>
              </a:spcAft>
              <a:buFont typeface="Arial" panose="020B0604020202020204" pitchFamily="34" charset="0"/>
              <a:buChar char="•"/>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Family businesses have a long-term strategic outlook </a:t>
            </a:r>
          </a:p>
          <a:p>
            <a:pPr marL="342900" indent="-342900" algn="just">
              <a:lnSpc>
                <a:spcPct val="150000"/>
              </a:lnSpc>
              <a:spcAft>
                <a:spcPts val="800"/>
              </a:spcAft>
              <a:buFont typeface="Arial" panose="020B0604020202020204" pitchFamily="34" charset="0"/>
              <a:buChar char="•"/>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Family values shape the organisation as a whole </a:t>
            </a:r>
          </a:p>
          <a:p>
            <a:pPr marL="342900" indent="-342900" algn="just">
              <a:lnSpc>
                <a:spcPct val="150000"/>
              </a:lnSpc>
              <a:spcAft>
                <a:spcPts val="800"/>
              </a:spcAft>
              <a:buFont typeface="Arial" panose="020B0604020202020204" pitchFamily="34" charset="0"/>
              <a:buChar char="•"/>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Family firms identify themselves as such, and are </a:t>
            </a:r>
          </a:p>
          <a:p>
            <a:pPr algn="just">
              <a:lnSpc>
                <a:spcPct val="150000"/>
              </a:lnSpc>
              <a:spcAft>
                <a:spcPts val="800"/>
              </a:spcAft>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sympathetic to each other</a:t>
            </a:r>
          </a:p>
          <a:p>
            <a:pPr marL="342900" indent="-342900">
              <a:lnSpc>
                <a:spcPct val="150000"/>
              </a:lnSpc>
              <a:buFont typeface="Arial" panose="020B0604020202020204" pitchFamily="34" charset="0"/>
              <a:buChar char="•"/>
            </a:pPr>
            <a:endParaRPr lang="en-GB" dirty="0"/>
          </a:p>
        </p:txBody>
      </p:sp>
      <p:sp>
        <p:nvSpPr>
          <p:cNvPr id="2" name="Title 1"/>
          <p:cNvSpPr>
            <a:spLocks noGrp="1"/>
          </p:cNvSpPr>
          <p:nvPr>
            <p:ph type="ctrTitle"/>
          </p:nvPr>
        </p:nvSpPr>
        <p:spPr>
          <a:xfrm>
            <a:off x="356135" y="394637"/>
            <a:ext cx="11599966" cy="664318"/>
          </a:xfrm>
        </p:spPr>
        <p:txBody>
          <a:bodyPr lIns="0" tIns="0" rIns="0" bIns="0" anchor="t" anchorCtr="0">
            <a:normAutofit/>
          </a:bodyPr>
          <a:lstStyle/>
          <a:p>
            <a:pPr algn="ctr"/>
            <a:r>
              <a:rPr lang="en-US" sz="3200" dirty="0">
                <a:solidFill>
                  <a:srgbClr val="FFC000"/>
                </a:solidFill>
                <a:latin typeface="Antonio" charset="0"/>
                <a:ea typeface="Antonio" charset="0"/>
                <a:cs typeface="Antonio" charset="0"/>
              </a:rPr>
              <a:t>WHAT MAKES </a:t>
            </a:r>
            <a:r>
              <a:rPr lang="en-US" sz="3200" b="1" dirty="0">
                <a:solidFill>
                  <a:srgbClr val="FFC000"/>
                </a:solidFill>
                <a:latin typeface="Antonio" charset="0"/>
                <a:ea typeface="Antonio" charset="0"/>
                <a:cs typeface="Antonio" charset="0"/>
              </a:rPr>
              <a:t>FAMILY FIRMS UNIQUE?</a:t>
            </a:r>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pic>
        <p:nvPicPr>
          <p:cNvPr id="5" name="Picture 2" descr="3,024 Ceo Meeting Illustrations &amp; Clip Art - iStock">
            <a:extLst>
              <a:ext uri="{FF2B5EF4-FFF2-40B4-BE49-F238E27FC236}">
                <a16:creationId xmlns:a16="http://schemas.microsoft.com/office/drawing/2014/main" id="{BB31408E-4D0B-AB09-FE02-67C9F2680F7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882063" y="1289785"/>
            <a:ext cx="5074038" cy="4940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6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1842" y="1289960"/>
            <a:ext cx="10813344" cy="5260973"/>
          </a:xfrm>
        </p:spPr>
        <p:txBody>
          <a:bodyPr lIns="0" tIns="0" rIns="0" bIns="0">
            <a:normAutofit fontScale="92500"/>
          </a:bodyPr>
          <a:lstStyle/>
          <a:p>
            <a:pPr marL="342900" indent="-342900">
              <a:lnSpc>
                <a:spcPct val="150000"/>
              </a:lnSpc>
              <a:buFont typeface="Arial" panose="020B0604020202020204" pitchFamily="34" charset="0"/>
              <a:buChar char="•"/>
            </a:pPr>
            <a:r>
              <a:rPr lang="en-GB" dirty="0"/>
              <a:t>Passed from one generation to another with constant triggers for change (Such as births, deaths, illnesses, conflicts etc</a:t>
            </a:r>
          </a:p>
          <a:p>
            <a:pPr marL="342900" indent="-342900">
              <a:lnSpc>
                <a:spcPct val="150000"/>
              </a:lnSpc>
              <a:buFont typeface="Arial" panose="020B0604020202020204" pitchFamily="34" charset="0"/>
              <a:buChar char="•"/>
            </a:pPr>
            <a:r>
              <a:rPr lang="en-GB" dirty="0"/>
              <a:t>Transformational changes occur as a result of adoption of new technology or sale of a particular business area</a:t>
            </a:r>
          </a:p>
          <a:p>
            <a:pPr marL="342900" indent="-342900">
              <a:lnSpc>
                <a:spcPct val="150000"/>
              </a:lnSpc>
              <a:buFont typeface="Arial" panose="020B0604020202020204" pitchFamily="34" charset="0"/>
              <a:buChar char="•"/>
            </a:pPr>
            <a:r>
              <a:rPr lang="en-GB" dirty="0"/>
              <a:t>Changes occur when there is a change in the ownership structure such as from the founding family or siblings to cousins or people outside the family </a:t>
            </a:r>
          </a:p>
          <a:p>
            <a:pPr marL="342900" indent="-342900">
              <a:lnSpc>
                <a:spcPct val="150000"/>
              </a:lnSpc>
              <a:buFont typeface="Arial" panose="020B0604020202020204" pitchFamily="34" charset="0"/>
              <a:buChar char="•"/>
            </a:pPr>
            <a:r>
              <a:rPr lang="en-GB" dirty="0"/>
              <a:t>Clear succession plan</a:t>
            </a:r>
          </a:p>
          <a:p>
            <a:pPr marL="342900" indent="-342900">
              <a:lnSpc>
                <a:spcPct val="150000"/>
              </a:lnSpc>
              <a:buFont typeface="Arial" panose="020B0604020202020204" pitchFamily="34" charset="0"/>
              <a:buChar char="•"/>
            </a:pPr>
            <a:r>
              <a:rPr lang="en-GB" dirty="0"/>
              <a:t>Unification of ownership and management. Focus is on trust and relationship</a:t>
            </a:r>
          </a:p>
          <a:p>
            <a:pPr marL="342900" indent="-342900">
              <a:lnSpc>
                <a:spcPct val="150000"/>
              </a:lnSpc>
              <a:buFont typeface="Arial" panose="020B0604020202020204" pitchFamily="34" charset="0"/>
              <a:buChar char="•"/>
            </a:pPr>
            <a:r>
              <a:rPr lang="en-GB" dirty="0"/>
              <a:t>Known to be more sustainable and able to survive adverse economic conditions </a:t>
            </a:r>
          </a:p>
        </p:txBody>
      </p:sp>
      <p:sp>
        <p:nvSpPr>
          <p:cNvPr id="2" name="Title 1"/>
          <p:cNvSpPr>
            <a:spLocks noGrp="1"/>
          </p:cNvSpPr>
          <p:nvPr>
            <p:ph type="ctrTitle"/>
          </p:nvPr>
        </p:nvSpPr>
        <p:spPr>
          <a:xfrm>
            <a:off x="897059" y="596766"/>
            <a:ext cx="10528127" cy="693195"/>
          </a:xfrm>
        </p:spPr>
        <p:txBody>
          <a:bodyPr lIns="0" tIns="0" rIns="0" bIns="0" anchor="t" anchorCtr="0">
            <a:normAutofit/>
          </a:bodyPr>
          <a:lstStyle/>
          <a:p>
            <a:pPr algn="ctr"/>
            <a:r>
              <a:rPr lang="en-US" sz="3200" b="1" dirty="0">
                <a:solidFill>
                  <a:srgbClr val="FFC000"/>
                </a:solidFill>
                <a:latin typeface="Antonio" charset="0"/>
                <a:ea typeface="Antonio" charset="0"/>
                <a:cs typeface="Antonio" charset="0"/>
              </a:rPr>
              <a:t>SOME OTHER DISTINCTIVE FEATURES OF FAMILY FIRMS</a:t>
            </a:r>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2162255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7117-AB4D-15D8-3302-062DD5BDA212}"/>
              </a:ext>
            </a:extLst>
          </p:cNvPr>
          <p:cNvSpPr>
            <a:spLocks noGrp="1"/>
          </p:cNvSpPr>
          <p:nvPr>
            <p:ph type="title"/>
          </p:nvPr>
        </p:nvSpPr>
        <p:spPr>
          <a:xfrm>
            <a:off x="154113" y="357810"/>
            <a:ext cx="11504486" cy="1134105"/>
          </a:xfrm>
        </p:spPr>
        <p:txBody>
          <a:bodyPr/>
          <a:lstStyle/>
          <a:p>
            <a:pPr algn="ctr"/>
            <a:r>
              <a:rPr lang="en-GB" sz="4000" dirty="0">
                <a:solidFill>
                  <a:schemeClr val="tx1"/>
                </a:solidFill>
                <a:latin typeface="Calibri Light" panose="020F0302020204030204" pitchFamily="34" charset="0"/>
                <a:cs typeface="Calibri Light" panose="020F0302020204030204" pitchFamily="34" charset="0"/>
              </a:rPr>
              <a:t>BENEFITS AND DRAWBACK OF ELEMENTS OF  FAMILINESS IN FAMILY FIRMS</a:t>
            </a:r>
            <a:endParaRPr lang="en-GB" sz="4000" dirty="0">
              <a:solidFill>
                <a:schemeClr val="tx1"/>
              </a:solidFill>
            </a:endParaRPr>
          </a:p>
        </p:txBody>
      </p:sp>
      <p:sp>
        <p:nvSpPr>
          <p:cNvPr id="3" name="Content Placeholder 2">
            <a:extLst>
              <a:ext uri="{FF2B5EF4-FFF2-40B4-BE49-F238E27FC236}">
                <a16:creationId xmlns:a16="http://schemas.microsoft.com/office/drawing/2014/main" id="{B9CB36F1-0599-82C2-AC4E-7C103C044607}"/>
              </a:ext>
            </a:extLst>
          </p:cNvPr>
          <p:cNvSpPr>
            <a:spLocks noGrp="1"/>
          </p:cNvSpPr>
          <p:nvPr>
            <p:ph sz="half" idx="1"/>
          </p:nvPr>
        </p:nvSpPr>
        <p:spPr>
          <a:xfrm>
            <a:off x="154112" y="1684421"/>
            <a:ext cx="5852051" cy="5043637"/>
          </a:xfrm>
        </p:spPr>
        <p:txBody>
          <a:bodyPr/>
          <a:lstStyle/>
          <a:p>
            <a:pPr marL="0" indent="0" algn="just">
              <a:lnSpc>
                <a:spcPct val="150000"/>
              </a:lnSpc>
              <a:spcAft>
                <a:spcPts val="800"/>
              </a:spcAft>
              <a:buNone/>
            </a:pPr>
            <a:r>
              <a:rPr lang="en-GB" sz="1800" b="1" kern="100" dirty="0">
                <a:latin typeface="Aptos" panose="020B0004020202020204" pitchFamily="34" charset="0"/>
                <a:ea typeface="Aptos" panose="020B0004020202020204" pitchFamily="34" charset="0"/>
                <a:cs typeface="Times New Roman" panose="02020603050405020304" pitchFamily="18" charset="0"/>
              </a:rPr>
              <a:t>BENEFITS</a:t>
            </a:r>
          </a:p>
          <a:p>
            <a:pPr algn="just">
              <a:lnSpc>
                <a:spcPct val="150000"/>
              </a:lnSpc>
              <a:spcAft>
                <a:spcPts val="800"/>
              </a:spcAft>
            </a:pPr>
            <a:r>
              <a:rPr lang="en-GB" sz="1800" kern="100" dirty="0">
                <a:latin typeface="Aptos" panose="020B0004020202020204" pitchFamily="34" charset="0"/>
                <a:ea typeface="Aptos" panose="020B0004020202020204" pitchFamily="34" charset="0"/>
                <a:cs typeface="Times New Roman" panose="02020603050405020304" pitchFamily="18" charset="0"/>
              </a:rPr>
              <a:t>Allows for loyalty and trust</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Employment of famil</a:t>
            </a:r>
            <a:r>
              <a:rPr lang="en-GB" sz="1800" kern="100" dirty="0">
                <a:latin typeface="Aptos" panose="020B0004020202020204" pitchFamily="34" charset="0"/>
                <a:ea typeface="Aptos" panose="020B0004020202020204" pitchFamily="34" charset="0"/>
                <a:cs typeface="Times New Roman" panose="02020603050405020304" pitchFamily="18" charset="0"/>
              </a:rPr>
              <a:t>y resources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800" kern="100" dirty="0">
                <a:latin typeface="Aptos" panose="020B0004020202020204" pitchFamily="34" charset="0"/>
                <a:ea typeface="Aptos" panose="020B0004020202020204" pitchFamily="34" charset="0"/>
                <a:cs typeface="Times New Roman" panose="02020603050405020304" pitchFamily="18" charset="0"/>
              </a:rPr>
              <a:t>The presence of strong family ties</a:t>
            </a:r>
          </a:p>
          <a:p>
            <a:pPr marL="0" indent="0">
              <a:buNone/>
            </a:pPr>
            <a:endParaRPr lang="en-GB" b="1" dirty="0"/>
          </a:p>
        </p:txBody>
      </p:sp>
      <p:pic>
        <p:nvPicPr>
          <p:cNvPr id="2050" name="Picture 2" descr="3,024 Ceo Meeting Illustrations &amp; Clip Art - iStock">
            <a:extLst>
              <a:ext uri="{FF2B5EF4-FFF2-40B4-BE49-F238E27FC236}">
                <a16:creationId xmlns:a16="http://schemas.microsoft.com/office/drawing/2014/main" id="{C97BF670-8D04-1E65-014D-9E1BF95CA31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04546" y="1684421"/>
            <a:ext cx="5354053" cy="4815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035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7117-AB4D-15D8-3302-062DD5BDA212}"/>
              </a:ext>
            </a:extLst>
          </p:cNvPr>
          <p:cNvSpPr>
            <a:spLocks noGrp="1"/>
          </p:cNvSpPr>
          <p:nvPr>
            <p:ph type="title"/>
          </p:nvPr>
        </p:nvSpPr>
        <p:spPr>
          <a:xfrm>
            <a:off x="154113" y="357810"/>
            <a:ext cx="11504486" cy="1134105"/>
          </a:xfrm>
        </p:spPr>
        <p:txBody>
          <a:bodyPr/>
          <a:lstStyle/>
          <a:p>
            <a:pPr algn="ctr"/>
            <a:r>
              <a:rPr lang="en-GB" sz="4000" dirty="0">
                <a:solidFill>
                  <a:schemeClr val="tx1"/>
                </a:solidFill>
                <a:latin typeface="Calibri Light" panose="020F0302020204030204" pitchFamily="34" charset="0"/>
                <a:cs typeface="Calibri Light" panose="020F0302020204030204" pitchFamily="34" charset="0"/>
              </a:rPr>
              <a:t>BENEFITS AND DRAWBACK OF ELEMENTS OF  FAMILINESS IN FAMILY FIRMS</a:t>
            </a:r>
            <a:endParaRPr lang="en-GB" sz="4000" dirty="0">
              <a:solidFill>
                <a:schemeClr val="tx1"/>
              </a:solidFill>
            </a:endParaRPr>
          </a:p>
        </p:txBody>
      </p:sp>
      <p:sp>
        <p:nvSpPr>
          <p:cNvPr id="3" name="Content Placeholder 2">
            <a:extLst>
              <a:ext uri="{FF2B5EF4-FFF2-40B4-BE49-F238E27FC236}">
                <a16:creationId xmlns:a16="http://schemas.microsoft.com/office/drawing/2014/main" id="{B9CB36F1-0599-82C2-AC4E-7C103C044607}"/>
              </a:ext>
            </a:extLst>
          </p:cNvPr>
          <p:cNvSpPr>
            <a:spLocks noGrp="1"/>
          </p:cNvSpPr>
          <p:nvPr>
            <p:ph sz="half" idx="1"/>
          </p:nvPr>
        </p:nvSpPr>
        <p:spPr>
          <a:xfrm>
            <a:off x="154112" y="1684421"/>
            <a:ext cx="5852051" cy="5043637"/>
          </a:xfrm>
        </p:spPr>
        <p:txBody>
          <a:bodyPr/>
          <a:lstStyle/>
          <a:p>
            <a:pPr marL="0" indent="0" algn="just">
              <a:lnSpc>
                <a:spcPct val="150000"/>
              </a:lnSpc>
              <a:spcAft>
                <a:spcPts val="800"/>
              </a:spcAft>
              <a:buNone/>
            </a:pPr>
            <a:r>
              <a:rPr lang="en-GB" sz="1600" b="1" kern="100" dirty="0">
                <a:latin typeface="Aptos" panose="020B0004020202020204" pitchFamily="34" charset="0"/>
                <a:ea typeface="Aptos" panose="020B0004020202020204" pitchFamily="34" charset="0"/>
                <a:cs typeface="Times New Roman" panose="02020603050405020304" pitchFamily="18" charset="0"/>
              </a:rPr>
              <a:t>DRAWBACK</a:t>
            </a:r>
          </a:p>
          <a:p>
            <a:pPr algn="just">
              <a:lnSpc>
                <a:spcPct val="150000"/>
              </a:lnSpc>
              <a:spcAft>
                <a:spcPts val="800"/>
              </a:spcAft>
            </a:pPr>
            <a:r>
              <a:rPr lang="en-GB" sz="1600" kern="100" dirty="0">
                <a:latin typeface="Aptos" panose="020B0004020202020204" pitchFamily="34" charset="0"/>
                <a:ea typeface="Aptos" panose="020B0004020202020204" pitchFamily="34" charset="0"/>
                <a:cs typeface="Times New Roman" panose="02020603050405020304" pitchFamily="18" charset="0"/>
              </a:rPr>
              <a:t>Concentrat</a:t>
            </a:r>
            <a:r>
              <a:rPr lang="en-GB" kern="100" dirty="0">
                <a:latin typeface="Aptos" panose="020B0004020202020204" pitchFamily="34" charset="0"/>
                <a:ea typeface="Aptos" panose="020B0004020202020204" pitchFamily="34" charset="0"/>
                <a:cs typeface="Times New Roman" panose="02020603050405020304" pitchFamily="18" charset="0"/>
              </a:rPr>
              <a:t>ion of ownership amongst family members</a:t>
            </a:r>
          </a:p>
          <a:p>
            <a:pPr algn="just">
              <a:lnSpc>
                <a:spcPct val="150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Family firms focus on the family agenda rather than the business agenda. </a:t>
            </a:r>
          </a:p>
          <a:p>
            <a:pPr algn="just">
              <a:lnSpc>
                <a:spcPct val="150000"/>
              </a:lnSpc>
              <a:spcAft>
                <a:spcPts val="800"/>
              </a:spcAft>
            </a:pPr>
            <a:r>
              <a:rPr lang="en-GB" kern="100" dirty="0">
                <a:latin typeface="Aptos" panose="020B0004020202020204" pitchFamily="34" charset="0"/>
                <a:ea typeface="Aptos" panose="020B0004020202020204" pitchFamily="34" charset="0"/>
                <a:cs typeface="Times New Roman" panose="02020603050405020304" pitchFamily="18" charset="0"/>
              </a:rPr>
              <a:t>Reluctance to sell equity</a:t>
            </a:r>
          </a:p>
          <a:p>
            <a:pPr algn="just">
              <a:lnSpc>
                <a:spcPct val="150000"/>
              </a:lnSpc>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Reluctance to take on debt may restrict the growth of the firm</a:t>
            </a:r>
          </a:p>
          <a:p>
            <a:pPr algn="just">
              <a:lnSpc>
                <a:spcPct val="150000"/>
              </a:lnSpc>
              <a:spcAft>
                <a:spcPts val="800"/>
              </a:spcAft>
            </a:pPr>
            <a:r>
              <a:rPr lang="en-GB" kern="100" dirty="0">
                <a:latin typeface="Aptos" panose="020B0004020202020204" pitchFamily="34" charset="0"/>
                <a:ea typeface="Aptos" panose="020B0004020202020204" pitchFamily="34" charset="0"/>
                <a:cs typeface="Times New Roman" panose="02020603050405020304" pitchFamily="18" charset="0"/>
              </a:rPr>
              <a:t>Reluctance to rely on the expertise of external professionals</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GB" b="1" dirty="0"/>
          </a:p>
        </p:txBody>
      </p:sp>
      <p:pic>
        <p:nvPicPr>
          <p:cNvPr id="2050" name="Picture 2" descr="3,024 Ceo Meeting Illustrations &amp; Clip Art - iStock">
            <a:extLst>
              <a:ext uri="{FF2B5EF4-FFF2-40B4-BE49-F238E27FC236}">
                <a16:creationId xmlns:a16="http://schemas.microsoft.com/office/drawing/2014/main" id="{C97BF670-8D04-1E65-014D-9E1BF95CA31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04546" y="1684421"/>
            <a:ext cx="5354053" cy="4815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288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p:cNvSpPr>
            <a:spLocks noGrp="1"/>
          </p:cNvSpPr>
          <p:nvPr>
            <p:ph type="ctrTitle"/>
          </p:nvPr>
        </p:nvSpPr>
        <p:spPr>
          <a:xfrm>
            <a:off x="1151467" y="762000"/>
            <a:ext cx="9821333" cy="5028539"/>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r>
              <a:rPr lang="en-GB" sz="4400" dirty="0">
                <a:solidFill>
                  <a:schemeClr val="accent4">
                    <a:lumMod val="60000"/>
                    <a:lumOff val="40000"/>
                  </a:schemeClr>
                </a:solidFill>
                <a:latin typeface="Calibri Light" panose="020F0302020204030204" pitchFamily="34" charset="0"/>
                <a:cs typeface="Calibri Light" panose="020F0302020204030204" pitchFamily="34" charset="0"/>
              </a:rPr>
              <a:t>CONCLUSION</a:t>
            </a:r>
            <a:endParaRPr lang="en-US" sz="4400" dirty="0">
              <a:solidFill>
                <a:srgbClr val="FFC000"/>
              </a:solidFill>
              <a:latin typeface="Antonio" charset="0"/>
              <a:ea typeface="Antonio" charset="0"/>
              <a:cs typeface="Antonio" charset="0"/>
            </a:endParaRPr>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249686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C60120-E275-E67A-4320-898A2EACF5CB}"/>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DD1808-A406-D841-A73E-81174336511F}"/>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chemeClr val="bg1"/>
                </a:solidFill>
                <a:latin typeface="+mj-lt"/>
                <a:ea typeface="+mj-ea"/>
              </a:rPr>
              <a:t>Thank you</a:t>
            </a:r>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6772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21338</TotalTime>
  <Words>678</Words>
  <Application>Microsoft Office PowerPoint</Application>
  <PresentationFormat>Widescreen</PresentationFormat>
  <Paragraphs>91</Paragraphs>
  <Slides>15</Slides>
  <Notes>5</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15</vt:i4>
      </vt:variant>
    </vt:vector>
  </HeadingPairs>
  <TitlesOfParts>
    <vt:vector size="29" baseType="lpstr">
      <vt:lpstr>Antonio</vt:lpstr>
      <vt:lpstr>Aptos</vt:lpstr>
      <vt:lpstr>Arial</vt:lpstr>
      <vt:lpstr>Calibri</vt:lpstr>
      <vt:lpstr>Calibri Light</vt:lpstr>
      <vt:lpstr>Cooper Hewitt</vt:lpstr>
      <vt:lpstr>COOPERHEWITT-MEDIUM</vt:lpstr>
      <vt:lpstr>COOPERHEWITT-SEMIBOLD</vt:lpstr>
      <vt:lpstr>ElsevierGulliver</vt:lpstr>
      <vt:lpstr>Public Sans</vt:lpstr>
      <vt:lpstr>Wingdings</vt:lpstr>
      <vt:lpstr>Work Sans</vt:lpstr>
      <vt:lpstr>Office Theme</vt:lpstr>
      <vt:lpstr>Office Theme</vt:lpstr>
      <vt:lpstr>Family Firms</vt:lpstr>
      <vt:lpstr>LEARNING OUTCOMES</vt:lpstr>
      <vt:lpstr>INTRODUCTION</vt:lpstr>
      <vt:lpstr>FAMILY FIRMS CORE VALUES</vt:lpstr>
      <vt:lpstr>THE IMPORTANCE OF VALUES IN FAMILY FIRMS  </vt:lpstr>
      <vt:lpstr>THE IMPORTANCE OF VALUES IN FAMILY FIRMS  </vt:lpstr>
      <vt:lpstr>CLASS ACTIVITY 1</vt:lpstr>
      <vt:lpstr> NATURE OF FAMILY FIRMS</vt:lpstr>
      <vt:lpstr>WHAT MAKES FAMILY FIRMS UNIQUE?</vt:lpstr>
      <vt:lpstr>SOME OTHER DISTINCTIVE FEATURES OF FAMILY FIRMS</vt:lpstr>
      <vt:lpstr>BENEFITS AND DRAWBACK OF ELEMENTS OF  FAMILINESS IN FAMILY FIRMS</vt:lpstr>
      <vt:lpstr>BENEFITS AND DRAWBACK OF ELEMENTS OF  FAMILINESS IN FAMILY FIRMS</vt:lpstr>
      <vt:lpstr>     CONCLUSION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16</cp:revision>
  <dcterms:created xsi:type="dcterms:W3CDTF">2022-03-14T13:44:34Z</dcterms:created>
  <dcterms:modified xsi:type="dcterms:W3CDTF">2024-10-04T09:37:15Z</dcterms:modified>
</cp:coreProperties>
</file>