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26.jpg" ContentType="image/jpeg"/>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34"/>
  </p:notesMasterIdLst>
  <p:sldIdLst>
    <p:sldId id="4448" r:id="rId3"/>
    <p:sldId id="4452" r:id="rId4"/>
    <p:sldId id="286" r:id="rId5"/>
    <p:sldId id="4456" r:id="rId6"/>
    <p:sldId id="4439" r:id="rId7"/>
    <p:sldId id="4457" r:id="rId8"/>
    <p:sldId id="310" r:id="rId9"/>
    <p:sldId id="290" r:id="rId10"/>
    <p:sldId id="314" r:id="rId11"/>
    <p:sldId id="4458" r:id="rId12"/>
    <p:sldId id="317" r:id="rId13"/>
    <p:sldId id="4463" r:id="rId14"/>
    <p:sldId id="4471" r:id="rId15"/>
    <p:sldId id="4435" r:id="rId16"/>
    <p:sldId id="4445" r:id="rId17"/>
    <p:sldId id="4472" r:id="rId18"/>
    <p:sldId id="258" r:id="rId19"/>
    <p:sldId id="259" r:id="rId20"/>
    <p:sldId id="260" r:id="rId21"/>
    <p:sldId id="261" r:id="rId22"/>
    <p:sldId id="262" r:id="rId23"/>
    <p:sldId id="4462" r:id="rId24"/>
    <p:sldId id="325" r:id="rId25"/>
    <p:sldId id="319" r:id="rId26"/>
    <p:sldId id="4474" r:id="rId27"/>
    <p:sldId id="358" r:id="rId28"/>
    <p:sldId id="320" r:id="rId29"/>
    <p:sldId id="4459" r:id="rId30"/>
    <p:sldId id="4461" r:id="rId31"/>
    <p:sldId id="263" r:id="rId32"/>
    <p:sldId id="356"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54"/>
    <p:restoredTop sz="96327"/>
  </p:normalViewPr>
  <p:slideViewPr>
    <p:cSldViewPr snapToGrid="0">
      <p:cViewPr varScale="1">
        <p:scale>
          <a:sx n="77" d="100"/>
          <a:sy n="77" d="100"/>
        </p:scale>
        <p:origin x="22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49F40-D489-D148-BEF0-AE121456DB6F}" type="datetimeFigureOut">
              <a:rPr lang="en-US" smtClean="0"/>
              <a:t>10/3/2024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78BADF-37B2-644B-8F88-85AE4859E468}" type="slidenum">
              <a:rPr lang="en-US" smtClean="0"/>
              <a:t>‹#›</a:t>
            </a:fld>
            <a:endParaRPr lang="en-US"/>
          </a:p>
        </p:txBody>
      </p:sp>
    </p:spTree>
    <p:extLst>
      <p:ext uri="{BB962C8B-B14F-4D97-AF65-F5344CB8AC3E}">
        <p14:creationId xmlns:p14="http://schemas.microsoft.com/office/powerpoint/2010/main" val="2484859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Other case studies may include TESLA</a:t>
            </a:r>
          </a:p>
        </p:txBody>
      </p:sp>
      <p:sp>
        <p:nvSpPr>
          <p:cNvPr id="4" name="Slide Number Placeholder 3"/>
          <p:cNvSpPr>
            <a:spLocks noGrp="1"/>
          </p:cNvSpPr>
          <p:nvPr>
            <p:ph type="sldNum" sz="quarter" idx="5"/>
          </p:nvPr>
        </p:nvSpPr>
        <p:spPr/>
        <p:txBody>
          <a:bodyPr/>
          <a:lstStyle/>
          <a:p>
            <a:fld id="{B66F2209-FAAD-47BF-8F0E-F45A63C0CF56}" type="slidenum">
              <a:rPr lang="en-GB" smtClean="0"/>
              <a:t>7</a:t>
            </a:fld>
            <a:endParaRPr lang="en-GB"/>
          </a:p>
        </p:txBody>
      </p:sp>
    </p:spTree>
    <p:extLst>
      <p:ext uri="{BB962C8B-B14F-4D97-AF65-F5344CB8AC3E}">
        <p14:creationId xmlns:p14="http://schemas.microsoft.com/office/powerpoint/2010/main" val="4225059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youtu.be</a:t>
            </a:r>
            <a:r>
              <a:rPr lang="en-US" dirty="0"/>
              <a:t>/F5vtCRFRAK0?si=MBoy1rVxdBePjZA0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78BADF-37B2-644B-8F88-85AE4859E4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4272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21F6B-D976-B618-FAE9-03C38CF115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594982C-41D9-676F-C580-4967D2CC51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5A13161-E83C-2389-3151-6CC6C29893E1}"/>
              </a:ext>
            </a:extLst>
          </p:cNvPr>
          <p:cNvSpPr>
            <a:spLocks noGrp="1"/>
          </p:cNvSpPr>
          <p:nvPr>
            <p:ph type="dt" sz="half" idx="10"/>
          </p:nvPr>
        </p:nvSpPr>
        <p:spPr/>
        <p:txBody>
          <a:bodyPr/>
          <a:lstStyle/>
          <a:p>
            <a:fld id="{1F1126CD-3B43-684E-B0D4-098A4B3C9D57}" type="datetimeFigureOut">
              <a:rPr lang="en-US" smtClean="0"/>
              <a:t>10/3/2024</a:t>
            </a:fld>
            <a:endParaRPr lang="en-US"/>
          </a:p>
        </p:txBody>
      </p:sp>
      <p:sp>
        <p:nvSpPr>
          <p:cNvPr id="5" name="Footer Placeholder 4">
            <a:extLst>
              <a:ext uri="{FF2B5EF4-FFF2-40B4-BE49-F238E27FC236}">
                <a16:creationId xmlns:a16="http://schemas.microsoft.com/office/drawing/2014/main" id="{2D49F062-E0C3-2C10-4E67-8DA3A2BC81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384E44-909C-B729-10C0-0288C6F45B0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952885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0B7F0-B402-DDFB-6F8C-0DDF7A3BB5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E241AF9-B146-D572-4AEA-938B8F116A0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095E07-71A7-E487-19F4-14A65A151295}"/>
              </a:ext>
            </a:extLst>
          </p:cNvPr>
          <p:cNvSpPr>
            <a:spLocks noGrp="1"/>
          </p:cNvSpPr>
          <p:nvPr>
            <p:ph type="dt" sz="half" idx="10"/>
          </p:nvPr>
        </p:nvSpPr>
        <p:spPr/>
        <p:txBody>
          <a:bodyPr/>
          <a:lstStyle/>
          <a:p>
            <a:fld id="{1F1126CD-3B43-684E-B0D4-098A4B3C9D57}" type="datetimeFigureOut">
              <a:rPr lang="en-US" smtClean="0"/>
              <a:t>10/3/2024</a:t>
            </a:fld>
            <a:endParaRPr lang="en-US"/>
          </a:p>
        </p:txBody>
      </p:sp>
      <p:sp>
        <p:nvSpPr>
          <p:cNvPr id="5" name="Footer Placeholder 4">
            <a:extLst>
              <a:ext uri="{FF2B5EF4-FFF2-40B4-BE49-F238E27FC236}">
                <a16:creationId xmlns:a16="http://schemas.microsoft.com/office/drawing/2014/main" id="{5ABCDC55-65EB-C558-F599-1743B4AAA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F57E45-68BB-774F-2A26-4319DD5CE7A4}"/>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603441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D42E5-572F-CB1E-9FD9-E4D3A1FEF5B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BE17054-0356-BBE1-5112-8DAB38CCF1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AECF8CD-EFFA-2594-31FF-2BC70E303CC1}"/>
              </a:ext>
            </a:extLst>
          </p:cNvPr>
          <p:cNvSpPr>
            <a:spLocks noGrp="1"/>
          </p:cNvSpPr>
          <p:nvPr>
            <p:ph type="dt" sz="half" idx="10"/>
          </p:nvPr>
        </p:nvSpPr>
        <p:spPr/>
        <p:txBody>
          <a:bodyPr/>
          <a:lstStyle/>
          <a:p>
            <a:fld id="{1F1126CD-3B43-684E-B0D4-098A4B3C9D57}" type="datetimeFigureOut">
              <a:rPr lang="en-US" smtClean="0"/>
              <a:t>10/3/2024</a:t>
            </a:fld>
            <a:endParaRPr lang="en-US"/>
          </a:p>
        </p:txBody>
      </p:sp>
      <p:sp>
        <p:nvSpPr>
          <p:cNvPr id="5" name="Footer Placeholder 4">
            <a:extLst>
              <a:ext uri="{FF2B5EF4-FFF2-40B4-BE49-F238E27FC236}">
                <a16:creationId xmlns:a16="http://schemas.microsoft.com/office/drawing/2014/main" id="{A55D8AF8-C30A-0D85-B3D1-ACBFC0426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F66BC-98E8-20E2-B654-2051BAE0BEC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568729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6968C-3483-31F6-80E1-8A1E8953011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EEDE37-65CB-FB04-36D6-224DFEFB380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8AD2E50-E3A4-F242-D523-A90041034F8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F2D0C6B-8FB6-A423-5582-D4C90FAAEC56}"/>
              </a:ext>
            </a:extLst>
          </p:cNvPr>
          <p:cNvSpPr>
            <a:spLocks noGrp="1"/>
          </p:cNvSpPr>
          <p:nvPr>
            <p:ph type="dt" sz="half" idx="10"/>
          </p:nvPr>
        </p:nvSpPr>
        <p:spPr/>
        <p:txBody>
          <a:bodyPr/>
          <a:lstStyle/>
          <a:p>
            <a:fld id="{1F1126CD-3B43-684E-B0D4-098A4B3C9D57}" type="datetimeFigureOut">
              <a:rPr lang="en-US" smtClean="0"/>
              <a:t>10/3/2024</a:t>
            </a:fld>
            <a:endParaRPr lang="en-US"/>
          </a:p>
        </p:txBody>
      </p:sp>
      <p:sp>
        <p:nvSpPr>
          <p:cNvPr id="6" name="Footer Placeholder 5">
            <a:extLst>
              <a:ext uri="{FF2B5EF4-FFF2-40B4-BE49-F238E27FC236}">
                <a16:creationId xmlns:a16="http://schemas.microsoft.com/office/drawing/2014/main" id="{256BF46D-80A2-0DFC-EF4A-CAE5F40067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B0C132-3B16-E446-3595-E1F4715C5BFC}"/>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8036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B42D0-42AA-FAEC-BD27-430930824F6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3B6C94A-7C99-61F4-1FA8-169E6D717D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31212ED-E2FC-762C-BD2B-C0A706B3A3E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79800BD-C51F-2D50-DA5C-1742B946F7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29BD09A-DEF1-E088-7175-4AC8F97D8D4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409F108-88C0-1839-2F81-FE88C9AB8533}"/>
              </a:ext>
            </a:extLst>
          </p:cNvPr>
          <p:cNvSpPr>
            <a:spLocks noGrp="1"/>
          </p:cNvSpPr>
          <p:nvPr>
            <p:ph type="dt" sz="half" idx="10"/>
          </p:nvPr>
        </p:nvSpPr>
        <p:spPr/>
        <p:txBody>
          <a:bodyPr/>
          <a:lstStyle/>
          <a:p>
            <a:fld id="{1F1126CD-3B43-684E-B0D4-098A4B3C9D57}" type="datetimeFigureOut">
              <a:rPr lang="en-US" smtClean="0"/>
              <a:t>10/3/2024</a:t>
            </a:fld>
            <a:endParaRPr lang="en-US"/>
          </a:p>
        </p:txBody>
      </p:sp>
      <p:sp>
        <p:nvSpPr>
          <p:cNvPr id="8" name="Footer Placeholder 7">
            <a:extLst>
              <a:ext uri="{FF2B5EF4-FFF2-40B4-BE49-F238E27FC236}">
                <a16:creationId xmlns:a16="http://schemas.microsoft.com/office/drawing/2014/main" id="{1C782EDF-ADE6-0A91-632A-61575FCE54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57BFF3-3F86-A2AF-6CB6-07DA93EDA6F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60360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F2655-61E9-EEE2-A813-9625C9C010A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CBA627F-702F-4D9E-E939-CAC1BB72690F}"/>
              </a:ext>
            </a:extLst>
          </p:cNvPr>
          <p:cNvSpPr>
            <a:spLocks noGrp="1"/>
          </p:cNvSpPr>
          <p:nvPr>
            <p:ph type="dt" sz="half" idx="10"/>
          </p:nvPr>
        </p:nvSpPr>
        <p:spPr/>
        <p:txBody>
          <a:bodyPr/>
          <a:lstStyle/>
          <a:p>
            <a:fld id="{1F1126CD-3B43-684E-B0D4-098A4B3C9D57}" type="datetimeFigureOut">
              <a:rPr lang="en-US" smtClean="0"/>
              <a:t>10/3/2024</a:t>
            </a:fld>
            <a:endParaRPr lang="en-US"/>
          </a:p>
        </p:txBody>
      </p:sp>
      <p:sp>
        <p:nvSpPr>
          <p:cNvPr id="4" name="Footer Placeholder 3">
            <a:extLst>
              <a:ext uri="{FF2B5EF4-FFF2-40B4-BE49-F238E27FC236}">
                <a16:creationId xmlns:a16="http://schemas.microsoft.com/office/drawing/2014/main" id="{3E80F8E1-D837-DC5B-7757-BC20EFC14D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CF4476-F6B4-07E8-EEC0-C6B975AD879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324185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F29609-C4B3-F7AC-92E1-4EC827393B4C}"/>
              </a:ext>
            </a:extLst>
          </p:cNvPr>
          <p:cNvSpPr>
            <a:spLocks noGrp="1"/>
          </p:cNvSpPr>
          <p:nvPr>
            <p:ph type="dt" sz="half" idx="10"/>
          </p:nvPr>
        </p:nvSpPr>
        <p:spPr/>
        <p:txBody>
          <a:bodyPr/>
          <a:lstStyle/>
          <a:p>
            <a:fld id="{1F1126CD-3B43-684E-B0D4-098A4B3C9D57}" type="datetimeFigureOut">
              <a:rPr lang="en-US" smtClean="0"/>
              <a:t>10/3/2024</a:t>
            </a:fld>
            <a:endParaRPr lang="en-US"/>
          </a:p>
        </p:txBody>
      </p:sp>
      <p:sp>
        <p:nvSpPr>
          <p:cNvPr id="3" name="Footer Placeholder 2">
            <a:extLst>
              <a:ext uri="{FF2B5EF4-FFF2-40B4-BE49-F238E27FC236}">
                <a16:creationId xmlns:a16="http://schemas.microsoft.com/office/drawing/2014/main" id="{8088C00B-9EB9-D0E3-7085-A8B9510A68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BDDD02-3207-358C-79A2-B72EB60184F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114428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1405-DBE7-9043-E989-A1452698B0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CD31F68-40FD-EBE7-CF17-59FCA1342F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E28F127-B5F1-F6E8-0A18-1781842446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B96427-CA47-A836-4D24-7A33E699F73C}"/>
              </a:ext>
            </a:extLst>
          </p:cNvPr>
          <p:cNvSpPr>
            <a:spLocks noGrp="1"/>
          </p:cNvSpPr>
          <p:nvPr>
            <p:ph type="dt" sz="half" idx="10"/>
          </p:nvPr>
        </p:nvSpPr>
        <p:spPr/>
        <p:txBody>
          <a:bodyPr/>
          <a:lstStyle/>
          <a:p>
            <a:fld id="{1F1126CD-3B43-684E-B0D4-098A4B3C9D57}" type="datetimeFigureOut">
              <a:rPr lang="en-US" smtClean="0"/>
              <a:t>10/3/2024</a:t>
            </a:fld>
            <a:endParaRPr lang="en-US"/>
          </a:p>
        </p:txBody>
      </p:sp>
      <p:sp>
        <p:nvSpPr>
          <p:cNvPr id="6" name="Footer Placeholder 5">
            <a:extLst>
              <a:ext uri="{FF2B5EF4-FFF2-40B4-BE49-F238E27FC236}">
                <a16:creationId xmlns:a16="http://schemas.microsoft.com/office/drawing/2014/main" id="{E365C915-7AD4-AB22-9B60-8471897FCC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561D5C-D204-056B-5077-FC815862063D}"/>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821298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F12A8-2C9B-043A-DBCF-A588C6175E2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E7CBBA7-B3E2-EEBD-4AA1-A3DDC9CD0C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339339-FF4D-8A8C-6DC6-FDB54BA35D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FC9D76-07E1-1B91-2740-FEB4E232C87C}"/>
              </a:ext>
            </a:extLst>
          </p:cNvPr>
          <p:cNvSpPr>
            <a:spLocks noGrp="1"/>
          </p:cNvSpPr>
          <p:nvPr>
            <p:ph type="dt" sz="half" idx="10"/>
          </p:nvPr>
        </p:nvSpPr>
        <p:spPr/>
        <p:txBody>
          <a:bodyPr/>
          <a:lstStyle/>
          <a:p>
            <a:fld id="{1F1126CD-3B43-684E-B0D4-098A4B3C9D57}" type="datetimeFigureOut">
              <a:rPr lang="en-US" smtClean="0"/>
              <a:t>10/3/2024</a:t>
            </a:fld>
            <a:endParaRPr lang="en-US"/>
          </a:p>
        </p:txBody>
      </p:sp>
      <p:sp>
        <p:nvSpPr>
          <p:cNvPr id="6" name="Footer Placeholder 5">
            <a:extLst>
              <a:ext uri="{FF2B5EF4-FFF2-40B4-BE49-F238E27FC236}">
                <a16:creationId xmlns:a16="http://schemas.microsoft.com/office/drawing/2014/main" id="{96625844-2D8E-B8A5-F46F-02E97F0CCC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F83D6C-0BB2-47C6-84F7-CBD0158431B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418360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0473-DE31-1433-3370-FC1FF55238C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1293905-4D86-7454-D42E-41121043CB1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C58EA0-7573-C637-E744-B1B7D9250D80}"/>
              </a:ext>
            </a:extLst>
          </p:cNvPr>
          <p:cNvSpPr>
            <a:spLocks noGrp="1"/>
          </p:cNvSpPr>
          <p:nvPr>
            <p:ph type="dt" sz="half" idx="10"/>
          </p:nvPr>
        </p:nvSpPr>
        <p:spPr/>
        <p:txBody>
          <a:bodyPr/>
          <a:lstStyle/>
          <a:p>
            <a:fld id="{1F1126CD-3B43-684E-B0D4-098A4B3C9D57}" type="datetimeFigureOut">
              <a:rPr lang="en-US" smtClean="0"/>
              <a:t>10/3/2024</a:t>
            </a:fld>
            <a:endParaRPr lang="en-US"/>
          </a:p>
        </p:txBody>
      </p:sp>
      <p:sp>
        <p:nvSpPr>
          <p:cNvPr id="5" name="Footer Placeholder 4">
            <a:extLst>
              <a:ext uri="{FF2B5EF4-FFF2-40B4-BE49-F238E27FC236}">
                <a16:creationId xmlns:a16="http://schemas.microsoft.com/office/drawing/2014/main" id="{BF1D4FCD-D1C7-0000-7305-2F9E2EE39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7409E1-9873-30D0-6AC7-7AA99AE4AE4F}"/>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413075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BC387D-00F7-19CA-942F-9C394FA82DA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92BD9DE-4045-6350-F64F-C5DEFCFB7F2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F78BD16-EA02-F2EE-9152-A13D9999FBE6}"/>
              </a:ext>
            </a:extLst>
          </p:cNvPr>
          <p:cNvSpPr>
            <a:spLocks noGrp="1"/>
          </p:cNvSpPr>
          <p:nvPr>
            <p:ph type="dt" sz="half" idx="10"/>
          </p:nvPr>
        </p:nvSpPr>
        <p:spPr/>
        <p:txBody>
          <a:bodyPr/>
          <a:lstStyle/>
          <a:p>
            <a:fld id="{1F1126CD-3B43-684E-B0D4-098A4B3C9D57}" type="datetimeFigureOut">
              <a:rPr lang="en-US" smtClean="0"/>
              <a:t>10/3/2024</a:t>
            </a:fld>
            <a:endParaRPr lang="en-US"/>
          </a:p>
        </p:txBody>
      </p:sp>
      <p:sp>
        <p:nvSpPr>
          <p:cNvPr id="5" name="Footer Placeholder 4">
            <a:extLst>
              <a:ext uri="{FF2B5EF4-FFF2-40B4-BE49-F238E27FC236}">
                <a16:creationId xmlns:a16="http://schemas.microsoft.com/office/drawing/2014/main" id="{9220EA51-AB37-400C-B0E6-25308C0C4C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AAA87-FAF4-D008-41BE-27B5547E616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26028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405146168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2A156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37412" y="1226854"/>
            <a:ext cx="9144000" cy="1170000"/>
          </a:xfrm>
        </p:spPr>
        <p:txBody>
          <a:bodyPr lIns="0" tIns="0" rIns="0" bIns="0" anchor="t" anchorCtr="0"/>
          <a:lstStyle>
            <a:lvl1pPr algn="l">
              <a:defRPr sz="6000" b="1" i="0" baseline="0">
                <a:solidFill>
                  <a:schemeClr val="bg1"/>
                </a:solidFill>
                <a:latin typeface="Antonio" charset="0"/>
                <a:ea typeface="Antonio" charset="0"/>
                <a:cs typeface="Antonio" charset="0"/>
              </a:defRPr>
            </a:lvl1pPr>
          </a:lstStyle>
          <a:p>
            <a:r>
              <a:rPr lang="en-GB" dirty="0"/>
              <a:t>Title slide</a:t>
            </a:r>
            <a:endParaRPr lang="en-US" dirty="0"/>
          </a:p>
        </p:txBody>
      </p:sp>
      <p:sp>
        <p:nvSpPr>
          <p:cNvPr id="3" name="Subtitle 2"/>
          <p:cNvSpPr>
            <a:spLocks noGrp="1"/>
          </p:cNvSpPr>
          <p:nvPr>
            <p:ph type="subTitle" idx="1"/>
          </p:nvPr>
        </p:nvSpPr>
        <p:spPr>
          <a:xfrm>
            <a:off x="1137412" y="2488030"/>
            <a:ext cx="9144000" cy="1655762"/>
          </a:xfrm>
        </p:spPr>
        <p:txBody>
          <a:bodyPr lIns="0" tIns="0" rIns="0" bIns="0"/>
          <a:lstStyle>
            <a:lvl1pPr marL="0" indent="0" algn="l">
              <a:buNone/>
              <a:defRPr sz="2400" b="0" i="0">
                <a:solidFill>
                  <a:srgbClr val="FFC600"/>
                </a:solidFill>
                <a:latin typeface="Work Sans" charset="0"/>
                <a:ea typeface="Work Sans" charset="0"/>
                <a:cs typeface="Work Sans"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11" name="Rectangle 10"/>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2209336027"/>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347790515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Chapter Slide Blue">
    <p:bg>
      <p:bgPr>
        <a:solidFill>
          <a:srgbClr val="606EB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61523" y="1226854"/>
            <a:ext cx="10515600" cy="1170000"/>
          </a:xfrm>
        </p:spPr>
        <p:txBody>
          <a:bodyPr lIns="0" tIns="0" rIns="0" bIns="0" anchor="t" anchorCtr="0"/>
          <a:lstStyle>
            <a:lvl1pPr>
              <a:defRPr sz="6000" b="1" i="0">
                <a:solidFill>
                  <a:schemeClr val="bg1"/>
                </a:solidFill>
                <a:latin typeface="Antonio" charset="0"/>
                <a:ea typeface="Antonio" charset="0"/>
                <a:cs typeface="Antonio" charset="0"/>
              </a:defRPr>
            </a:lvl1pPr>
          </a:lstStyle>
          <a:p>
            <a:r>
              <a:rPr lang="en-GB" dirty="0"/>
              <a:t>Chapter slide</a:t>
            </a:r>
            <a:endParaRPr lang="en-US" dirty="0"/>
          </a:p>
        </p:txBody>
      </p:sp>
      <p:sp>
        <p:nvSpPr>
          <p:cNvPr id="3" name="Text Placeholder 2"/>
          <p:cNvSpPr>
            <a:spLocks noGrp="1"/>
          </p:cNvSpPr>
          <p:nvPr>
            <p:ph type="body" idx="1"/>
          </p:nvPr>
        </p:nvSpPr>
        <p:spPr>
          <a:xfrm>
            <a:off x="1161523" y="2522854"/>
            <a:ext cx="9898199" cy="704087"/>
          </a:xfrm>
        </p:spPr>
        <p:txBody>
          <a:bodyPr lIns="0" tIns="0" rIns="0" bIns="0"/>
          <a:lstStyle>
            <a:lvl1pPr marL="0" indent="0">
              <a:buNone/>
              <a:defRPr sz="2400" b="0" i="0">
                <a:solidFill>
                  <a:srgbClr val="FFC600"/>
                </a:solidFill>
                <a:latin typeface="Work Sans" charset="0"/>
                <a:ea typeface="Work Sans" charset="0"/>
                <a:cs typeface="Work Sans"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11" name="Rectangle 10"/>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383995326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 Blu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0"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2" name="Rectangle 11"/>
          <p:cNvSpPr/>
          <p:nvPr userDrawn="1"/>
        </p:nvSpPr>
        <p:spPr>
          <a:xfrm>
            <a:off x="841286" y="1226854"/>
            <a:ext cx="36000" cy="5652000"/>
          </a:xfrm>
          <a:prstGeom prst="rect">
            <a:avLst/>
          </a:prstGeom>
          <a:solidFill>
            <a:srgbClr val="606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147590350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Chapter Slide Green">
    <p:bg>
      <p:bgPr>
        <a:solidFill>
          <a:srgbClr val="606EB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12362" y="1226854"/>
            <a:ext cx="10515600" cy="1170000"/>
          </a:xfrm>
        </p:spPr>
        <p:txBody>
          <a:bodyPr lIns="0" tIns="0" rIns="0" bIns="0" anchor="t" anchorCtr="0"/>
          <a:lstStyle>
            <a:lvl1pPr>
              <a:defRPr sz="6000" b="1" i="0">
                <a:solidFill>
                  <a:schemeClr val="bg1"/>
                </a:solidFill>
                <a:latin typeface="Antonio" charset="0"/>
                <a:ea typeface="Antonio" charset="0"/>
                <a:cs typeface="Antonio" charset="0"/>
              </a:defRPr>
            </a:lvl1pPr>
          </a:lstStyle>
          <a:p>
            <a:r>
              <a:rPr lang="en-GB" dirty="0"/>
              <a:t>Chapter slide</a:t>
            </a:r>
            <a:endParaRPr lang="en-US" dirty="0"/>
          </a:p>
        </p:txBody>
      </p:sp>
      <p:sp>
        <p:nvSpPr>
          <p:cNvPr id="3" name="Text Placeholder 2"/>
          <p:cNvSpPr>
            <a:spLocks noGrp="1"/>
          </p:cNvSpPr>
          <p:nvPr>
            <p:ph type="body" idx="1"/>
          </p:nvPr>
        </p:nvSpPr>
        <p:spPr>
          <a:xfrm>
            <a:off x="1112362" y="2522854"/>
            <a:ext cx="9898199" cy="704087"/>
          </a:xfrm>
        </p:spPr>
        <p:txBody>
          <a:bodyPr lIns="0" tIns="0" rIns="0" bIns="0"/>
          <a:lstStyle>
            <a:lvl1pPr marL="0" indent="0">
              <a:buNone/>
              <a:defRPr sz="2400" b="0" i="0">
                <a:solidFill>
                  <a:srgbClr val="2A1564"/>
                </a:solidFill>
                <a:latin typeface="Work Sans" charset="0"/>
                <a:ea typeface="Work Sans" charset="0"/>
                <a:cs typeface="Work Sans"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9" name="Rectangle 8"/>
          <p:cNvSpPr/>
          <p:nvPr userDrawn="1"/>
        </p:nvSpPr>
        <p:spPr>
          <a:xfrm>
            <a:off x="841286" y="1226854"/>
            <a:ext cx="36000" cy="5652000"/>
          </a:xfrm>
          <a:prstGeom prst="rect">
            <a:avLst/>
          </a:prstGeom>
          <a:solidFill>
            <a:srgbClr val="2A15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236033376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lide Gree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51691" y="1226854"/>
            <a:ext cx="7220712" cy="739353"/>
          </a:xfrm>
        </p:spPr>
        <p:txBody>
          <a:bodyPr lIns="0" tIns="0" rIns="0" bIns="0" anchor="t" anchorCtr="0"/>
          <a:lstStyle>
            <a:lvl1pPr>
              <a:defRPr b="1" i="0">
                <a:solidFill>
                  <a:srgbClr val="E04E39"/>
                </a:solidFill>
                <a:latin typeface="Antonio" charset="0"/>
                <a:ea typeface="Antonio" charset="0"/>
                <a:cs typeface="Antonio" charset="0"/>
              </a:defRPr>
            </a:lvl1pPr>
          </a:lstStyle>
          <a:p>
            <a:r>
              <a:rPr lang="en-GB" dirty="0"/>
              <a:t>Content slide</a:t>
            </a:r>
            <a:endParaRPr lang="en-US" dirty="0"/>
          </a:p>
        </p:txBody>
      </p:sp>
      <p:sp>
        <p:nvSpPr>
          <p:cNvPr id="3" name="Content Placeholder 2"/>
          <p:cNvSpPr>
            <a:spLocks noGrp="1"/>
          </p:cNvSpPr>
          <p:nvPr>
            <p:ph idx="1"/>
          </p:nvPr>
        </p:nvSpPr>
        <p:spPr>
          <a:xfrm>
            <a:off x="1151691" y="2871464"/>
            <a:ext cx="5480856" cy="2784538"/>
          </a:xfrm>
        </p:spPr>
        <p:txBody>
          <a:bodyPr lIns="0" tIns="0" rIns="0" bIns="0"/>
          <a:lstStyle>
            <a:lvl1pPr marL="457200" indent="-457200">
              <a:buClr>
                <a:srgbClr val="00B388"/>
              </a:buClr>
              <a:buFont typeface="Arial" charset="0"/>
              <a:buChar char="•"/>
              <a:defRPr b="0" i="0">
                <a:latin typeface="Work Sans" charset="0"/>
                <a:ea typeface="Work Sans" charset="0"/>
                <a:cs typeface="Work Sans" charset="0"/>
              </a:defRPr>
            </a:lvl1pPr>
            <a:lvl2pPr marL="800100" indent="-342900">
              <a:buClr>
                <a:srgbClr val="00B388"/>
              </a:buClr>
              <a:buFont typeface="Arial" charset="0"/>
              <a:buChar char="•"/>
              <a:defRPr b="0" i="0">
                <a:latin typeface="Work Sans" charset="0"/>
                <a:ea typeface="Work Sans" charset="0"/>
                <a:cs typeface="Work Sans" charset="0"/>
              </a:defRPr>
            </a:lvl2pPr>
            <a:lvl3pPr marL="1257300" indent="-342900">
              <a:buClr>
                <a:srgbClr val="00B388"/>
              </a:buClr>
              <a:buFont typeface="Arial" charset="0"/>
              <a:buChar char="•"/>
              <a:defRPr b="0" i="0">
                <a:latin typeface="Work Sans" charset="0"/>
                <a:ea typeface="Work Sans" charset="0"/>
                <a:cs typeface="Work Sans" charset="0"/>
              </a:defRPr>
            </a:lvl3pPr>
            <a:lvl4pPr marL="1657350" indent="-285750">
              <a:buClr>
                <a:srgbClr val="00B388"/>
              </a:buClr>
              <a:buFont typeface="Arial" charset="0"/>
              <a:buChar char="•"/>
              <a:defRPr b="0" i="0">
                <a:latin typeface="Work Sans" charset="0"/>
                <a:ea typeface="Work Sans" charset="0"/>
                <a:cs typeface="Work Sans" charset="0"/>
              </a:defRPr>
            </a:lvl4pPr>
            <a:lvl5pPr marL="2114550" indent="-285750">
              <a:buClr>
                <a:srgbClr val="00B388"/>
              </a:buClr>
              <a:buFont typeface="Arial" charset="0"/>
              <a:buChar char="•"/>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0" hasCustomPrompt="1"/>
          </p:nvPr>
        </p:nvSpPr>
        <p:spPr>
          <a:xfrm>
            <a:off x="1151691" y="2099990"/>
            <a:ext cx="2190278" cy="542874"/>
          </a:xfrm>
        </p:spPr>
        <p:txBody>
          <a:bodyPr lIns="0" tIns="0" rIns="0" bIns="0">
            <a:normAutofit/>
          </a:bodyPr>
          <a:lstStyle>
            <a:lvl1pPr marL="0" indent="0">
              <a:buClr>
                <a:srgbClr val="00B388"/>
              </a:buClr>
              <a:buNone/>
              <a:defRPr sz="2000" b="0" i="0" baseline="0">
                <a:latin typeface="Work Sans" charset="0"/>
                <a:ea typeface="Work Sans" charset="0"/>
                <a:cs typeface="Work Sans" charset="0"/>
              </a:defRPr>
            </a:lvl1pPr>
            <a:lvl2pPr>
              <a:buClr>
                <a:srgbClr val="00B388"/>
              </a:buClr>
              <a:defRPr/>
            </a:lvl2pPr>
            <a:lvl3pPr>
              <a:buClr>
                <a:srgbClr val="00B388"/>
              </a:buClr>
              <a:defRPr/>
            </a:lvl3pPr>
            <a:lvl4pPr>
              <a:buClr>
                <a:srgbClr val="00B388"/>
              </a:buClr>
              <a:defRPr/>
            </a:lvl4pPr>
            <a:lvl5pPr>
              <a:buClr>
                <a:srgbClr val="00B388"/>
              </a:buClr>
              <a:defRPr/>
            </a:lvl5pPr>
          </a:lstStyle>
          <a:p>
            <a:pPr lvl="0"/>
            <a:r>
              <a:rPr lang="en-GB" dirty="0"/>
              <a:t>Subtitle here</a:t>
            </a:r>
            <a:endParaRPr lang="en-US" dirty="0"/>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2" name="Rectangle 11"/>
          <p:cNvSpPr/>
          <p:nvPr userDrawn="1"/>
        </p:nvSpPr>
        <p:spPr>
          <a:xfrm>
            <a:off x="841286" y="1226854"/>
            <a:ext cx="36000" cy="5652000"/>
          </a:xfrm>
          <a:prstGeom prst="rect">
            <a:avLst/>
          </a:prstGeom>
          <a:solidFill>
            <a:srgbClr val="E04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387817924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Chapter Slide Yellow">
    <p:bg>
      <p:bgPr>
        <a:solidFill>
          <a:srgbClr val="FFC6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12361" y="1226854"/>
            <a:ext cx="10515600" cy="1170000"/>
          </a:xfrm>
        </p:spPr>
        <p:txBody>
          <a:bodyPr lIns="0" tIns="0" rIns="0" bIns="0" anchor="t" anchorCtr="0"/>
          <a:lstStyle>
            <a:lvl1pPr>
              <a:defRPr sz="6000" b="1" i="0">
                <a:solidFill>
                  <a:schemeClr val="bg1"/>
                </a:solidFill>
                <a:latin typeface="Antonio" charset="0"/>
                <a:ea typeface="Antonio" charset="0"/>
                <a:cs typeface="Antonio" charset="0"/>
              </a:defRPr>
            </a:lvl1pPr>
          </a:lstStyle>
          <a:p>
            <a:r>
              <a:rPr lang="en-GB" dirty="0"/>
              <a:t>Chapter slide</a:t>
            </a:r>
            <a:endParaRPr lang="en-US" dirty="0"/>
          </a:p>
        </p:txBody>
      </p:sp>
      <p:sp>
        <p:nvSpPr>
          <p:cNvPr id="3" name="Text Placeholder 2"/>
          <p:cNvSpPr>
            <a:spLocks noGrp="1"/>
          </p:cNvSpPr>
          <p:nvPr>
            <p:ph type="body" idx="1"/>
          </p:nvPr>
        </p:nvSpPr>
        <p:spPr>
          <a:xfrm>
            <a:off x="1112361" y="2522854"/>
            <a:ext cx="9898199" cy="704087"/>
          </a:xfrm>
        </p:spPr>
        <p:txBody>
          <a:bodyPr lIns="0" tIns="0" rIns="0" bIns="0"/>
          <a:lstStyle>
            <a:lvl1pPr marL="0" indent="0">
              <a:buNone/>
              <a:defRPr sz="2400" b="0" i="0">
                <a:solidFill>
                  <a:srgbClr val="2A1564"/>
                </a:solidFill>
                <a:latin typeface="Work Sans" charset="0"/>
                <a:ea typeface="Work Sans" charset="0"/>
                <a:cs typeface="Work Sans"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9" name="Rectangle 8"/>
          <p:cNvSpPr/>
          <p:nvPr userDrawn="1"/>
        </p:nvSpPr>
        <p:spPr>
          <a:xfrm>
            <a:off x="841286" y="1226854"/>
            <a:ext cx="36000" cy="5652000"/>
          </a:xfrm>
          <a:prstGeom prst="rect">
            <a:avLst/>
          </a:prstGeom>
          <a:solidFill>
            <a:srgbClr val="2A15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29672335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Slide Yellow">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151691" y="1226854"/>
            <a:ext cx="7220712" cy="739353"/>
          </a:xfrm>
        </p:spPr>
        <p:txBody>
          <a:bodyPr lIns="0" tIns="0" rIns="0" bIns="0" anchor="t" anchorCtr="0"/>
          <a:lstStyle>
            <a:lvl1pPr>
              <a:defRPr b="1" i="0">
                <a:solidFill>
                  <a:srgbClr val="2A1564"/>
                </a:solidFill>
                <a:latin typeface="Antonio" charset="0"/>
                <a:ea typeface="Antonio" charset="0"/>
                <a:cs typeface="Antonio" charset="0"/>
              </a:defRPr>
            </a:lvl1pPr>
          </a:lstStyle>
          <a:p>
            <a:r>
              <a:rPr lang="en-GB" dirty="0"/>
              <a:t>Content slide</a:t>
            </a:r>
            <a:endParaRPr lang="en-US" dirty="0"/>
          </a:p>
        </p:txBody>
      </p:sp>
      <p:sp>
        <p:nvSpPr>
          <p:cNvPr id="10" name="Content Placeholder 2"/>
          <p:cNvSpPr>
            <a:spLocks noGrp="1"/>
          </p:cNvSpPr>
          <p:nvPr>
            <p:ph idx="1"/>
          </p:nvPr>
        </p:nvSpPr>
        <p:spPr>
          <a:xfrm>
            <a:off x="1151691" y="2871464"/>
            <a:ext cx="5480856" cy="2784538"/>
          </a:xfrm>
        </p:spPr>
        <p:txBody>
          <a:bodyPr lIns="0" tIns="0" rIns="0" bIns="0"/>
          <a:lstStyle>
            <a:lvl1pPr marL="457200" indent="-457200">
              <a:buClr>
                <a:srgbClr val="606EB2"/>
              </a:buClr>
              <a:buFont typeface="Wingdings" charset="2"/>
              <a:buChar char="§"/>
              <a:defRPr b="0" i="0">
                <a:latin typeface="Work Sans" charset="0"/>
                <a:ea typeface="Work Sans" charset="0"/>
                <a:cs typeface="Work Sans" charset="0"/>
              </a:defRPr>
            </a:lvl1pPr>
            <a:lvl2pPr marL="800100" indent="-342900">
              <a:buClr>
                <a:srgbClr val="606EB2"/>
              </a:buClr>
              <a:buFont typeface="Wingdings" charset="2"/>
              <a:buChar char="§"/>
              <a:defRPr b="0" i="0">
                <a:latin typeface="Work Sans" charset="0"/>
                <a:ea typeface="Work Sans" charset="0"/>
                <a:cs typeface="Work Sans" charset="0"/>
              </a:defRPr>
            </a:lvl2pPr>
            <a:lvl3pPr marL="1257300" indent="-342900">
              <a:buClr>
                <a:srgbClr val="606EB2"/>
              </a:buClr>
              <a:buFont typeface="Wingdings" charset="2"/>
              <a:buChar char="§"/>
              <a:defRPr b="0" i="0">
                <a:latin typeface="Work Sans" charset="0"/>
                <a:ea typeface="Work Sans" charset="0"/>
                <a:cs typeface="Work Sans" charset="0"/>
              </a:defRPr>
            </a:lvl3pPr>
            <a:lvl4pPr marL="1657350" indent="-285750">
              <a:buClr>
                <a:srgbClr val="606EB2"/>
              </a:buClr>
              <a:buFont typeface="Wingdings" charset="2"/>
              <a:buChar char="§"/>
              <a:defRPr b="0" i="0">
                <a:latin typeface="Work Sans" charset="0"/>
                <a:ea typeface="Work Sans" charset="0"/>
                <a:cs typeface="Work Sans" charset="0"/>
              </a:defRPr>
            </a:lvl4pPr>
            <a:lvl5pPr marL="2114550" indent="-285750">
              <a:buClr>
                <a:srgbClr val="606EB2"/>
              </a:buClr>
              <a:buFont typeface="Wingdings" charset="2"/>
              <a:buChar char="§"/>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0" hasCustomPrompt="1"/>
          </p:nvPr>
        </p:nvSpPr>
        <p:spPr>
          <a:xfrm>
            <a:off x="1151691" y="2099990"/>
            <a:ext cx="2190278" cy="542874"/>
          </a:xfrm>
        </p:spPr>
        <p:txBody>
          <a:bodyPr lIns="0" tIns="0" rIns="0" bIns="0">
            <a:normAutofit/>
          </a:bodyPr>
          <a:lstStyle>
            <a:lvl1pPr marL="0" indent="0">
              <a:buClr>
                <a:srgbClr val="00B388"/>
              </a:buClr>
              <a:buNone/>
              <a:defRPr sz="2000" b="0" i="0" baseline="0">
                <a:latin typeface="Work Sans" charset="0"/>
                <a:ea typeface="Work Sans" charset="0"/>
                <a:cs typeface="Work Sans" charset="0"/>
              </a:defRPr>
            </a:lvl1pPr>
            <a:lvl2pPr>
              <a:buClr>
                <a:srgbClr val="00B388"/>
              </a:buClr>
              <a:defRPr/>
            </a:lvl2pPr>
            <a:lvl3pPr>
              <a:buClr>
                <a:srgbClr val="00B388"/>
              </a:buClr>
              <a:defRPr/>
            </a:lvl3pPr>
            <a:lvl4pPr>
              <a:buClr>
                <a:srgbClr val="00B388"/>
              </a:buClr>
              <a:defRPr/>
            </a:lvl4pPr>
            <a:lvl5pPr>
              <a:buClr>
                <a:srgbClr val="00B388"/>
              </a:buClr>
              <a:defRPr/>
            </a:lvl5pPr>
          </a:lstStyle>
          <a:p>
            <a:pPr lvl="0"/>
            <a:r>
              <a:rPr lang="en-GB" dirty="0"/>
              <a:t>Subtitle here</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255290277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Chapter Slide Pink">
    <p:bg>
      <p:bgPr>
        <a:solidFill>
          <a:srgbClr val="E0457B"/>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32026" y="1226854"/>
            <a:ext cx="10515600" cy="1170000"/>
          </a:xfrm>
        </p:spPr>
        <p:txBody>
          <a:bodyPr lIns="0" tIns="0" rIns="0" bIns="0" anchor="t" anchorCtr="0"/>
          <a:lstStyle>
            <a:lvl1pPr>
              <a:defRPr sz="6000" b="1" i="0">
                <a:solidFill>
                  <a:schemeClr val="bg1"/>
                </a:solidFill>
                <a:latin typeface="Antonio" charset="0"/>
                <a:ea typeface="Antonio" charset="0"/>
                <a:cs typeface="Antonio" charset="0"/>
              </a:defRPr>
            </a:lvl1pPr>
          </a:lstStyle>
          <a:p>
            <a:r>
              <a:rPr lang="en-GB" dirty="0"/>
              <a:t>Chapter slide</a:t>
            </a:r>
            <a:endParaRPr lang="en-US" dirty="0"/>
          </a:p>
        </p:txBody>
      </p:sp>
      <p:sp>
        <p:nvSpPr>
          <p:cNvPr id="3" name="Text Placeholder 2"/>
          <p:cNvSpPr>
            <a:spLocks noGrp="1"/>
          </p:cNvSpPr>
          <p:nvPr>
            <p:ph type="body" idx="1"/>
          </p:nvPr>
        </p:nvSpPr>
        <p:spPr>
          <a:xfrm>
            <a:off x="1132026" y="2522854"/>
            <a:ext cx="9898199" cy="704087"/>
          </a:xfrm>
        </p:spPr>
        <p:txBody>
          <a:bodyPr/>
          <a:lstStyle>
            <a:lvl1pPr marL="0" indent="0">
              <a:buNone/>
              <a:defRPr sz="2400" b="0" i="0">
                <a:solidFill>
                  <a:srgbClr val="2A1564"/>
                </a:solidFill>
                <a:latin typeface="Work Sans" charset="0"/>
                <a:ea typeface="Work Sans" charset="0"/>
                <a:cs typeface="Work Sans"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9" name="Rectangle 8"/>
          <p:cNvSpPr/>
          <p:nvPr userDrawn="1"/>
        </p:nvSpPr>
        <p:spPr>
          <a:xfrm>
            <a:off x="841286" y="1226854"/>
            <a:ext cx="36000" cy="5652000"/>
          </a:xfrm>
          <a:prstGeom prst="rect">
            <a:avLst/>
          </a:prstGeom>
          <a:solidFill>
            <a:srgbClr val="2A15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76950773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Slide Pink">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151691" y="1226854"/>
            <a:ext cx="7220712" cy="739353"/>
          </a:xfrm>
        </p:spPr>
        <p:txBody>
          <a:bodyPr lIns="0" tIns="0" rIns="0" bIns="0" anchor="t" anchorCtr="0"/>
          <a:lstStyle>
            <a:lvl1pPr>
              <a:defRPr b="1" i="0">
                <a:solidFill>
                  <a:srgbClr val="E0457B"/>
                </a:solidFill>
                <a:latin typeface="Antonio" charset="0"/>
                <a:ea typeface="Antonio" charset="0"/>
                <a:cs typeface="Antonio" charset="0"/>
              </a:defRPr>
            </a:lvl1pPr>
          </a:lstStyle>
          <a:p>
            <a:r>
              <a:rPr lang="en-GB" dirty="0"/>
              <a:t>Content slide</a:t>
            </a:r>
            <a:endParaRPr lang="en-US" dirty="0"/>
          </a:p>
        </p:txBody>
      </p:sp>
      <p:sp>
        <p:nvSpPr>
          <p:cNvPr id="10" name="Content Placeholder 2"/>
          <p:cNvSpPr>
            <a:spLocks noGrp="1"/>
          </p:cNvSpPr>
          <p:nvPr>
            <p:ph idx="1"/>
          </p:nvPr>
        </p:nvSpPr>
        <p:spPr>
          <a:xfrm>
            <a:off x="1151691" y="2871464"/>
            <a:ext cx="5480856" cy="2784538"/>
          </a:xfrm>
        </p:spPr>
        <p:txBody>
          <a:bodyPr lIns="0" tIns="0" rIns="0" bIns="0"/>
          <a:lstStyle>
            <a:lvl1pPr marL="457200" indent="-457200">
              <a:buClr>
                <a:srgbClr val="606EB2"/>
              </a:buClr>
              <a:buFont typeface="Wingdings" charset="2"/>
              <a:buChar char="§"/>
              <a:defRPr b="0" i="0">
                <a:latin typeface="Work Sans" charset="0"/>
                <a:ea typeface="Work Sans" charset="0"/>
                <a:cs typeface="Work Sans" charset="0"/>
              </a:defRPr>
            </a:lvl1pPr>
            <a:lvl2pPr marL="800100" indent="-342900">
              <a:buClr>
                <a:srgbClr val="606EB2"/>
              </a:buClr>
              <a:buFont typeface="Wingdings" charset="2"/>
              <a:buChar char="§"/>
              <a:defRPr b="0" i="0">
                <a:latin typeface="Work Sans" charset="0"/>
                <a:ea typeface="Work Sans" charset="0"/>
                <a:cs typeface="Work Sans" charset="0"/>
              </a:defRPr>
            </a:lvl2pPr>
            <a:lvl3pPr marL="1257300" indent="-342900">
              <a:buClr>
                <a:srgbClr val="606EB2"/>
              </a:buClr>
              <a:buFont typeface="Wingdings" charset="2"/>
              <a:buChar char="§"/>
              <a:defRPr b="0" i="0">
                <a:latin typeface="Work Sans" charset="0"/>
                <a:ea typeface="Work Sans" charset="0"/>
                <a:cs typeface="Work Sans" charset="0"/>
              </a:defRPr>
            </a:lvl3pPr>
            <a:lvl4pPr marL="1657350" indent="-285750">
              <a:buClr>
                <a:srgbClr val="606EB2"/>
              </a:buClr>
              <a:buFont typeface="Wingdings" charset="2"/>
              <a:buChar char="§"/>
              <a:defRPr b="0" i="0">
                <a:latin typeface="Work Sans" charset="0"/>
                <a:ea typeface="Work Sans" charset="0"/>
                <a:cs typeface="Work Sans" charset="0"/>
              </a:defRPr>
            </a:lvl4pPr>
            <a:lvl5pPr marL="2114550" indent="-285750">
              <a:buClr>
                <a:srgbClr val="606EB2"/>
              </a:buClr>
              <a:buFont typeface="Wingdings" charset="2"/>
              <a:buChar char="§"/>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0" hasCustomPrompt="1"/>
          </p:nvPr>
        </p:nvSpPr>
        <p:spPr>
          <a:xfrm>
            <a:off x="1151691" y="2099990"/>
            <a:ext cx="2190278" cy="542874"/>
          </a:xfrm>
        </p:spPr>
        <p:txBody>
          <a:bodyPr lIns="0" tIns="0" rIns="0" bIns="0">
            <a:normAutofit/>
          </a:bodyPr>
          <a:lstStyle>
            <a:lvl1pPr marL="0" indent="0">
              <a:buClr>
                <a:srgbClr val="00B388"/>
              </a:buClr>
              <a:buNone/>
              <a:defRPr sz="2000" b="0" i="0" baseline="0">
                <a:latin typeface="Work Sans" charset="0"/>
                <a:ea typeface="Work Sans" charset="0"/>
                <a:cs typeface="Work Sans" charset="0"/>
              </a:defRPr>
            </a:lvl1pPr>
            <a:lvl2pPr>
              <a:buClr>
                <a:srgbClr val="00B388"/>
              </a:buClr>
              <a:defRPr/>
            </a:lvl2pPr>
            <a:lvl3pPr>
              <a:buClr>
                <a:srgbClr val="00B388"/>
              </a:buClr>
              <a:defRPr/>
            </a:lvl3pPr>
            <a:lvl4pPr>
              <a:buClr>
                <a:srgbClr val="00B388"/>
              </a:buClr>
              <a:defRPr/>
            </a:lvl4pPr>
            <a:lvl5pPr>
              <a:buClr>
                <a:srgbClr val="00B388"/>
              </a:buClr>
              <a:defRPr/>
            </a:lvl5pPr>
          </a:lstStyle>
          <a:p>
            <a:pPr lvl="0"/>
            <a:r>
              <a:rPr lang="en-GB" dirty="0"/>
              <a:t>Subtitle here</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E04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1865721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Chapter Slide Orange">
    <p:bg>
      <p:bgPr>
        <a:solidFill>
          <a:srgbClr val="E04E3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12362" y="1226854"/>
            <a:ext cx="10515600" cy="1170000"/>
          </a:xfrm>
        </p:spPr>
        <p:txBody>
          <a:bodyPr lIns="0" tIns="0" rIns="0" bIns="0" anchor="t" anchorCtr="0"/>
          <a:lstStyle>
            <a:lvl1pPr>
              <a:defRPr sz="6000" b="1" i="0">
                <a:solidFill>
                  <a:schemeClr val="bg1"/>
                </a:solidFill>
                <a:latin typeface="Antonio" charset="0"/>
                <a:ea typeface="Antonio" charset="0"/>
                <a:cs typeface="Antonio" charset="0"/>
              </a:defRPr>
            </a:lvl1pPr>
          </a:lstStyle>
          <a:p>
            <a:r>
              <a:rPr lang="en-GB" dirty="0"/>
              <a:t>Chapter slide</a:t>
            </a:r>
            <a:endParaRPr lang="en-US" dirty="0"/>
          </a:p>
        </p:txBody>
      </p:sp>
      <p:sp>
        <p:nvSpPr>
          <p:cNvPr id="3" name="Text Placeholder 2"/>
          <p:cNvSpPr>
            <a:spLocks noGrp="1"/>
          </p:cNvSpPr>
          <p:nvPr>
            <p:ph type="body" idx="1"/>
          </p:nvPr>
        </p:nvSpPr>
        <p:spPr>
          <a:xfrm>
            <a:off x="1112362" y="2522854"/>
            <a:ext cx="9898199" cy="704087"/>
          </a:xfrm>
        </p:spPr>
        <p:txBody>
          <a:bodyPr/>
          <a:lstStyle>
            <a:lvl1pPr marL="0" indent="0">
              <a:buNone/>
              <a:defRPr sz="2400" b="0" i="0">
                <a:solidFill>
                  <a:srgbClr val="2A1564"/>
                </a:solidFill>
                <a:latin typeface="Work Sans" charset="0"/>
                <a:ea typeface="Work Sans" charset="0"/>
                <a:cs typeface="Work Sans"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9" name="Rectangle 8"/>
          <p:cNvSpPr/>
          <p:nvPr userDrawn="1"/>
        </p:nvSpPr>
        <p:spPr>
          <a:xfrm>
            <a:off x="841286" y="1226854"/>
            <a:ext cx="36000" cy="5652000"/>
          </a:xfrm>
          <a:prstGeom prst="rect">
            <a:avLst/>
          </a:prstGeom>
          <a:solidFill>
            <a:srgbClr val="2A15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74636397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Slide Orang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151691" y="1226854"/>
            <a:ext cx="7220712" cy="739353"/>
          </a:xfrm>
        </p:spPr>
        <p:txBody>
          <a:bodyPr lIns="0" tIns="0" rIns="0" bIns="0" anchor="t" anchorCtr="0"/>
          <a:lstStyle>
            <a:lvl1pPr>
              <a:defRPr b="1" i="0">
                <a:solidFill>
                  <a:srgbClr val="E04E39"/>
                </a:solidFill>
                <a:latin typeface="Antonio" charset="0"/>
                <a:ea typeface="Antonio" charset="0"/>
                <a:cs typeface="Antonio" charset="0"/>
              </a:defRPr>
            </a:lvl1pPr>
          </a:lstStyle>
          <a:p>
            <a:r>
              <a:rPr lang="en-GB" dirty="0"/>
              <a:t>Content slide</a:t>
            </a:r>
            <a:endParaRPr lang="en-US" dirty="0"/>
          </a:p>
        </p:txBody>
      </p:sp>
      <p:sp>
        <p:nvSpPr>
          <p:cNvPr id="10" name="Content Placeholder 2"/>
          <p:cNvSpPr>
            <a:spLocks noGrp="1"/>
          </p:cNvSpPr>
          <p:nvPr>
            <p:ph idx="1"/>
          </p:nvPr>
        </p:nvSpPr>
        <p:spPr>
          <a:xfrm>
            <a:off x="1151691" y="2871464"/>
            <a:ext cx="5480856" cy="2784538"/>
          </a:xfrm>
        </p:spPr>
        <p:txBody>
          <a:bodyPr lIns="0" tIns="0" rIns="0" bIns="0"/>
          <a:lstStyle>
            <a:lvl1pPr marL="457200" indent="-457200">
              <a:buClr>
                <a:srgbClr val="606EB2"/>
              </a:buClr>
              <a:buFont typeface="Wingdings" charset="2"/>
              <a:buChar char="§"/>
              <a:defRPr b="0" i="0">
                <a:latin typeface="Work Sans" charset="0"/>
                <a:ea typeface="Work Sans" charset="0"/>
                <a:cs typeface="Work Sans" charset="0"/>
              </a:defRPr>
            </a:lvl1pPr>
            <a:lvl2pPr marL="800100" indent="-342900">
              <a:buClr>
                <a:srgbClr val="606EB2"/>
              </a:buClr>
              <a:buFont typeface="Wingdings" charset="2"/>
              <a:buChar char="§"/>
              <a:defRPr b="0" i="0">
                <a:latin typeface="Work Sans" charset="0"/>
                <a:ea typeface="Work Sans" charset="0"/>
                <a:cs typeface="Work Sans" charset="0"/>
              </a:defRPr>
            </a:lvl2pPr>
            <a:lvl3pPr marL="1257300" indent="-342900">
              <a:buClr>
                <a:srgbClr val="606EB2"/>
              </a:buClr>
              <a:buFont typeface="Wingdings" charset="2"/>
              <a:buChar char="§"/>
              <a:defRPr b="0" i="0">
                <a:latin typeface="Work Sans" charset="0"/>
                <a:ea typeface="Work Sans" charset="0"/>
                <a:cs typeface="Work Sans" charset="0"/>
              </a:defRPr>
            </a:lvl3pPr>
            <a:lvl4pPr marL="1657350" indent="-285750">
              <a:buClr>
                <a:srgbClr val="606EB2"/>
              </a:buClr>
              <a:buFont typeface="Wingdings" charset="2"/>
              <a:buChar char="§"/>
              <a:defRPr b="0" i="0">
                <a:latin typeface="Work Sans" charset="0"/>
                <a:ea typeface="Work Sans" charset="0"/>
                <a:cs typeface="Work Sans" charset="0"/>
              </a:defRPr>
            </a:lvl4pPr>
            <a:lvl5pPr marL="2114550" indent="-285750">
              <a:buClr>
                <a:srgbClr val="606EB2"/>
              </a:buClr>
              <a:buFont typeface="Wingdings" charset="2"/>
              <a:buChar char="§"/>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0" hasCustomPrompt="1"/>
          </p:nvPr>
        </p:nvSpPr>
        <p:spPr>
          <a:xfrm>
            <a:off x="1151691" y="2099990"/>
            <a:ext cx="2190278" cy="542874"/>
          </a:xfrm>
        </p:spPr>
        <p:txBody>
          <a:bodyPr lIns="0" tIns="0" rIns="0" bIns="0">
            <a:normAutofit/>
          </a:bodyPr>
          <a:lstStyle>
            <a:lvl1pPr marL="0" indent="0">
              <a:buClr>
                <a:srgbClr val="00B388"/>
              </a:buClr>
              <a:buNone/>
              <a:defRPr sz="2000" b="0" i="0" baseline="0">
                <a:latin typeface="Work Sans" charset="0"/>
                <a:ea typeface="Work Sans" charset="0"/>
                <a:cs typeface="Work Sans" charset="0"/>
              </a:defRPr>
            </a:lvl1pPr>
            <a:lvl2pPr>
              <a:buClr>
                <a:srgbClr val="00B388"/>
              </a:buClr>
              <a:defRPr/>
            </a:lvl2pPr>
            <a:lvl3pPr>
              <a:buClr>
                <a:srgbClr val="00B388"/>
              </a:buClr>
              <a:defRPr/>
            </a:lvl3pPr>
            <a:lvl4pPr>
              <a:buClr>
                <a:srgbClr val="00B388"/>
              </a:buClr>
              <a:defRPr/>
            </a:lvl4pPr>
            <a:lvl5pPr>
              <a:buClr>
                <a:srgbClr val="00B388"/>
              </a:buClr>
              <a:defRPr/>
            </a:lvl5pPr>
          </a:lstStyle>
          <a:p>
            <a:pPr lvl="0"/>
            <a:r>
              <a:rPr lang="en-GB" dirty="0"/>
              <a:t>Subtitle here</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E04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309520982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91598" y="320383"/>
            <a:ext cx="2925646" cy="1293632"/>
          </a:xfrm>
          <a:prstGeom prst="rect">
            <a:avLst/>
          </a:prstGeom>
        </p:spPr>
      </p:pic>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7" name="Rectangle 16"/>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140756710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00B388"/>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1112362" y="1226854"/>
            <a:ext cx="10515600" cy="1170000"/>
          </a:xfrm>
        </p:spPr>
        <p:txBody>
          <a:bodyPr lIns="0" tIns="0" rIns="0" bIns="0" anchor="t" anchorCtr="0"/>
          <a:lstStyle>
            <a:lvl1pPr>
              <a:defRPr sz="6000" b="1" i="0">
                <a:solidFill>
                  <a:schemeClr val="bg1"/>
                </a:solidFill>
                <a:latin typeface="Antonio" charset="0"/>
                <a:ea typeface="Antonio" charset="0"/>
                <a:cs typeface="Antonio" charset="0"/>
              </a:defRPr>
            </a:lvl1pPr>
          </a:lstStyle>
          <a:p>
            <a:r>
              <a:rPr lang="en-GB" dirty="0"/>
              <a:t>Chapter slide</a:t>
            </a:r>
            <a:endParaRPr lang="en-US"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8" name="Rectangle 7"/>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2855078242"/>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6384027"/>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gn off Slide">
    <p:bg>
      <p:bgPr>
        <a:solidFill>
          <a:srgbClr val="2A1564"/>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2114" y="6057882"/>
            <a:ext cx="2756486" cy="349336"/>
          </a:xfrm>
          <a:prstGeom prst="rect">
            <a:avLst/>
          </a:prstGeom>
        </p:spPr>
      </p:pic>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6" name="Rectangle 5"/>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180063286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AC4928-93EF-2F03-4AF8-56E2A240BD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09D723B-F0C1-CC89-9530-1B57EBAEEC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0402084-99E2-D736-D864-7E647BF076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126CD-3B43-684E-B0D4-098A4B3C9D57}" type="datetimeFigureOut">
              <a:rPr lang="en-US" smtClean="0"/>
              <a:t>10/3/2024</a:t>
            </a:fld>
            <a:endParaRPr lang="en-US"/>
          </a:p>
        </p:txBody>
      </p:sp>
      <p:sp>
        <p:nvSpPr>
          <p:cNvPr id="5" name="Footer Placeholder 4">
            <a:extLst>
              <a:ext uri="{FF2B5EF4-FFF2-40B4-BE49-F238E27FC236}">
                <a16:creationId xmlns:a16="http://schemas.microsoft.com/office/drawing/2014/main" id="{FAB49250-70CE-2F91-948E-BF4CEC2B82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B206C55-0B1A-53FF-D9BF-EE95944E8B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54008B-0D88-7741-9350-4D8B143CE057}" type="slidenum">
              <a:rPr lang="en-US" smtClean="0"/>
              <a:t>‹#›</a:t>
            </a:fld>
            <a:endParaRPr lang="en-US"/>
          </a:p>
        </p:txBody>
      </p:sp>
    </p:spTree>
    <p:extLst>
      <p:ext uri="{BB962C8B-B14F-4D97-AF65-F5344CB8AC3E}">
        <p14:creationId xmlns:p14="http://schemas.microsoft.com/office/powerpoint/2010/main" val="2569729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11F7F-FE6D-D943-8FCC-6B1B16CEE67E}" type="datetimeFigureOut">
              <a:rPr lang="en-US" smtClean="0"/>
              <a:t>10/3/2024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55E4C5-EAE9-914A-8568-3235713BD819}" type="slidenum">
              <a:rPr lang="en-US" smtClean="0"/>
              <a:t>‹#›</a:t>
            </a:fld>
            <a:endParaRPr lang="en-US"/>
          </a:p>
        </p:txBody>
      </p:sp>
    </p:spTree>
    <p:extLst>
      <p:ext uri="{BB962C8B-B14F-4D97-AF65-F5344CB8AC3E}">
        <p14:creationId xmlns:p14="http://schemas.microsoft.com/office/powerpoint/2010/main" val="394782891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Lst>
  <p:transition>
    <p:fade/>
  </p:transition>
  <p:txStyles>
    <p:titleStyle>
      <a:lvl1pPr algn="l" defTabSz="914400" rtl="0" eaLnBrk="1" latinLnBrk="0" hangingPunct="1">
        <a:lnSpc>
          <a:spcPct val="90000"/>
        </a:lnSpc>
        <a:spcBef>
          <a:spcPct val="0"/>
        </a:spcBef>
        <a:buNone/>
        <a:defRPr sz="3800" b="1" i="0" kern="1200" baseline="0">
          <a:solidFill>
            <a:schemeClr val="tx1"/>
          </a:solidFill>
          <a:latin typeface="Antonio" charset="0"/>
          <a:ea typeface="Antonio" charset="0"/>
          <a:cs typeface="Antonio" charset="0"/>
        </a:defRPr>
      </a:lvl1pPr>
    </p:titleStyle>
    <p:bodyStyle>
      <a:lvl1pPr marL="228600" indent="-228600" algn="l" defTabSz="914400" rtl="0" eaLnBrk="1" latinLnBrk="0" hangingPunct="1">
        <a:lnSpc>
          <a:spcPct val="90000"/>
        </a:lnSpc>
        <a:spcBef>
          <a:spcPts val="1000"/>
        </a:spcBef>
        <a:buFont typeface="Arial"/>
        <a:buChar char="•"/>
        <a:defRPr sz="2800" b="0" i="0" kern="1200" baseline="0">
          <a:solidFill>
            <a:srgbClr val="555555"/>
          </a:solidFill>
          <a:latin typeface="Work Sans" charset="0"/>
          <a:ea typeface="Work Sans" charset="0"/>
          <a:cs typeface="Work Sans" charset="0"/>
        </a:defRPr>
      </a:lvl1pPr>
      <a:lvl2pPr marL="685800" indent="-228600" algn="l" defTabSz="914400" rtl="0" eaLnBrk="1" latinLnBrk="0" hangingPunct="1">
        <a:lnSpc>
          <a:spcPct val="90000"/>
        </a:lnSpc>
        <a:spcBef>
          <a:spcPts val="500"/>
        </a:spcBef>
        <a:buFont typeface="Arial"/>
        <a:buChar char="•"/>
        <a:defRPr sz="2400" b="0" i="0" kern="1200" baseline="0">
          <a:solidFill>
            <a:srgbClr val="555555"/>
          </a:solidFill>
          <a:latin typeface="Work Sans" charset="0"/>
          <a:ea typeface="Work Sans" charset="0"/>
          <a:cs typeface="Work Sans" charset="0"/>
        </a:defRPr>
      </a:lvl2pPr>
      <a:lvl3pPr marL="1143000" indent="-228600" algn="l" defTabSz="914400" rtl="0" eaLnBrk="1" latinLnBrk="0" hangingPunct="1">
        <a:lnSpc>
          <a:spcPct val="90000"/>
        </a:lnSpc>
        <a:spcBef>
          <a:spcPts val="500"/>
        </a:spcBef>
        <a:buFont typeface="Arial"/>
        <a:buChar char="•"/>
        <a:defRPr sz="2000" b="0" i="0" kern="1200" baseline="0">
          <a:solidFill>
            <a:srgbClr val="555555"/>
          </a:solidFill>
          <a:latin typeface="Work Sans" charset="0"/>
          <a:ea typeface="Work Sans" charset="0"/>
          <a:cs typeface="Work Sans" charset="0"/>
        </a:defRPr>
      </a:lvl3pPr>
      <a:lvl4pPr marL="1600200" indent="-228600" algn="l" defTabSz="914400" rtl="0" eaLnBrk="1" latinLnBrk="0" hangingPunct="1">
        <a:lnSpc>
          <a:spcPct val="90000"/>
        </a:lnSpc>
        <a:spcBef>
          <a:spcPts val="500"/>
        </a:spcBef>
        <a:buFont typeface="Arial"/>
        <a:buChar char="•"/>
        <a:defRPr sz="1800" b="0" i="0" kern="1200" baseline="0">
          <a:solidFill>
            <a:srgbClr val="555555"/>
          </a:solidFill>
          <a:latin typeface="Work Sans" charset="0"/>
          <a:ea typeface="Work Sans" charset="0"/>
          <a:cs typeface="Work Sans" charset="0"/>
        </a:defRPr>
      </a:lvl4pPr>
      <a:lvl5pPr marL="2057400" indent="-228600" algn="l" defTabSz="914400" rtl="0" eaLnBrk="1" latinLnBrk="0" hangingPunct="1">
        <a:lnSpc>
          <a:spcPct val="90000"/>
        </a:lnSpc>
        <a:spcBef>
          <a:spcPts val="500"/>
        </a:spcBef>
        <a:buFont typeface="Arial"/>
        <a:buChar char="•"/>
        <a:defRPr sz="1800" b="0" i="0" kern="1200" baseline="0">
          <a:solidFill>
            <a:srgbClr val="555555"/>
          </a:solidFill>
          <a:latin typeface="Work Sans" charset="0"/>
          <a:ea typeface="Work Sans" charset="0"/>
          <a:cs typeface="Work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 Id="rId5" Type="http://schemas.openxmlformats.org/officeDocument/2006/relationships/image" Target="../media/image26.jp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video" Target="https://www.youtube.com/embed/F5vtCRFRAK0?feature=oembed" TargetMode="External"/><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6">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28">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3" name="Picture 32">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41" name="Rectangle 34">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36">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erson in a suit with lightbulb instead of his head&#10;&#10;Description automatically generated">
            <a:extLst>
              <a:ext uri="{FF2B5EF4-FFF2-40B4-BE49-F238E27FC236}">
                <a16:creationId xmlns:a16="http://schemas.microsoft.com/office/drawing/2014/main" id="{61AD90C9-FCA0-7652-4E42-AA9E767D9882}"/>
              </a:ext>
            </a:extLst>
          </p:cNvPr>
          <p:cNvPicPr>
            <a:picLocks noChangeAspect="1"/>
          </p:cNvPicPr>
          <p:nvPr/>
        </p:nvPicPr>
        <p:blipFill rotWithShape="1">
          <a:blip r:embed="rId3">
            <a:alphaModFix amt="60000"/>
          </a:blip>
          <a:srcRect l="26630" r="26037"/>
          <a:stretch/>
        </p:blipFill>
        <p:spPr>
          <a:xfrm>
            <a:off x="20" y="10"/>
            <a:ext cx="6095980" cy="6857990"/>
          </a:xfrm>
          <a:prstGeom prst="rect">
            <a:avLst/>
          </a:prstGeom>
        </p:spPr>
      </p:pic>
      <p:pic>
        <p:nvPicPr>
          <p:cNvPr id="7" name="Picture 6"/>
          <p:cNvPicPr>
            <a:picLocks noChangeAspect="1"/>
          </p:cNvPicPr>
          <p:nvPr/>
        </p:nvPicPr>
        <p:blipFill rotWithShape="1">
          <a:blip r:embed="rId4">
            <a:alphaModFix amt="60000"/>
            <a:extLst>
              <a:ext uri="{28A0092B-C50C-407E-A947-70E740481C1C}">
                <a14:useLocalDpi xmlns:a14="http://schemas.microsoft.com/office/drawing/2010/main" val="0"/>
              </a:ext>
            </a:extLst>
          </a:blip>
          <a:srcRect r="11111"/>
          <a:stretch/>
        </p:blipFill>
        <p:spPr>
          <a:xfrm>
            <a:off x="6096000" y="10"/>
            <a:ext cx="6096000" cy="6857990"/>
          </a:xfrm>
          <a:prstGeom prst="rect">
            <a:avLst/>
          </a:prstGeom>
        </p:spPr>
      </p:pic>
      <p:sp>
        <p:nvSpPr>
          <p:cNvPr id="2" name="Title 1"/>
          <p:cNvSpPr>
            <a:spLocks noGrp="1"/>
          </p:cNvSpPr>
          <p:nvPr>
            <p:ph type="ctrTitle"/>
          </p:nvPr>
        </p:nvSpPr>
        <p:spPr>
          <a:xfrm>
            <a:off x="1191965" y="552807"/>
            <a:ext cx="9801854" cy="2790331"/>
          </a:xfrm>
        </p:spPr>
        <p:txBody>
          <a:bodyPr vert="horz" lIns="91440" tIns="45720" rIns="91440" bIns="45720" rtlCol="0" anchor="b" anchorCtr="0">
            <a:normAutofit/>
          </a:bodyPr>
          <a:lstStyle/>
          <a:p>
            <a:r>
              <a:rPr lang="en-US" sz="4800" b="1" kern="1200" dirty="0">
                <a:solidFill>
                  <a:srgbClr val="FFFFFF"/>
                </a:solidFill>
                <a:latin typeface="+mj-lt"/>
                <a:ea typeface="+mj-ea"/>
                <a:cs typeface="+mj-cs"/>
              </a:rPr>
              <a:t>BUSI 1764</a:t>
            </a:r>
            <a:br>
              <a:rPr lang="en-US" sz="4800" b="1" kern="1200" dirty="0">
                <a:solidFill>
                  <a:srgbClr val="FFFFFF"/>
                </a:solidFill>
                <a:latin typeface="+mj-lt"/>
                <a:ea typeface="+mj-ea"/>
                <a:cs typeface="+mj-cs"/>
              </a:rPr>
            </a:br>
            <a:r>
              <a:rPr lang="en-US" sz="4800" b="1" kern="1200" dirty="0">
                <a:solidFill>
                  <a:srgbClr val="FFFFFF"/>
                </a:solidFill>
                <a:latin typeface="+mj-lt"/>
                <a:ea typeface="+mj-ea"/>
                <a:cs typeface="+mj-cs"/>
              </a:rPr>
              <a:t>Global Entrepreneurship and Innovation</a:t>
            </a:r>
            <a:br>
              <a:rPr lang="en-US" sz="4800" kern="1200" dirty="0">
                <a:solidFill>
                  <a:srgbClr val="FFFFFF"/>
                </a:solidFill>
                <a:latin typeface="+mj-lt"/>
                <a:ea typeface="+mj-ea"/>
                <a:cs typeface="+mj-cs"/>
              </a:rPr>
            </a:br>
            <a:endParaRPr lang="en-US" sz="4800" b="1" kern="1200" dirty="0">
              <a:solidFill>
                <a:srgbClr val="FFFFFF"/>
              </a:solidFill>
              <a:latin typeface="+mj-lt"/>
              <a:ea typeface="+mj-ea"/>
              <a:cs typeface="+mj-cs"/>
            </a:endParaRPr>
          </a:p>
        </p:txBody>
      </p:sp>
      <p:sp>
        <p:nvSpPr>
          <p:cNvPr id="3" name="Subtitle 2"/>
          <p:cNvSpPr>
            <a:spLocks noGrp="1"/>
          </p:cNvSpPr>
          <p:nvPr>
            <p:ph type="subTitle" idx="1"/>
          </p:nvPr>
        </p:nvSpPr>
        <p:spPr>
          <a:xfrm>
            <a:off x="1191966" y="3510476"/>
            <a:ext cx="9801854" cy="2614231"/>
          </a:xfrm>
        </p:spPr>
        <p:txBody>
          <a:bodyPr vert="horz" lIns="91440" tIns="45720" rIns="91440" bIns="45720" rtlCol="0" anchor="t">
            <a:normAutofit/>
          </a:bodyPr>
          <a:lstStyle/>
          <a:p>
            <a:r>
              <a:rPr lang="en-US" sz="1800" dirty="0">
                <a:solidFill>
                  <a:srgbClr val="FFFFFF"/>
                </a:solidFill>
              </a:rPr>
              <a:t>Dr Emilio Costales</a:t>
            </a:r>
          </a:p>
          <a:p>
            <a:pPr indent="-228600">
              <a:buFont typeface="Arial" panose="020B0604020202020204" pitchFamily="34" charset="0"/>
              <a:buChar char="•"/>
            </a:pPr>
            <a:endParaRPr lang="en-US" sz="1800" dirty="0">
              <a:solidFill>
                <a:srgbClr val="FFFFFF"/>
              </a:solidFill>
            </a:endParaRPr>
          </a:p>
          <a:p>
            <a:pPr indent="-228600">
              <a:buFont typeface="Arial" panose="020B0604020202020204" pitchFamily="34" charset="0"/>
              <a:buChar char="•"/>
            </a:pPr>
            <a:r>
              <a:rPr lang="en-US" sz="1800" dirty="0">
                <a:solidFill>
                  <a:srgbClr val="FFFFFF"/>
                </a:solidFill>
              </a:rPr>
              <a:t>Week 2: 2 October, 2024</a:t>
            </a:r>
            <a:endParaRPr lang="en-US" sz="1800" dirty="0">
              <a:solidFill>
                <a:srgbClr val="FFFFFF"/>
              </a:solidFill>
              <a:highlight>
                <a:srgbClr val="FF0000"/>
              </a:highlight>
            </a:endParaRPr>
          </a:p>
          <a:p>
            <a:pPr indent="-228600">
              <a:buFont typeface="Arial" panose="020B0604020202020204" pitchFamily="34" charset="0"/>
              <a:buChar char="•"/>
            </a:pPr>
            <a:endParaRPr lang="en-US" sz="1800" dirty="0">
              <a:solidFill>
                <a:srgbClr val="FFFFFF"/>
              </a:solidFill>
            </a:endParaRPr>
          </a:p>
          <a:p>
            <a:r>
              <a:rPr lang="en-US" sz="1800" dirty="0">
                <a:solidFill>
                  <a:srgbClr val="FFFFFF"/>
                </a:solidFill>
              </a:rPr>
              <a:t>Tutorial 2: Innovation and Global Competitiveness</a:t>
            </a:r>
          </a:p>
          <a:p>
            <a:endParaRPr lang="en-US" sz="1800" dirty="0">
              <a:solidFill>
                <a:srgbClr val="FFFFFF"/>
              </a:solidFill>
            </a:endParaRPr>
          </a:p>
        </p:txBody>
      </p:sp>
    </p:spTree>
    <p:extLst>
      <p:ext uri="{BB962C8B-B14F-4D97-AF65-F5344CB8AC3E}">
        <p14:creationId xmlns:p14="http://schemas.microsoft.com/office/powerpoint/2010/main" val="1285641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64E39-0B4D-A746-A70D-9DD16A05D607}"/>
              </a:ext>
            </a:extLst>
          </p:cNvPr>
          <p:cNvSpPr>
            <a:spLocks noGrp="1"/>
          </p:cNvSpPr>
          <p:nvPr>
            <p:ph type="title"/>
          </p:nvPr>
        </p:nvSpPr>
        <p:spPr>
          <a:xfrm>
            <a:off x="1130005" y="1097065"/>
            <a:ext cx="8640160" cy="611885"/>
          </a:xfrm>
        </p:spPr>
        <p:txBody>
          <a:bodyPr>
            <a:normAutofit/>
          </a:bodyPr>
          <a:lstStyle/>
          <a:p>
            <a:r>
              <a:rPr lang="en-US" dirty="0"/>
              <a:t>Session Objectives</a:t>
            </a:r>
          </a:p>
        </p:txBody>
      </p:sp>
      <p:sp>
        <p:nvSpPr>
          <p:cNvPr id="3" name="Content Placeholder 2">
            <a:extLst>
              <a:ext uri="{FF2B5EF4-FFF2-40B4-BE49-F238E27FC236}">
                <a16:creationId xmlns:a16="http://schemas.microsoft.com/office/drawing/2014/main" id="{C7198D19-2D5D-1243-B5A6-E047B6A8841D}"/>
              </a:ext>
            </a:extLst>
          </p:cNvPr>
          <p:cNvSpPr>
            <a:spLocks noGrp="1"/>
          </p:cNvSpPr>
          <p:nvPr>
            <p:ph idx="1"/>
          </p:nvPr>
        </p:nvSpPr>
        <p:spPr>
          <a:xfrm>
            <a:off x="1130005" y="1984450"/>
            <a:ext cx="9387840" cy="3164600"/>
          </a:xfrm>
        </p:spPr>
        <p:txBody>
          <a:bodyPr>
            <a:normAutofit/>
          </a:bodyPr>
          <a:lstStyle/>
          <a:p>
            <a:pPr marL="342900" indent="-342900">
              <a:buClrTx/>
              <a:buFont typeface="Arial" panose="020B0604020202020204" pitchFamily="34" charset="0"/>
              <a:buChar char="•"/>
            </a:pPr>
            <a:r>
              <a:rPr lang="en-GB" dirty="0"/>
              <a:t>Develop your ability to identify innovation as a tool for enhancing Global Competition</a:t>
            </a:r>
          </a:p>
          <a:p>
            <a:pPr marL="342900" indent="-342900">
              <a:buClrTx/>
              <a:buFont typeface="Arial" panose="020B0604020202020204" pitchFamily="34" charset="0"/>
              <a:buChar char="•"/>
            </a:pPr>
            <a:r>
              <a:rPr lang="en-GB" dirty="0" err="1"/>
              <a:t>Analyze</a:t>
            </a:r>
            <a:r>
              <a:rPr lang="en-GB" dirty="0"/>
              <a:t> innovation as a basis of differentiation</a:t>
            </a:r>
          </a:p>
          <a:p>
            <a:pPr marL="342900" indent="-342900">
              <a:buClrTx/>
              <a:buFont typeface="Arial" panose="020B0604020202020204" pitchFamily="34" charset="0"/>
              <a:buChar char="•"/>
            </a:pPr>
            <a:r>
              <a:rPr lang="en-GB" dirty="0"/>
              <a:t>Practice navigating the business environment</a:t>
            </a:r>
          </a:p>
        </p:txBody>
      </p:sp>
    </p:spTree>
    <p:extLst>
      <p:ext uri="{BB962C8B-B14F-4D97-AF65-F5344CB8AC3E}">
        <p14:creationId xmlns:p14="http://schemas.microsoft.com/office/powerpoint/2010/main" val="41331203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64E39-0B4D-A746-A70D-9DD16A05D607}"/>
              </a:ext>
            </a:extLst>
          </p:cNvPr>
          <p:cNvSpPr>
            <a:spLocks noGrp="1"/>
          </p:cNvSpPr>
          <p:nvPr>
            <p:ph type="title"/>
          </p:nvPr>
        </p:nvSpPr>
        <p:spPr>
          <a:xfrm>
            <a:off x="1130005" y="928680"/>
            <a:ext cx="8640160" cy="611885"/>
          </a:xfrm>
        </p:spPr>
        <p:txBody>
          <a:bodyPr>
            <a:normAutofit/>
          </a:bodyPr>
          <a:lstStyle/>
          <a:p>
            <a:r>
              <a:rPr lang="en-US" dirty="0"/>
              <a:t>Agenda</a:t>
            </a:r>
          </a:p>
        </p:txBody>
      </p:sp>
      <p:sp>
        <p:nvSpPr>
          <p:cNvPr id="3" name="Content Placeholder 2">
            <a:extLst>
              <a:ext uri="{FF2B5EF4-FFF2-40B4-BE49-F238E27FC236}">
                <a16:creationId xmlns:a16="http://schemas.microsoft.com/office/drawing/2014/main" id="{C7198D19-2D5D-1243-B5A6-E047B6A8841D}"/>
              </a:ext>
            </a:extLst>
          </p:cNvPr>
          <p:cNvSpPr>
            <a:spLocks noGrp="1"/>
          </p:cNvSpPr>
          <p:nvPr>
            <p:ph idx="1"/>
          </p:nvPr>
        </p:nvSpPr>
        <p:spPr>
          <a:xfrm>
            <a:off x="1130005" y="1984450"/>
            <a:ext cx="10191138" cy="3817636"/>
          </a:xfrm>
        </p:spPr>
        <p:txBody>
          <a:bodyPr>
            <a:normAutofit/>
          </a:bodyPr>
          <a:lstStyle/>
          <a:p>
            <a:pPr marL="457200" indent="-457200">
              <a:buFont typeface="Arial" panose="020B0604020202020204" pitchFamily="34" charset="0"/>
              <a:buChar char="•"/>
            </a:pPr>
            <a:r>
              <a:rPr lang="en-US" dirty="0"/>
              <a:t>Recapping the Mini Lectures</a:t>
            </a:r>
          </a:p>
          <a:p>
            <a:pPr marL="457200" indent="-457200">
              <a:buFont typeface="Arial" panose="020B0604020202020204" pitchFamily="34" charset="0"/>
              <a:buChar char="•"/>
            </a:pPr>
            <a:r>
              <a:rPr lang="en-US" dirty="0"/>
              <a:t>Tools for Innovation: </a:t>
            </a:r>
            <a:r>
              <a:rPr lang="en-GB" dirty="0"/>
              <a:t>the Business Model Canvas and </a:t>
            </a:r>
            <a:r>
              <a:rPr lang="en-GB" dirty="0" err="1"/>
              <a:t>AirBnB</a:t>
            </a:r>
            <a:endParaRPr lang="en-US" dirty="0"/>
          </a:p>
          <a:p>
            <a:pPr marL="457200" indent="-457200">
              <a:buFont typeface="Arial" panose="020B0604020202020204" pitchFamily="34" charset="0"/>
              <a:buChar char="•"/>
            </a:pPr>
            <a:r>
              <a:rPr lang="en-US" dirty="0"/>
              <a:t>Case Study: Toyota</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32680151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F44032A-A5AA-2C6C-1FE8-827E09961547}"/>
              </a:ext>
            </a:extLst>
          </p:cNvPr>
          <p:cNvSpPr txBox="1"/>
          <p:nvPr/>
        </p:nvSpPr>
        <p:spPr>
          <a:xfrm>
            <a:off x="6737701" y="1918910"/>
            <a:ext cx="4461253" cy="3575957"/>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Work Sans" charset="0"/>
                <a:ea typeface="+mn-ea"/>
                <a:cs typeface="+mn-cs"/>
              </a:rPr>
              <a:t>Join</a:t>
            </a:r>
            <a:r>
              <a:rPr kumimoji="0" lang="en-US" sz="1600" b="0" i="0" u="none" strike="noStrike" kern="1200" cap="none" spc="0" normalizeH="0" baseline="0" noProof="0" dirty="0">
                <a:ln>
                  <a:noFill/>
                </a:ln>
                <a:solidFill>
                  <a:srgbClr val="44546A"/>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Work Sans" charset="0"/>
                <a:ea typeface="+mn-ea"/>
                <a:cs typeface="+mn-cs"/>
              </a:rPr>
              <a:t>at </a:t>
            </a:r>
            <a:r>
              <a:rPr kumimoji="0" lang="en-US" sz="2000" b="0" i="0" u="none" strike="noStrike" kern="1200" cap="none" spc="0" normalizeH="0" baseline="0" noProof="0" dirty="0" err="1">
                <a:ln>
                  <a:noFill/>
                </a:ln>
                <a:solidFill>
                  <a:prstClr val="black"/>
                </a:solidFill>
                <a:effectLst/>
                <a:uLnTx/>
                <a:uFillTx/>
                <a:latin typeface="Work Sans" charset="0"/>
                <a:ea typeface="+mn-ea"/>
                <a:cs typeface="+mn-cs"/>
              </a:rPr>
              <a:t>Menti.com</a:t>
            </a:r>
            <a:endParaRPr kumimoji="0" lang="en-US" sz="2000" b="0" i="0" u="none" strike="noStrike" kern="1200" cap="none" spc="0" normalizeH="0" baseline="0" noProof="0" dirty="0">
              <a:ln>
                <a:noFill/>
              </a:ln>
              <a:solidFill>
                <a:prstClr val="black"/>
              </a:solidFill>
              <a:effectLst/>
              <a:uLnTx/>
              <a:uFillTx/>
              <a:latin typeface="Work Sans" charset="0"/>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Work Sans" charset="0"/>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Work Sans" charset="0"/>
                <a:ea typeface="+mn-ea"/>
                <a:cs typeface="+mn-cs"/>
              </a:rPr>
              <a:t>Use code: </a:t>
            </a:r>
            <a:r>
              <a:rPr lang="en-GB" sz="2000" b="1" i="0" u="none" strike="noStrike" dirty="0">
                <a:effectLst/>
                <a:latin typeface="MentiText"/>
              </a:rPr>
              <a:t>8104 0333</a:t>
            </a:r>
            <a:endParaRPr kumimoji="0" lang="en-US" sz="2000" b="0" i="0" u="none" strike="noStrike" kern="1200" cap="none" spc="0" normalizeH="0" baseline="0" noProof="0" dirty="0">
              <a:ln>
                <a:noFill/>
              </a:ln>
              <a:solidFill>
                <a:prstClr val="black"/>
              </a:solidFill>
              <a:effectLst/>
              <a:uLnTx/>
              <a:uFillTx/>
              <a:latin typeface="Work Sans" charset="0"/>
              <a:ea typeface="+mn-ea"/>
              <a:cs typeface="+mn-cs"/>
            </a:endParaRPr>
          </a:p>
        </p:txBody>
      </p:sp>
      <p:sp>
        <p:nvSpPr>
          <p:cNvPr id="2" name="TextBox 1">
            <a:extLst>
              <a:ext uri="{FF2B5EF4-FFF2-40B4-BE49-F238E27FC236}">
                <a16:creationId xmlns:a16="http://schemas.microsoft.com/office/drawing/2014/main" id="{04B47D22-2A67-C704-2C90-13FA3528431F}"/>
              </a:ext>
            </a:extLst>
          </p:cNvPr>
          <p:cNvSpPr txBox="1"/>
          <p:nvPr/>
        </p:nvSpPr>
        <p:spPr>
          <a:xfrm>
            <a:off x="3227827" y="-453009"/>
            <a:ext cx="7617555" cy="1637231"/>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srgbClr val="606EB2"/>
                </a:solidFill>
                <a:effectLst/>
                <a:uLnTx/>
                <a:uFillTx/>
                <a:latin typeface="Antonio" charset="0"/>
                <a:ea typeface="+mn-ea"/>
                <a:cs typeface="+mn-cs"/>
              </a:rPr>
              <a:t>Recapping the Mini Lectures</a:t>
            </a:r>
          </a:p>
        </p:txBody>
      </p:sp>
      <p:pic>
        <p:nvPicPr>
          <p:cNvPr id="4" name="Picture 3" descr="A qr code on a white background&#10;&#10;Description automatically generated">
            <a:extLst>
              <a:ext uri="{FF2B5EF4-FFF2-40B4-BE49-F238E27FC236}">
                <a16:creationId xmlns:a16="http://schemas.microsoft.com/office/drawing/2014/main" id="{FEB91435-31D9-CD2B-3F00-F819527A4D37}"/>
              </a:ext>
            </a:extLst>
          </p:cNvPr>
          <p:cNvPicPr>
            <a:picLocks noChangeAspect="1"/>
          </p:cNvPicPr>
          <p:nvPr/>
        </p:nvPicPr>
        <p:blipFill>
          <a:blip r:embed="rId2"/>
          <a:stretch>
            <a:fillRect/>
          </a:stretch>
        </p:blipFill>
        <p:spPr>
          <a:xfrm>
            <a:off x="1349976" y="1525030"/>
            <a:ext cx="4544198" cy="4544198"/>
          </a:xfrm>
          <a:prstGeom prst="rect">
            <a:avLst/>
          </a:prstGeom>
        </p:spPr>
      </p:pic>
    </p:spTree>
    <p:extLst>
      <p:ext uri="{BB962C8B-B14F-4D97-AF65-F5344CB8AC3E}">
        <p14:creationId xmlns:p14="http://schemas.microsoft.com/office/powerpoint/2010/main" val="417914470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Sticky notes with question marks">
            <a:extLst>
              <a:ext uri="{FF2B5EF4-FFF2-40B4-BE49-F238E27FC236}">
                <a16:creationId xmlns:a16="http://schemas.microsoft.com/office/drawing/2014/main" id="{0981F72C-61FE-B9F0-FB8E-BD13F35FBFFE}"/>
              </a:ext>
            </a:extLst>
          </p:cNvPr>
          <p:cNvPicPr>
            <a:picLocks noChangeAspect="1"/>
          </p:cNvPicPr>
          <p:nvPr/>
        </p:nvPicPr>
        <p:blipFill rotWithShape="1">
          <a:blip r:embed="rId2">
            <a:alphaModFix/>
          </a:blip>
          <a:srcRect t="10162" b="5569"/>
          <a:stretch/>
        </p:blipFill>
        <p:spPr>
          <a:xfrm>
            <a:off x="20" y="10"/>
            <a:ext cx="12191979" cy="6857990"/>
          </a:xfrm>
          <a:prstGeom prst="rect">
            <a:avLst/>
          </a:prstGeom>
        </p:spPr>
      </p:pic>
      <p:sp>
        <p:nvSpPr>
          <p:cNvPr id="2" name="Title 1">
            <a:extLst>
              <a:ext uri="{FF2B5EF4-FFF2-40B4-BE49-F238E27FC236}">
                <a16:creationId xmlns:a16="http://schemas.microsoft.com/office/drawing/2014/main" id="{09E1CF42-CA51-A228-C66D-A765FB7DBE6A}"/>
              </a:ext>
            </a:extLst>
          </p:cNvPr>
          <p:cNvSpPr>
            <a:spLocks noGrp="1"/>
          </p:cNvSpPr>
          <p:nvPr>
            <p:ph type="title"/>
          </p:nvPr>
        </p:nvSpPr>
        <p:spPr>
          <a:xfrm>
            <a:off x="762000" y="1137434"/>
            <a:ext cx="7800660" cy="1520987"/>
          </a:xfrm>
        </p:spPr>
        <p:txBody>
          <a:bodyPr vert="horz" lIns="91440" tIns="45720" rIns="91440" bIns="45720" rtlCol="0" anchor="t">
            <a:normAutofit/>
          </a:bodyPr>
          <a:lstStyle/>
          <a:p>
            <a:r>
              <a:rPr lang="en-US" dirty="0">
                <a:solidFill>
                  <a:schemeClr val="bg1"/>
                </a:solidFill>
                <a:ea typeface="+mn-ea"/>
                <a:cs typeface="+mn-cs"/>
              </a:rPr>
              <a:t>What is opportunity?</a:t>
            </a:r>
          </a:p>
        </p:txBody>
      </p:sp>
    </p:spTree>
    <p:extLst>
      <p:ext uri="{BB962C8B-B14F-4D97-AF65-F5344CB8AC3E}">
        <p14:creationId xmlns:p14="http://schemas.microsoft.com/office/powerpoint/2010/main" val="33868436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F3C1759-0EDE-3F44-9167-2B687DD0CEC7}"/>
              </a:ext>
            </a:extLst>
          </p:cNvPr>
          <p:cNvSpPr>
            <a:spLocks noGrp="1"/>
          </p:cNvSpPr>
          <p:nvPr>
            <p:ph type="title"/>
          </p:nvPr>
        </p:nvSpPr>
        <p:spPr>
          <a:xfrm>
            <a:off x="1130005" y="978376"/>
            <a:ext cx="9760602" cy="739353"/>
          </a:xfrm>
        </p:spPr>
        <p:txBody>
          <a:bodyPr>
            <a:normAutofit/>
          </a:bodyPr>
          <a:lstStyle/>
          <a:p>
            <a:r>
              <a:rPr lang="en-US" dirty="0"/>
              <a:t>Are opportunities discovered or created?</a:t>
            </a:r>
          </a:p>
        </p:txBody>
      </p:sp>
      <p:sp>
        <p:nvSpPr>
          <p:cNvPr id="7" name="Content Placeholder 2">
            <a:extLst>
              <a:ext uri="{FF2B5EF4-FFF2-40B4-BE49-F238E27FC236}">
                <a16:creationId xmlns:a16="http://schemas.microsoft.com/office/drawing/2014/main" id="{F3BCC6FA-7970-E07B-A352-8D4F4A24E33A}"/>
              </a:ext>
            </a:extLst>
          </p:cNvPr>
          <p:cNvSpPr>
            <a:spLocks noGrp="1"/>
          </p:cNvSpPr>
          <p:nvPr>
            <p:ph idx="1"/>
          </p:nvPr>
        </p:nvSpPr>
        <p:spPr>
          <a:xfrm>
            <a:off x="1130005" y="1717729"/>
            <a:ext cx="9387840" cy="4394836"/>
          </a:xfrm>
        </p:spPr>
        <p:txBody>
          <a:bodyPr>
            <a:normAutofit fontScale="92500" lnSpcReduction="20000"/>
          </a:bodyPr>
          <a:lstStyle/>
          <a:p>
            <a:pPr marL="457200" indent="-457200">
              <a:buFont typeface="Arial" panose="020B0604020202020204" pitchFamily="34" charset="0"/>
              <a:buChar char="•"/>
            </a:pPr>
            <a:r>
              <a:rPr lang="en-US" dirty="0"/>
              <a:t>Discovery can be seen as ‘’filling gaps’’</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Creation can be seen as ‘creating gaps’</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Gaps can follow creation opportunities – </a:t>
            </a:r>
            <a:r>
              <a:rPr lang="en-US" dirty="0" err="1"/>
              <a:t>GrabTaxi</a:t>
            </a:r>
            <a:r>
              <a:rPr lang="en-US" dirty="0"/>
              <a:t> following Uber to fill gaps in Asia, </a:t>
            </a:r>
            <a:r>
              <a:rPr lang="en-US" dirty="0" err="1"/>
              <a:t>Hailo</a:t>
            </a:r>
            <a:r>
              <a:rPr lang="en-US" dirty="0"/>
              <a:t> (UK); </a:t>
            </a:r>
            <a:r>
              <a:rPr lang="en-US" dirty="0" err="1"/>
              <a:t>CitizenM</a:t>
            </a:r>
            <a:r>
              <a:rPr lang="en-US" dirty="0"/>
              <a:t> following </a:t>
            </a:r>
            <a:r>
              <a:rPr lang="en-US" dirty="0" err="1"/>
              <a:t>AirBnB</a:t>
            </a:r>
            <a:r>
              <a:rPr lang="en-US" dirty="0"/>
              <a:t> to fill gaps for mobile customers</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Also, creation opportunities can follow gaps filled - Netflix vs Blockbuster (filled the gap of  avoiding late return fees to creating opportunity from renting to delivering its movies by broadband)</a:t>
            </a:r>
          </a:p>
        </p:txBody>
      </p:sp>
      <p:sp>
        <p:nvSpPr>
          <p:cNvPr id="8" name="TextBox 7">
            <a:extLst>
              <a:ext uri="{FF2B5EF4-FFF2-40B4-BE49-F238E27FC236}">
                <a16:creationId xmlns:a16="http://schemas.microsoft.com/office/drawing/2014/main" id="{A755248C-9BB8-D289-6B90-FE2CE450F8AA}"/>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34157828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dissolv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dissolve">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dissolve">
                                      <p:cBhvr>
                                        <p:cTn id="22"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EE5CB-7748-C741-8A40-D57B164F2A92}"/>
              </a:ext>
            </a:extLst>
          </p:cNvPr>
          <p:cNvSpPr>
            <a:spLocks noGrp="1"/>
          </p:cNvSpPr>
          <p:nvPr>
            <p:ph type="title"/>
          </p:nvPr>
        </p:nvSpPr>
        <p:spPr>
          <a:xfrm>
            <a:off x="1130004" y="928680"/>
            <a:ext cx="8825653" cy="739353"/>
          </a:xfrm>
        </p:spPr>
        <p:txBody>
          <a:bodyPr>
            <a:normAutofit/>
          </a:bodyPr>
          <a:lstStyle/>
          <a:p>
            <a:r>
              <a:rPr lang="en-US" dirty="0"/>
              <a:t>Example of discovered opportunities </a:t>
            </a:r>
          </a:p>
        </p:txBody>
      </p:sp>
      <p:sp>
        <p:nvSpPr>
          <p:cNvPr id="3" name="Content Placeholder 2">
            <a:extLst>
              <a:ext uri="{FF2B5EF4-FFF2-40B4-BE49-F238E27FC236}">
                <a16:creationId xmlns:a16="http://schemas.microsoft.com/office/drawing/2014/main" id="{62C325C8-65D4-374D-AE39-7BAD67AB2FD3}"/>
              </a:ext>
            </a:extLst>
          </p:cNvPr>
          <p:cNvSpPr>
            <a:spLocks noGrp="1"/>
          </p:cNvSpPr>
          <p:nvPr>
            <p:ph idx="1"/>
          </p:nvPr>
        </p:nvSpPr>
        <p:spPr>
          <a:xfrm>
            <a:off x="1130005" y="1668033"/>
            <a:ext cx="9387840" cy="3942192"/>
          </a:xfrm>
        </p:spPr>
        <p:txBody>
          <a:bodyPr>
            <a:normAutofit fontScale="85000" lnSpcReduction="20000"/>
          </a:bodyPr>
          <a:lstStyle/>
          <a:p>
            <a:pPr marL="457200" indent="-457200">
              <a:buFont typeface="Arial" panose="020B0604020202020204" pitchFamily="34" charset="0"/>
              <a:buChar char="•"/>
            </a:pPr>
            <a:r>
              <a:rPr lang="en-US" dirty="0"/>
              <a:t>Intuitive Surgical – young US start-up 1995, in 2000 launched the Da Vinci Surgical System</a:t>
            </a:r>
          </a:p>
          <a:p>
            <a:pPr marL="457200" indent="-457200">
              <a:buFont typeface="Arial" panose="020B0604020202020204" pitchFamily="34" charset="0"/>
              <a:buChar char="•"/>
            </a:pPr>
            <a:endParaRPr lang="en-US" dirty="0"/>
          </a:p>
          <a:p>
            <a:r>
              <a:rPr lang="en-US" dirty="0"/>
              <a:t> Factors that created the opportunity</a:t>
            </a:r>
          </a:p>
          <a:p>
            <a:r>
              <a:rPr lang="en-US" dirty="0"/>
              <a:t> - advancement in robotic &amp; telemedicine technologies</a:t>
            </a:r>
          </a:p>
          <a:p>
            <a:endParaRPr lang="en-US" dirty="0"/>
          </a:p>
          <a:p>
            <a:r>
              <a:rPr lang="en-US" dirty="0"/>
              <a:t> - shortage of surgeons in the US/competition among hospitals in the use of high-tech equipment</a:t>
            </a:r>
          </a:p>
          <a:p>
            <a:endParaRPr lang="en-US" dirty="0"/>
          </a:p>
          <a:p>
            <a:r>
              <a:rPr lang="en-US" dirty="0"/>
              <a:t> -Change in regulatory environment. FDA becoming more supportive of robotic surgical systems</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7DFE410F-0C81-384B-94E7-954BF3F7A1C0}"/>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pic>
        <p:nvPicPr>
          <p:cNvPr id="1026" name="Picture 2" descr="Private Robot Surgery | da Vinci surgery | London | Manchester | HCA UK">
            <a:extLst>
              <a:ext uri="{FF2B5EF4-FFF2-40B4-BE49-F238E27FC236}">
                <a16:creationId xmlns:a16="http://schemas.microsoft.com/office/drawing/2014/main" id="{F1594B4C-89E1-D139-F69F-5296833B28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6093" y="2700854"/>
            <a:ext cx="2427564" cy="112274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ntuitive Surgical - Wikipedia">
            <a:extLst>
              <a:ext uri="{FF2B5EF4-FFF2-40B4-BE49-F238E27FC236}">
                <a16:creationId xmlns:a16="http://schemas.microsoft.com/office/drawing/2014/main" id="{C0466544-1304-204E-B9A2-B6DA68AE03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6093" y="1423004"/>
            <a:ext cx="2385526" cy="9523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5DF9927-A042-0B81-06A1-84534C7D929D}"/>
              </a:ext>
            </a:extLst>
          </p:cNvPr>
          <p:cNvSpPr txBox="1"/>
          <p:nvPr/>
        </p:nvSpPr>
        <p:spPr>
          <a:xfrm>
            <a:off x="9445615" y="3823603"/>
            <a:ext cx="2859757" cy="369332"/>
          </a:xfrm>
          <a:prstGeom prst="rect">
            <a:avLst/>
          </a:prstGeom>
          <a:noFill/>
        </p:spPr>
        <p:txBody>
          <a:bodyPr wrap="none" rtlCol="0">
            <a:spAutoFit/>
          </a:bodyPr>
          <a:lstStyle/>
          <a:p>
            <a:r>
              <a:rPr lang="en-US" dirty="0"/>
              <a:t>tremor-filtration technology </a:t>
            </a:r>
          </a:p>
        </p:txBody>
      </p:sp>
    </p:spTree>
    <p:extLst>
      <p:ext uri="{BB962C8B-B14F-4D97-AF65-F5344CB8AC3E}">
        <p14:creationId xmlns:p14="http://schemas.microsoft.com/office/powerpoint/2010/main" val="16416148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500"/>
                                        <p:tgtEl>
                                          <p:spTgt spid="102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dissolve">
                                      <p:cBhvr>
                                        <p:cTn id="20" dur="500"/>
                                        <p:tgtEl>
                                          <p:spTgt spid="3">
                                            <p:txEl>
                                              <p:pRg st="3" end="3"/>
                                            </p:txEl>
                                          </p:spTgt>
                                        </p:tgtEl>
                                      </p:cBhvr>
                                    </p:animEffect>
                                  </p:childTnLst>
                                </p:cTn>
                              </p:par>
                              <p:par>
                                <p:cTn id="21" presetID="9"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dissolve">
                                      <p:cBhvr>
                                        <p:cTn id="23" dur="500"/>
                                        <p:tgtEl>
                                          <p:spTgt spid="3">
                                            <p:txEl>
                                              <p:pRg st="5" end="5"/>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dissolv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pple Logo and symbol, meaning, history, PNG, brand">
            <a:extLst>
              <a:ext uri="{FF2B5EF4-FFF2-40B4-BE49-F238E27FC236}">
                <a16:creationId xmlns:a16="http://schemas.microsoft.com/office/drawing/2014/main" id="{A5CF1AAC-BC36-B55F-EEBC-9FF1F5B240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6850" y="1357864"/>
            <a:ext cx="2250730" cy="126791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1F40FEE-0F23-2540-ADE5-D2817F4C55D4}"/>
              </a:ext>
            </a:extLst>
          </p:cNvPr>
          <p:cNvSpPr>
            <a:spLocks noGrp="1"/>
          </p:cNvSpPr>
          <p:nvPr>
            <p:ph type="title"/>
          </p:nvPr>
        </p:nvSpPr>
        <p:spPr>
          <a:xfrm>
            <a:off x="3044815" y="375758"/>
            <a:ext cx="7220712" cy="739353"/>
          </a:xfrm>
        </p:spPr>
        <p:txBody>
          <a:bodyPr>
            <a:normAutofit fontScale="90000"/>
          </a:bodyPr>
          <a:lstStyle/>
          <a:p>
            <a:r>
              <a:rPr lang="en-US" dirty="0"/>
              <a:t>Examples of created opportunities </a:t>
            </a:r>
          </a:p>
        </p:txBody>
      </p:sp>
      <p:sp>
        <p:nvSpPr>
          <p:cNvPr id="3" name="Content Placeholder 2">
            <a:extLst>
              <a:ext uri="{FF2B5EF4-FFF2-40B4-BE49-F238E27FC236}">
                <a16:creationId xmlns:a16="http://schemas.microsoft.com/office/drawing/2014/main" id="{8389E567-6CD4-5449-BBFD-FC48F280C05D}"/>
              </a:ext>
            </a:extLst>
          </p:cNvPr>
          <p:cNvSpPr>
            <a:spLocks noGrp="1"/>
          </p:cNvSpPr>
          <p:nvPr>
            <p:ph idx="1"/>
          </p:nvPr>
        </p:nvSpPr>
        <p:spPr>
          <a:xfrm>
            <a:off x="1130005" y="1717729"/>
            <a:ext cx="9387840" cy="4394836"/>
          </a:xfrm>
        </p:spPr>
        <p:txBody>
          <a:bodyPr>
            <a:normAutofit/>
          </a:bodyPr>
          <a:lstStyle/>
          <a:p>
            <a:pPr marL="457200" indent="-457200">
              <a:buFont typeface="Arial" panose="020B0604020202020204" pitchFamily="34" charset="0"/>
              <a:buChar char="•"/>
            </a:pPr>
            <a:r>
              <a:rPr lang="en-US" dirty="0"/>
              <a:t>Steve Jobs and the iPad went against what the market wanted and what technology ‘allowed’</a:t>
            </a:r>
          </a:p>
          <a:p>
            <a:endParaRPr lang="en-US" dirty="0"/>
          </a:p>
          <a:p>
            <a:endParaRPr lang="en-US" dirty="0"/>
          </a:p>
          <a:p>
            <a:pPr marL="342900" indent="-342900">
              <a:buFont typeface="Arial" panose="020B0604020202020204" pitchFamily="34" charset="0"/>
              <a:buChar char="•"/>
            </a:pPr>
            <a:r>
              <a:rPr lang="en-US" dirty="0" err="1"/>
              <a:t>AirBnB</a:t>
            </a:r>
            <a:r>
              <a:rPr lang="en-US" dirty="0"/>
              <a:t> </a:t>
            </a:r>
          </a:p>
          <a:p>
            <a:pPr marL="342900" indent="-342900">
              <a:buFont typeface="Arial" panose="020B0604020202020204" pitchFamily="34" charset="0"/>
              <a:buChar char="•"/>
            </a:pPr>
            <a:endParaRPr lang="en-US" dirty="0"/>
          </a:p>
          <a:p>
            <a:endParaRPr lang="en-US" dirty="0"/>
          </a:p>
          <a:p>
            <a:pPr marL="342900" indent="-342900">
              <a:buFont typeface="Arial" panose="020B0604020202020204" pitchFamily="34" charset="0"/>
              <a:buChar char="•"/>
            </a:pPr>
            <a:r>
              <a:rPr lang="en-US" dirty="0"/>
              <a:t>Netflix vs Blockbuster</a:t>
            </a:r>
          </a:p>
        </p:txBody>
      </p:sp>
      <p:sp>
        <p:nvSpPr>
          <p:cNvPr id="4" name="TextBox 3">
            <a:extLst>
              <a:ext uri="{FF2B5EF4-FFF2-40B4-BE49-F238E27FC236}">
                <a16:creationId xmlns:a16="http://schemas.microsoft.com/office/drawing/2014/main" id="{2E40BAEF-D6F6-6A45-8633-D224BF8B9B81}"/>
              </a:ext>
            </a:extLst>
          </p:cNvPr>
          <p:cNvSpPr txBox="1"/>
          <p:nvPr/>
        </p:nvSpPr>
        <p:spPr>
          <a:xfrm>
            <a:off x="1130005" y="6332021"/>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
        <p:nvSpPr>
          <p:cNvPr id="6" name="TextBox 5">
            <a:extLst>
              <a:ext uri="{FF2B5EF4-FFF2-40B4-BE49-F238E27FC236}">
                <a16:creationId xmlns:a16="http://schemas.microsoft.com/office/drawing/2014/main" id="{091EA7EC-D75D-EE09-BDB2-8F33D0E5B3AE}"/>
              </a:ext>
            </a:extLst>
          </p:cNvPr>
          <p:cNvSpPr txBox="1"/>
          <p:nvPr/>
        </p:nvSpPr>
        <p:spPr>
          <a:xfrm>
            <a:off x="3309991" y="2625775"/>
            <a:ext cx="6099048" cy="646331"/>
          </a:xfrm>
          <a:prstGeom prst="rect">
            <a:avLst/>
          </a:prstGeom>
          <a:noFill/>
        </p:spPr>
        <p:txBody>
          <a:bodyPr wrap="square">
            <a:spAutoFit/>
          </a:bodyPr>
          <a:lstStyle/>
          <a:p>
            <a:pPr marL="457200" indent="-457200">
              <a:buFont typeface="Arial" panose="020B0604020202020204" pitchFamily="34" charset="0"/>
              <a:buChar char="•"/>
            </a:pPr>
            <a:r>
              <a:rPr lang="en-US" dirty="0"/>
              <a:t>A cheaper notebook instead of a tablet (failure of the tablet was predicted by many analysts)</a:t>
            </a:r>
          </a:p>
        </p:txBody>
      </p:sp>
      <p:sp>
        <p:nvSpPr>
          <p:cNvPr id="7" name="TextBox 6">
            <a:extLst>
              <a:ext uri="{FF2B5EF4-FFF2-40B4-BE49-F238E27FC236}">
                <a16:creationId xmlns:a16="http://schemas.microsoft.com/office/drawing/2014/main" id="{C59BB9F5-F54F-F636-F4FF-7B0CC5517BC2}"/>
              </a:ext>
            </a:extLst>
          </p:cNvPr>
          <p:cNvSpPr txBox="1"/>
          <p:nvPr/>
        </p:nvSpPr>
        <p:spPr>
          <a:xfrm>
            <a:off x="2212711" y="4087820"/>
            <a:ext cx="6574673" cy="1477328"/>
          </a:xfrm>
          <a:prstGeom prst="rect">
            <a:avLst/>
          </a:prstGeom>
          <a:noFill/>
        </p:spPr>
        <p:txBody>
          <a:bodyPr wrap="square" rtlCol="0">
            <a:spAutoFit/>
          </a:bodyPr>
          <a:lstStyle/>
          <a:p>
            <a:pPr marL="342900" indent="-342900">
              <a:buFont typeface="Arial" panose="020B0604020202020204" pitchFamily="34" charset="0"/>
              <a:buChar char="•"/>
            </a:pPr>
            <a:r>
              <a:rPr lang="en-US" dirty="0"/>
              <a:t>created a completely different business model in the lodging industry “booking unique homes and experiencing a city like a local resident”</a:t>
            </a:r>
          </a:p>
          <a:p>
            <a:r>
              <a:rPr lang="en-US" dirty="0"/>
              <a:t> </a:t>
            </a:r>
          </a:p>
          <a:p>
            <a:endParaRPr lang="en-US" dirty="0"/>
          </a:p>
        </p:txBody>
      </p:sp>
      <p:sp>
        <p:nvSpPr>
          <p:cNvPr id="8" name="TextBox 7">
            <a:extLst>
              <a:ext uri="{FF2B5EF4-FFF2-40B4-BE49-F238E27FC236}">
                <a16:creationId xmlns:a16="http://schemas.microsoft.com/office/drawing/2014/main" id="{A3F00149-8008-170B-A710-0C35D49D84D4}"/>
              </a:ext>
            </a:extLst>
          </p:cNvPr>
          <p:cNvSpPr txBox="1"/>
          <p:nvPr/>
        </p:nvSpPr>
        <p:spPr>
          <a:xfrm>
            <a:off x="2426962" y="5668295"/>
            <a:ext cx="6434710" cy="369332"/>
          </a:xfrm>
          <a:prstGeom prst="rect">
            <a:avLst/>
          </a:prstGeom>
          <a:noFill/>
        </p:spPr>
        <p:txBody>
          <a:bodyPr wrap="none" rtlCol="0">
            <a:spAutoFit/>
          </a:bodyPr>
          <a:lstStyle/>
          <a:p>
            <a:pPr marL="285750" indent="-285750">
              <a:buFont typeface="Arial" panose="020B0604020202020204" pitchFamily="34" charset="0"/>
              <a:buChar char="•"/>
            </a:pPr>
            <a:r>
              <a:rPr lang="en-US" dirty="0"/>
              <a:t>Reed Hastings originally said company emerged due to late fees</a:t>
            </a:r>
          </a:p>
        </p:txBody>
      </p:sp>
      <p:pic>
        <p:nvPicPr>
          <p:cNvPr id="2052" name="Picture 4" descr="DesignStudio creates new logo for Airbnb">
            <a:extLst>
              <a:ext uri="{FF2B5EF4-FFF2-40B4-BE49-F238E27FC236}">
                <a16:creationId xmlns:a16="http://schemas.microsoft.com/office/drawing/2014/main" id="{106AF5F4-91DF-D77B-DCBF-7021807405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69036" y="3262742"/>
            <a:ext cx="1519989" cy="151998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Netflix Review | PCMag">
            <a:extLst>
              <a:ext uri="{FF2B5EF4-FFF2-40B4-BE49-F238E27FC236}">
                <a16:creationId xmlns:a16="http://schemas.microsoft.com/office/drawing/2014/main" id="{FE11BAEA-6999-BEF0-2814-501BB15178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70090" y="5146625"/>
            <a:ext cx="1912018" cy="1075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0502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dissolve">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dissolve">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dissolve">
                                      <p:cBhvr>
                                        <p:cTn id="20" dur="500"/>
                                        <p:tgtEl>
                                          <p:spTgt spid="3">
                                            <p:txEl>
                                              <p:pRg st="3" end="3"/>
                                            </p:txEl>
                                          </p:spTgt>
                                        </p:tgtEl>
                                      </p:cBhvr>
                                    </p:animEffect>
                                  </p:childTnLst>
                                </p:cTn>
                              </p:par>
                              <p:par>
                                <p:cTn id="21" presetID="9" presetClass="entr" presetSubtype="0" fill="hold" nodeType="withEffect">
                                  <p:stCondLst>
                                    <p:cond delay="0"/>
                                  </p:stCondLst>
                                  <p:childTnLst>
                                    <p:set>
                                      <p:cBhvr>
                                        <p:cTn id="22" dur="1" fill="hold">
                                          <p:stCondLst>
                                            <p:cond delay="0"/>
                                          </p:stCondLst>
                                        </p:cTn>
                                        <p:tgtEl>
                                          <p:spTgt spid="2052"/>
                                        </p:tgtEl>
                                        <p:attrNameLst>
                                          <p:attrName>style.visibility</p:attrName>
                                        </p:attrNameLst>
                                      </p:cBhvr>
                                      <p:to>
                                        <p:strVal val="visible"/>
                                      </p:to>
                                    </p:set>
                                    <p:animEffect transition="in" filter="dissolve">
                                      <p:cBhvr>
                                        <p:cTn id="23" dur="500"/>
                                        <p:tgtEl>
                                          <p:spTgt spid="2052"/>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dissolve">
                                      <p:cBhvr>
                                        <p:cTn id="28" dur="500"/>
                                        <p:tgtEl>
                                          <p:spTgt spid="7">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dissolve">
                                      <p:cBhvr>
                                        <p:cTn id="33" dur="500"/>
                                        <p:tgtEl>
                                          <p:spTgt spid="3">
                                            <p:txEl>
                                              <p:pRg st="6" end="6"/>
                                            </p:txEl>
                                          </p:spTgt>
                                        </p:tgtEl>
                                      </p:cBhvr>
                                    </p:animEffect>
                                  </p:childTnLst>
                                </p:cTn>
                              </p:par>
                              <p:par>
                                <p:cTn id="34" presetID="9" presetClass="entr" presetSubtype="0" fill="hold" nodeType="withEffect">
                                  <p:stCondLst>
                                    <p:cond delay="0"/>
                                  </p:stCondLst>
                                  <p:childTnLst>
                                    <p:set>
                                      <p:cBhvr>
                                        <p:cTn id="35" dur="1" fill="hold">
                                          <p:stCondLst>
                                            <p:cond delay="0"/>
                                          </p:stCondLst>
                                        </p:cTn>
                                        <p:tgtEl>
                                          <p:spTgt spid="2054"/>
                                        </p:tgtEl>
                                        <p:attrNameLst>
                                          <p:attrName>style.visibility</p:attrName>
                                        </p:attrNameLst>
                                      </p:cBhvr>
                                      <p:to>
                                        <p:strVal val="visible"/>
                                      </p:to>
                                    </p:set>
                                    <p:animEffect transition="in" filter="dissolve">
                                      <p:cBhvr>
                                        <p:cTn id="36" dur="500"/>
                                        <p:tgtEl>
                                          <p:spTgt spid="2054"/>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ssolv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5DA11-8217-E74B-B813-15F0E236A86C}"/>
              </a:ext>
            </a:extLst>
          </p:cNvPr>
          <p:cNvSpPr>
            <a:spLocks noGrp="1"/>
          </p:cNvSpPr>
          <p:nvPr>
            <p:ph type="title"/>
          </p:nvPr>
        </p:nvSpPr>
        <p:spPr>
          <a:xfrm>
            <a:off x="1130005" y="908802"/>
            <a:ext cx="7220712" cy="739353"/>
          </a:xfrm>
        </p:spPr>
        <p:txBody>
          <a:bodyPr/>
          <a:lstStyle/>
          <a:p>
            <a:r>
              <a:rPr lang="en-US" dirty="0"/>
              <a:t>Dynamic capabilities </a:t>
            </a:r>
          </a:p>
        </p:txBody>
      </p:sp>
      <p:sp>
        <p:nvSpPr>
          <p:cNvPr id="3" name="Content Placeholder 2">
            <a:extLst>
              <a:ext uri="{FF2B5EF4-FFF2-40B4-BE49-F238E27FC236}">
                <a16:creationId xmlns:a16="http://schemas.microsoft.com/office/drawing/2014/main" id="{7CBAB9E5-BC2F-F840-B7A7-43073278077D}"/>
              </a:ext>
            </a:extLst>
          </p:cNvPr>
          <p:cNvSpPr>
            <a:spLocks noGrp="1"/>
          </p:cNvSpPr>
          <p:nvPr>
            <p:ph idx="1"/>
          </p:nvPr>
        </p:nvSpPr>
        <p:spPr>
          <a:xfrm>
            <a:off x="1052515" y="1736480"/>
            <a:ext cx="9387840" cy="4105498"/>
          </a:xfrm>
        </p:spPr>
        <p:txBody>
          <a:bodyPr>
            <a:normAutofit fontScale="92500" lnSpcReduction="20000"/>
          </a:bodyPr>
          <a:lstStyle/>
          <a:p>
            <a:pPr marL="457200" indent="-457200">
              <a:buFont typeface="Arial" panose="020B0604020202020204" pitchFamily="34" charset="0"/>
              <a:buChar char="•"/>
            </a:pPr>
            <a:r>
              <a:rPr lang="en-US" dirty="0"/>
              <a:t>Companies with strong dynamic capabilities are entrepreneurial (Teece, 2007). They have strong capacities in three key areas:</a:t>
            </a:r>
          </a:p>
          <a:p>
            <a:pPr marL="457200" indent="-457200">
              <a:buFont typeface="Arial" panose="020B0604020202020204" pitchFamily="34" charset="0"/>
              <a:buChar char="•"/>
            </a:pPr>
            <a:endParaRPr lang="en-US" dirty="0"/>
          </a:p>
          <a:p>
            <a:pPr marL="514350" indent="-514350">
              <a:buFont typeface="+mj-lt"/>
              <a:buAutoNum type="arabicPeriod"/>
            </a:pPr>
            <a:r>
              <a:rPr lang="en-US" b="1" i="1" dirty="0"/>
              <a:t>Sensing</a:t>
            </a:r>
            <a:r>
              <a:rPr lang="en-US" dirty="0"/>
              <a:t>: identification and assessment of opportunities at home and abroad </a:t>
            </a:r>
          </a:p>
          <a:p>
            <a:pPr marL="514350" indent="-514350">
              <a:buFont typeface="+mj-lt"/>
              <a:buAutoNum type="arabicPeriod"/>
            </a:pPr>
            <a:endParaRPr lang="en-US" dirty="0"/>
          </a:p>
          <a:p>
            <a:pPr marL="514350" indent="-514350">
              <a:buFont typeface="+mj-lt"/>
              <a:buAutoNum type="arabicPeriod"/>
            </a:pPr>
            <a:r>
              <a:rPr lang="en-US" b="1" i="1" dirty="0"/>
              <a:t>Seizing</a:t>
            </a:r>
            <a:r>
              <a:rPr lang="en-US" dirty="0"/>
              <a:t>: mobilizing of resources globally to address opportunities </a:t>
            </a:r>
          </a:p>
          <a:p>
            <a:pPr marL="514350" indent="-514350">
              <a:buFont typeface="+mj-lt"/>
              <a:buAutoNum type="arabicPeriod"/>
            </a:pPr>
            <a:endParaRPr lang="en-US" dirty="0"/>
          </a:p>
          <a:p>
            <a:pPr marL="514350" indent="-514350">
              <a:buFont typeface="+mj-lt"/>
              <a:buAutoNum type="arabicPeriod"/>
            </a:pPr>
            <a:r>
              <a:rPr lang="en-US" b="1" i="1" dirty="0"/>
              <a:t>Transforming</a:t>
            </a:r>
            <a:r>
              <a:rPr lang="en-US" dirty="0"/>
              <a:t>: continued renewal, innovativeness </a:t>
            </a:r>
            <a:r>
              <a:rPr lang="en-US" dirty="0" err="1"/>
              <a:t>e.t.c</a:t>
            </a:r>
            <a:r>
              <a:rPr lang="en-US" dirty="0"/>
              <a:t>  </a:t>
            </a:r>
          </a:p>
        </p:txBody>
      </p:sp>
      <p:sp>
        <p:nvSpPr>
          <p:cNvPr id="4" name="TextBox 3">
            <a:extLst>
              <a:ext uri="{FF2B5EF4-FFF2-40B4-BE49-F238E27FC236}">
                <a16:creationId xmlns:a16="http://schemas.microsoft.com/office/drawing/2014/main" id="{D9E12569-EBE0-B149-9A74-FDE78ADC4B96}"/>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275212941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9933100-CF5C-402B-A0F7-9A31221DABA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2770"/>
          <a:stretch/>
        </p:blipFill>
        <p:spPr bwMode="auto">
          <a:xfrm>
            <a:off x="2451357" y="1361050"/>
            <a:ext cx="7844003" cy="513173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E95DA11-8217-E74B-B813-15F0E236A86C}"/>
              </a:ext>
            </a:extLst>
          </p:cNvPr>
          <p:cNvSpPr>
            <a:spLocks noGrp="1"/>
          </p:cNvSpPr>
          <p:nvPr>
            <p:ph type="title"/>
          </p:nvPr>
        </p:nvSpPr>
        <p:spPr>
          <a:xfrm>
            <a:off x="3355847" y="365217"/>
            <a:ext cx="7220712" cy="739353"/>
          </a:xfrm>
        </p:spPr>
        <p:txBody>
          <a:bodyPr>
            <a:normAutofit fontScale="90000"/>
          </a:bodyPr>
          <a:lstStyle/>
          <a:p>
            <a:r>
              <a:rPr lang="en-US" dirty="0"/>
              <a:t>Dynamic capabilities framework</a:t>
            </a:r>
          </a:p>
        </p:txBody>
      </p:sp>
      <p:sp>
        <p:nvSpPr>
          <p:cNvPr id="4" name="TextBox 3">
            <a:extLst>
              <a:ext uri="{FF2B5EF4-FFF2-40B4-BE49-F238E27FC236}">
                <a16:creationId xmlns:a16="http://schemas.microsoft.com/office/drawing/2014/main" id="{D9E12569-EBE0-B149-9A74-FDE78ADC4B96}"/>
              </a:ext>
            </a:extLst>
          </p:cNvPr>
          <p:cNvSpPr txBox="1"/>
          <p:nvPr/>
        </p:nvSpPr>
        <p:spPr>
          <a:xfrm>
            <a:off x="985626" y="6474492"/>
            <a:ext cx="3829621" cy="276999"/>
          </a:xfrm>
          <a:prstGeom prst="rect">
            <a:avLst/>
          </a:prstGeom>
          <a:noFill/>
        </p:spPr>
        <p:txBody>
          <a:bodyPr wrap="square" rtlCol="0">
            <a:spAutoFit/>
          </a:bodyPr>
          <a:lstStyle/>
          <a:p>
            <a:r>
              <a:rPr lang="en-US" sz="1200" dirty="0"/>
              <a:t>Source: https://www.slideteam.net/</a:t>
            </a:r>
          </a:p>
        </p:txBody>
      </p:sp>
    </p:spTree>
    <p:extLst>
      <p:ext uri="{BB962C8B-B14F-4D97-AF65-F5344CB8AC3E}">
        <p14:creationId xmlns:p14="http://schemas.microsoft.com/office/powerpoint/2010/main" val="256634106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7803-823D-B948-A250-24589837D748}"/>
              </a:ext>
            </a:extLst>
          </p:cNvPr>
          <p:cNvSpPr>
            <a:spLocks noGrp="1"/>
          </p:cNvSpPr>
          <p:nvPr>
            <p:ph type="title"/>
          </p:nvPr>
        </p:nvSpPr>
        <p:spPr>
          <a:xfrm>
            <a:off x="3297133" y="867022"/>
            <a:ext cx="4533882" cy="662532"/>
          </a:xfrm>
        </p:spPr>
        <p:txBody>
          <a:bodyPr>
            <a:normAutofit/>
          </a:bodyPr>
          <a:lstStyle/>
          <a:p>
            <a:r>
              <a:rPr lang="en-US" dirty="0"/>
              <a:t>Internationalizing </a:t>
            </a:r>
          </a:p>
        </p:txBody>
      </p:sp>
      <p:sp>
        <p:nvSpPr>
          <p:cNvPr id="3" name="Content Placeholder 2">
            <a:extLst>
              <a:ext uri="{FF2B5EF4-FFF2-40B4-BE49-F238E27FC236}">
                <a16:creationId xmlns:a16="http://schemas.microsoft.com/office/drawing/2014/main" id="{4B0EB879-A6B2-3C4F-958E-A088EB2A176C}"/>
              </a:ext>
            </a:extLst>
          </p:cNvPr>
          <p:cNvSpPr>
            <a:spLocks noGrp="1"/>
          </p:cNvSpPr>
          <p:nvPr>
            <p:ph idx="1"/>
          </p:nvPr>
        </p:nvSpPr>
        <p:spPr>
          <a:xfrm>
            <a:off x="1130005" y="1857428"/>
            <a:ext cx="9387840" cy="4125377"/>
          </a:xfrm>
        </p:spPr>
        <p:txBody>
          <a:bodyPr>
            <a:normAutofit fontScale="92500" lnSpcReduction="10000"/>
          </a:bodyPr>
          <a:lstStyle/>
          <a:p>
            <a:pPr marL="457200" indent="-457200">
              <a:buFont typeface="Arial" panose="020B0604020202020204" pitchFamily="34" charset="0"/>
              <a:buChar char="•"/>
            </a:pPr>
            <a:r>
              <a:rPr lang="en-US" dirty="0"/>
              <a:t>Mistakes can play a huge role in influencing the transformation process in dynamic capabilities.  They can inform development of rules to deal with future opportunities. </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The transformation process play an important part in an organization’s market selection and entry for its products</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Product/service features can be altered to suit the customer preference of foreign customers</a:t>
            </a:r>
          </a:p>
          <a:p>
            <a:pPr marL="457200" indent="-457200">
              <a:buFont typeface="Arial" panose="020B0604020202020204" pitchFamily="34" charset="0"/>
              <a:buChar char="•"/>
            </a:pPr>
            <a:endParaRPr lang="en-US" dirty="0"/>
          </a:p>
          <a:p>
            <a:endParaRPr lang="en-US"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17101AAD-7E2D-A441-8408-C9051F3A40D2}"/>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15566445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dissolve">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10A22-DC5C-B3B5-2D95-8B7047185D82}"/>
              </a:ext>
            </a:extLst>
          </p:cNvPr>
          <p:cNvSpPr>
            <a:spLocks noGrp="1"/>
          </p:cNvSpPr>
          <p:nvPr>
            <p:ph type="title"/>
          </p:nvPr>
        </p:nvSpPr>
        <p:spPr/>
        <p:txBody>
          <a:bodyPr>
            <a:normAutofit fontScale="90000"/>
          </a:bodyPr>
          <a:lstStyle/>
          <a:p>
            <a:r>
              <a:rPr lang="en-US" dirty="0"/>
              <a:t>Where does Innovation come in?</a:t>
            </a:r>
          </a:p>
        </p:txBody>
      </p:sp>
      <p:pic>
        <p:nvPicPr>
          <p:cNvPr id="4" name="Picture 2" descr="Nine Lessons For Your Innovation Journey">
            <a:extLst>
              <a:ext uri="{FF2B5EF4-FFF2-40B4-BE49-F238E27FC236}">
                <a16:creationId xmlns:a16="http://schemas.microsoft.com/office/drawing/2014/main" id="{E02D4FED-3D28-5B9F-177F-06BF07C9E1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9892" y="2012736"/>
            <a:ext cx="5274234" cy="421938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94CD46F-8E70-A5F9-74A2-00B32DBDE2D8}"/>
              </a:ext>
            </a:extLst>
          </p:cNvPr>
          <p:cNvSpPr txBox="1"/>
          <p:nvPr/>
        </p:nvSpPr>
        <p:spPr>
          <a:xfrm>
            <a:off x="6886477" y="2095163"/>
            <a:ext cx="4467323" cy="3580822"/>
          </a:xfrm>
          <a:prstGeom prst="rect">
            <a:avLst/>
          </a:prstGeom>
        </p:spPr>
        <p:txBody>
          <a:bodyPr vert="horz" lIns="91440" tIns="45720" rIns="91440" bIns="45720" rtlCol="0">
            <a:normAutofit fontScale="47500" lnSpcReduction="20000"/>
          </a:bodyPr>
          <a:lstStyle/>
          <a:p>
            <a:pPr>
              <a:lnSpc>
                <a:spcPct val="90000"/>
              </a:lnSpc>
              <a:spcAft>
                <a:spcPts val="600"/>
              </a:spcAft>
            </a:pPr>
            <a:r>
              <a:rPr lang="en-US" sz="2000" b="1" kern="1200" dirty="0">
                <a:solidFill>
                  <a:schemeClr val="tx1"/>
                </a:solidFill>
                <a:latin typeface="Calibri" panose="020F0502020204030204" pitchFamily="34" charset="0"/>
                <a:ea typeface="+mn-ea"/>
                <a:cs typeface="Calibri" panose="020F0502020204030204" pitchFamily="34" charset="0"/>
              </a:rPr>
              <a:t>Incremental Innovation: </a:t>
            </a:r>
            <a:r>
              <a:rPr lang="en-US" sz="2000" kern="1200" dirty="0">
                <a:solidFill>
                  <a:schemeClr val="tx1"/>
                </a:solidFill>
                <a:latin typeface="Calibri" panose="020F0502020204030204" pitchFamily="34" charset="0"/>
                <a:ea typeface="+mn-ea"/>
                <a:cs typeface="Calibri" panose="020F0502020204030204" pitchFamily="34" charset="0"/>
              </a:rPr>
              <a:t>Small, gradual improvements to existing products, services, or processes. Typically enhance efficiency, functionality, or quality without fundamentally altering the core offering.</a:t>
            </a:r>
          </a:p>
          <a:p>
            <a:pPr>
              <a:lnSpc>
                <a:spcPct val="90000"/>
              </a:lnSpc>
              <a:spcAft>
                <a:spcPts val="600"/>
              </a:spcAft>
            </a:pPr>
            <a:endParaRPr lang="en-US" sz="2000" kern="1200" dirty="0">
              <a:solidFill>
                <a:schemeClr val="tx1"/>
              </a:solidFill>
              <a:latin typeface="Calibri" panose="020F0502020204030204" pitchFamily="34" charset="0"/>
              <a:ea typeface="+mn-ea"/>
              <a:cs typeface="Calibri" panose="020F0502020204030204" pitchFamily="34" charset="0"/>
            </a:endParaRPr>
          </a:p>
          <a:p>
            <a:pPr>
              <a:lnSpc>
                <a:spcPct val="90000"/>
              </a:lnSpc>
              <a:spcAft>
                <a:spcPts val="600"/>
              </a:spcAft>
            </a:pPr>
            <a:r>
              <a:rPr lang="en-US" sz="2000" b="1" kern="1200" dirty="0">
                <a:solidFill>
                  <a:schemeClr val="tx1"/>
                </a:solidFill>
                <a:latin typeface="Calibri" panose="020F0502020204030204" pitchFamily="34" charset="0"/>
                <a:ea typeface="+mn-ea"/>
                <a:cs typeface="Calibri" panose="020F0502020204030204" pitchFamily="34" charset="0"/>
              </a:rPr>
              <a:t>Radical Innovation: </a:t>
            </a:r>
            <a:r>
              <a:rPr lang="en-US" sz="2000" kern="1200" dirty="0">
                <a:solidFill>
                  <a:schemeClr val="tx1"/>
                </a:solidFill>
                <a:latin typeface="Calibri" panose="020F0502020204030204" pitchFamily="34" charset="0"/>
                <a:ea typeface="+mn-ea"/>
                <a:cs typeface="Calibri" panose="020F0502020204030204" pitchFamily="34" charset="0"/>
              </a:rPr>
              <a:t>Significant, transformative changes that introduce entirely new products, services, or ways of doing business. Often involve breakthrough technologies or novel approaches that create new markets or dramatically reshape existing ones.</a:t>
            </a:r>
          </a:p>
          <a:p>
            <a:pPr>
              <a:lnSpc>
                <a:spcPct val="90000"/>
              </a:lnSpc>
              <a:spcAft>
                <a:spcPts val="600"/>
              </a:spcAft>
            </a:pPr>
            <a:r>
              <a:rPr lang="en-US" sz="2000" b="1" kern="1200" dirty="0">
                <a:solidFill>
                  <a:schemeClr val="tx1"/>
                </a:solidFill>
                <a:latin typeface="Calibri" panose="020F0502020204030204" pitchFamily="34" charset="0"/>
                <a:ea typeface="+mn-ea"/>
                <a:cs typeface="Calibri" panose="020F0502020204030204" pitchFamily="34" charset="0"/>
              </a:rPr>
              <a:t>Sustaining Innovation: </a:t>
            </a:r>
            <a:r>
              <a:rPr lang="en-US" sz="2000" kern="1200" dirty="0">
                <a:solidFill>
                  <a:schemeClr val="tx1"/>
                </a:solidFill>
                <a:latin typeface="Calibri" panose="020F0502020204030204" pitchFamily="34" charset="0"/>
                <a:ea typeface="+mn-ea"/>
                <a:cs typeface="Calibri" panose="020F0502020204030204" pitchFamily="34" charset="0"/>
              </a:rPr>
              <a:t>Improvements that enhance the performance of established products or services along dimensions historically valued by mainstream customers. Can include both incremental and more significant advancements.</a:t>
            </a:r>
          </a:p>
          <a:p>
            <a:pPr>
              <a:lnSpc>
                <a:spcPct val="90000"/>
              </a:lnSpc>
              <a:spcAft>
                <a:spcPts val="600"/>
              </a:spcAft>
            </a:pPr>
            <a:r>
              <a:rPr lang="en-US" sz="2000" b="1" kern="1200" dirty="0">
                <a:solidFill>
                  <a:schemeClr val="tx1"/>
                </a:solidFill>
                <a:latin typeface="Calibri" panose="020F0502020204030204" pitchFamily="34" charset="0"/>
                <a:ea typeface="+mn-ea"/>
                <a:cs typeface="Calibri" panose="020F0502020204030204" pitchFamily="34" charset="0"/>
              </a:rPr>
              <a:t>Disruptive Innovation</a:t>
            </a:r>
            <a:r>
              <a:rPr lang="en-US" sz="2000" kern="1200" dirty="0">
                <a:solidFill>
                  <a:schemeClr val="tx1"/>
                </a:solidFill>
                <a:latin typeface="Calibri" panose="020F0502020204030204" pitchFamily="34" charset="0"/>
                <a:ea typeface="+mn-ea"/>
                <a:cs typeface="Calibri" panose="020F0502020204030204" pitchFamily="34" charset="0"/>
              </a:rPr>
              <a:t>: Innovations that initially serve a niche market with a product or service that may be simpler, cheaper, or more convenient than existing offerings. Over time, these innovations improve and move upmarket, eventually displacing established competitors.</a:t>
            </a:r>
          </a:p>
          <a:p>
            <a:pPr>
              <a:lnSpc>
                <a:spcPct val="90000"/>
              </a:lnSpc>
              <a:spcAft>
                <a:spcPts val="600"/>
              </a:spcAft>
            </a:pPr>
            <a:endParaRPr lang="en-US" sz="2000" kern="1200" dirty="0">
              <a:solidFill>
                <a:schemeClr val="tx1"/>
              </a:solidFill>
              <a:latin typeface="Calibri" panose="020F0502020204030204" pitchFamily="34" charset="0"/>
              <a:ea typeface="+mn-ea"/>
              <a:cs typeface="Calibri" panose="020F0502020204030204" pitchFamily="34" charset="0"/>
            </a:endParaRPr>
          </a:p>
          <a:p>
            <a:pPr>
              <a:lnSpc>
                <a:spcPct val="90000"/>
              </a:lnSpc>
              <a:spcAft>
                <a:spcPts val="600"/>
              </a:spcAft>
            </a:pPr>
            <a:r>
              <a:rPr lang="en-US" sz="2000" b="1" kern="1200" dirty="0">
                <a:solidFill>
                  <a:schemeClr val="tx1"/>
                </a:solidFill>
                <a:latin typeface="Calibri" panose="020F0502020204030204" pitchFamily="34" charset="0"/>
                <a:ea typeface="+mn-ea"/>
                <a:cs typeface="Calibri" panose="020F0502020204030204" pitchFamily="34" charset="0"/>
              </a:rPr>
              <a:t>Process Innovation: </a:t>
            </a:r>
            <a:r>
              <a:rPr lang="en-US" sz="2000" kern="1200" dirty="0">
                <a:solidFill>
                  <a:schemeClr val="tx1"/>
                </a:solidFill>
                <a:latin typeface="Calibri" panose="020F0502020204030204" pitchFamily="34" charset="0"/>
                <a:ea typeface="+mn-ea"/>
                <a:cs typeface="Calibri" panose="020F0502020204030204" pitchFamily="34" charset="0"/>
              </a:rPr>
              <a:t>Improving or redesigning how a company creates or delivers its products or services. Focuses on enhancing efficiency, reducing costs, or improving quality in internal operations.</a:t>
            </a:r>
          </a:p>
          <a:p>
            <a:pPr>
              <a:lnSpc>
                <a:spcPct val="90000"/>
              </a:lnSpc>
              <a:spcAft>
                <a:spcPts val="600"/>
              </a:spcAft>
            </a:pPr>
            <a:r>
              <a:rPr lang="en-US" sz="2000" b="1" kern="1200" dirty="0">
                <a:solidFill>
                  <a:schemeClr val="tx1"/>
                </a:solidFill>
                <a:latin typeface="Calibri" panose="020F0502020204030204" pitchFamily="34" charset="0"/>
                <a:ea typeface="+mn-ea"/>
                <a:cs typeface="Calibri" panose="020F0502020204030204" pitchFamily="34" charset="0"/>
              </a:rPr>
              <a:t>Product Innovation: </a:t>
            </a:r>
            <a:r>
              <a:rPr lang="en-US" sz="2000" kern="1200" dirty="0">
                <a:solidFill>
                  <a:schemeClr val="tx1"/>
                </a:solidFill>
                <a:latin typeface="Calibri" panose="020F0502020204030204" pitchFamily="34" charset="0"/>
                <a:ea typeface="+mn-ea"/>
                <a:cs typeface="Calibri" panose="020F0502020204030204" pitchFamily="34" charset="0"/>
              </a:rPr>
              <a:t>Developing new products or significantly improving existing ones to meet market needs or create new markets. This can involve changes in functionality, design, or features.</a:t>
            </a:r>
          </a:p>
          <a:p>
            <a:pPr>
              <a:lnSpc>
                <a:spcPct val="90000"/>
              </a:lnSpc>
              <a:spcAft>
                <a:spcPts val="600"/>
              </a:spcAft>
            </a:pPr>
            <a:r>
              <a:rPr lang="en-US" sz="2000" b="1" kern="1200" dirty="0">
                <a:solidFill>
                  <a:schemeClr val="tx1"/>
                </a:solidFill>
                <a:latin typeface="Calibri" panose="020F0502020204030204" pitchFamily="34" charset="0"/>
                <a:ea typeface="+mn-ea"/>
                <a:cs typeface="Calibri" panose="020F0502020204030204" pitchFamily="34" charset="0"/>
              </a:rPr>
              <a:t>Business Model Innovation (revenue model innovation): </a:t>
            </a:r>
            <a:r>
              <a:rPr lang="en-US" sz="2000" kern="1200" dirty="0">
                <a:solidFill>
                  <a:schemeClr val="tx1"/>
                </a:solidFill>
                <a:latin typeface="Calibri" panose="020F0502020204030204" pitchFamily="34" charset="0"/>
                <a:ea typeface="+mn-ea"/>
                <a:cs typeface="Calibri" panose="020F0502020204030204" pitchFamily="34" charset="0"/>
              </a:rPr>
              <a:t>Fundamentally changing how a company creates, delivers, and captures value. Involves altering revenue streams, customer relationships, or key activities.</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819900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B47D22-2A67-C704-2C90-13FA3528431F}"/>
              </a:ext>
            </a:extLst>
          </p:cNvPr>
          <p:cNvSpPr txBox="1"/>
          <p:nvPr/>
        </p:nvSpPr>
        <p:spPr>
          <a:xfrm>
            <a:off x="970202" y="596001"/>
            <a:ext cx="10506456" cy="10149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1" dirty="0">
                <a:solidFill>
                  <a:srgbClr val="606EB2"/>
                </a:solidFill>
                <a:latin typeface="Antonio" charset="0"/>
              </a:rPr>
              <a:t>Anywhere in our Business Model</a:t>
            </a:r>
          </a:p>
        </p:txBody>
      </p:sp>
      <p:sp>
        <p:nvSpPr>
          <p:cNvPr id="3" name="Textfeld 17">
            <a:extLst>
              <a:ext uri="{FF2B5EF4-FFF2-40B4-BE49-F238E27FC236}">
                <a16:creationId xmlns:a16="http://schemas.microsoft.com/office/drawing/2014/main" id="{216DAFD9-9516-5349-252C-5BF74E2E36AD}"/>
              </a:ext>
            </a:extLst>
          </p:cNvPr>
          <p:cNvSpPr txBox="1"/>
          <p:nvPr/>
        </p:nvSpPr>
        <p:spPr>
          <a:xfrm>
            <a:off x="4396339" y="1938560"/>
            <a:ext cx="3884659" cy="523220"/>
          </a:xfrm>
          <a:prstGeom prst="rect">
            <a:avLst/>
          </a:prstGeom>
          <a:solidFill>
            <a:srgbClr val="171D23"/>
          </a:solidFill>
        </p:spPr>
        <p:txBody>
          <a:bodyPr wrap="square" rtlCol="0">
            <a:spAutoFit/>
          </a:bodyPr>
          <a:lstStyle/>
          <a:p>
            <a:pPr algn="ctr"/>
            <a:r>
              <a:rPr lang="de-DE" sz="2800" dirty="0">
                <a:solidFill>
                  <a:srgbClr val="FFFFFF"/>
                </a:solidFill>
              </a:rPr>
              <a:t>Business Model</a:t>
            </a:r>
          </a:p>
        </p:txBody>
      </p:sp>
      <p:grpSp>
        <p:nvGrpSpPr>
          <p:cNvPr id="4" name="Group 3">
            <a:extLst>
              <a:ext uri="{FF2B5EF4-FFF2-40B4-BE49-F238E27FC236}">
                <a16:creationId xmlns:a16="http://schemas.microsoft.com/office/drawing/2014/main" id="{757D8093-32E9-D189-3AA9-5AAF58DA6549}"/>
              </a:ext>
            </a:extLst>
          </p:cNvPr>
          <p:cNvGrpSpPr/>
          <p:nvPr/>
        </p:nvGrpSpPr>
        <p:grpSpPr>
          <a:xfrm>
            <a:off x="5224455" y="2596030"/>
            <a:ext cx="2199199" cy="3771802"/>
            <a:chOff x="5118948" y="2575832"/>
            <a:chExt cx="2199199" cy="3771802"/>
          </a:xfrm>
        </p:grpSpPr>
        <p:pic>
          <p:nvPicPr>
            <p:cNvPr id="5" name="Bild 11">
              <a:extLst>
                <a:ext uri="{FF2B5EF4-FFF2-40B4-BE49-F238E27FC236}">
                  <a16:creationId xmlns:a16="http://schemas.microsoft.com/office/drawing/2014/main" id="{23F55EF5-186C-643F-649B-12968F45CB5E}"/>
                </a:ext>
              </a:extLst>
            </p:cNvPr>
            <p:cNvPicPr>
              <a:picLocks noChangeAspect="1"/>
            </p:cNvPicPr>
            <p:nvPr/>
          </p:nvPicPr>
          <p:blipFill>
            <a:blip r:embed="rId2"/>
            <a:stretch>
              <a:fillRect/>
            </a:stretch>
          </p:blipFill>
          <p:spPr>
            <a:xfrm>
              <a:off x="5451115" y="4041143"/>
              <a:ext cx="1534865" cy="2306491"/>
            </a:xfrm>
            <a:prstGeom prst="rect">
              <a:avLst/>
            </a:prstGeom>
          </p:spPr>
        </p:pic>
        <p:sp>
          <p:nvSpPr>
            <p:cNvPr id="7" name="Textfeld 15">
              <a:extLst>
                <a:ext uri="{FF2B5EF4-FFF2-40B4-BE49-F238E27FC236}">
                  <a16:creationId xmlns:a16="http://schemas.microsoft.com/office/drawing/2014/main" id="{9466EDA4-E146-A337-3DDE-7DA712F6506E}"/>
                </a:ext>
              </a:extLst>
            </p:cNvPr>
            <p:cNvSpPr txBox="1"/>
            <p:nvPr/>
          </p:nvSpPr>
          <p:spPr>
            <a:xfrm>
              <a:off x="5118948" y="3529297"/>
              <a:ext cx="2199199" cy="369332"/>
            </a:xfrm>
            <a:prstGeom prst="rect">
              <a:avLst/>
            </a:prstGeom>
            <a:noFill/>
          </p:spPr>
          <p:txBody>
            <a:bodyPr wrap="square" rtlCol="0">
              <a:spAutoFit/>
            </a:bodyPr>
            <a:lstStyle/>
            <a:p>
              <a:r>
                <a:rPr lang="de-DE" dirty="0"/>
                <a:t>Value Architecture</a:t>
              </a:r>
            </a:p>
          </p:txBody>
        </p:sp>
        <p:sp>
          <p:nvSpPr>
            <p:cNvPr id="8" name="Pfeil nach oben 20">
              <a:extLst>
                <a:ext uri="{FF2B5EF4-FFF2-40B4-BE49-F238E27FC236}">
                  <a16:creationId xmlns:a16="http://schemas.microsoft.com/office/drawing/2014/main" id="{B695E64E-0064-04D9-9CFB-A5925D1454D9}"/>
                </a:ext>
              </a:extLst>
            </p:cNvPr>
            <p:cNvSpPr/>
            <p:nvPr/>
          </p:nvSpPr>
          <p:spPr>
            <a:xfrm rot="10800000">
              <a:off x="5844966" y="2575832"/>
              <a:ext cx="573547" cy="754806"/>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grpSp>
        <p:nvGrpSpPr>
          <p:cNvPr id="16" name="Group 15">
            <a:extLst>
              <a:ext uri="{FF2B5EF4-FFF2-40B4-BE49-F238E27FC236}">
                <a16:creationId xmlns:a16="http://schemas.microsoft.com/office/drawing/2014/main" id="{3BFAAB9E-A6C8-4AD6-136A-974CF41F593F}"/>
              </a:ext>
            </a:extLst>
          </p:cNvPr>
          <p:cNvGrpSpPr/>
          <p:nvPr/>
        </p:nvGrpSpPr>
        <p:grpSpPr>
          <a:xfrm>
            <a:off x="7589567" y="2751343"/>
            <a:ext cx="2348149" cy="3431260"/>
            <a:chOff x="7589567" y="2751343"/>
            <a:chExt cx="2348149" cy="3431260"/>
          </a:xfrm>
        </p:grpSpPr>
        <p:pic>
          <p:nvPicPr>
            <p:cNvPr id="9" name="Bild 13" descr="AA006219.png">
              <a:extLst>
                <a:ext uri="{FF2B5EF4-FFF2-40B4-BE49-F238E27FC236}">
                  <a16:creationId xmlns:a16="http://schemas.microsoft.com/office/drawing/2014/main" id="{93EB5102-610F-9AFD-1ADC-3F7D1360CD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74223" y="4061341"/>
              <a:ext cx="1421285" cy="2121262"/>
            </a:xfrm>
            <a:prstGeom prst="rect">
              <a:avLst/>
            </a:prstGeom>
          </p:spPr>
        </p:pic>
        <p:sp>
          <p:nvSpPr>
            <p:cNvPr id="10" name="Textfeld 16">
              <a:extLst>
                <a:ext uri="{FF2B5EF4-FFF2-40B4-BE49-F238E27FC236}">
                  <a16:creationId xmlns:a16="http://schemas.microsoft.com/office/drawing/2014/main" id="{6B789D06-4433-95BF-FB67-3C989DCC128D}"/>
                </a:ext>
              </a:extLst>
            </p:cNvPr>
            <p:cNvSpPr txBox="1"/>
            <p:nvPr/>
          </p:nvSpPr>
          <p:spPr>
            <a:xfrm>
              <a:off x="8032014" y="3549495"/>
              <a:ext cx="1905702" cy="369332"/>
            </a:xfrm>
            <a:prstGeom prst="rect">
              <a:avLst/>
            </a:prstGeom>
            <a:noFill/>
          </p:spPr>
          <p:txBody>
            <a:bodyPr wrap="square" rtlCol="0">
              <a:spAutoFit/>
            </a:bodyPr>
            <a:lstStyle/>
            <a:p>
              <a:r>
                <a:rPr lang="de-DE" dirty="0"/>
                <a:t>Revenue Model</a:t>
              </a:r>
            </a:p>
          </p:txBody>
        </p:sp>
        <p:sp>
          <p:nvSpPr>
            <p:cNvPr id="11" name="Pfeil nach oben 22">
              <a:extLst>
                <a:ext uri="{FF2B5EF4-FFF2-40B4-BE49-F238E27FC236}">
                  <a16:creationId xmlns:a16="http://schemas.microsoft.com/office/drawing/2014/main" id="{74D3EE25-6E67-5778-75FF-2EBC26FF60A5}"/>
                </a:ext>
              </a:extLst>
            </p:cNvPr>
            <p:cNvSpPr/>
            <p:nvPr/>
          </p:nvSpPr>
          <p:spPr>
            <a:xfrm rot="6920819">
              <a:off x="7971770" y="2369140"/>
              <a:ext cx="573547" cy="1337953"/>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grpSp>
        <p:nvGrpSpPr>
          <p:cNvPr id="12" name="Group 11">
            <a:extLst>
              <a:ext uri="{FF2B5EF4-FFF2-40B4-BE49-F238E27FC236}">
                <a16:creationId xmlns:a16="http://schemas.microsoft.com/office/drawing/2014/main" id="{CABD94F8-45F2-3923-B361-42851EBD7432}"/>
              </a:ext>
            </a:extLst>
          </p:cNvPr>
          <p:cNvGrpSpPr/>
          <p:nvPr/>
        </p:nvGrpSpPr>
        <p:grpSpPr>
          <a:xfrm>
            <a:off x="2455678" y="2772493"/>
            <a:ext cx="2602862" cy="3088827"/>
            <a:chOff x="2350171" y="2752295"/>
            <a:chExt cx="2602862" cy="3088827"/>
          </a:xfrm>
        </p:grpSpPr>
        <p:sp>
          <p:nvSpPr>
            <p:cNvPr id="13" name="Textfeld 14">
              <a:extLst>
                <a:ext uri="{FF2B5EF4-FFF2-40B4-BE49-F238E27FC236}">
                  <a16:creationId xmlns:a16="http://schemas.microsoft.com/office/drawing/2014/main" id="{0F541636-E881-F9B5-4B9C-653BD6061456}"/>
                </a:ext>
              </a:extLst>
            </p:cNvPr>
            <p:cNvSpPr txBox="1"/>
            <p:nvPr/>
          </p:nvSpPr>
          <p:spPr>
            <a:xfrm>
              <a:off x="2350171" y="3529298"/>
              <a:ext cx="2036603" cy="369332"/>
            </a:xfrm>
            <a:prstGeom prst="rect">
              <a:avLst/>
            </a:prstGeom>
            <a:noFill/>
          </p:spPr>
          <p:txBody>
            <a:bodyPr wrap="square" rtlCol="0">
              <a:spAutoFit/>
            </a:bodyPr>
            <a:lstStyle/>
            <a:p>
              <a:r>
                <a:rPr lang="de-DE" dirty="0"/>
                <a:t>Value Proposition</a:t>
              </a:r>
            </a:p>
          </p:txBody>
        </p:sp>
        <p:sp>
          <p:nvSpPr>
            <p:cNvPr id="14" name="Pfeil nach oben 18">
              <a:extLst>
                <a:ext uri="{FF2B5EF4-FFF2-40B4-BE49-F238E27FC236}">
                  <a16:creationId xmlns:a16="http://schemas.microsoft.com/office/drawing/2014/main" id="{2E1D0B99-2238-34F4-3AF2-DC487255637B}"/>
                </a:ext>
              </a:extLst>
            </p:cNvPr>
            <p:cNvSpPr/>
            <p:nvPr/>
          </p:nvSpPr>
          <p:spPr>
            <a:xfrm rot="13550638">
              <a:off x="3997283" y="2370092"/>
              <a:ext cx="573547" cy="1337953"/>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5" name="Bild 2">
              <a:extLst>
                <a:ext uri="{FF2B5EF4-FFF2-40B4-BE49-F238E27FC236}">
                  <a16:creationId xmlns:a16="http://schemas.microsoft.com/office/drawing/2014/main" id="{23DC3E46-91E6-F65C-1543-DB1F116D6E2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56143" y="4220670"/>
              <a:ext cx="1620452" cy="1620452"/>
            </a:xfrm>
            <a:prstGeom prst="rect">
              <a:avLst/>
            </a:prstGeom>
          </p:spPr>
        </p:pic>
      </p:grpSp>
    </p:spTree>
    <p:extLst>
      <p:ext uri="{BB962C8B-B14F-4D97-AF65-F5344CB8AC3E}">
        <p14:creationId xmlns:p14="http://schemas.microsoft.com/office/powerpoint/2010/main" val="16358425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dissolv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 5" descr="overview of entire business model canvas">
            <a:extLst>
              <a:ext uri="{FF2B5EF4-FFF2-40B4-BE49-F238E27FC236}">
                <a16:creationId xmlns:a16="http://schemas.microsoft.com/office/drawing/2014/main" id="{D457CC60-3BD4-38A2-9D73-E879605F152D}"/>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l="6474" t="10601" r="6549" b="6431"/>
          <a:stretch/>
        </p:blipFill>
        <p:spPr>
          <a:xfrm>
            <a:off x="2161606" y="931332"/>
            <a:ext cx="8678007" cy="5849545"/>
          </a:xfrm>
          <a:prstGeom prst="rect">
            <a:avLst/>
          </a:prstGeom>
        </p:spPr>
      </p:pic>
      <p:sp>
        <p:nvSpPr>
          <p:cNvPr id="2" name="Rectangle 1">
            <a:extLst>
              <a:ext uri="{FF2B5EF4-FFF2-40B4-BE49-F238E27FC236}">
                <a16:creationId xmlns:a16="http://schemas.microsoft.com/office/drawing/2014/main" id="{5E7E0294-F116-1712-D772-9C388CD1E21A}"/>
              </a:ext>
            </a:extLst>
          </p:cNvPr>
          <p:cNvSpPr/>
          <p:nvPr/>
        </p:nvSpPr>
        <p:spPr>
          <a:xfrm>
            <a:off x="7396223" y="1250066"/>
            <a:ext cx="3599726" cy="3727048"/>
          </a:xfrm>
          <a:prstGeom prst="rect">
            <a:avLst/>
          </a:prstGeom>
          <a:noFill/>
          <a:ln w="3810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3" name="Rectangle 2">
            <a:extLst>
              <a:ext uri="{FF2B5EF4-FFF2-40B4-BE49-F238E27FC236}">
                <a16:creationId xmlns:a16="http://schemas.microsoft.com/office/drawing/2014/main" id="{98296B84-628C-E0C4-4C93-265334D9D435}"/>
              </a:ext>
            </a:extLst>
          </p:cNvPr>
          <p:cNvSpPr/>
          <p:nvPr/>
        </p:nvSpPr>
        <p:spPr>
          <a:xfrm>
            <a:off x="1772856" y="1286719"/>
            <a:ext cx="5611792" cy="3597797"/>
          </a:xfrm>
          <a:prstGeom prst="rect">
            <a:avLst/>
          </a:prstGeom>
          <a:noFill/>
          <a:ln w="38100">
            <a:solidFill>
              <a:srgbClr val="00B05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9F33953D-D791-809E-7500-FED6C87194F6}"/>
              </a:ext>
            </a:extLst>
          </p:cNvPr>
          <p:cNvSpPr/>
          <p:nvPr/>
        </p:nvSpPr>
        <p:spPr>
          <a:xfrm>
            <a:off x="1805650" y="4953965"/>
            <a:ext cx="9120851" cy="914400"/>
          </a:xfrm>
          <a:prstGeom prst="rect">
            <a:avLst/>
          </a:prstGeom>
          <a:noFill/>
          <a:ln w="38100">
            <a:solidFill>
              <a:schemeClr val="accent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A5681E5F-EC3E-DE8A-AE4E-65A7BD7C2E97}"/>
              </a:ext>
            </a:extLst>
          </p:cNvPr>
          <p:cNvSpPr txBox="1"/>
          <p:nvPr/>
        </p:nvSpPr>
        <p:spPr>
          <a:xfrm>
            <a:off x="3292997" y="272534"/>
            <a:ext cx="1915610" cy="646331"/>
          </a:xfrm>
          <a:prstGeom prst="rect">
            <a:avLst/>
          </a:prstGeom>
          <a:noFill/>
        </p:spPr>
        <p:txBody>
          <a:bodyPr wrap="square">
            <a:spAutoFit/>
          </a:bodyPr>
          <a:lstStyle/>
          <a:p>
            <a:r>
              <a:rPr lang="en-US" sz="1800" b="1" kern="1200" dirty="0">
                <a:solidFill>
                  <a:srgbClr val="00B050"/>
                </a:solidFill>
                <a:latin typeface="Calibri" panose="020F0502020204030204" pitchFamily="34" charset="0"/>
                <a:ea typeface="+mn-ea"/>
                <a:cs typeface="Calibri" panose="020F0502020204030204" pitchFamily="34" charset="0"/>
              </a:rPr>
              <a:t>Process Innovation</a:t>
            </a:r>
            <a:endParaRPr lang="en-US" dirty="0">
              <a:solidFill>
                <a:srgbClr val="00B050"/>
              </a:solidFill>
            </a:endParaRPr>
          </a:p>
        </p:txBody>
      </p:sp>
      <p:sp>
        <p:nvSpPr>
          <p:cNvPr id="7" name="TextBox 6">
            <a:extLst>
              <a:ext uri="{FF2B5EF4-FFF2-40B4-BE49-F238E27FC236}">
                <a16:creationId xmlns:a16="http://schemas.microsoft.com/office/drawing/2014/main" id="{00CD5897-81E3-2637-E5F6-10C816E01CDA}"/>
              </a:ext>
            </a:extLst>
          </p:cNvPr>
          <p:cNvSpPr txBox="1"/>
          <p:nvPr/>
        </p:nvSpPr>
        <p:spPr>
          <a:xfrm>
            <a:off x="875818" y="5969207"/>
            <a:ext cx="1566440" cy="923330"/>
          </a:xfrm>
          <a:prstGeom prst="rect">
            <a:avLst/>
          </a:prstGeom>
          <a:noFill/>
        </p:spPr>
        <p:txBody>
          <a:bodyPr wrap="square">
            <a:spAutoFit/>
          </a:bodyPr>
          <a:lstStyle/>
          <a:p>
            <a:r>
              <a:rPr lang="en-US" sz="1800" b="1" kern="1200" dirty="0">
                <a:solidFill>
                  <a:schemeClr val="accent1"/>
                </a:solidFill>
                <a:latin typeface="Calibri" panose="020F0502020204030204" pitchFamily="34" charset="0"/>
                <a:ea typeface="+mn-ea"/>
                <a:cs typeface="Calibri" panose="020F0502020204030204" pitchFamily="34" charset="0"/>
              </a:rPr>
              <a:t>Business Model Innovation</a:t>
            </a:r>
            <a:endParaRPr lang="en-US" dirty="0">
              <a:solidFill>
                <a:schemeClr val="accent1"/>
              </a:solidFill>
            </a:endParaRPr>
          </a:p>
        </p:txBody>
      </p:sp>
      <p:sp>
        <p:nvSpPr>
          <p:cNvPr id="8" name="TextBox 7">
            <a:extLst>
              <a:ext uri="{FF2B5EF4-FFF2-40B4-BE49-F238E27FC236}">
                <a16:creationId xmlns:a16="http://schemas.microsoft.com/office/drawing/2014/main" id="{60CCF693-D846-6D59-4742-765CFDA514B1}"/>
              </a:ext>
            </a:extLst>
          </p:cNvPr>
          <p:cNvSpPr txBox="1"/>
          <p:nvPr/>
        </p:nvSpPr>
        <p:spPr>
          <a:xfrm>
            <a:off x="8966521" y="413360"/>
            <a:ext cx="1915610" cy="646331"/>
          </a:xfrm>
          <a:prstGeom prst="rect">
            <a:avLst/>
          </a:prstGeom>
          <a:noFill/>
        </p:spPr>
        <p:txBody>
          <a:bodyPr wrap="square">
            <a:spAutoFit/>
          </a:bodyPr>
          <a:lstStyle/>
          <a:p>
            <a:r>
              <a:rPr lang="en-US" sz="1800" b="1" kern="1200" dirty="0">
                <a:solidFill>
                  <a:srgbClr val="FF0000"/>
                </a:solidFill>
                <a:latin typeface="Calibri" panose="020F0502020204030204" pitchFamily="34" charset="0"/>
                <a:ea typeface="+mn-ea"/>
                <a:cs typeface="Calibri" panose="020F0502020204030204" pitchFamily="34" charset="0"/>
              </a:rPr>
              <a:t>Product Innovation</a:t>
            </a:r>
            <a:endParaRPr lang="en-US" dirty="0">
              <a:solidFill>
                <a:srgbClr val="FF0000"/>
              </a:solidFill>
            </a:endParaRPr>
          </a:p>
        </p:txBody>
      </p:sp>
    </p:spTree>
    <p:extLst>
      <p:ext uri="{BB962C8B-B14F-4D97-AF65-F5344CB8AC3E}">
        <p14:creationId xmlns:p14="http://schemas.microsoft.com/office/powerpoint/2010/main" val="34612262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ACFE5-B955-1E85-4A8F-72930D2C23EA}"/>
              </a:ext>
            </a:extLst>
          </p:cNvPr>
          <p:cNvSpPr>
            <a:spLocks noGrp="1"/>
          </p:cNvSpPr>
          <p:nvPr>
            <p:ph type="title"/>
          </p:nvPr>
        </p:nvSpPr>
        <p:spPr>
          <a:xfrm>
            <a:off x="3259250" y="196548"/>
            <a:ext cx="7220712" cy="739353"/>
          </a:xfrm>
        </p:spPr>
        <p:txBody>
          <a:bodyPr/>
          <a:lstStyle/>
          <a:p>
            <a:r>
              <a:rPr lang="en-US" dirty="0"/>
              <a:t>BMC- The alternative view</a:t>
            </a:r>
          </a:p>
        </p:txBody>
      </p:sp>
      <p:pic>
        <p:nvPicPr>
          <p:cNvPr id="5" name="Content Placeholder 4">
            <a:extLst>
              <a:ext uri="{FF2B5EF4-FFF2-40B4-BE49-F238E27FC236}">
                <a16:creationId xmlns:a16="http://schemas.microsoft.com/office/drawing/2014/main" id="{F6FC2B2A-A485-45D5-1418-779760220548}"/>
              </a:ext>
            </a:extLst>
          </p:cNvPr>
          <p:cNvPicPr>
            <a:picLocks noGrp="1" noChangeAspect="1"/>
          </p:cNvPicPr>
          <p:nvPr>
            <p:ph idx="1"/>
          </p:nvPr>
        </p:nvPicPr>
        <p:blipFill>
          <a:blip r:embed="rId2"/>
          <a:stretch>
            <a:fillRect/>
          </a:stretch>
        </p:blipFill>
        <p:spPr>
          <a:xfrm>
            <a:off x="731521" y="935901"/>
            <a:ext cx="10295946" cy="5791470"/>
          </a:xfrm>
        </p:spPr>
      </p:pic>
    </p:spTree>
    <p:extLst>
      <p:ext uri="{BB962C8B-B14F-4D97-AF65-F5344CB8AC3E}">
        <p14:creationId xmlns:p14="http://schemas.microsoft.com/office/powerpoint/2010/main" val="63672961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D315947B-63F7-84F5-D8F7-40AE3B9A4FA0}"/>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OW PURPOSE DRIVES COMPETITIVE DIFFERENTIATION AND EMOTIONAL ENGAGEMENT |  Lead Generation Company &amp; Marketing Agency To Grow Your Sales | Leadervest">
            <a:extLst>
              <a:ext uri="{FF2B5EF4-FFF2-40B4-BE49-F238E27FC236}">
                <a16:creationId xmlns:a16="http://schemas.microsoft.com/office/drawing/2014/main" id="{C65596DD-B3A2-1269-8E4F-0970E60AD5B9}"/>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t="911" b="24089"/>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F0DB196-7C02-4DB3-D1CA-97AEEEB1FD50}"/>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a:solidFill>
                  <a:srgbClr val="FFFFFF"/>
                </a:solidFill>
                <a:latin typeface="+mj-lt"/>
                <a:ea typeface="+mj-ea"/>
                <a:cs typeface="+mj-cs"/>
              </a:rPr>
              <a:t>How does this lead to competitiveness and survivability?</a:t>
            </a:r>
          </a:p>
        </p:txBody>
      </p:sp>
    </p:spTree>
    <p:extLst>
      <p:ext uri="{BB962C8B-B14F-4D97-AF65-F5344CB8AC3E}">
        <p14:creationId xmlns:p14="http://schemas.microsoft.com/office/powerpoint/2010/main" val="2980779144"/>
      </p:ext>
    </p:extLst>
  </p:cSld>
  <p:clrMapOvr>
    <a:overrideClrMapping bg1="dk1" tx1="lt1" bg2="dk2" tx2="lt2" accent1="accent1" accent2="accent2" accent3="accent3" accent4="accent4" accent5="accent5" accent6="accent6" hlink="hlink" folHlink="folHlink"/>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29A2B-E9E1-98BE-2A14-0E2103986867}"/>
              </a:ext>
            </a:extLst>
          </p:cNvPr>
          <p:cNvSpPr>
            <a:spLocks noGrp="1"/>
          </p:cNvSpPr>
          <p:nvPr>
            <p:ph type="title"/>
          </p:nvPr>
        </p:nvSpPr>
        <p:spPr>
          <a:xfrm>
            <a:off x="-130886" y="377886"/>
            <a:ext cx="12449175" cy="1249394"/>
          </a:xfrm>
        </p:spPr>
        <p:txBody>
          <a:bodyPr vert="horz" lIns="91440" tIns="45720" rIns="91440" bIns="45720" rtlCol="0" anchor="ctr">
            <a:noAutofit/>
          </a:bodyPr>
          <a:lstStyle/>
          <a:p>
            <a:pPr algn="ctr"/>
            <a:r>
              <a:rPr lang="en-US" b="1" dirty="0">
                <a:solidFill>
                  <a:srgbClr val="606EB2"/>
                </a:solidFill>
                <a:latin typeface="Antonio" charset="0"/>
                <a:ea typeface="+mn-ea"/>
                <a:cs typeface="+mn-cs"/>
              </a:rPr>
              <a:t>Building</a:t>
            </a:r>
            <a:r>
              <a:rPr lang="en-US" sz="3600" b="1" kern="1200" dirty="0">
                <a:solidFill>
                  <a:schemeClr val="tx1"/>
                </a:solidFill>
                <a:latin typeface="+mj-lt"/>
                <a:ea typeface="+mj-ea"/>
                <a:cs typeface="+mj-cs"/>
              </a:rPr>
              <a:t> </a:t>
            </a:r>
            <a:r>
              <a:rPr lang="en-US" b="1" dirty="0">
                <a:solidFill>
                  <a:srgbClr val="606EB2"/>
                </a:solidFill>
                <a:latin typeface="Antonio" charset="0"/>
                <a:ea typeface="+mn-ea"/>
                <a:cs typeface="+mn-cs"/>
              </a:rPr>
              <a:t>and managing a new entrepreneurial firm – 4 framework strategies - for longer sustainability in the market</a:t>
            </a:r>
          </a:p>
        </p:txBody>
      </p:sp>
      <p:pic>
        <p:nvPicPr>
          <p:cNvPr id="4" name="object 5">
            <a:extLst>
              <a:ext uri="{FF2B5EF4-FFF2-40B4-BE49-F238E27FC236}">
                <a16:creationId xmlns:a16="http://schemas.microsoft.com/office/drawing/2014/main" id="{E8D28EC0-50B4-004F-7B2E-22C4C2C277B6}"/>
              </a:ext>
            </a:extLst>
          </p:cNvPr>
          <p:cNvPicPr>
            <a:picLocks noGrp="1"/>
          </p:cNvPicPr>
          <p:nvPr>
            <p:ph idx="1"/>
          </p:nvPr>
        </p:nvPicPr>
        <p:blipFill rotWithShape="1">
          <a:blip r:embed="rId2" cstate="print"/>
          <a:srcRect r="76532" b="-426"/>
          <a:stretch/>
        </p:blipFill>
        <p:spPr>
          <a:xfrm>
            <a:off x="0" y="3181640"/>
            <a:ext cx="2879124" cy="1962202"/>
          </a:xfrm>
          <a:prstGeom prst="rect">
            <a:avLst/>
          </a:prstGeom>
        </p:spPr>
      </p:pic>
      <p:sp>
        <p:nvSpPr>
          <p:cNvPr id="6" name="TextBox 5">
            <a:extLst>
              <a:ext uri="{FF2B5EF4-FFF2-40B4-BE49-F238E27FC236}">
                <a16:creationId xmlns:a16="http://schemas.microsoft.com/office/drawing/2014/main" id="{06F4BC7D-C519-5D76-8DF7-643E8811851D}"/>
              </a:ext>
            </a:extLst>
          </p:cNvPr>
          <p:cNvSpPr txBox="1"/>
          <p:nvPr/>
        </p:nvSpPr>
        <p:spPr>
          <a:xfrm>
            <a:off x="412326" y="5236767"/>
            <a:ext cx="1944365" cy="966931"/>
          </a:xfrm>
          <a:prstGeom prst="rect">
            <a:avLst/>
          </a:prstGeom>
          <a:noFill/>
        </p:spPr>
        <p:txBody>
          <a:bodyPr wrap="square">
            <a:spAutoFit/>
          </a:bodyPr>
          <a:lstStyle/>
          <a:p>
            <a:pPr marL="12700" marR="5080" lvl="0" indent="0" algn="l" defTabSz="914400" rtl="0" eaLnBrk="1" fontAlgn="auto" latinLnBrk="0" hangingPunct="1">
              <a:lnSpc>
                <a:spcPct val="100000"/>
              </a:lnSpc>
              <a:spcBef>
                <a:spcPts val="95"/>
              </a:spcBef>
              <a:spcAft>
                <a:spcPts val="0"/>
              </a:spcAft>
              <a:buClrTx/>
              <a:buSzTx/>
              <a:buFontTx/>
              <a:buNone/>
              <a:tabLst/>
              <a:defRPr/>
            </a:pPr>
            <a:r>
              <a:rPr kumimoji="0" lang="en-GB" sz="2800" b="1" i="0" u="none" strike="noStrike" kern="1200" cap="none" spc="-5" normalizeH="0" baseline="0" noProof="0" dirty="0">
                <a:ln>
                  <a:noFill/>
                </a:ln>
                <a:solidFill>
                  <a:prstClr val="black"/>
                </a:solidFill>
                <a:effectLst/>
                <a:uLnTx/>
                <a:uFillTx/>
                <a:latin typeface="Times New Roman"/>
                <a:ea typeface="+mn-ea"/>
                <a:cs typeface="Times New Roman"/>
              </a:rPr>
              <a:t>how</a:t>
            </a:r>
            <a:r>
              <a:rPr kumimoji="0" lang="en-GB" sz="2800" b="1" i="0" u="none" strike="noStrike" kern="1200" cap="none" spc="-40" normalizeH="0" baseline="0" noProof="0" dirty="0">
                <a:ln>
                  <a:noFill/>
                </a:ln>
                <a:solidFill>
                  <a:prstClr val="black"/>
                </a:solidFill>
                <a:effectLst/>
                <a:uLnTx/>
                <a:uFillTx/>
                <a:latin typeface="Times New Roman"/>
                <a:ea typeface="+mn-ea"/>
                <a:cs typeface="Times New Roman"/>
              </a:rPr>
              <a:t> </a:t>
            </a:r>
            <a:r>
              <a:rPr kumimoji="0" lang="en-GB" sz="2800" b="1" i="0" u="none" strike="noStrike" kern="1200" cap="none" spc="-5" normalizeH="0" baseline="0" noProof="0" dirty="0">
                <a:ln>
                  <a:noFill/>
                </a:ln>
                <a:solidFill>
                  <a:prstClr val="black"/>
                </a:solidFill>
                <a:effectLst/>
                <a:uLnTx/>
                <a:uFillTx/>
                <a:latin typeface="Times New Roman"/>
                <a:ea typeface="+mn-ea"/>
                <a:cs typeface="Times New Roman"/>
              </a:rPr>
              <a:t>a</a:t>
            </a:r>
            <a:r>
              <a:rPr kumimoji="0" lang="en-GB" sz="2800" b="1" i="0" u="none" strike="noStrike" kern="1200" cap="none" spc="-40" normalizeH="0" baseline="0" noProof="0" dirty="0">
                <a:ln>
                  <a:noFill/>
                </a:ln>
                <a:solidFill>
                  <a:prstClr val="black"/>
                </a:solidFill>
                <a:effectLst/>
                <a:uLnTx/>
                <a:uFillTx/>
                <a:latin typeface="Times New Roman"/>
                <a:ea typeface="+mn-ea"/>
                <a:cs typeface="Times New Roman"/>
              </a:rPr>
              <a:t> </a:t>
            </a:r>
            <a:r>
              <a:rPr kumimoji="0" lang="en-GB" sz="2800" b="1" i="0" u="none" strike="noStrike" kern="1200" cap="none" spc="-5" normalizeH="0" baseline="0" noProof="0" dirty="0">
                <a:ln>
                  <a:noFill/>
                </a:ln>
                <a:solidFill>
                  <a:prstClr val="black"/>
                </a:solidFill>
                <a:effectLst/>
                <a:uLnTx/>
                <a:uFillTx/>
                <a:latin typeface="Times New Roman"/>
                <a:ea typeface="+mn-ea"/>
                <a:cs typeface="Times New Roman"/>
              </a:rPr>
              <a:t>firm </a:t>
            </a:r>
            <a:r>
              <a:rPr kumimoji="0" lang="en-GB" sz="2800" b="1" i="0" u="none" strike="noStrike" kern="1200" cap="none" spc="-685" normalizeH="0" baseline="0" noProof="0" dirty="0">
                <a:ln>
                  <a:noFill/>
                </a:ln>
                <a:solidFill>
                  <a:prstClr val="black"/>
                </a:solidFill>
                <a:effectLst/>
                <a:uLnTx/>
                <a:uFillTx/>
                <a:latin typeface="Times New Roman"/>
                <a:ea typeface="+mn-ea"/>
                <a:cs typeface="Times New Roman"/>
              </a:rPr>
              <a:t> </a:t>
            </a:r>
          </a:p>
          <a:p>
            <a:pPr marL="12700" marR="5080" lvl="0" indent="0" algn="l" defTabSz="914400" rtl="0" eaLnBrk="1" fontAlgn="auto" latinLnBrk="0" hangingPunct="1">
              <a:lnSpc>
                <a:spcPct val="100000"/>
              </a:lnSpc>
              <a:spcBef>
                <a:spcPts val="95"/>
              </a:spcBef>
              <a:spcAft>
                <a:spcPts val="0"/>
              </a:spcAft>
              <a:buClrTx/>
              <a:buSzTx/>
              <a:buFontTx/>
              <a:buNone/>
              <a:tabLst/>
              <a:defRPr/>
            </a:pPr>
            <a:r>
              <a:rPr kumimoji="0" lang="en-GB" sz="2800" b="1" i="0" u="none" strike="noStrike" kern="1200" cap="none" spc="-5" normalizeH="0" baseline="0" noProof="0" dirty="0">
                <a:ln>
                  <a:noFill/>
                </a:ln>
                <a:solidFill>
                  <a:prstClr val="black"/>
                </a:solidFill>
                <a:effectLst/>
                <a:uLnTx/>
                <a:uFillTx/>
                <a:latin typeface="Times New Roman"/>
                <a:ea typeface="+mn-ea"/>
                <a:cs typeface="Times New Roman"/>
              </a:rPr>
              <a:t>competes</a:t>
            </a:r>
            <a:endParaRPr kumimoji="0" lang="en-GB" sz="2800" b="1" i="0" u="none" strike="noStrike" kern="1200" cap="none" spc="0" normalizeH="0" baseline="0" noProof="0" dirty="0">
              <a:ln>
                <a:noFill/>
              </a:ln>
              <a:solidFill>
                <a:prstClr val="black"/>
              </a:solidFill>
              <a:effectLst/>
              <a:uLnTx/>
              <a:uFillTx/>
              <a:latin typeface="Times New Roman"/>
              <a:ea typeface="+mn-ea"/>
              <a:cs typeface="Times New Roman"/>
            </a:endParaRPr>
          </a:p>
        </p:txBody>
      </p:sp>
      <p:sp>
        <p:nvSpPr>
          <p:cNvPr id="7" name="object 7">
            <a:extLst>
              <a:ext uri="{FF2B5EF4-FFF2-40B4-BE49-F238E27FC236}">
                <a16:creationId xmlns:a16="http://schemas.microsoft.com/office/drawing/2014/main" id="{E1A74F27-334F-2466-90AC-BEB895720B29}"/>
              </a:ext>
            </a:extLst>
          </p:cNvPr>
          <p:cNvSpPr txBox="1"/>
          <p:nvPr/>
        </p:nvSpPr>
        <p:spPr>
          <a:xfrm>
            <a:off x="3624353" y="5178807"/>
            <a:ext cx="1810385" cy="1732280"/>
          </a:xfrm>
          <a:prstGeom prst="rect">
            <a:avLst/>
          </a:prstGeom>
        </p:spPr>
        <p:txBody>
          <a:bodyPr vert="horz" wrap="square" lIns="0" tIns="12065" rIns="0" bIns="0" rtlCol="0">
            <a:spAutoFit/>
          </a:bodyPr>
          <a:lstStyle/>
          <a:p>
            <a:pPr marL="12700" marR="5080" lvl="0" indent="0" algn="ctr" defTabSz="914400" rtl="0" eaLnBrk="1" fontAlgn="auto" latinLnBrk="0" hangingPunct="1">
              <a:lnSpc>
                <a:spcPct val="100000"/>
              </a:lnSpc>
              <a:spcBef>
                <a:spcPts val="95"/>
              </a:spcBef>
              <a:spcAft>
                <a:spcPts val="0"/>
              </a:spcAft>
              <a:buClrTx/>
              <a:buSzTx/>
              <a:buFontTx/>
              <a:buNone/>
              <a:tabLst/>
              <a:defRPr/>
            </a:pPr>
            <a:r>
              <a:rPr kumimoji="0" sz="2800" b="1" i="0" u="none" strike="noStrike" kern="1200" cap="none" spc="0" normalizeH="0" baseline="0" noProof="0" dirty="0">
                <a:ln>
                  <a:noFill/>
                </a:ln>
                <a:solidFill>
                  <a:prstClr val="black"/>
                </a:solidFill>
                <a:effectLst/>
                <a:uLnTx/>
                <a:uFillTx/>
                <a:latin typeface="Times New Roman"/>
                <a:ea typeface="+mn-ea"/>
                <a:cs typeface="Times New Roman"/>
              </a:rPr>
              <a:t>how </a:t>
            </a:r>
            <a:r>
              <a:rPr kumimoji="0" sz="2800" b="1" i="0" u="none" strike="noStrike" kern="1200" cap="none" spc="-5" normalizeH="0" baseline="0" noProof="0" dirty="0">
                <a:ln>
                  <a:noFill/>
                </a:ln>
                <a:solidFill>
                  <a:prstClr val="black"/>
                </a:solidFill>
                <a:effectLst/>
                <a:uLnTx/>
                <a:uFillTx/>
                <a:latin typeface="Times New Roman"/>
                <a:ea typeface="+mn-ea"/>
                <a:cs typeface="Times New Roman"/>
              </a:rPr>
              <a:t>a firm </a:t>
            </a:r>
            <a:r>
              <a:rPr kumimoji="0" sz="2800" b="1" i="0" u="none" strike="noStrike" kern="1200" cap="none" spc="0" normalizeH="0" baseline="0" noProof="0" dirty="0">
                <a:ln>
                  <a:noFill/>
                </a:ln>
                <a:solidFill>
                  <a:prstClr val="black"/>
                </a:solidFill>
                <a:effectLst/>
                <a:uLnTx/>
                <a:uFillTx/>
                <a:latin typeface="Times New Roman"/>
                <a:ea typeface="+mn-ea"/>
                <a:cs typeface="Times New Roman"/>
              </a:rPr>
              <a:t> </a:t>
            </a:r>
            <a:r>
              <a:rPr kumimoji="0" sz="2800" b="1" i="0" u="none" strike="noStrike" kern="1200" cap="none" spc="-5" normalizeH="0" baseline="0" noProof="0" dirty="0">
                <a:ln>
                  <a:noFill/>
                </a:ln>
                <a:solidFill>
                  <a:prstClr val="black"/>
                </a:solidFill>
                <a:effectLst/>
                <a:uLnTx/>
                <a:uFillTx/>
                <a:latin typeface="Times New Roman"/>
                <a:ea typeface="+mn-ea"/>
                <a:cs typeface="Times New Roman"/>
              </a:rPr>
              <a:t>acquires</a:t>
            </a:r>
            <a:r>
              <a:rPr kumimoji="0" sz="2800" b="1" i="0" u="none" strike="noStrike" kern="1200" cap="none" spc="-75" normalizeH="0" baseline="0" noProof="0" dirty="0">
                <a:ln>
                  <a:noFill/>
                </a:ln>
                <a:solidFill>
                  <a:prstClr val="black"/>
                </a:solidFill>
                <a:effectLst/>
                <a:uLnTx/>
                <a:uFillTx/>
                <a:latin typeface="Times New Roman"/>
                <a:ea typeface="+mn-ea"/>
                <a:cs typeface="Times New Roman"/>
              </a:rPr>
              <a:t> </a:t>
            </a:r>
            <a:r>
              <a:rPr kumimoji="0" sz="2800" b="1" i="0" u="none" strike="noStrike" kern="1200" cap="none" spc="-5" normalizeH="0" baseline="0" noProof="0" dirty="0">
                <a:ln>
                  <a:noFill/>
                </a:ln>
                <a:solidFill>
                  <a:prstClr val="black"/>
                </a:solidFill>
                <a:effectLst/>
                <a:uLnTx/>
                <a:uFillTx/>
                <a:latin typeface="Times New Roman"/>
                <a:ea typeface="+mn-ea"/>
                <a:cs typeface="Times New Roman"/>
              </a:rPr>
              <a:t>and </a:t>
            </a:r>
            <a:r>
              <a:rPr kumimoji="0" sz="2800" b="1" i="0" u="none" strike="noStrike" kern="1200" cap="none" spc="-685" normalizeH="0" baseline="0" noProof="0" dirty="0">
                <a:ln>
                  <a:noFill/>
                </a:ln>
                <a:solidFill>
                  <a:prstClr val="black"/>
                </a:solidFill>
                <a:effectLst/>
                <a:uLnTx/>
                <a:uFillTx/>
                <a:latin typeface="Times New Roman"/>
                <a:ea typeface="+mn-ea"/>
                <a:cs typeface="Times New Roman"/>
              </a:rPr>
              <a:t> </a:t>
            </a:r>
            <a:r>
              <a:rPr kumimoji="0" sz="2800" b="1" i="0" u="none" strike="noStrike" kern="1200" cap="none" spc="-5" normalizeH="0" baseline="0" noProof="0" dirty="0">
                <a:ln>
                  <a:noFill/>
                </a:ln>
                <a:solidFill>
                  <a:prstClr val="black"/>
                </a:solidFill>
                <a:effectLst/>
                <a:uLnTx/>
                <a:uFillTx/>
                <a:latin typeface="Times New Roman"/>
                <a:ea typeface="+mn-ea"/>
                <a:cs typeface="Times New Roman"/>
              </a:rPr>
              <a:t>uses its </a:t>
            </a:r>
            <a:r>
              <a:rPr kumimoji="0" sz="2800" b="1" i="0" u="none" strike="noStrike" kern="1200" cap="none" spc="0" normalizeH="0" baseline="0" noProof="0" dirty="0">
                <a:ln>
                  <a:noFill/>
                </a:ln>
                <a:solidFill>
                  <a:prstClr val="black"/>
                </a:solidFill>
                <a:effectLst/>
                <a:uLnTx/>
                <a:uFillTx/>
                <a:latin typeface="Times New Roman"/>
                <a:ea typeface="+mn-ea"/>
                <a:cs typeface="Times New Roman"/>
              </a:rPr>
              <a:t> </a:t>
            </a:r>
            <a:r>
              <a:rPr kumimoji="0" sz="2800" b="1" i="0" u="none" strike="noStrike" kern="1200" cap="none" spc="-5" normalizeH="0" baseline="0" noProof="0" dirty="0">
                <a:ln>
                  <a:noFill/>
                </a:ln>
                <a:solidFill>
                  <a:prstClr val="black"/>
                </a:solidFill>
                <a:effectLst/>
                <a:uLnTx/>
                <a:uFillTx/>
                <a:latin typeface="Times New Roman"/>
                <a:ea typeface="+mn-ea"/>
                <a:cs typeface="Times New Roman"/>
              </a:rPr>
              <a:t>resources</a:t>
            </a:r>
            <a:endParaRPr kumimoji="0" sz="2800" b="1" i="0" u="none" strike="noStrike" kern="1200" cap="none" spc="0" normalizeH="0" baseline="0" noProof="0" dirty="0">
              <a:ln>
                <a:noFill/>
              </a:ln>
              <a:solidFill>
                <a:prstClr val="black"/>
              </a:solidFill>
              <a:effectLst/>
              <a:uLnTx/>
              <a:uFillTx/>
              <a:latin typeface="Times New Roman"/>
              <a:ea typeface="+mn-ea"/>
              <a:cs typeface="Times New Roman"/>
            </a:endParaRPr>
          </a:p>
        </p:txBody>
      </p:sp>
      <p:sp>
        <p:nvSpPr>
          <p:cNvPr id="8" name="object 8">
            <a:extLst>
              <a:ext uri="{FF2B5EF4-FFF2-40B4-BE49-F238E27FC236}">
                <a16:creationId xmlns:a16="http://schemas.microsoft.com/office/drawing/2014/main" id="{2E7A124B-F516-305C-2910-13A0447CBF32}"/>
              </a:ext>
            </a:extLst>
          </p:cNvPr>
          <p:cNvSpPr txBox="1"/>
          <p:nvPr/>
        </p:nvSpPr>
        <p:spPr>
          <a:xfrm>
            <a:off x="6546952" y="5122268"/>
            <a:ext cx="2301623" cy="1735732"/>
          </a:xfrm>
          <a:prstGeom prst="rect">
            <a:avLst/>
          </a:prstGeom>
        </p:spPr>
        <p:txBody>
          <a:bodyPr vert="horz" wrap="square" lIns="0" tIns="12065" rIns="0" bIns="0" rtlCol="0">
            <a:spAutoFit/>
          </a:bodyPr>
          <a:lstStyle/>
          <a:p>
            <a:pPr marL="12700" marR="5080" lvl="0" indent="0" algn="ctr" defTabSz="914400" rtl="0" eaLnBrk="1" fontAlgn="auto" latinLnBrk="0" hangingPunct="1">
              <a:lnSpc>
                <a:spcPct val="100000"/>
              </a:lnSpc>
              <a:spcBef>
                <a:spcPts val="95"/>
              </a:spcBef>
              <a:spcAft>
                <a:spcPts val="0"/>
              </a:spcAft>
              <a:buClrTx/>
              <a:buSzTx/>
              <a:buFontTx/>
              <a:buNone/>
              <a:tabLst/>
              <a:defRPr/>
            </a:pPr>
            <a:r>
              <a:rPr kumimoji="0" sz="2800" b="1" i="0" u="none" strike="noStrike" kern="1200" cap="none" spc="-5" normalizeH="0" baseline="0" noProof="0" dirty="0">
                <a:ln>
                  <a:noFill/>
                </a:ln>
                <a:solidFill>
                  <a:prstClr val="black"/>
                </a:solidFill>
                <a:effectLst/>
                <a:uLnTx/>
                <a:uFillTx/>
                <a:latin typeface="Times New Roman"/>
                <a:ea typeface="+mn-ea"/>
                <a:cs typeface="Times New Roman"/>
              </a:rPr>
              <a:t>how a firm </a:t>
            </a:r>
            <a:r>
              <a:rPr kumimoji="0" sz="2800" b="1" i="0" u="none" strike="noStrike" kern="1200" cap="none" spc="0" normalizeH="0" baseline="0" noProof="0" dirty="0">
                <a:ln>
                  <a:noFill/>
                </a:ln>
                <a:solidFill>
                  <a:prstClr val="black"/>
                </a:solidFill>
                <a:effectLst/>
                <a:uLnTx/>
                <a:uFillTx/>
                <a:latin typeface="Times New Roman"/>
                <a:ea typeface="+mn-ea"/>
                <a:cs typeface="Times New Roman"/>
              </a:rPr>
              <a:t> structures</a:t>
            </a:r>
            <a:r>
              <a:rPr kumimoji="0" sz="2800" b="1" i="0" u="none" strike="noStrike" kern="1200" cap="none" spc="-105" normalizeH="0" baseline="0" noProof="0" dirty="0">
                <a:ln>
                  <a:noFill/>
                </a:ln>
                <a:solidFill>
                  <a:prstClr val="black"/>
                </a:solidFill>
                <a:effectLst/>
                <a:uLnTx/>
                <a:uFillTx/>
                <a:latin typeface="Times New Roman"/>
                <a:ea typeface="+mn-ea"/>
                <a:cs typeface="Times New Roman"/>
              </a:rPr>
              <a:t> </a:t>
            </a:r>
            <a:r>
              <a:rPr kumimoji="0" sz="2800" b="1" i="0" u="none" strike="noStrike" kern="1200" cap="none" spc="-5" normalizeH="0" baseline="0" noProof="0" dirty="0">
                <a:ln>
                  <a:noFill/>
                </a:ln>
                <a:solidFill>
                  <a:prstClr val="black"/>
                </a:solidFill>
                <a:effectLst/>
                <a:uLnTx/>
                <a:uFillTx/>
                <a:latin typeface="Times New Roman"/>
                <a:ea typeface="+mn-ea"/>
                <a:cs typeface="Times New Roman"/>
              </a:rPr>
              <a:t>and </a:t>
            </a:r>
            <a:r>
              <a:rPr kumimoji="0" sz="2800" b="1" i="0" u="none" strike="noStrike" kern="1200" cap="none" spc="-690" normalizeH="0" baseline="0" noProof="0" dirty="0">
                <a:ln>
                  <a:noFill/>
                </a:ln>
                <a:solidFill>
                  <a:prstClr val="black"/>
                </a:solidFill>
                <a:effectLst/>
                <a:uLnTx/>
                <a:uFillTx/>
                <a:latin typeface="Times New Roman"/>
                <a:ea typeface="+mn-ea"/>
                <a:cs typeface="Times New Roman"/>
              </a:rPr>
              <a:t> </a:t>
            </a:r>
            <a:r>
              <a:rPr kumimoji="0" sz="2800" b="1" i="0" u="none" strike="noStrike" kern="1200" cap="none" spc="0" normalizeH="0" baseline="0" noProof="0" dirty="0">
                <a:ln>
                  <a:noFill/>
                </a:ln>
                <a:solidFill>
                  <a:prstClr val="black"/>
                </a:solidFill>
                <a:effectLst/>
                <a:uLnTx/>
                <a:uFillTx/>
                <a:latin typeface="Times New Roman"/>
                <a:ea typeface="+mn-ea"/>
                <a:cs typeface="Times New Roman"/>
              </a:rPr>
              <a:t>nurtures </a:t>
            </a:r>
            <a:r>
              <a:rPr kumimoji="0" sz="2800" b="1" i="0" u="none" strike="noStrike" kern="1200" cap="none" spc="-5" normalizeH="0" baseline="0" noProof="0" dirty="0">
                <a:ln>
                  <a:noFill/>
                </a:ln>
                <a:solidFill>
                  <a:prstClr val="black"/>
                </a:solidFill>
                <a:effectLst/>
                <a:uLnTx/>
                <a:uFillTx/>
                <a:latin typeface="Times New Roman"/>
                <a:ea typeface="+mn-ea"/>
                <a:cs typeface="Times New Roman"/>
              </a:rPr>
              <a:t>its </a:t>
            </a:r>
            <a:r>
              <a:rPr kumimoji="0" sz="2800" b="1" i="0" u="none" strike="noStrike" kern="1200" cap="none" spc="0" normalizeH="0" baseline="0" noProof="0" dirty="0">
                <a:ln>
                  <a:noFill/>
                </a:ln>
                <a:solidFill>
                  <a:prstClr val="black"/>
                </a:solidFill>
                <a:effectLst/>
                <a:uLnTx/>
                <a:uFillTx/>
                <a:latin typeface="Times New Roman"/>
                <a:ea typeface="+mn-ea"/>
                <a:cs typeface="Times New Roman"/>
              </a:rPr>
              <a:t> partnerships</a:t>
            </a:r>
          </a:p>
        </p:txBody>
      </p:sp>
      <p:sp>
        <p:nvSpPr>
          <p:cNvPr id="10" name="object 9">
            <a:extLst>
              <a:ext uri="{FF2B5EF4-FFF2-40B4-BE49-F238E27FC236}">
                <a16:creationId xmlns:a16="http://schemas.microsoft.com/office/drawing/2014/main" id="{C5CA5007-1B55-E4E8-4BAA-C5A72375D2AC}"/>
              </a:ext>
            </a:extLst>
          </p:cNvPr>
          <p:cNvSpPr txBox="1"/>
          <p:nvPr/>
        </p:nvSpPr>
        <p:spPr>
          <a:xfrm>
            <a:off x="9843453" y="5112236"/>
            <a:ext cx="1857660" cy="1735732"/>
          </a:xfrm>
          <a:prstGeom prst="rect">
            <a:avLst/>
          </a:prstGeom>
        </p:spPr>
        <p:txBody>
          <a:bodyPr vert="horz" wrap="square" lIns="0" tIns="12065" rIns="0" bIns="0" rtlCol="0">
            <a:spAutoFit/>
          </a:bodyPr>
          <a:lstStyle/>
          <a:p>
            <a:pPr marL="12700" marR="5080" lvl="0" indent="0" algn="ctr" defTabSz="914400" rtl="0" eaLnBrk="1" fontAlgn="auto" latinLnBrk="0" hangingPunct="1">
              <a:lnSpc>
                <a:spcPct val="100000"/>
              </a:lnSpc>
              <a:spcBef>
                <a:spcPts val="95"/>
              </a:spcBef>
              <a:spcAft>
                <a:spcPts val="0"/>
              </a:spcAft>
              <a:buClrTx/>
              <a:buSzTx/>
              <a:buFontTx/>
              <a:buNone/>
              <a:tabLst/>
              <a:defRPr/>
            </a:pPr>
            <a:r>
              <a:rPr kumimoji="0" sz="2800" b="1" i="0" u="none" strike="noStrike" kern="1200" cap="none" spc="-5" normalizeH="0" baseline="0" noProof="0" dirty="0">
                <a:ln>
                  <a:noFill/>
                </a:ln>
                <a:solidFill>
                  <a:prstClr val="black"/>
                </a:solidFill>
                <a:effectLst/>
                <a:uLnTx/>
                <a:uFillTx/>
                <a:latin typeface="Times New Roman"/>
                <a:ea typeface="+mn-ea"/>
                <a:cs typeface="Times New Roman"/>
              </a:rPr>
              <a:t>how</a:t>
            </a:r>
            <a:r>
              <a:rPr kumimoji="0" sz="2800" b="1" i="0" u="none" strike="noStrike" kern="1200" cap="none" spc="-40" normalizeH="0" baseline="0" noProof="0" dirty="0">
                <a:ln>
                  <a:noFill/>
                </a:ln>
                <a:solidFill>
                  <a:prstClr val="black"/>
                </a:solidFill>
                <a:effectLst/>
                <a:uLnTx/>
                <a:uFillTx/>
                <a:latin typeface="Times New Roman"/>
                <a:ea typeface="+mn-ea"/>
                <a:cs typeface="Times New Roman"/>
              </a:rPr>
              <a:t> </a:t>
            </a:r>
            <a:r>
              <a:rPr kumimoji="0" sz="2800" b="1" i="0" u="none" strike="noStrike" kern="1200" cap="none" spc="-5" normalizeH="0" baseline="0" noProof="0" dirty="0">
                <a:ln>
                  <a:noFill/>
                </a:ln>
                <a:solidFill>
                  <a:prstClr val="black"/>
                </a:solidFill>
                <a:effectLst/>
                <a:uLnTx/>
                <a:uFillTx/>
                <a:latin typeface="Times New Roman"/>
                <a:ea typeface="+mn-ea"/>
                <a:cs typeface="Times New Roman"/>
              </a:rPr>
              <a:t>a</a:t>
            </a:r>
            <a:r>
              <a:rPr kumimoji="0" sz="2800" b="1" i="0" u="none" strike="noStrike" kern="1200" cap="none" spc="-40" normalizeH="0" baseline="0" noProof="0" dirty="0">
                <a:ln>
                  <a:noFill/>
                </a:ln>
                <a:solidFill>
                  <a:prstClr val="black"/>
                </a:solidFill>
                <a:effectLst/>
                <a:uLnTx/>
                <a:uFillTx/>
                <a:latin typeface="Times New Roman"/>
                <a:ea typeface="+mn-ea"/>
                <a:cs typeface="Times New Roman"/>
              </a:rPr>
              <a:t> </a:t>
            </a:r>
            <a:r>
              <a:rPr kumimoji="0" sz="2800" b="1" i="0" u="none" strike="noStrike" kern="1200" cap="none" spc="-5" normalizeH="0" baseline="0" noProof="0" dirty="0">
                <a:ln>
                  <a:noFill/>
                </a:ln>
                <a:solidFill>
                  <a:prstClr val="black"/>
                </a:solidFill>
                <a:effectLst/>
                <a:uLnTx/>
                <a:uFillTx/>
                <a:latin typeface="Times New Roman"/>
                <a:ea typeface="+mn-ea"/>
                <a:cs typeface="Times New Roman"/>
              </a:rPr>
              <a:t>firm </a:t>
            </a:r>
            <a:r>
              <a:rPr kumimoji="0" sz="2800" b="1" i="0" u="none" strike="noStrike" kern="1200" cap="none" spc="-685" normalizeH="0" baseline="0" noProof="0" dirty="0">
                <a:ln>
                  <a:noFill/>
                </a:ln>
                <a:solidFill>
                  <a:prstClr val="black"/>
                </a:solidFill>
                <a:effectLst/>
                <a:uLnTx/>
                <a:uFillTx/>
                <a:latin typeface="Times New Roman"/>
                <a:ea typeface="+mn-ea"/>
                <a:cs typeface="Times New Roman"/>
              </a:rPr>
              <a:t> </a:t>
            </a:r>
            <a:r>
              <a:rPr kumimoji="0" sz="2800" b="1" i="0" u="none" strike="noStrike" kern="1200" cap="none" spc="-5" normalizeH="0" baseline="0" noProof="0" dirty="0">
                <a:ln>
                  <a:noFill/>
                </a:ln>
                <a:solidFill>
                  <a:prstClr val="black"/>
                </a:solidFill>
                <a:effectLst/>
                <a:uLnTx/>
                <a:uFillTx/>
                <a:latin typeface="Times New Roman"/>
                <a:ea typeface="+mn-ea"/>
                <a:cs typeface="Times New Roman"/>
              </a:rPr>
              <a:t>interfaces </a:t>
            </a:r>
            <a:r>
              <a:rPr kumimoji="0" sz="2800" b="1" i="0" u="none" strike="noStrike" kern="1200" cap="none" spc="0" normalizeH="0" baseline="0" noProof="0" dirty="0">
                <a:ln>
                  <a:noFill/>
                </a:ln>
                <a:solidFill>
                  <a:prstClr val="black"/>
                </a:solidFill>
                <a:effectLst/>
                <a:uLnTx/>
                <a:uFillTx/>
                <a:latin typeface="Times New Roman"/>
                <a:ea typeface="+mn-ea"/>
                <a:cs typeface="Times New Roman"/>
              </a:rPr>
              <a:t> </a:t>
            </a:r>
            <a:r>
              <a:rPr kumimoji="0" sz="2800" b="1" i="0" u="none" strike="noStrike" kern="1200" cap="none" spc="-5" normalizeH="0" baseline="0" noProof="0" dirty="0">
                <a:ln>
                  <a:noFill/>
                </a:ln>
                <a:solidFill>
                  <a:prstClr val="black"/>
                </a:solidFill>
                <a:effectLst/>
                <a:uLnTx/>
                <a:uFillTx/>
                <a:latin typeface="Times New Roman"/>
                <a:ea typeface="+mn-ea"/>
                <a:cs typeface="Times New Roman"/>
              </a:rPr>
              <a:t>with its </a:t>
            </a:r>
            <a:r>
              <a:rPr kumimoji="0" sz="2800" b="1" i="0" u="none" strike="noStrike" kern="1200" cap="none" spc="0" normalizeH="0" baseline="0" noProof="0" dirty="0">
                <a:ln>
                  <a:noFill/>
                </a:ln>
                <a:solidFill>
                  <a:prstClr val="black"/>
                </a:solidFill>
                <a:effectLst/>
                <a:uLnTx/>
                <a:uFillTx/>
                <a:latin typeface="Times New Roman"/>
                <a:ea typeface="+mn-ea"/>
                <a:cs typeface="Times New Roman"/>
              </a:rPr>
              <a:t> </a:t>
            </a:r>
            <a:r>
              <a:rPr kumimoji="0" sz="2800" b="1" i="0" u="none" strike="noStrike" kern="1200" cap="none" spc="-5" normalizeH="0" baseline="0" noProof="0" dirty="0">
                <a:ln>
                  <a:noFill/>
                </a:ln>
                <a:solidFill>
                  <a:prstClr val="black"/>
                </a:solidFill>
                <a:effectLst/>
                <a:uLnTx/>
                <a:uFillTx/>
                <a:latin typeface="Times New Roman"/>
                <a:ea typeface="+mn-ea"/>
                <a:cs typeface="Times New Roman"/>
              </a:rPr>
              <a:t>customers</a:t>
            </a:r>
            <a:endParaRPr kumimoji="0" sz="2800" b="1" i="0" u="none" strike="noStrike" kern="1200" cap="none" spc="0" normalizeH="0" baseline="0" noProof="0" dirty="0">
              <a:ln>
                <a:noFill/>
              </a:ln>
              <a:solidFill>
                <a:prstClr val="black"/>
              </a:solidFill>
              <a:effectLst/>
              <a:uLnTx/>
              <a:uFillTx/>
              <a:latin typeface="Times New Roman"/>
              <a:ea typeface="+mn-ea"/>
              <a:cs typeface="Times New Roman"/>
            </a:endParaRPr>
          </a:p>
        </p:txBody>
      </p:sp>
      <p:sp>
        <p:nvSpPr>
          <p:cNvPr id="12" name="Rectangle 11">
            <a:extLst>
              <a:ext uri="{FF2B5EF4-FFF2-40B4-BE49-F238E27FC236}">
                <a16:creationId xmlns:a16="http://schemas.microsoft.com/office/drawing/2014/main" id="{FF87A62D-E4D2-59F1-31E7-A1FFC37CC781}"/>
              </a:ext>
            </a:extLst>
          </p:cNvPr>
          <p:cNvSpPr/>
          <p:nvPr/>
        </p:nvSpPr>
        <p:spPr>
          <a:xfrm>
            <a:off x="2495550" y="1990984"/>
            <a:ext cx="6915761" cy="1062627"/>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A new firm must have a framework that helps build and manage operations to sustain itself in different markets for a longer period:</a:t>
            </a:r>
          </a:p>
        </p:txBody>
      </p:sp>
      <p:pic>
        <p:nvPicPr>
          <p:cNvPr id="3" name="object 5">
            <a:extLst>
              <a:ext uri="{FF2B5EF4-FFF2-40B4-BE49-F238E27FC236}">
                <a16:creationId xmlns:a16="http://schemas.microsoft.com/office/drawing/2014/main" id="{132DCC66-AA4A-D619-4473-C41D148E8AC3}"/>
              </a:ext>
            </a:extLst>
          </p:cNvPr>
          <p:cNvPicPr>
            <a:picLocks/>
          </p:cNvPicPr>
          <p:nvPr/>
        </p:nvPicPr>
        <p:blipFill rotWithShape="1">
          <a:blip r:embed="rId2" cstate="print"/>
          <a:srcRect l="25180" r="50311" b="-426"/>
          <a:stretch/>
        </p:blipFill>
        <p:spPr>
          <a:xfrm>
            <a:off x="3089189" y="3206354"/>
            <a:ext cx="3006812" cy="1962202"/>
          </a:xfrm>
          <a:prstGeom prst="rect">
            <a:avLst/>
          </a:prstGeom>
        </p:spPr>
      </p:pic>
      <p:pic>
        <p:nvPicPr>
          <p:cNvPr id="5" name="object 5">
            <a:extLst>
              <a:ext uri="{FF2B5EF4-FFF2-40B4-BE49-F238E27FC236}">
                <a16:creationId xmlns:a16="http://schemas.microsoft.com/office/drawing/2014/main" id="{D9605319-D73B-9E7C-2CC9-C4C90CC9477A}"/>
              </a:ext>
            </a:extLst>
          </p:cNvPr>
          <p:cNvPicPr>
            <a:picLocks/>
          </p:cNvPicPr>
          <p:nvPr/>
        </p:nvPicPr>
        <p:blipFill rotWithShape="1">
          <a:blip r:embed="rId2" cstate="print"/>
          <a:srcRect l="50374" t="-425" r="25117" b="3476"/>
          <a:stretch/>
        </p:blipFill>
        <p:spPr>
          <a:xfrm>
            <a:off x="6179966" y="3198030"/>
            <a:ext cx="3006813" cy="1894278"/>
          </a:xfrm>
          <a:prstGeom prst="rect">
            <a:avLst/>
          </a:prstGeom>
        </p:spPr>
      </p:pic>
      <p:pic>
        <p:nvPicPr>
          <p:cNvPr id="13" name="object 5">
            <a:extLst>
              <a:ext uri="{FF2B5EF4-FFF2-40B4-BE49-F238E27FC236}">
                <a16:creationId xmlns:a16="http://schemas.microsoft.com/office/drawing/2014/main" id="{FB390F4D-F0AC-9708-BC94-16A1F5C95C64}"/>
              </a:ext>
            </a:extLst>
          </p:cNvPr>
          <p:cNvPicPr>
            <a:picLocks/>
          </p:cNvPicPr>
          <p:nvPr/>
        </p:nvPicPr>
        <p:blipFill rotWithShape="1">
          <a:blip r:embed="rId2" cstate="print"/>
          <a:srcRect l="75567" b="-426"/>
          <a:stretch/>
        </p:blipFill>
        <p:spPr>
          <a:xfrm>
            <a:off x="9184245" y="3181640"/>
            <a:ext cx="2997456" cy="1962202"/>
          </a:xfrm>
          <a:prstGeom prst="rect">
            <a:avLst/>
          </a:prstGeom>
        </p:spPr>
      </p:pic>
      <p:sp>
        <p:nvSpPr>
          <p:cNvPr id="14" name="TextBox 13">
            <a:extLst>
              <a:ext uri="{FF2B5EF4-FFF2-40B4-BE49-F238E27FC236}">
                <a16:creationId xmlns:a16="http://schemas.microsoft.com/office/drawing/2014/main" id="{0E5470F4-E814-0251-C0AA-4D95857D26E1}"/>
              </a:ext>
            </a:extLst>
          </p:cNvPr>
          <p:cNvSpPr txBox="1"/>
          <p:nvPr/>
        </p:nvSpPr>
        <p:spPr>
          <a:xfrm>
            <a:off x="12393827" y="3583459"/>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304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dissolv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291F5-66DE-CD0A-C9DD-7132FCE178EF}"/>
              </a:ext>
            </a:extLst>
          </p:cNvPr>
          <p:cNvSpPr>
            <a:spLocks noGrp="1"/>
          </p:cNvSpPr>
          <p:nvPr>
            <p:ph type="title"/>
          </p:nvPr>
        </p:nvSpPr>
        <p:spPr>
          <a:xfrm>
            <a:off x="841248" y="256032"/>
            <a:ext cx="10506456" cy="1014984"/>
          </a:xfrm>
        </p:spPr>
        <p:txBody>
          <a:bodyPr vert="horz" lIns="91440" tIns="45720" rIns="91440" bIns="45720" rtlCol="0" anchor="b">
            <a:normAutofit/>
          </a:bodyPr>
          <a:lstStyle/>
          <a:p>
            <a:r>
              <a:rPr lang="en-US" b="1" dirty="0">
                <a:solidFill>
                  <a:srgbClr val="606EB2"/>
                </a:solidFill>
                <a:latin typeface="Antonio" charset="0"/>
                <a:ea typeface="+mn-ea"/>
                <a:cs typeface="+mn-cs"/>
              </a:rPr>
              <a:t>1. Core Strategy – How a firm competes</a:t>
            </a:r>
          </a:p>
        </p:txBody>
      </p:sp>
      <p:sp>
        <p:nvSpPr>
          <p:cNvPr id="3" name="Content Placeholder 2">
            <a:extLst>
              <a:ext uri="{FF2B5EF4-FFF2-40B4-BE49-F238E27FC236}">
                <a16:creationId xmlns:a16="http://schemas.microsoft.com/office/drawing/2014/main" id="{AC5280C4-5062-27D3-DB0A-E258E25A3300}"/>
              </a:ext>
            </a:extLst>
          </p:cNvPr>
          <p:cNvSpPr>
            <a:spLocks noGrp="1"/>
          </p:cNvSpPr>
          <p:nvPr>
            <p:ph idx="4294967295"/>
          </p:nvPr>
        </p:nvSpPr>
        <p:spPr>
          <a:xfrm>
            <a:off x="426308" y="1747552"/>
            <a:ext cx="2922840" cy="3782581"/>
          </a:xfrm>
        </p:spPr>
        <p:txBody>
          <a:bodyPr>
            <a:normAutofit/>
          </a:bodyPr>
          <a:lstStyle/>
          <a:p>
            <a:pPr marL="10376" indent="0" defTabSz="786384">
              <a:lnSpc>
                <a:spcPct val="100000"/>
              </a:lnSpc>
              <a:spcBef>
                <a:spcPts val="675"/>
              </a:spcBef>
              <a:buNone/>
              <a:tabLst>
                <a:tab pos="305816" algn="l"/>
                <a:tab pos="306362" algn="l"/>
              </a:tabLst>
            </a:pPr>
            <a:r>
              <a:rPr lang="en-GB" sz="2408" b="1" kern="1200" spc="-4" dirty="0">
                <a:solidFill>
                  <a:schemeClr val="tx1"/>
                </a:solidFill>
                <a:latin typeface="Times New Roman"/>
                <a:ea typeface="+mn-ea"/>
                <a:cs typeface="Times New Roman"/>
              </a:rPr>
              <a:t>Core</a:t>
            </a:r>
            <a:r>
              <a:rPr lang="en-GB" sz="2408" b="1" kern="1200" spc="-26" dirty="0">
                <a:solidFill>
                  <a:schemeClr val="tx1"/>
                </a:solidFill>
                <a:latin typeface="Times New Roman"/>
                <a:ea typeface="+mn-ea"/>
                <a:cs typeface="Times New Roman"/>
              </a:rPr>
              <a:t> </a:t>
            </a:r>
            <a:r>
              <a:rPr lang="en-GB" sz="2408" b="1" kern="1200" spc="-4" dirty="0">
                <a:solidFill>
                  <a:schemeClr val="tx1"/>
                </a:solidFill>
                <a:latin typeface="Times New Roman"/>
                <a:ea typeface="+mn-ea"/>
                <a:cs typeface="Times New Roman"/>
              </a:rPr>
              <a:t>Strategy</a:t>
            </a:r>
          </a:p>
          <a:p>
            <a:pPr marL="10376" indent="0" defTabSz="786384">
              <a:lnSpc>
                <a:spcPct val="100000"/>
              </a:lnSpc>
              <a:spcBef>
                <a:spcPts val="675"/>
              </a:spcBef>
              <a:buNone/>
              <a:tabLst>
                <a:tab pos="305816" algn="l"/>
                <a:tab pos="306362" algn="l"/>
              </a:tabLst>
            </a:pPr>
            <a:endParaRPr lang="en-GB" sz="2408" kern="1200" dirty="0">
              <a:solidFill>
                <a:schemeClr val="tx1"/>
              </a:solidFill>
              <a:latin typeface="Times New Roman"/>
              <a:ea typeface="+mn-ea"/>
              <a:cs typeface="Times New Roman"/>
            </a:endParaRPr>
          </a:p>
          <a:p>
            <a:pPr marL="403568" marR="4369" indent="0" defTabSz="786384">
              <a:lnSpc>
                <a:spcPct val="100000"/>
              </a:lnSpc>
              <a:spcBef>
                <a:spcPts val="507"/>
              </a:spcBef>
              <a:buNone/>
              <a:tabLst>
                <a:tab pos="650405" algn="l"/>
              </a:tabLst>
            </a:pPr>
            <a:r>
              <a:rPr lang="en-GB" sz="2064" kern="1200" dirty="0">
                <a:solidFill>
                  <a:schemeClr val="tx1"/>
                </a:solidFill>
                <a:latin typeface="Times New Roman"/>
                <a:ea typeface="+mn-ea"/>
                <a:cs typeface="Times New Roman"/>
              </a:rPr>
              <a:t>The </a:t>
            </a:r>
            <a:r>
              <a:rPr lang="en-GB" sz="2064" kern="1200" spc="-4" dirty="0">
                <a:solidFill>
                  <a:schemeClr val="tx1"/>
                </a:solidFill>
                <a:latin typeface="Times New Roman"/>
                <a:ea typeface="+mn-ea"/>
                <a:cs typeface="Times New Roman"/>
              </a:rPr>
              <a:t>first component </a:t>
            </a:r>
            <a:r>
              <a:rPr lang="en-GB" sz="2064" kern="1200" dirty="0">
                <a:solidFill>
                  <a:schemeClr val="tx1"/>
                </a:solidFill>
                <a:latin typeface="Times New Roman"/>
                <a:ea typeface="+mn-ea"/>
                <a:cs typeface="Times New Roman"/>
              </a:rPr>
              <a:t>of the framework is the core strategy,</a:t>
            </a:r>
            <a:r>
              <a:rPr lang="en-GB" sz="2064" kern="1200" spc="-43" dirty="0">
                <a:solidFill>
                  <a:schemeClr val="tx1"/>
                </a:solidFill>
                <a:latin typeface="Times New Roman"/>
                <a:ea typeface="+mn-ea"/>
                <a:cs typeface="Times New Roman"/>
              </a:rPr>
              <a:t> </a:t>
            </a:r>
            <a:r>
              <a:rPr lang="en-GB" sz="2064" kern="1200" dirty="0">
                <a:solidFill>
                  <a:schemeClr val="tx1"/>
                </a:solidFill>
                <a:latin typeface="Times New Roman"/>
                <a:ea typeface="+mn-ea"/>
                <a:cs typeface="Times New Roman"/>
              </a:rPr>
              <a:t>which</a:t>
            </a:r>
            <a:r>
              <a:rPr lang="en-GB" sz="2064" kern="1200" spc="-4" dirty="0">
                <a:solidFill>
                  <a:schemeClr val="tx1"/>
                </a:solidFill>
                <a:latin typeface="Times New Roman"/>
                <a:ea typeface="+mn-ea"/>
                <a:cs typeface="Times New Roman"/>
              </a:rPr>
              <a:t> </a:t>
            </a:r>
            <a:r>
              <a:rPr lang="en-GB" sz="2064" kern="1200" dirty="0">
                <a:solidFill>
                  <a:schemeClr val="tx1"/>
                </a:solidFill>
                <a:latin typeface="Times New Roman"/>
                <a:ea typeface="+mn-ea"/>
                <a:cs typeface="Times New Roman"/>
              </a:rPr>
              <a:t>describes</a:t>
            </a:r>
            <a:r>
              <a:rPr lang="en-GB" sz="2064" kern="1200" spc="-9" dirty="0">
                <a:solidFill>
                  <a:schemeClr val="tx1"/>
                </a:solidFill>
                <a:latin typeface="Times New Roman"/>
                <a:ea typeface="+mn-ea"/>
                <a:cs typeface="Times New Roman"/>
              </a:rPr>
              <a:t> </a:t>
            </a:r>
            <a:r>
              <a:rPr lang="en-GB" sz="2064" b="1" kern="1200" spc="-4" dirty="0">
                <a:solidFill>
                  <a:schemeClr val="tx1"/>
                </a:solidFill>
                <a:latin typeface="Times New Roman"/>
                <a:ea typeface="+mn-ea"/>
                <a:cs typeface="Times New Roman"/>
              </a:rPr>
              <a:t>how </a:t>
            </a:r>
            <a:r>
              <a:rPr lang="en-GB" sz="2064" b="1" kern="1200" dirty="0">
                <a:solidFill>
                  <a:schemeClr val="tx1"/>
                </a:solidFill>
                <a:latin typeface="Times New Roman"/>
                <a:ea typeface="+mn-ea"/>
                <a:cs typeface="Times New Roman"/>
              </a:rPr>
              <a:t>a</a:t>
            </a:r>
            <a:r>
              <a:rPr lang="en-GB" sz="2064" b="1" kern="1200" spc="-4" dirty="0">
                <a:solidFill>
                  <a:schemeClr val="tx1"/>
                </a:solidFill>
                <a:latin typeface="Times New Roman"/>
                <a:ea typeface="+mn-ea"/>
                <a:cs typeface="Times New Roman"/>
              </a:rPr>
              <a:t> </a:t>
            </a:r>
            <a:r>
              <a:rPr lang="en-GB" sz="2064" b="1" kern="1200" dirty="0">
                <a:solidFill>
                  <a:schemeClr val="tx1"/>
                </a:solidFill>
                <a:latin typeface="Times New Roman"/>
                <a:ea typeface="+mn-ea"/>
                <a:cs typeface="Times New Roman"/>
              </a:rPr>
              <a:t>firm</a:t>
            </a:r>
            <a:r>
              <a:rPr lang="en-GB" sz="2064" b="1" kern="1200" spc="-22" dirty="0">
                <a:solidFill>
                  <a:schemeClr val="tx1"/>
                </a:solidFill>
                <a:latin typeface="Times New Roman"/>
                <a:ea typeface="+mn-ea"/>
                <a:cs typeface="Times New Roman"/>
              </a:rPr>
              <a:t> </a:t>
            </a:r>
            <a:r>
              <a:rPr lang="en-GB" sz="2064" b="1" kern="1200" dirty="0">
                <a:solidFill>
                  <a:schemeClr val="tx1"/>
                </a:solidFill>
                <a:latin typeface="Times New Roman"/>
                <a:ea typeface="+mn-ea"/>
                <a:cs typeface="Times New Roman"/>
              </a:rPr>
              <a:t>competes</a:t>
            </a:r>
            <a:r>
              <a:rPr lang="en-GB" sz="2064" b="1" kern="1200" spc="-22" dirty="0">
                <a:solidFill>
                  <a:schemeClr val="tx1"/>
                </a:solidFill>
                <a:latin typeface="Times New Roman"/>
                <a:ea typeface="+mn-ea"/>
                <a:cs typeface="Times New Roman"/>
              </a:rPr>
              <a:t> </a:t>
            </a:r>
            <a:r>
              <a:rPr lang="en-GB" sz="2064" kern="1200" dirty="0">
                <a:solidFill>
                  <a:schemeClr val="tx1"/>
                </a:solidFill>
                <a:latin typeface="Times New Roman"/>
                <a:ea typeface="+mn-ea"/>
                <a:cs typeface="Times New Roman"/>
              </a:rPr>
              <a:t>relative</a:t>
            </a:r>
            <a:r>
              <a:rPr lang="en-GB" sz="2064" kern="1200" spc="-47" dirty="0">
                <a:solidFill>
                  <a:schemeClr val="tx1"/>
                </a:solidFill>
                <a:latin typeface="Times New Roman"/>
                <a:ea typeface="+mn-ea"/>
                <a:cs typeface="Times New Roman"/>
              </a:rPr>
              <a:t> </a:t>
            </a:r>
            <a:r>
              <a:rPr lang="en-GB" sz="2064" kern="1200" dirty="0">
                <a:solidFill>
                  <a:schemeClr val="tx1"/>
                </a:solidFill>
                <a:latin typeface="Times New Roman"/>
                <a:ea typeface="+mn-ea"/>
                <a:cs typeface="Times New Roman"/>
              </a:rPr>
              <a:t>to </a:t>
            </a:r>
            <a:r>
              <a:rPr lang="en-GB" sz="2064" kern="1200" spc="-503" dirty="0">
                <a:solidFill>
                  <a:schemeClr val="tx1"/>
                </a:solidFill>
                <a:latin typeface="Times New Roman"/>
                <a:ea typeface="+mn-ea"/>
                <a:cs typeface="Times New Roman"/>
              </a:rPr>
              <a:t> </a:t>
            </a:r>
            <a:r>
              <a:rPr lang="en-GB" sz="2064" b="1" kern="1200" dirty="0">
                <a:solidFill>
                  <a:schemeClr val="tx1"/>
                </a:solidFill>
                <a:latin typeface="Times New Roman"/>
                <a:ea typeface="+mn-ea"/>
                <a:cs typeface="Times New Roman"/>
              </a:rPr>
              <a:t>its</a:t>
            </a:r>
            <a:r>
              <a:rPr lang="en-GB" sz="2064" b="1" kern="1200" spc="-17" dirty="0">
                <a:solidFill>
                  <a:schemeClr val="tx1"/>
                </a:solidFill>
                <a:latin typeface="Times New Roman"/>
                <a:ea typeface="+mn-ea"/>
                <a:cs typeface="Times New Roman"/>
              </a:rPr>
              <a:t> </a:t>
            </a:r>
            <a:r>
              <a:rPr lang="en-GB" sz="2064" b="1" kern="1200" dirty="0">
                <a:solidFill>
                  <a:schemeClr val="tx1"/>
                </a:solidFill>
                <a:latin typeface="Times New Roman"/>
                <a:ea typeface="+mn-ea"/>
                <a:cs typeface="Times New Roman"/>
              </a:rPr>
              <a:t>competitors</a:t>
            </a:r>
            <a:r>
              <a:rPr lang="en-GB" sz="2064" kern="1200" dirty="0">
                <a:solidFill>
                  <a:schemeClr val="tx1"/>
                </a:solidFill>
                <a:latin typeface="Times New Roman"/>
                <a:ea typeface="+mn-ea"/>
                <a:cs typeface="Times New Roman"/>
              </a:rPr>
              <a:t>.</a:t>
            </a:r>
          </a:p>
          <a:p>
            <a:endParaRPr lang="en-GB" dirty="0"/>
          </a:p>
        </p:txBody>
      </p:sp>
      <p:sp>
        <p:nvSpPr>
          <p:cNvPr id="5" name="TextBox 4">
            <a:extLst>
              <a:ext uri="{FF2B5EF4-FFF2-40B4-BE49-F238E27FC236}">
                <a16:creationId xmlns:a16="http://schemas.microsoft.com/office/drawing/2014/main" id="{E4A817B0-83A8-B621-F790-63449DCC02A1}"/>
              </a:ext>
            </a:extLst>
          </p:cNvPr>
          <p:cNvSpPr txBox="1"/>
          <p:nvPr/>
        </p:nvSpPr>
        <p:spPr>
          <a:xfrm>
            <a:off x="3749490" y="1643646"/>
            <a:ext cx="7592760" cy="5221942"/>
          </a:xfrm>
          <a:prstGeom prst="rect">
            <a:avLst/>
          </a:prstGeom>
          <a:noFill/>
        </p:spPr>
        <p:txBody>
          <a:bodyPr wrap="square">
            <a:spAutoFit/>
          </a:bodyPr>
          <a:lstStyle/>
          <a:p>
            <a:pPr marL="10376" marR="0" lvl="0" indent="0" algn="l" defTabSz="786384" rtl="0" eaLnBrk="1" fontAlgn="auto" latinLnBrk="0" hangingPunct="1">
              <a:lnSpc>
                <a:spcPct val="100000"/>
              </a:lnSpc>
              <a:spcBef>
                <a:spcPts val="568"/>
              </a:spcBef>
              <a:spcAft>
                <a:spcPts val="0"/>
              </a:spcAft>
              <a:buClrTx/>
              <a:buSzTx/>
              <a:buFontTx/>
              <a:buNone/>
              <a:tabLst>
                <a:tab pos="305816" algn="l"/>
                <a:tab pos="306362" algn="l"/>
              </a:tabLst>
              <a:defRPr/>
            </a:pPr>
            <a:r>
              <a:rPr kumimoji="0" lang="en-GB" sz="2800" b="1" i="0" u="none" strike="noStrike" kern="1200" cap="none" spc="-4" normalizeH="0" baseline="0" noProof="0" dirty="0">
                <a:ln>
                  <a:noFill/>
                </a:ln>
                <a:solidFill>
                  <a:prstClr val="black"/>
                </a:solidFill>
                <a:effectLst/>
                <a:uLnTx/>
                <a:uFillTx/>
                <a:latin typeface="Times New Roman"/>
                <a:ea typeface="+mn-ea"/>
                <a:cs typeface="Times New Roman"/>
              </a:rPr>
              <a:t>Primary</a:t>
            </a:r>
            <a:r>
              <a:rPr kumimoji="0" lang="en-GB" sz="2800" b="1"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800" b="1" i="0" u="none" strike="noStrike" kern="1200" cap="none" spc="-4" normalizeH="0" baseline="0" noProof="0" dirty="0">
                <a:ln>
                  <a:noFill/>
                </a:ln>
                <a:solidFill>
                  <a:prstClr val="black"/>
                </a:solidFill>
                <a:effectLst/>
                <a:uLnTx/>
                <a:uFillTx/>
                <a:latin typeface="Times New Roman"/>
                <a:ea typeface="+mn-ea"/>
                <a:cs typeface="Times New Roman"/>
              </a:rPr>
              <a:t>Elements</a:t>
            </a:r>
            <a:r>
              <a:rPr kumimoji="0" lang="en-GB" sz="2800" b="1" i="0" u="none" strike="noStrike" kern="1200" cap="none" spc="4" normalizeH="0" baseline="0" noProof="0" dirty="0">
                <a:ln>
                  <a:noFill/>
                </a:ln>
                <a:solidFill>
                  <a:prstClr val="black"/>
                </a:solidFill>
                <a:effectLst/>
                <a:uLnTx/>
                <a:uFillTx/>
                <a:latin typeface="Times New Roman"/>
                <a:ea typeface="+mn-ea"/>
                <a:cs typeface="Times New Roman"/>
              </a:rPr>
              <a:t> </a:t>
            </a:r>
            <a:r>
              <a:rPr kumimoji="0" lang="en-GB" sz="2800" b="1" i="0" u="none" strike="noStrike" kern="1200" cap="none" spc="-4" normalizeH="0" baseline="0" noProof="0" dirty="0">
                <a:ln>
                  <a:noFill/>
                </a:ln>
                <a:solidFill>
                  <a:prstClr val="black"/>
                </a:solidFill>
                <a:effectLst/>
                <a:uLnTx/>
                <a:uFillTx/>
                <a:latin typeface="Times New Roman"/>
                <a:ea typeface="+mn-ea"/>
                <a:cs typeface="Times New Roman"/>
              </a:rPr>
              <a:t>of</a:t>
            </a:r>
            <a:r>
              <a:rPr kumimoji="0" lang="en-GB" sz="2800" b="1"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800" b="1" i="0" u="none" strike="noStrike" kern="1200" cap="none" spc="-4" normalizeH="0" baseline="0" noProof="0" dirty="0">
                <a:ln>
                  <a:noFill/>
                </a:ln>
                <a:solidFill>
                  <a:prstClr val="black"/>
                </a:solidFill>
                <a:effectLst/>
                <a:uLnTx/>
                <a:uFillTx/>
                <a:latin typeface="Times New Roman"/>
                <a:ea typeface="+mn-ea"/>
                <a:cs typeface="Times New Roman"/>
              </a:rPr>
              <a:t>Core</a:t>
            </a:r>
            <a:r>
              <a:rPr kumimoji="0" lang="en-GB" sz="2800" b="1" i="0" u="none" strike="noStrike" kern="1200" cap="none" spc="-9" normalizeH="0" baseline="0" noProof="0" dirty="0">
                <a:ln>
                  <a:noFill/>
                </a:ln>
                <a:solidFill>
                  <a:prstClr val="black"/>
                </a:solidFill>
                <a:effectLst/>
                <a:uLnTx/>
                <a:uFillTx/>
                <a:latin typeface="Times New Roman"/>
                <a:ea typeface="+mn-ea"/>
                <a:cs typeface="Times New Roman"/>
              </a:rPr>
              <a:t> </a:t>
            </a:r>
            <a:r>
              <a:rPr kumimoji="0" lang="en-GB" sz="2800" b="1" i="0" u="none" strike="noStrike" kern="1200" cap="none" spc="-4" normalizeH="0" baseline="0" noProof="0" dirty="0">
                <a:ln>
                  <a:noFill/>
                </a:ln>
                <a:solidFill>
                  <a:prstClr val="black"/>
                </a:solidFill>
                <a:effectLst/>
                <a:uLnTx/>
                <a:uFillTx/>
                <a:latin typeface="Times New Roman"/>
                <a:ea typeface="+mn-ea"/>
                <a:cs typeface="Times New Roman"/>
              </a:rPr>
              <a:t>Strategy</a:t>
            </a:r>
          </a:p>
          <a:p>
            <a:pPr marL="724674" marR="0" lvl="1" indent="-321107" algn="l" defTabSz="786384" rtl="0" eaLnBrk="1" fontAlgn="auto" latinLnBrk="0" hangingPunct="1">
              <a:lnSpc>
                <a:spcPct val="100000"/>
              </a:lnSpc>
              <a:spcBef>
                <a:spcPts val="507"/>
              </a:spcBef>
              <a:spcAft>
                <a:spcPts val="0"/>
              </a:spcAft>
              <a:buClrTx/>
              <a:buSzTx/>
              <a:buFontTx/>
              <a:buAutoNum type="alphaUcPeriod"/>
              <a:tabLst>
                <a:tab pos="725221" algn="l"/>
              </a:tabLst>
              <a:defRPr/>
            </a:pPr>
            <a:r>
              <a:rPr kumimoji="0" lang="en-GB" sz="2400" b="1" i="0" u="none" strike="noStrike" kern="1200" cap="none" spc="0" normalizeH="0" baseline="0" noProof="0" dirty="0">
                <a:ln>
                  <a:noFill/>
                </a:ln>
                <a:solidFill>
                  <a:prstClr val="black"/>
                </a:solidFill>
                <a:effectLst/>
                <a:uLnTx/>
                <a:uFillTx/>
                <a:latin typeface="Times New Roman"/>
                <a:ea typeface="+mn-ea"/>
                <a:cs typeface="Times New Roman"/>
              </a:rPr>
              <a:t>Mission</a:t>
            </a:r>
            <a:r>
              <a:rPr kumimoji="0" lang="en-GB" sz="2400" b="1" i="0" u="none" strike="noStrike" kern="1200" cap="none" spc="-39" normalizeH="0" baseline="0" noProof="0" dirty="0">
                <a:ln>
                  <a:noFill/>
                </a:ln>
                <a:solidFill>
                  <a:prstClr val="black"/>
                </a:solidFill>
                <a:effectLst/>
                <a:uLnTx/>
                <a:uFillTx/>
                <a:latin typeface="Times New Roman"/>
                <a:ea typeface="+mn-ea"/>
                <a:cs typeface="Times New Roman"/>
              </a:rPr>
              <a:t> </a:t>
            </a:r>
            <a:r>
              <a:rPr kumimoji="0" lang="en-GB" sz="2400" b="1" i="0" u="none" strike="noStrike" kern="1200" cap="none" spc="-4" normalizeH="0" baseline="0" noProof="0" dirty="0">
                <a:ln>
                  <a:noFill/>
                </a:ln>
                <a:solidFill>
                  <a:prstClr val="black"/>
                </a:solidFill>
                <a:effectLst/>
                <a:uLnTx/>
                <a:uFillTx/>
                <a:latin typeface="Times New Roman"/>
                <a:ea typeface="+mn-ea"/>
                <a:cs typeface="Times New Roman"/>
              </a:rPr>
              <a:t>statement.</a:t>
            </a:r>
          </a:p>
          <a:p>
            <a:pPr marL="403567" marR="0" lvl="1" indent="0" algn="l" defTabSz="786384" rtl="0" eaLnBrk="1" fontAlgn="auto" latinLnBrk="0" hangingPunct="1">
              <a:lnSpc>
                <a:spcPct val="100000"/>
              </a:lnSpc>
              <a:spcBef>
                <a:spcPts val="507"/>
              </a:spcBef>
              <a:spcAft>
                <a:spcPts val="0"/>
              </a:spcAft>
              <a:buClrTx/>
              <a:buSzTx/>
              <a:buFontTx/>
              <a:buNone/>
              <a:tabLst>
                <a:tab pos="725221" algn="l"/>
              </a:tabLst>
              <a:defRPr/>
            </a:pP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A</a:t>
            </a:r>
            <a:r>
              <a:rPr kumimoji="0" lang="en-GB" sz="2000" b="0" i="0" u="none" strike="noStrike" kern="1200" cap="none" spc="-98"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17" normalizeH="0" baseline="0" noProof="0" dirty="0">
                <a:ln>
                  <a:noFill/>
                </a:ln>
                <a:solidFill>
                  <a:prstClr val="black"/>
                </a:solidFill>
                <a:effectLst/>
                <a:uLnTx/>
                <a:uFillTx/>
                <a:latin typeface="Times New Roman"/>
                <a:ea typeface="+mn-ea"/>
                <a:cs typeface="Times New Roman"/>
              </a:rPr>
              <a:t>firm’s</a:t>
            </a:r>
            <a:r>
              <a:rPr kumimoji="0" lang="en-GB" sz="2000" b="0" i="0" u="none" strike="noStrike" kern="1200" cap="none" spc="-22"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mission,</a:t>
            </a:r>
            <a:r>
              <a:rPr kumimoji="0" lang="en-GB" sz="2000" b="0" i="0" u="none" strike="noStrike" kern="1200" cap="none" spc="-17"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or</a:t>
            </a:r>
            <a:r>
              <a:rPr kumimoji="0" lang="en-GB" sz="2000" b="0" i="0" u="none" strike="noStrike" kern="1200" cap="none" spc="-17"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mission statement,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describes</a:t>
            </a:r>
            <a:r>
              <a:rPr kumimoji="0" lang="en-GB" sz="2000" b="0" i="0" u="none" strike="noStrike" kern="1200" cap="none" spc="-4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why</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it</a:t>
            </a:r>
            <a:r>
              <a:rPr kumimoji="0" lang="en-GB" sz="2000" b="0" i="0" u="none" strike="noStrike" kern="1200" cap="none" spc="-17"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exists</a:t>
            </a:r>
            <a:r>
              <a:rPr kumimoji="0" lang="en-GB" sz="2000" b="0" i="0" u="none" strike="noStrike" kern="1200" cap="none" spc="-22"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and</a:t>
            </a:r>
            <a:r>
              <a:rPr kumimoji="0" lang="en-GB"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what</a:t>
            </a:r>
            <a:r>
              <a:rPr kumimoji="0" lang="en-GB" sz="2000" b="0" i="0" u="none" strike="noStrike" kern="1200" cap="none" spc="-17"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its</a:t>
            </a:r>
            <a:r>
              <a:rPr kumimoji="0" lang="en-GB" sz="2000" b="0" i="0" u="none" strike="noStrike" kern="1200" cap="none" spc="-9"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framework is</a:t>
            </a:r>
            <a:r>
              <a:rPr kumimoji="0" lang="en-GB"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supposed</a:t>
            </a:r>
            <a:r>
              <a:rPr kumimoji="0" lang="en-GB" sz="2000" b="0" i="0" u="none" strike="noStrike" kern="1200" cap="none" spc="-34"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to</a:t>
            </a:r>
            <a:r>
              <a:rPr kumimoji="0" lang="en-GB" sz="2000" b="0" i="0" u="none" strike="noStrike" kern="1200" cap="none" spc="-9"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accomplish.</a:t>
            </a:r>
            <a:endParaRPr kumimoji="0" lang="en-GB" sz="2000" b="0" i="0" u="none" strike="noStrike" kern="1200" cap="none" spc="0" normalizeH="0" baseline="0" noProof="0" dirty="0">
              <a:ln>
                <a:noFill/>
              </a:ln>
              <a:solidFill>
                <a:prstClr val="black"/>
              </a:solidFill>
              <a:effectLst/>
              <a:uLnTx/>
              <a:uFillTx/>
              <a:latin typeface="Times New Roman"/>
              <a:ea typeface="+mn-ea"/>
              <a:cs typeface="Times New Roman"/>
            </a:endParaRPr>
          </a:p>
          <a:p>
            <a:pPr marL="403568" marR="0" lvl="1" indent="0" algn="l" defTabSz="786384" rtl="0" eaLnBrk="1" fontAlgn="auto" latinLnBrk="0" hangingPunct="1">
              <a:lnSpc>
                <a:spcPct val="100000"/>
              </a:lnSpc>
              <a:spcBef>
                <a:spcPts val="499"/>
              </a:spcBef>
              <a:spcAft>
                <a:spcPts val="0"/>
              </a:spcAft>
              <a:buClrTx/>
              <a:buSzTx/>
              <a:buFontTx/>
              <a:buNone/>
              <a:tabLst>
                <a:tab pos="709930" algn="l"/>
              </a:tabLst>
              <a:defRPr/>
            </a:pPr>
            <a:r>
              <a:rPr kumimoji="0" lang="en-GB" sz="2400" b="1" i="0" u="none" strike="noStrike" kern="1200" cap="none" spc="0" normalizeH="0" baseline="0" noProof="0" dirty="0">
                <a:ln>
                  <a:noFill/>
                </a:ln>
                <a:solidFill>
                  <a:prstClr val="black"/>
                </a:solidFill>
                <a:effectLst/>
                <a:uLnTx/>
                <a:uFillTx/>
                <a:latin typeface="Times New Roman"/>
                <a:ea typeface="+mn-ea"/>
                <a:cs typeface="Times New Roman"/>
              </a:rPr>
              <a:t>B. Product/market</a:t>
            </a:r>
            <a:r>
              <a:rPr kumimoji="0" lang="en-GB" sz="2400" b="1" i="0" u="none" strike="noStrike" kern="1200" cap="none" spc="-60" normalizeH="0" baseline="0" noProof="0" dirty="0">
                <a:ln>
                  <a:noFill/>
                </a:ln>
                <a:solidFill>
                  <a:prstClr val="black"/>
                </a:solidFill>
                <a:effectLst/>
                <a:uLnTx/>
                <a:uFillTx/>
                <a:latin typeface="Times New Roman"/>
                <a:ea typeface="+mn-ea"/>
                <a:cs typeface="Times New Roman"/>
              </a:rPr>
              <a:t> </a:t>
            </a:r>
            <a:r>
              <a:rPr kumimoji="0" lang="en-GB" sz="2400" b="1" i="0" u="none" strike="noStrike" kern="1200" cap="none" spc="0" normalizeH="0" baseline="0" noProof="0" dirty="0">
                <a:ln>
                  <a:noFill/>
                </a:ln>
                <a:solidFill>
                  <a:prstClr val="black"/>
                </a:solidFill>
                <a:effectLst/>
                <a:uLnTx/>
                <a:uFillTx/>
                <a:latin typeface="Times New Roman"/>
                <a:ea typeface="+mn-ea"/>
                <a:cs typeface="Times New Roman"/>
              </a:rPr>
              <a:t>scope. </a:t>
            </a:r>
          </a:p>
          <a:p>
            <a:pPr marL="403568" marR="0" lvl="1" indent="0" algn="l" defTabSz="786384" rtl="0" eaLnBrk="1" fontAlgn="auto" latinLnBrk="0" hangingPunct="1">
              <a:lnSpc>
                <a:spcPct val="100000"/>
              </a:lnSpc>
              <a:spcBef>
                <a:spcPts val="499"/>
              </a:spcBef>
              <a:spcAft>
                <a:spcPts val="0"/>
              </a:spcAft>
              <a:buClrTx/>
              <a:buSzTx/>
              <a:buFontTx/>
              <a:buNone/>
              <a:tabLst>
                <a:tab pos="709930" algn="l"/>
              </a:tabLst>
              <a:defRPr/>
            </a:pP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Offerings to the customers, product lines/extensions, and B2B or B2C international markets.</a:t>
            </a:r>
          </a:p>
          <a:p>
            <a:pPr marL="403567" marR="0" lvl="1" indent="0" algn="l" defTabSz="786384" rtl="0" eaLnBrk="1" fontAlgn="auto" latinLnBrk="0" hangingPunct="1">
              <a:lnSpc>
                <a:spcPct val="100000"/>
              </a:lnSpc>
              <a:spcBef>
                <a:spcPts val="495"/>
              </a:spcBef>
              <a:spcAft>
                <a:spcPts val="0"/>
              </a:spcAft>
              <a:buClrTx/>
              <a:buSzTx/>
              <a:buFontTx/>
              <a:buNone/>
              <a:tabLst>
                <a:tab pos="725221" algn="l"/>
              </a:tabLst>
              <a:defRPr/>
            </a:pPr>
            <a:r>
              <a:rPr kumimoji="0" lang="en-GB" sz="2400" b="1" i="0" u="none" strike="noStrike" kern="1200" cap="none" spc="0" normalizeH="0" baseline="0" noProof="0" dirty="0">
                <a:ln>
                  <a:noFill/>
                </a:ln>
                <a:solidFill>
                  <a:prstClr val="black"/>
                </a:solidFill>
                <a:effectLst/>
                <a:uLnTx/>
                <a:uFillTx/>
                <a:latin typeface="Times New Roman"/>
                <a:ea typeface="+mn-ea"/>
                <a:cs typeface="Times New Roman"/>
              </a:rPr>
              <a:t>C. Basis</a:t>
            </a:r>
            <a:r>
              <a:rPr kumimoji="0" lang="en-GB" sz="2400" b="1" i="0" u="none" strike="noStrike" kern="1200" cap="none" spc="-26" normalizeH="0" baseline="0" noProof="0" dirty="0">
                <a:ln>
                  <a:noFill/>
                </a:ln>
                <a:solidFill>
                  <a:prstClr val="black"/>
                </a:solidFill>
                <a:effectLst/>
                <a:uLnTx/>
                <a:uFillTx/>
                <a:latin typeface="Times New Roman"/>
                <a:ea typeface="+mn-ea"/>
                <a:cs typeface="Times New Roman"/>
              </a:rPr>
              <a:t> </a:t>
            </a:r>
            <a:r>
              <a:rPr kumimoji="0" lang="en-GB" sz="2400" b="1" i="0" u="none" strike="noStrike" kern="1200" cap="none" spc="0" normalizeH="0" baseline="0" noProof="0" dirty="0">
                <a:ln>
                  <a:noFill/>
                </a:ln>
                <a:solidFill>
                  <a:prstClr val="black"/>
                </a:solidFill>
                <a:effectLst/>
                <a:uLnTx/>
                <a:uFillTx/>
                <a:latin typeface="Times New Roman"/>
                <a:ea typeface="+mn-ea"/>
                <a:cs typeface="Times New Roman"/>
              </a:rPr>
              <a:t>for</a:t>
            </a:r>
            <a:r>
              <a:rPr kumimoji="0" lang="en-GB" sz="2400" b="1" i="0" u="none" strike="noStrike" kern="1200" cap="none" spc="-30" normalizeH="0" baseline="0" noProof="0" dirty="0">
                <a:ln>
                  <a:noFill/>
                </a:ln>
                <a:solidFill>
                  <a:prstClr val="black"/>
                </a:solidFill>
                <a:effectLst/>
                <a:uLnTx/>
                <a:uFillTx/>
                <a:latin typeface="Times New Roman"/>
                <a:ea typeface="+mn-ea"/>
                <a:cs typeface="Times New Roman"/>
              </a:rPr>
              <a:t> </a:t>
            </a:r>
            <a:r>
              <a:rPr kumimoji="0" lang="en-GB" sz="2400" b="1" i="0" u="none" strike="noStrike" kern="1200" cap="none" spc="0" normalizeH="0" baseline="0" noProof="0" dirty="0">
                <a:ln>
                  <a:noFill/>
                </a:ln>
                <a:solidFill>
                  <a:prstClr val="black"/>
                </a:solidFill>
                <a:effectLst/>
                <a:uLnTx/>
                <a:uFillTx/>
                <a:latin typeface="Times New Roman"/>
                <a:ea typeface="+mn-ea"/>
                <a:cs typeface="Times New Roman"/>
              </a:rPr>
              <a:t>differentiation.</a:t>
            </a:r>
          </a:p>
          <a:p>
            <a:pPr marL="403567" marR="0" lvl="1" indent="0" algn="l" defTabSz="786384" rtl="0" eaLnBrk="1" fontAlgn="auto" latinLnBrk="0" hangingPunct="1">
              <a:lnSpc>
                <a:spcPct val="100000"/>
              </a:lnSpc>
              <a:spcBef>
                <a:spcPts val="495"/>
              </a:spcBef>
              <a:spcAft>
                <a:spcPts val="0"/>
              </a:spcAft>
              <a:buClrTx/>
              <a:buSzTx/>
              <a:buFontTx/>
              <a:buNone/>
              <a:tabLst>
                <a:tab pos="725221" algn="l"/>
              </a:tabLst>
              <a:defRPr/>
            </a:pP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It is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important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that a new venture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differentiate itself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from</a:t>
            </a:r>
            <a:r>
              <a:rPr kumimoji="0" lang="en-GB" sz="2000" b="0" i="0" u="none" strike="noStrike" kern="1200" cap="none" spc="-26"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its</a:t>
            </a:r>
            <a:r>
              <a:rPr kumimoji="0" lang="en-GB"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competitors</a:t>
            </a:r>
            <a:r>
              <a:rPr kumimoji="0" lang="en-GB"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in</a:t>
            </a:r>
            <a:r>
              <a:rPr kumimoji="0" lang="en-GB" sz="2000" b="0" i="0" u="none" strike="noStrike" kern="1200" cap="none" spc="-17"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some</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way</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that</a:t>
            </a:r>
            <a:r>
              <a:rPr kumimoji="0" lang="en-GB" sz="2000" b="0" i="0" u="none" strike="noStrike" kern="1200" cap="none" spc="-9"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is</a:t>
            </a:r>
            <a:r>
              <a:rPr kumimoji="0" lang="en-GB"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important</a:t>
            </a:r>
            <a:r>
              <a:rPr kumimoji="0" lang="en-GB" sz="2000" b="0" i="0" u="none" strike="noStrike" kern="1200" cap="none" spc="-26"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to</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 its </a:t>
            </a:r>
            <a:r>
              <a:rPr kumimoji="0" lang="en-GB" sz="2000" b="0" i="0" u="none" strike="noStrike" kern="1200" cap="none" spc="-416"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customers.</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If a new </a:t>
            </a:r>
            <a:r>
              <a:rPr kumimoji="0" lang="en-GB" sz="2000" b="0" i="0" u="none" strike="noStrike" kern="1200" cap="none" spc="-17" normalizeH="0" baseline="0" noProof="0" dirty="0">
                <a:ln>
                  <a:noFill/>
                </a:ln>
                <a:solidFill>
                  <a:prstClr val="black"/>
                </a:solidFill>
                <a:effectLst/>
                <a:uLnTx/>
                <a:uFillTx/>
                <a:latin typeface="Times New Roman"/>
                <a:ea typeface="+mn-ea"/>
                <a:cs typeface="Times New Roman"/>
              </a:rPr>
              <a:t>firm’s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products or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services aren’t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different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from those of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its competitors,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why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should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anyone</a:t>
            </a:r>
            <a:r>
              <a:rPr kumimoji="0" lang="en-GB" sz="2000" b="0" i="0" u="none" strike="noStrike" kern="1200" cap="none" spc="-26"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try</a:t>
            </a:r>
            <a:r>
              <a:rPr kumimoji="0" lang="en-GB"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4" normalizeH="0" baseline="0" noProof="0" dirty="0">
                <a:ln>
                  <a:noFill/>
                </a:ln>
                <a:solidFill>
                  <a:prstClr val="black"/>
                </a:solidFill>
                <a:effectLst/>
                <a:uLnTx/>
                <a:uFillTx/>
                <a:latin typeface="Times New Roman"/>
                <a:ea typeface="+mn-ea"/>
                <a:cs typeface="Times New Roman"/>
              </a:rPr>
              <a:t>them?</a:t>
            </a:r>
            <a:endParaRPr kumimoji="0" lang="en-GB" sz="2000" b="0" i="0" u="none" strike="noStrike" kern="1200" cap="none" spc="0" normalizeH="0" baseline="0" noProof="0" dirty="0">
              <a:ln>
                <a:noFill/>
              </a:ln>
              <a:solidFill>
                <a:prstClr val="black"/>
              </a:solidFill>
              <a:effectLst/>
              <a:uLnTx/>
              <a:uFillTx/>
              <a:latin typeface="Times New Roman"/>
              <a:ea typeface="+mn-ea"/>
              <a:cs typeface="Times New Roman"/>
            </a:endParaRPr>
          </a:p>
          <a:p>
            <a:pPr marL="698461" marR="0" lvl="1" indent="-294894" algn="l" defTabSz="786384" rtl="0" eaLnBrk="1" fontAlgn="auto" latinLnBrk="0" hangingPunct="1">
              <a:lnSpc>
                <a:spcPct val="100000"/>
              </a:lnSpc>
              <a:spcBef>
                <a:spcPts val="495"/>
              </a:spcBef>
              <a:spcAft>
                <a:spcPts val="0"/>
              </a:spcAft>
              <a:buClrTx/>
              <a:buSzTx/>
              <a:buFontTx/>
              <a:buChar char="-"/>
              <a:tabLst>
                <a:tab pos="725221" algn="l"/>
              </a:tabLst>
              <a:defRPr/>
            </a:pPr>
            <a:r>
              <a:rPr kumimoji="0" lang="en-GB" sz="2000" b="0" i="1" u="none" strike="noStrike" kern="1200" cap="none" spc="0" normalizeH="0" baseline="0" noProof="0" dirty="0">
                <a:ln>
                  <a:noFill/>
                </a:ln>
                <a:solidFill>
                  <a:prstClr val="black"/>
                </a:solidFill>
                <a:effectLst/>
                <a:uLnTx/>
                <a:uFillTx/>
                <a:latin typeface="Times New Roman"/>
                <a:ea typeface="+mn-ea"/>
                <a:cs typeface="Times New Roman"/>
              </a:rPr>
              <a:t>Cost leadership strategy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(Price)</a:t>
            </a:r>
          </a:p>
          <a:p>
            <a:pPr marL="698461" marR="0" lvl="1" indent="-294894" algn="l" defTabSz="786384" rtl="0" eaLnBrk="1" fontAlgn="auto" latinLnBrk="0" hangingPunct="1">
              <a:lnSpc>
                <a:spcPct val="100000"/>
              </a:lnSpc>
              <a:spcBef>
                <a:spcPts val="495"/>
              </a:spcBef>
              <a:spcAft>
                <a:spcPts val="0"/>
              </a:spcAft>
              <a:buClrTx/>
              <a:buSzTx/>
              <a:buFontTx/>
              <a:buChar char="-"/>
              <a:tabLst>
                <a:tab pos="725221" algn="l"/>
              </a:tabLst>
              <a:defRPr/>
            </a:pPr>
            <a:r>
              <a:rPr kumimoji="0" lang="en-GB" sz="2000" b="0" i="1" u="none" strike="noStrike" kern="1200" cap="none" spc="0" normalizeH="0" baseline="0" noProof="0" dirty="0">
                <a:ln>
                  <a:noFill/>
                </a:ln>
                <a:solidFill>
                  <a:prstClr val="black"/>
                </a:solidFill>
                <a:effectLst/>
                <a:uLnTx/>
                <a:uFillTx/>
                <a:latin typeface="Times New Roman"/>
                <a:ea typeface="+mn-ea"/>
                <a:cs typeface="Times New Roman"/>
              </a:rPr>
              <a:t>Differentiation strategy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(Product and services)</a:t>
            </a:r>
            <a:endParaRPr kumimoji="0" lang="en-GB" sz="3600" b="0" i="0" u="none" strike="noStrike" kern="1200" cap="none" spc="0" normalizeH="0" baseline="0" noProof="0" dirty="0">
              <a:ln>
                <a:noFill/>
              </a:ln>
              <a:solidFill>
                <a:prstClr val="black"/>
              </a:solidFill>
              <a:effectLst/>
              <a:uLnTx/>
              <a:uFillTx/>
              <a:latin typeface="Times New Roman"/>
              <a:ea typeface="+mn-ea"/>
              <a:cs typeface="Times New Roman"/>
            </a:endParaRPr>
          </a:p>
        </p:txBody>
      </p:sp>
    </p:spTree>
    <p:extLst>
      <p:ext uri="{BB962C8B-B14F-4D97-AF65-F5344CB8AC3E}">
        <p14:creationId xmlns:p14="http://schemas.microsoft.com/office/powerpoint/2010/main" val="1443179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dissolve">
                                      <p:cBhvr>
                                        <p:cTn id="12" dur="500"/>
                                        <p:tgtEl>
                                          <p:spTgt spid="5">
                                            <p:txEl>
                                              <p:pRg st="0" end="0"/>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dissolve">
                                      <p:cBhvr>
                                        <p:cTn id="15" dur="5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dissolve">
                                      <p:cBhvr>
                                        <p:cTn id="20" dur="500"/>
                                        <p:tgtEl>
                                          <p:spTgt spid="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Effect transition="in" filter="dissolve">
                                      <p:cBhvr>
                                        <p:cTn id="25" dur="500"/>
                                        <p:tgtEl>
                                          <p:spTgt spid="5">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animEffect transition="in" filter="dissolve">
                                      <p:cBhvr>
                                        <p:cTn id="30" dur="500"/>
                                        <p:tgtEl>
                                          <p:spTgt spid="5">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dissolve">
                                      <p:cBhvr>
                                        <p:cTn id="35" dur="500"/>
                                        <p:tgtEl>
                                          <p:spTgt spid="5">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5">
                                            <p:txEl>
                                              <p:pRg st="6" end="6"/>
                                            </p:txEl>
                                          </p:spTgt>
                                        </p:tgtEl>
                                        <p:attrNameLst>
                                          <p:attrName>style.visibility</p:attrName>
                                        </p:attrNameLst>
                                      </p:cBhvr>
                                      <p:to>
                                        <p:strVal val="visible"/>
                                      </p:to>
                                    </p:set>
                                    <p:animEffect transition="in" filter="dissolve">
                                      <p:cBhvr>
                                        <p:cTn id="40" dur="500"/>
                                        <p:tgtEl>
                                          <p:spTgt spid="5">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5">
                                            <p:txEl>
                                              <p:pRg st="7" end="7"/>
                                            </p:txEl>
                                          </p:spTgt>
                                        </p:tgtEl>
                                        <p:attrNameLst>
                                          <p:attrName>style.visibility</p:attrName>
                                        </p:attrNameLst>
                                      </p:cBhvr>
                                      <p:to>
                                        <p:strVal val="visible"/>
                                      </p:to>
                                    </p:set>
                                    <p:animEffect transition="in" filter="dissolve">
                                      <p:cBhvr>
                                        <p:cTn id="45" dur="500"/>
                                        <p:tgtEl>
                                          <p:spTgt spid="5">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5">
                                            <p:txEl>
                                              <p:pRg st="8" end="8"/>
                                            </p:txEl>
                                          </p:spTgt>
                                        </p:tgtEl>
                                        <p:attrNameLst>
                                          <p:attrName>style.visibility</p:attrName>
                                        </p:attrNameLst>
                                      </p:cBhvr>
                                      <p:to>
                                        <p:strVal val="visible"/>
                                      </p:to>
                                    </p:set>
                                    <p:animEffect transition="in" filter="dissolve">
                                      <p:cBhvr>
                                        <p:cTn id="50"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B7025-40DF-DF2A-52AA-C51B0E1C930F}"/>
              </a:ext>
            </a:extLst>
          </p:cNvPr>
          <p:cNvSpPr>
            <a:spLocks noGrp="1"/>
          </p:cNvSpPr>
          <p:nvPr>
            <p:ph type="title"/>
          </p:nvPr>
        </p:nvSpPr>
        <p:spPr>
          <a:xfrm>
            <a:off x="836676" y="437171"/>
            <a:ext cx="10515600" cy="1273233"/>
          </a:xfrm>
        </p:spPr>
        <p:txBody>
          <a:bodyPr>
            <a:normAutofit fontScale="90000"/>
          </a:bodyPr>
          <a:lstStyle/>
          <a:p>
            <a:r>
              <a:rPr lang="en-GB" sz="4900" b="1" dirty="0">
                <a:solidFill>
                  <a:srgbClr val="606EB2"/>
                </a:solidFill>
                <a:latin typeface="Antonio" charset="0"/>
                <a:ea typeface="+mn-ea"/>
                <a:cs typeface="+mn-cs"/>
              </a:rPr>
              <a:t>2. Strategic resources - how a firm  acquires and  uses its  resources</a:t>
            </a:r>
            <a:br>
              <a:rPr lang="en-GB" sz="3100" dirty="0">
                <a:latin typeface="Times New Roman"/>
                <a:cs typeface="Times New Roman"/>
              </a:rPr>
            </a:br>
            <a:r>
              <a:rPr lang="en-GB" sz="3100" dirty="0"/>
              <a:t> </a:t>
            </a:r>
          </a:p>
        </p:txBody>
      </p:sp>
      <p:sp>
        <p:nvSpPr>
          <p:cNvPr id="3" name="Content Placeholder 2">
            <a:extLst>
              <a:ext uri="{FF2B5EF4-FFF2-40B4-BE49-F238E27FC236}">
                <a16:creationId xmlns:a16="http://schemas.microsoft.com/office/drawing/2014/main" id="{4189FBBF-51C7-7B47-E6F4-163BFA5396AF}"/>
              </a:ext>
            </a:extLst>
          </p:cNvPr>
          <p:cNvSpPr>
            <a:spLocks noGrp="1"/>
          </p:cNvSpPr>
          <p:nvPr>
            <p:ph idx="1"/>
          </p:nvPr>
        </p:nvSpPr>
        <p:spPr>
          <a:xfrm>
            <a:off x="128016" y="2124992"/>
            <a:ext cx="3256830" cy="3587386"/>
          </a:xfrm>
        </p:spPr>
        <p:txBody>
          <a:bodyPr>
            <a:normAutofit/>
          </a:bodyPr>
          <a:lstStyle/>
          <a:p>
            <a:pPr marL="7722" indent="0" defTabSz="585216">
              <a:lnSpc>
                <a:spcPct val="100000"/>
              </a:lnSpc>
              <a:spcBef>
                <a:spcPts val="502"/>
              </a:spcBef>
              <a:buNone/>
              <a:tabLst>
                <a:tab pos="227584" algn="l"/>
                <a:tab pos="227990" algn="l"/>
              </a:tabLst>
            </a:pPr>
            <a:r>
              <a:rPr lang="en-GB" sz="2400" b="1" kern="1200" spc="-3" dirty="0">
                <a:solidFill>
                  <a:schemeClr val="tx1"/>
                </a:solidFill>
                <a:latin typeface="Times New Roman"/>
                <a:ea typeface="+mn-ea"/>
                <a:cs typeface="Times New Roman"/>
              </a:rPr>
              <a:t>Strategic</a:t>
            </a:r>
            <a:r>
              <a:rPr lang="en-GB" sz="2400" b="1" kern="1200" spc="-32" dirty="0">
                <a:solidFill>
                  <a:schemeClr val="tx1"/>
                </a:solidFill>
                <a:latin typeface="Times New Roman"/>
                <a:ea typeface="+mn-ea"/>
                <a:cs typeface="Times New Roman"/>
              </a:rPr>
              <a:t> </a:t>
            </a:r>
            <a:r>
              <a:rPr lang="en-GB" sz="2400" b="1" kern="1200" spc="-3" dirty="0">
                <a:solidFill>
                  <a:schemeClr val="tx1"/>
                </a:solidFill>
                <a:latin typeface="Times New Roman"/>
                <a:ea typeface="+mn-ea"/>
                <a:cs typeface="Times New Roman"/>
              </a:rPr>
              <a:t>Resources</a:t>
            </a:r>
            <a:endParaRPr lang="en-GB" sz="2400" b="1" kern="1200" dirty="0">
              <a:solidFill>
                <a:schemeClr val="tx1"/>
              </a:solidFill>
              <a:latin typeface="Times New Roman"/>
              <a:ea typeface="+mn-ea"/>
              <a:cs typeface="Times New Roman"/>
            </a:endParaRPr>
          </a:p>
          <a:p>
            <a:pPr marL="300330" marR="162560" lvl="1" indent="0" defTabSz="585216">
              <a:lnSpc>
                <a:spcPct val="100000"/>
              </a:lnSpc>
              <a:spcBef>
                <a:spcPts val="378"/>
              </a:spcBef>
              <a:buNone/>
              <a:tabLst>
                <a:tab pos="484022" algn="l"/>
                <a:tab pos="484429" algn="l"/>
              </a:tabLst>
            </a:pPr>
            <a:endParaRPr lang="en-GB" sz="2000" kern="1200" spc="-3" dirty="0">
              <a:solidFill>
                <a:schemeClr val="tx1"/>
              </a:solidFill>
              <a:latin typeface="Times New Roman"/>
              <a:ea typeface="+mn-ea"/>
              <a:cs typeface="Times New Roman"/>
            </a:endParaRPr>
          </a:p>
          <a:p>
            <a:pPr marL="300330" marR="162560" lvl="1" indent="0" defTabSz="585216">
              <a:lnSpc>
                <a:spcPct val="100000"/>
              </a:lnSpc>
              <a:spcBef>
                <a:spcPts val="378"/>
              </a:spcBef>
              <a:buNone/>
              <a:tabLst>
                <a:tab pos="484022" algn="l"/>
                <a:tab pos="484429" algn="l"/>
              </a:tabLst>
            </a:pPr>
            <a:r>
              <a:rPr lang="en-GB" sz="2000" kern="1200" spc="-3" dirty="0">
                <a:solidFill>
                  <a:schemeClr val="tx1"/>
                </a:solidFill>
                <a:latin typeface="Times New Roman"/>
                <a:ea typeface="+mn-ea"/>
                <a:cs typeface="Times New Roman"/>
              </a:rPr>
              <a:t>A </a:t>
            </a:r>
            <a:r>
              <a:rPr lang="en-GB" sz="2000" kern="1200" dirty="0">
                <a:solidFill>
                  <a:schemeClr val="tx1"/>
                </a:solidFill>
                <a:latin typeface="Times New Roman"/>
                <a:ea typeface="+mn-ea"/>
                <a:cs typeface="Times New Roman"/>
              </a:rPr>
              <a:t>firm </a:t>
            </a:r>
            <a:r>
              <a:rPr lang="en-GB" sz="2000" kern="1200" spc="-3" dirty="0">
                <a:solidFill>
                  <a:schemeClr val="tx1"/>
                </a:solidFill>
                <a:latin typeface="Times New Roman"/>
                <a:ea typeface="+mn-ea"/>
                <a:cs typeface="Times New Roman"/>
              </a:rPr>
              <a:t>is </a:t>
            </a:r>
            <a:r>
              <a:rPr lang="en-GB" sz="2000" kern="1200" dirty="0">
                <a:solidFill>
                  <a:schemeClr val="tx1"/>
                </a:solidFill>
                <a:latin typeface="Times New Roman"/>
                <a:ea typeface="+mn-ea"/>
                <a:cs typeface="Times New Roman"/>
              </a:rPr>
              <a:t>not able to </a:t>
            </a:r>
            <a:r>
              <a:rPr lang="en-GB" sz="2000" kern="1200" spc="-3" dirty="0">
                <a:solidFill>
                  <a:schemeClr val="tx1"/>
                </a:solidFill>
                <a:latin typeface="Times New Roman"/>
                <a:ea typeface="+mn-ea"/>
                <a:cs typeface="Times New Roman"/>
              </a:rPr>
              <a:t>implement </a:t>
            </a:r>
            <a:r>
              <a:rPr lang="en-GB" sz="2000" kern="1200" dirty="0">
                <a:solidFill>
                  <a:schemeClr val="tx1"/>
                </a:solidFill>
                <a:latin typeface="Times New Roman"/>
                <a:ea typeface="+mn-ea"/>
                <a:cs typeface="Times New Roman"/>
              </a:rPr>
              <a:t>a strategy without </a:t>
            </a:r>
            <a:r>
              <a:rPr lang="en-GB" sz="2000" kern="1200" spc="3" dirty="0">
                <a:solidFill>
                  <a:schemeClr val="tx1"/>
                </a:solidFill>
                <a:latin typeface="Times New Roman"/>
                <a:ea typeface="+mn-ea"/>
                <a:cs typeface="Times New Roman"/>
              </a:rPr>
              <a:t> </a:t>
            </a:r>
            <a:r>
              <a:rPr lang="en-GB" sz="2000" kern="1200" dirty="0">
                <a:solidFill>
                  <a:schemeClr val="tx1"/>
                </a:solidFill>
                <a:latin typeface="Times New Roman"/>
                <a:ea typeface="+mn-ea"/>
                <a:cs typeface="Times New Roman"/>
              </a:rPr>
              <a:t>resources,</a:t>
            </a:r>
            <a:r>
              <a:rPr lang="en-GB" sz="2000" kern="1200" spc="-13" dirty="0">
                <a:solidFill>
                  <a:schemeClr val="tx1"/>
                </a:solidFill>
                <a:latin typeface="Times New Roman"/>
                <a:ea typeface="+mn-ea"/>
                <a:cs typeface="Times New Roman"/>
              </a:rPr>
              <a:t> </a:t>
            </a:r>
            <a:r>
              <a:rPr lang="en-GB" sz="2000" kern="1200" spc="-3" dirty="0">
                <a:solidFill>
                  <a:schemeClr val="tx1"/>
                </a:solidFill>
                <a:latin typeface="Times New Roman"/>
                <a:ea typeface="+mn-ea"/>
                <a:cs typeface="Times New Roman"/>
              </a:rPr>
              <a:t>so</a:t>
            </a:r>
            <a:r>
              <a:rPr lang="en-GB" sz="2000" kern="1200" dirty="0">
                <a:solidFill>
                  <a:schemeClr val="tx1"/>
                </a:solidFill>
                <a:latin typeface="Times New Roman"/>
                <a:ea typeface="+mn-ea"/>
                <a:cs typeface="Times New Roman"/>
              </a:rPr>
              <a:t> the </a:t>
            </a:r>
            <a:r>
              <a:rPr lang="en-GB" sz="2000" b="1" kern="1200" dirty="0">
                <a:solidFill>
                  <a:schemeClr val="tx1"/>
                </a:solidFill>
                <a:latin typeface="Times New Roman"/>
                <a:ea typeface="+mn-ea"/>
                <a:cs typeface="Times New Roman"/>
              </a:rPr>
              <a:t>resources </a:t>
            </a:r>
            <a:r>
              <a:rPr lang="en-GB" sz="2000" kern="1200" dirty="0">
                <a:solidFill>
                  <a:schemeClr val="tx1"/>
                </a:solidFill>
                <a:latin typeface="Times New Roman"/>
                <a:ea typeface="+mn-ea"/>
                <a:cs typeface="Times New Roman"/>
              </a:rPr>
              <a:t>a</a:t>
            </a:r>
            <a:r>
              <a:rPr lang="en-GB" sz="2000" kern="1200" spc="-6" dirty="0">
                <a:solidFill>
                  <a:schemeClr val="tx1"/>
                </a:solidFill>
                <a:latin typeface="Times New Roman"/>
                <a:ea typeface="+mn-ea"/>
                <a:cs typeface="Times New Roman"/>
              </a:rPr>
              <a:t> </a:t>
            </a:r>
            <a:r>
              <a:rPr lang="en-GB" sz="2000" kern="1200" dirty="0">
                <a:solidFill>
                  <a:schemeClr val="tx1"/>
                </a:solidFill>
                <a:latin typeface="Times New Roman"/>
                <a:ea typeface="+mn-ea"/>
                <a:cs typeface="Times New Roman"/>
              </a:rPr>
              <a:t>firm</a:t>
            </a:r>
            <a:r>
              <a:rPr lang="en-GB" sz="2000" kern="1200" spc="-6" dirty="0">
                <a:solidFill>
                  <a:schemeClr val="tx1"/>
                </a:solidFill>
                <a:latin typeface="Times New Roman"/>
                <a:ea typeface="+mn-ea"/>
                <a:cs typeface="Times New Roman"/>
              </a:rPr>
              <a:t> </a:t>
            </a:r>
            <a:r>
              <a:rPr lang="en-GB" sz="2000" kern="1200" spc="-3" dirty="0">
                <a:solidFill>
                  <a:schemeClr val="tx1"/>
                </a:solidFill>
                <a:latin typeface="Times New Roman"/>
                <a:ea typeface="+mn-ea"/>
                <a:cs typeface="Times New Roman"/>
              </a:rPr>
              <a:t>has</a:t>
            </a:r>
            <a:r>
              <a:rPr lang="en-GB" sz="2000" kern="1200" spc="-6" dirty="0">
                <a:solidFill>
                  <a:schemeClr val="tx1"/>
                </a:solidFill>
                <a:latin typeface="Times New Roman"/>
                <a:ea typeface="+mn-ea"/>
                <a:cs typeface="Times New Roman"/>
              </a:rPr>
              <a:t> </a:t>
            </a:r>
            <a:r>
              <a:rPr lang="en-GB" sz="2000" kern="1200" spc="-3" dirty="0">
                <a:solidFill>
                  <a:schemeClr val="tx1"/>
                </a:solidFill>
                <a:latin typeface="Times New Roman"/>
                <a:ea typeface="+mn-ea"/>
                <a:cs typeface="Times New Roman"/>
              </a:rPr>
              <a:t>affects</a:t>
            </a:r>
            <a:r>
              <a:rPr lang="en-GB" sz="2000" kern="1200" spc="3" dirty="0">
                <a:solidFill>
                  <a:schemeClr val="tx1"/>
                </a:solidFill>
                <a:latin typeface="Times New Roman"/>
                <a:ea typeface="+mn-ea"/>
                <a:cs typeface="Times New Roman"/>
              </a:rPr>
              <a:t> </a:t>
            </a:r>
            <a:r>
              <a:rPr lang="en-GB" sz="2000" kern="1200" dirty="0">
                <a:solidFill>
                  <a:schemeClr val="tx1"/>
                </a:solidFill>
                <a:latin typeface="Times New Roman"/>
                <a:ea typeface="+mn-ea"/>
                <a:cs typeface="Times New Roman"/>
              </a:rPr>
              <a:t>its</a:t>
            </a:r>
            <a:r>
              <a:rPr lang="en-GB" sz="2000" spc="-16" dirty="0">
                <a:latin typeface="Times New Roman"/>
                <a:cs typeface="Times New Roman"/>
              </a:rPr>
              <a:t> </a:t>
            </a:r>
            <a:r>
              <a:rPr lang="en-GB" sz="2000" kern="1200" spc="-3" dirty="0">
                <a:solidFill>
                  <a:schemeClr val="tx1"/>
                </a:solidFill>
                <a:latin typeface="Times New Roman"/>
                <a:ea typeface="+mn-ea"/>
                <a:cs typeface="Times New Roman"/>
              </a:rPr>
              <a:t>framework substantially.</a:t>
            </a:r>
            <a:endParaRPr lang="en-GB" sz="2000" kern="1200" dirty="0">
              <a:solidFill>
                <a:schemeClr val="tx1"/>
              </a:solidFill>
              <a:latin typeface="Times New Roman"/>
              <a:ea typeface="+mn-ea"/>
              <a:cs typeface="Times New Roman"/>
            </a:endParaRPr>
          </a:p>
          <a:p>
            <a:pPr marL="912774" marR="175565" indent="0" defTabSz="585216">
              <a:lnSpc>
                <a:spcPct val="100000"/>
              </a:lnSpc>
              <a:spcBef>
                <a:spcPts val="339"/>
              </a:spcBef>
              <a:buSzPct val="95454"/>
              <a:buNone/>
              <a:tabLst>
                <a:tab pos="1122883" algn="l"/>
              </a:tabLst>
            </a:pPr>
            <a:endParaRPr lang="en-GB" sz="1280" kern="1200" dirty="0">
              <a:solidFill>
                <a:schemeClr val="tx1"/>
              </a:solidFill>
              <a:latin typeface="Times New Roman"/>
              <a:ea typeface="+mn-ea"/>
              <a:cs typeface="Times New Roman"/>
            </a:endParaRPr>
          </a:p>
          <a:p>
            <a:endParaRPr lang="en-GB" dirty="0"/>
          </a:p>
        </p:txBody>
      </p:sp>
      <p:sp>
        <p:nvSpPr>
          <p:cNvPr id="5" name="TextBox 4">
            <a:extLst>
              <a:ext uri="{FF2B5EF4-FFF2-40B4-BE49-F238E27FC236}">
                <a16:creationId xmlns:a16="http://schemas.microsoft.com/office/drawing/2014/main" id="{B85D98AE-3E10-6B48-2A8E-101174315593}"/>
              </a:ext>
            </a:extLst>
          </p:cNvPr>
          <p:cNvSpPr txBox="1"/>
          <p:nvPr/>
        </p:nvSpPr>
        <p:spPr>
          <a:xfrm>
            <a:off x="0" y="5290010"/>
            <a:ext cx="3938126" cy="1477328"/>
          </a:xfrm>
          <a:prstGeom prst="rect">
            <a:avLst/>
          </a:prstGeom>
          <a:noFill/>
        </p:spPr>
        <p:txBody>
          <a:bodyPr wrap="square">
            <a:spAutoFit/>
          </a:bodyPr>
          <a:lstStyle/>
          <a:p>
            <a:pPr marL="484022" marR="42672" lvl="1" indent="-183693" algn="l" defTabSz="585216" rtl="0" eaLnBrk="1" fontAlgn="auto" latinLnBrk="0" hangingPunct="1">
              <a:lnSpc>
                <a:spcPct val="100000"/>
              </a:lnSpc>
              <a:spcBef>
                <a:spcPts val="378"/>
              </a:spcBef>
              <a:spcAft>
                <a:spcPts val="0"/>
              </a:spcAft>
              <a:buClrTx/>
              <a:buSzTx/>
              <a:buFontTx/>
              <a:buChar char="–"/>
              <a:tabLst>
                <a:tab pos="484022" algn="l"/>
                <a:tab pos="484429" algn="l"/>
              </a:tabLst>
              <a:defRPr/>
            </a:pPr>
            <a:r>
              <a:rPr kumimoji="0" lang="en-GB" sz="1800" b="0" i="1" u="none" strike="noStrike" kern="1200" cap="none" spc="-3" normalizeH="0" baseline="0" noProof="0" dirty="0">
                <a:ln>
                  <a:noFill/>
                </a:ln>
                <a:solidFill>
                  <a:srgbClr val="FF0000"/>
                </a:solidFill>
                <a:effectLst/>
                <a:uLnTx/>
                <a:uFillTx/>
                <a:latin typeface="Times New Roman"/>
                <a:ea typeface="+mn-ea"/>
                <a:cs typeface="Times New Roman"/>
              </a:rPr>
              <a:t>New </a:t>
            </a:r>
            <a:r>
              <a:rPr kumimoji="0" lang="en-GB" sz="1800" b="0" i="1" u="none" strike="noStrike" kern="1200" cap="none" spc="0" normalizeH="0" baseline="0" noProof="0" dirty="0">
                <a:ln>
                  <a:noFill/>
                </a:ln>
                <a:solidFill>
                  <a:srgbClr val="FF0000"/>
                </a:solidFill>
                <a:effectLst/>
                <a:uLnTx/>
                <a:uFillTx/>
                <a:latin typeface="Times New Roman"/>
                <a:ea typeface="+mn-ea"/>
                <a:cs typeface="Times New Roman"/>
              </a:rPr>
              <a:t>ventures </a:t>
            </a:r>
            <a:r>
              <a:rPr kumimoji="0" lang="en-GB" sz="1800" b="0" i="1" u="none" strike="noStrike" kern="1200" cap="none" spc="-3" normalizeH="0" baseline="0" noProof="0" dirty="0">
                <a:ln>
                  <a:noFill/>
                </a:ln>
                <a:solidFill>
                  <a:srgbClr val="FF0000"/>
                </a:solidFill>
                <a:effectLst/>
                <a:uLnTx/>
                <a:uFillTx/>
                <a:latin typeface="Times New Roman"/>
                <a:ea typeface="+mn-ea"/>
                <a:cs typeface="Times New Roman"/>
              </a:rPr>
              <a:t>ultimately </a:t>
            </a:r>
            <a:r>
              <a:rPr kumimoji="0" lang="en-GB" sz="1800" b="0" i="1" u="none" strike="noStrike" kern="1200" cap="none" spc="0" normalizeH="0" baseline="0" noProof="0" dirty="0">
                <a:ln>
                  <a:noFill/>
                </a:ln>
                <a:solidFill>
                  <a:srgbClr val="FF0000"/>
                </a:solidFill>
                <a:effectLst/>
                <a:uLnTx/>
                <a:uFillTx/>
                <a:latin typeface="Times New Roman"/>
                <a:ea typeface="+mn-ea"/>
                <a:cs typeface="Times New Roman"/>
              </a:rPr>
              <a:t>try to </a:t>
            </a:r>
            <a:r>
              <a:rPr kumimoji="0" lang="en-GB" sz="1800" b="0" i="1" u="none" strike="noStrike" kern="1200" cap="none" spc="-3" normalizeH="0" baseline="0" noProof="0" dirty="0">
                <a:ln>
                  <a:noFill/>
                </a:ln>
                <a:solidFill>
                  <a:srgbClr val="FF0000"/>
                </a:solidFill>
                <a:effectLst/>
                <a:uLnTx/>
                <a:uFillTx/>
                <a:latin typeface="Times New Roman"/>
                <a:ea typeface="+mn-ea"/>
                <a:cs typeface="Times New Roman"/>
              </a:rPr>
              <a:t>combine </a:t>
            </a:r>
            <a:r>
              <a:rPr kumimoji="0" lang="en-GB" sz="1800" b="0" i="1" u="none" strike="noStrike" kern="1200" cap="none" spc="0" normalizeH="0" baseline="0" noProof="0" dirty="0">
                <a:ln>
                  <a:noFill/>
                </a:ln>
                <a:solidFill>
                  <a:srgbClr val="FF0000"/>
                </a:solidFill>
                <a:effectLst/>
                <a:uLnTx/>
                <a:uFillTx/>
                <a:latin typeface="Times New Roman"/>
                <a:ea typeface="+mn-ea"/>
                <a:cs typeface="Times New Roman"/>
              </a:rPr>
              <a:t>their core </a:t>
            </a:r>
            <a:r>
              <a:rPr kumimoji="0" lang="en-GB" sz="1800" b="0" i="1" u="none" strike="noStrike" kern="1200" cap="none" spc="-3" normalizeH="0" baseline="0" noProof="0" dirty="0">
                <a:ln>
                  <a:noFill/>
                </a:ln>
                <a:solidFill>
                  <a:srgbClr val="FF0000"/>
                </a:solidFill>
                <a:effectLst/>
                <a:uLnTx/>
                <a:uFillTx/>
                <a:latin typeface="Times New Roman"/>
                <a:ea typeface="+mn-ea"/>
                <a:cs typeface="Times New Roman"/>
              </a:rPr>
              <a:t>competencies</a:t>
            </a:r>
            <a:r>
              <a:rPr kumimoji="0" lang="en-GB" sz="1800" b="0" i="1" u="none" strike="noStrike" kern="1200" cap="none" spc="-22" normalizeH="0" baseline="0" noProof="0" dirty="0">
                <a:ln>
                  <a:noFill/>
                </a:ln>
                <a:solidFill>
                  <a:srgbClr val="FF0000"/>
                </a:solidFill>
                <a:effectLst/>
                <a:uLnTx/>
                <a:uFillTx/>
                <a:latin typeface="Times New Roman"/>
                <a:ea typeface="+mn-ea"/>
                <a:cs typeface="Times New Roman"/>
              </a:rPr>
              <a:t> </a:t>
            </a:r>
            <a:r>
              <a:rPr kumimoji="0" lang="en-GB" sz="1800" b="0" i="1" u="none" strike="noStrike" kern="1200" cap="none" spc="0" normalizeH="0" baseline="0" noProof="0" dirty="0">
                <a:ln>
                  <a:noFill/>
                </a:ln>
                <a:solidFill>
                  <a:srgbClr val="FF0000"/>
                </a:solidFill>
                <a:effectLst/>
                <a:uLnTx/>
                <a:uFillTx/>
                <a:latin typeface="Times New Roman"/>
                <a:ea typeface="+mn-ea"/>
                <a:cs typeface="Times New Roman"/>
              </a:rPr>
              <a:t>and</a:t>
            </a:r>
            <a:r>
              <a:rPr kumimoji="0" lang="en-GB" sz="1800" b="0" i="1" u="none" strike="noStrike" kern="1200" cap="none" spc="3" normalizeH="0" baseline="0" noProof="0" dirty="0">
                <a:ln>
                  <a:noFill/>
                </a:ln>
                <a:solidFill>
                  <a:srgbClr val="FF0000"/>
                </a:solidFill>
                <a:effectLst/>
                <a:uLnTx/>
                <a:uFillTx/>
                <a:latin typeface="Times New Roman"/>
                <a:ea typeface="+mn-ea"/>
                <a:cs typeface="Times New Roman"/>
              </a:rPr>
              <a:t> </a:t>
            </a:r>
            <a:r>
              <a:rPr kumimoji="0" lang="en-GB" sz="1800" b="0" i="1" u="none" strike="noStrike" kern="1200" cap="none" spc="0" normalizeH="0" baseline="0" noProof="0" dirty="0">
                <a:ln>
                  <a:noFill/>
                </a:ln>
                <a:solidFill>
                  <a:srgbClr val="FF0000"/>
                </a:solidFill>
                <a:effectLst/>
                <a:uLnTx/>
                <a:uFillTx/>
                <a:latin typeface="Times New Roman"/>
                <a:ea typeface="+mn-ea"/>
                <a:cs typeface="Times New Roman"/>
              </a:rPr>
              <a:t>strategic</a:t>
            </a:r>
            <a:r>
              <a:rPr kumimoji="0" lang="en-GB" sz="1800" b="0" i="1" u="none" strike="noStrike" kern="1200" cap="none" spc="-26" normalizeH="0" baseline="0" noProof="0" dirty="0">
                <a:ln>
                  <a:noFill/>
                </a:ln>
                <a:solidFill>
                  <a:srgbClr val="FF0000"/>
                </a:solidFill>
                <a:effectLst/>
                <a:uLnTx/>
                <a:uFillTx/>
                <a:latin typeface="Times New Roman"/>
                <a:ea typeface="+mn-ea"/>
                <a:cs typeface="Times New Roman"/>
              </a:rPr>
              <a:t> </a:t>
            </a:r>
            <a:r>
              <a:rPr kumimoji="0" lang="en-GB" sz="1800" b="0" i="1" u="none" strike="noStrike" kern="1200" cap="none" spc="0" normalizeH="0" baseline="0" noProof="0" dirty="0">
                <a:ln>
                  <a:noFill/>
                </a:ln>
                <a:solidFill>
                  <a:srgbClr val="FF0000"/>
                </a:solidFill>
                <a:effectLst/>
                <a:uLnTx/>
                <a:uFillTx/>
                <a:latin typeface="Times New Roman"/>
                <a:ea typeface="+mn-ea"/>
                <a:cs typeface="Times New Roman"/>
              </a:rPr>
              <a:t>assets</a:t>
            </a:r>
            <a:r>
              <a:rPr kumimoji="0" lang="en-GB" sz="1800" b="0" i="1" u="none" strike="noStrike" kern="1200" cap="none" spc="3" normalizeH="0" baseline="0" noProof="0" dirty="0">
                <a:ln>
                  <a:noFill/>
                </a:ln>
                <a:solidFill>
                  <a:srgbClr val="FF0000"/>
                </a:solidFill>
                <a:effectLst/>
                <a:uLnTx/>
                <a:uFillTx/>
                <a:latin typeface="Times New Roman"/>
                <a:ea typeface="+mn-ea"/>
                <a:cs typeface="Times New Roman"/>
              </a:rPr>
              <a:t> </a:t>
            </a:r>
            <a:r>
              <a:rPr kumimoji="0" lang="en-GB" sz="1800" b="0" i="1" u="none" strike="noStrike" kern="1200" cap="none" spc="0" normalizeH="0" baseline="0" noProof="0" dirty="0">
                <a:ln>
                  <a:noFill/>
                </a:ln>
                <a:solidFill>
                  <a:srgbClr val="FF0000"/>
                </a:solidFill>
                <a:effectLst/>
                <a:uLnTx/>
                <a:uFillTx/>
                <a:latin typeface="Times New Roman"/>
                <a:ea typeface="+mn-ea"/>
                <a:cs typeface="Times New Roman"/>
              </a:rPr>
              <a:t>to</a:t>
            </a:r>
            <a:r>
              <a:rPr kumimoji="0" lang="en-GB" sz="1800" b="0" i="1" u="none" strike="noStrike" kern="1200" cap="none" spc="-10" normalizeH="0" baseline="0" noProof="0" dirty="0">
                <a:ln>
                  <a:noFill/>
                </a:ln>
                <a:solidFill>
                  <a:srgbClr val="FF0000"/>
                </a:solidFill>
                <a:effectLst/>
                <a:uLnTx/>
                <a:uFillTx/>
                <a:latin typeface="Times New Roman"/>
                <a:ea typeface="+mn-ea"/>
                <a:cs typeface="Times New Roman"/>
              </a:rPr>
              <a:t> </a:t>
            </a:r>
            <a:r>
              <a:rPr kumimoji="0" lang="en-GB" sz="1800" b="0" i="1" u="none" strike="noStrike" kern="1200" cap="none" spc="0" normalizeH="0" baseline="0" noProof="0" dirty="0">
                <a:ln>
                  <a:noFill/>
                </a:ln>
                <a:solidFill>
                  <a:srgbClr val="FF0000"/>
                </a:solidFill>
                <a:effectLst/>
                <a:uLnTx/>
                <a:uFillTx/>
                <a:latin typeface="Times New Roman"/>
                <a:ea typeface="+mn-ea"/>
                <a:cs typeface="Times New Roman"/>
              </a:rPr>
              <a:t>create</a:t>
            </a:r>
            <a:r>
              <a:rPr kumimoji="0" lang="en-GB" sz="1800" b="0" i="1" u="none" strike="noStrike" kern="1200" cap="none" spc="-16" normalizeH="0" baseline="0" noProof="0" dirty="0">
                <a:ln>
                  <a:noFill/>
                </a:ln>
                <a:solidFill>
                  <a:srgbClr val="FF0000"/>
                </a:solidFill>
                <a:effectLst/>
                <a:uLnTx/>
                <a:uFillTx/>
                <a:latin typeface="Times New Roman"/>
                <a:ea typeface="+mn-ea"/>
                <a:cs typeface="Times New Roman"/>
              </a:rPr>
              <a:t> </a:t>
            </a:r>
            <a:r>
              <a:rPr kumimoji="0" lang="en-GB" sz="1800" b="0" i="1" u="none" strike="noStrike" kern="1200" cap="none" spc="0" normalizeH="0" baseline="0" noProof="0" dirty="0">
                <a:ln>
                  <a:noFill/>
                </a:ln>
                <a:solidFill>
                  <a:srgbClr val="FF0000"/>
                </a:solidFill>
                <a:effectLst/>
                <a:uLnTx/>
                <a:uFillTx/>
                <a:latin typeface="Times New Roman"/>
                <a:ea typeface="+mn-ea"/>
                <a:cs typeface="Times New Roman"/>
              </a:rPr>
              <a:t>a</a:t>
            </a:r>
            <a:r>
              <a:rPr kumimoji="0" lang="en-GB" sz="1800" b="0" i="1" u="none" strike="noStrike" kern="1200" cap="none" spc="22" normalizeH="0" baseline="0" noProof="0" dirty="0">
                <a:ln>
                  <a:noFill/>
                </a:ln>
                <a:solidFill>
                  <a:srgbClr val="FF0000"/>
                </a:solidFill>
                <a:effectLst/>
                <a:uLnTx/>
                <a:uFillTx/>
                <a:latin typeface="Times New Roman"/>
                <a:ea typeface="+mn-ea"/>
                <a:cs typeface="Times New Roman"/>
              </a:rPr>
              <a:t> </a:t>
            </a:r>
            <a:r>
              <a:rPr kumimoji="0" lang="en-GB" sz="1800" b="1" i="1" u="sng" strike="noStrike" kern="1200" cap="none" spc="-3" normalizeH="0" baseline="0" noProof="0" dirty="0">
                <a:ln>
                  <a:noFill/>
                </a:ln>
                <a:solidFill>
                  <a:srgbClr val="FF0000"/>
                </a:solidFill>
                <a:effectLst/>
                <a:uLnTx/>
                <a:uFill>
                  <a:solidFill>
                    <a:srgbClr val="000000"/>
                  </a:solidFill>
                </a:uFill>
                <a:latin typeface="Times New Roman"/>
                <a:ea typeface="+mn-ea"/>
                <a:cs typeface="Times New Roman"/>
              </a:rPr>
              <a:t>sustainable </a:t>
            </a:r>
            <a:r>
              <a:rPr kumimoji="0" lang="en-GB" sz="1800" b="1" i="1" u="sng" strike="noStrike" kern="1200" cap="none" spc="-374" normalizeH="0" baseline="0" noProof="0" dirty="0">
                <a:ln>
                  <a:noFill/>
                </a:ln>
                <a:solidFill>
                  <a:srgbClr val="FF0000"/>
                </a:solidFill>
                <a:effectLst/>
                <a:uLnTx/>
                <a:uFillTx/>
                <a:latin typeface="Times New Roman"/>
                <a:ea typeface="+mn-ea"/>
                <a:cs typeface="Times New Roman"/>
              </a:rPr>
              <a:t> </a:t>
            </a:r>
            <a:r>
              <a:rPr kumimoji="0" lang="en-GB" sz="1800" b="1" i="1" u="sng" strike="noStrike" kern="1200" cap="none" spc="0" normalizeH="0" baseline="0" noProof="0" dirty="0">
                <a:ln>
                  <a:noFill/>
                </a:ln>
                <a:solidFill>
                  <a:srgbClr val="FF0000"/>
                </a:solidFill>
                <a:effectLst/>
                <a:uLnTx/>
                <a:uFill>
                  <a:solidFill>
                    <a:srgbClr val="000000"/>
                  </a:solidFill>
                </a:uFill>
                <a:latin typeface="Times New Roman"/>
                <a:ea typeface="+mn-ea"/>
                <a:cs typeface="Times New Roman"/>
              </a:rPr>
              <a:t>competitive</a:t>
            </a:r>
            <a:r>
              <a:rPr kumimoji="0" lang="en-GB" sz="1800" b="1" i="1" u="sng" strike="noStrike" kern="1200" cap="none" spc="-13" normalizeH="0" baseline="0" noProof="0" dirty="0">
                <a:ln>
                  <a:noFill/>
                </a:ln>
                <a:solidFill>
                  <a:srgbClr val="FF0000"/>
                </a:solidFill>
                <a:effectLst/>
                <a:uLnTx/>
                <a:uFill>
                  <a:solidFill>
                    <a:srgbClr val="000000"/>
                  </a:solidFill>
                </a:uFill>
                <a:latin typeface="Times New Roman"/>
                <a:ea typeface="+mn-ea"/>
                <a:cs typeface="Times New Roman"/>
              </a:rPr>
              <a:t> </a:t>
            </a:r>
            <a:r>
              <a:rPr kumimoji="0" lang="en-GB" sz="1800" b="1" i="1" u="sng" strike="noStrike" kern="1200" cap="none" spc="0" normalizeH="0" baseline="0" noProof="0" dirty="0">
                <a:ln>
                  <a:noFill/>
                </a:ln>
                <a:solidFill>
                  <a:srgbClr val="FF0000"/>
                </a:solidFill>
                <a:effectLst/>
                <a:uLnTx/>
                <a:uFill>
                  <a:solidFill>
                    <a:srgbClr val="000000"/>
                  </a:solidFill>
                </a:uFill>
                <a:latin typeface="Times New Roman"/>
                <a:ea typeface="+mn-ea"/>
                <a:cs typeface="Times New Roman"/>
              </a:rPr>
              <a:t>advantage.</a:t>
            </a:r>
            <a:endParaRPr kumimoji="0" lang="en-GB" sz="3200" b="1" i="1" u="sng" strike="noStrike" kern="1200" cap="none" spc="0" normalizeH="0" baseline="0" noProof="0" dirty="0">
              <a:ln>
                <a:noFill/>
              </a:ln>
              <a:solidFill>
                <a:srgbClr val="FF0000"/>
              </a:solidFill>
              <a:effectLst/>
              <a:uLnTx/>
              <a:uFillTx/>
              <a:latin typeface="Times New Roman"/>
              <a:ea typeface="+mn-ea"/>
              <a:cs typeface="Times New Roman"/>
            </a:endParaRPr>
          </a:p>
        </p:txBody>
      </p:sp>
      <p:sp>
        <p:nvSpPr>
          <p:cNvPr id="7" name="TextBox 6">
            <a:extLst>
              <a:ext uri="{FF2B5EF4-FFF2-40B4-BE49-F238E27FC236}">
                <a16:creationId xmlns:a16="http://schemas.microsoft.com/office/drawing/2014/main" id="{FD071581-E18B-C633-D752-74D399D63DF5}"/>
              </a:ext>
            </a:extLst>
          </p:cNvPr>
          <p:cNvSpPr txBox="1"/>
          <p:nvPr/>
        </p:nvSpPr>
        <p:spPr>
          <a:xfrm>
            <a:off x="4855107" y="1903735"/>
            <a:ext cx="7022568" cy="3247043"/>
          </a:xfrm>
          <a:prstGeom prst="rect">
            <a:avLst/>
          </a:prstGeom>
          <a:noFill/>
        </p:spPr>
        <p:txBody>
          <a:bodyPr wrap="square">
            <a:spAutoFit/>
          </a:bodyPr>
          <a:lstStyle/>
          <a:p>
            <a:pPr marL="300330" marR="0" lvl="1" indent="0" algn="l" defTabSz="585216" rtl="0" eaLnBrk="1" fontAlgn="auto" latinLnBrk="0" hangingPunct="1">
              <a:lnSpc>
                <a:spcPct val="100000"/>
              </a:lnSpc>
              <a:spcBef>
                <a:spcPts val="358"/>
              </a:spcBef>
              <a:spcAft>
                <a:spcPts val="0"/>
              </a:spcAft>
              <a:buClrTx/>
              <a:buSzTx/>
              <a:buFontTx/>
              <a:buNone/>
              <a:tabLst>
                <a:tab pos="484022" algn="l"/>
                <a:tab pos="484429" algn="l"/>
              </a:tabLst>
              <a:defRPr/>
            </a:pPr>
            <a:r>
              <a:rPr kumimoji="0" lang="en-GB" sz="2000" b="1" i="0" u="sng" strike="noStrike" kern="1200" cap="none" spc="0" normalizeH="0" baseline="0" noProof="0" dirty="0">
                <a:ln>
                  <a:noFill/>
                </a:ln>
                <a:solidFill>
                  <a:prstClr val="black"/>
                </a:solidFill>
                <a:effectLst/>
                <a:uLnTx/>
                <a:uFillTx/>
                <a:latin typeface="Times New Roman"/>
                <a:ea typeface="+mn-ea"/>
                <a:cs typeface="Times New Roman"/>
              </a:rPr>
              <a:t>A. A</a:t>
            </a:r>
            <a:r>
              <a:rPr kumimoji="0" lang="en-GB" sz="2000" b="1" i="0" u="sng" strike="noStrike" kern="1200" cap="none" spc="-10" normalizeH="0" baseline="0" noProof="0" dirty="0">
                <a:ln>
                  <a:noFill/>
                </a:ln>
                <a:solidFill>
                  <a:prstClr val="black"/>
                </a:solidFill>
                <a:effectLst/>
                <a:uLnTx/>
                <a:uFillTx/>
                <a:latin typeface="Times New Roman"/>
                <a:ea typeface="+mn-ea"/>
                <a:cs typeface="Times New Roman"/>
              </a:rPr>
              <a:t> </a:t>
            </a:r>
            <a:r>
              <a:rPr kumimoji="0" lang="en-GB" sz="2000" b="1" i="0" u="sng" strike="noStrike" kern="1200" cap="none" spc="0" normalizeH="0" baseline="0" noProof="0" dirty="0">
                <a:ln>
                  <a:noFill/>
                </a:ln>
                <a:solidFill>
                  <a:prstClr val="black"/>
                </a:solidFill>
                <a:effectLst/>
                <a:uLnTx/>
                <a:uFillTx/>
                <a:latin typeface="Times New Roman"/>
                <a:ea typeface="+mn-ea"/>
                <a:cs typeface="Times New Roman"/>
              </a:rPr>
              <a:t>firm’s</a:t>
            </a:r>
            <a:r>
              <a:rPr kumimoji="0" lang="en-GB" sz="2000" b="1" i="0" u="sng" strike="noStrike" kern="1200" cap="none" spc="-32" normalizeH="0" baseline="0" noProof="0" dirty="0">
                <a:ln>
                  <a:noFill/>
                </a:ln>
                <a:solidFill>
                  <a:prstClr val="black"/>
                </a:solidFill>
                <a:effectLst/>
                <a:uLnTx/>
                <a:uFillTx/>
                <a:latin typeface="Times New Roman"/>
                <a:ea typeface="+mn-ea"/>
                <a:cs typeface="Times New Roman"/>
              </a:rPr>
              <a:t> </a:t>
            </a:r>
            <a:r>
              <a:rPr kumimoji="0" lang="en-GB" sz="2000" b="1" i="0" u="sng" strike="noStrike" kern="1200" cap="none" spc="0" normalizeH="0" baseline="0" noProof="0" dirty="0">
                <a:ln>
                  <a:noFill/>
                </a:ln>
                <a:solidFill>
                  <a:prstClr val="black"/>
                </a:solidFill>
                <a:effectLst/>
                <a:uLnTx/>
                <a:uFillTx/>
                <a:latin typeface="Times New Roman"/>
                <a:ea typeface="+mn-ea"/>
                <a:cs typeface="Times New Roman"/>
              </a:rPr>
              <a:t>core</a:t>
            </a:r>
            <a:r>
              <a:rPr kumimoji="0" lang="en-GB" sz="2000" b="1" i="0" u="sng" strike="noStrike" kern="1200" cap="none" spc="-19" normalizeH="0" baseline="0" noProof="0" dirty="0">
                <a:ln>
                  <a:noFill/>
                </a:ln>
                <a:solidFill>
                  <a:prstClr val="black"/>
                </a:solidFill>
                <a:effectLst/>
                <a:uLnTx/>
                <a:uFillTx/>
                <a:latin typeface="Times New Roman"/>
                <a:ea typeface="+mn-ea"/>
                <a:cs typeface="Times New Roman"/>
              </a:rPr>
              <a:t> </a:t>
            </a:r>
            <a:r>
              <a:rPr kumimoji="0" lang="en-GB" sz="2000" b="1" i="0" u="sng" strike="noStrike" kern="1200" cap="none" spc="0" normalizeH="0" baseline="0" noProof="0" dirty="0">
                <a:ln>
                  <a:noFill/>
                </a:ln>
                <a:solidFill>
                  <a:prstClr val="black"/>
                </a:solidFill>
                <a:effectLst/>
                <a:uLnTx/>
                <a:uFillTx/>
                <a:latin typeface="Times New Roman"/>
                <a:ea typeface="+mn-ea"/>
                <a:cs typeface="Times New Roman"/>
              </a:rPr>
              <a:t>competencies. </a:t>
            </a:r>
            <a:r>
              <a:rPr kumimoji="0" lang="en-GB" sz="2000" b="1" i="0" u="none" strike="noStrike" kern="1200" cap="none" spc="0" normalizeH="0" baseline="0" noProof="0" dirty="0">
                <a:ln>
                  <a:noFill/>
                </a:ln>
                <a:solidFill>
                  <a:prstClr val="black"/>
                </a:solidFill>
                <a:effectLst/>
                <a:uLnTx/>
                <a:uFillTx/>
                <a:latin typeface="Times New Roman"/>
                <a:ea typeface="+mn-ea"/>
                <a:cs typeface="Times New Roman"/>
              </a:rPr>
              <a:t>(</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A</a:t>
            </a:r>
            <a:r>
              <a:rPr kumimoji="0" lang="en-GB" sz="2000" b="0" i="0" u="none" strike="noStrike" kern="1200" cap="none" spc="-8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core</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competency</a:t>
            </a:r>
            <a:r>
              <a:rPr kumimoji="0" lang="en-GB" sz="2000" b="0" i="0" u="none" strike="noStrike" kern="1200" cap="none" spc="19"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is a</a:t>
            </a:r>
            <a:r>
              <a:rPr kumimoji="0" lang="en-GB" sz="2000" b="0" i="0" u="none" strike="noStrike" kern="1200" cap="none" spc="6"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resource</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or</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capability</a:t>
            </a:r>
            <a:r>
              <a:rPr kumimoji="0" lang="en-GB" sz="2000" b="0" i="0" u="none" strike="noStrike" kern="1200" cap="none" spc="6"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that serves</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as</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a source</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of</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a</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16" normalizeH="0" baseline="0" noProof="0" dirty="0">
                <a:ln>
                  <a:noFill/>
                </a:ln>
                <a:solidFill>
                  <a:prstClr val="black"/>
                </a:solidFill>
                <a:effectLst/>
                <a:uLnTx/>
                <a:uFillTx/>
                <a:latin typeface="Times New Roman"/>
                <a:ea typeface="+mn-ea"/>
                <a:cs typeface="Times New Roman"/>
              </a:rPr>
              <a:t>firm’s</a:t>
            </a:r>
            <a:r>
              <a:rPr kumimoji="0" lang="en-GB" sz="2000" b="0" i="0" u="none" strike="noStrike" kern="1200" cap="none" spc="16"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competitive</a:t>
            </a:r>
            <a:r>
              <a:rPr kumimoji="0" lang="en-GB" sz="2000" b="0" i="0" u="none" strike="noStrike" kern="1200" cap="none" spc="6"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advantage</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over</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rivals). A</a:t>
            </a:r>
            <a:r>
              <a:rPr kumimoji="0" lang="en-GB" sz="2000" b="0" i="0" u="none" strike="noStrike" kern="1200" cap="none" spc="-77"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16" normalizeH="0" baseline="0" noProof="0" dirty="0">
                <a:ln>
                  <a:noFill/>
                </a:ln>
                <a:solidFill>
                  <a:prstClr val="black"/>
                </a:solidFill>
                <a:effectLst/>
                <a:uLnTx/>
                <a:uFillTx/>
                <a:latin typeface="Times New Roman"/>
                <a:ea typeface="+mn-ea"/>
                <a:cs typeface="Times New Roman"/>
              </a:rPr>
              <a:t>firm’s</a:t>
            </a:r>
            <a:r>
              <a:rPr kumimoji="0" lang="en-GB" sz="2000" b="0" i="0" u="none" strike="noStrike" kern="1200" cap="none" spc="6"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core</a:t>
            </a:r>
            <a:r>
              <a:rPr kumimoji="0" lang="en-GB" sz="2000" b="0" i="0" u="none" strike="noStrike" kern="1200" cap="none" spc="1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competencies</a:t>
            </a:r>
            <a:r>
              <a:rPr kumimoji="0" lang="en-GB" sz="2000" b="0" i="0" u="none" strike="noStrike" kern="1200" cap="none" spc="19"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determine</a:t>
            </a:r>
            <a:r>
              <a:rPr kumimoji="0" lang="en-GB" sz="2000" b="0" i="0" u="none" strike="noStrike" kern="1200" cap="none" spc="22"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where a</a:t>
            </a:r>
            <a:r>
              <a:rPr kumimoji="0" lang="en-GB"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firm</a:t>
            </a:r>
            <a:r>
              <a:rPr kumimoji="0" lang="en-GB"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is</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able</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to</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create</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the</a:t>
            </a:r>
            <a:r>
              <a:rPr kumimoji="0" lang="en-GB" sz="2000" b="0" i="0" u="none" strike="noStrike" kern="1200" cap="none" spc="-1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6" normalizeH="0" baseline="0" noProof="0" dirty="0">
                <a:ln>
                  <a:noFill/>
                </a:ln>
                <a:solidFill>
                  <a:prstClr val="black"/>
                </a:solidFill>
                <a:effectLst/>
                <a:uLnTx/>
                <a:uFillTx/>
                <a:latin typeface="Times New Roman"/>
                <a:ea typeface="+mn-ea"/>
                <a:cs typeface="Times New Roman"/>
              </a:rPr>
              <a:t>most</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value. </a:t>
            </a:r>
          </a:p>
          <a:p>
            <a:pPr marL="1059078" marR="338938" lvl="0" indent="0" algn="just" defTabSz="585216" rtl="0" eaLnBrk="1" fontAlgn="auto" latinLnBrk="0" hangingPunct="1">
              <a:lnSpc>
                <a:spcPct val="100000"/>
              </a:lnSpc>
              <a:spcBef>
                <a:spcPts val="339"/>
              </a:spcBef>
              <a:spcAft>
                <a:spcPts val="0"/>
              </a:spcAft>
              <a:buClrTx/>
              <a:buSzPct val="95454"/>
              <a:buFontTx/>
              <a:buChar char="•"/>
              <a:tabLst>
                <a:tab pos="1122883" algn="l"/>
              </a:tabLst>
              <a:defRPr/>
            </a:pP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In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the </a:t>
            </a:r>
            <a:r>
              <a:rPr kumimoji="0" lang="en-GB" sz="2000" b="1" i="1" u="none" strike="noStrike" kern="1200" cap="none" spc="-3" normalizeH="0" baseline="0" noProof="0" dirty="0">
                <a:ln>
                  <a:noFill/>
                </a:ln>
                <a:solidFill>
                  <a:prstClr val="black"/>
                </a:solidFill>
                <a:effectLst/>
                <a:uLnTx/>
                <a:uFillTx/>
                <a:latin typeface="Times New Roman"/>
                <a:ea typeface="+mn-ea"/>
                <a:cs typeface="Times New Roman"/>
              </a:rPr>
              <a:t>short term</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 it is a </a:t>
            </a:r>
            <a:r>
              <a:rPr kumimoji="0" lang="en-GB" sz="2000" b="0" i="0" u="none" strike="noStrike" kern="1200" cap="none" spc="-10" normalizeH="0" baseline="0" noProof="0" dirty="0">
                <a:ln>
                  <a:noFill/>
                </a:ln>
                <a:solidFill>
                  <a:prstClr val="black"/>
                </a:solidFill>
                <a:effectLst/>
                <a:uLnTx/>
                <a:uFillTx/>
                <a:latin typeface="Times New Roman"/>
                <a:ea typeface="+mn-ea"/>
                <a:cs typeface="Times New Roman"/>
              </a:rPr>
              <a:t>company’s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core competencies that </a:t>
            </a:r>
            <a:r>
              <a:rPr kumimoji="0" lang="en-GB" sz="2000" b="0" i="0" u="none" strike="noStrike" kern="1200" cap="none" spc="-342"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allow it to differentiate itself from its competitors and create </a:t>
            </a:r>
            <a:r>
              <a:rPr kumimoji="0" lang="en-GB" sz="2000" b="0" i="0" u="none" strike="noStrike" kern="1200" cap="none" spc="-342"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unique</a:t>
            </a:r>
            <a:r>
              <a:rPr kumimoji="0" lang="en-GB" sz="2000" b="0" i="0" u="none" strike="noStrike" kern="1200" cap="none" spc="-6"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value.</a:t>
            </a:r>
            <a:endParaRPr kumimoji="0" lang="en-GB" sz="2000" b="0" i="0" u="none" strike="noStrike" kern="1200" cap="none" spc="0" normalizeH="0" baseline="0" noProof="0" dirty="0">
              <a:ln>
                <a:noFill/>
              </a:ln>
              <a:solidFill>
                <a:prstClr val="black"/>
              </a:solidFill>
              <a:effectLst/>
              <a:uLnTx/>
              <a:uFillTx/>
              <a:latin typeface="Times New Roman"/>
              <a:ea typeface="+mn-ea"/>
              <a:cs typeface="Times New Roman"/>
            </a:endParaRPr>
          </a:p>
          <a:p>
            <a:pPr marL="1059078" marR="175565" lvl="0" indent="0" algn="l" defTabSz="585216" rtl="0" eaLnBrk="1" fontAlgn="auto" latinLnBrk="0" hangingPunct="1">
              <a:lnSpc>
                <a:spcPct val="100000"/>
              </a:lnSpc>
              <a:spcBef>
                <a:spcPts val="339"/>
              </a:spcBef>
              <a:spcAft>
                <a:spcPts val="0"/>
              </a:spcAft>
              <a:buClrTx/>
              <a:buSzPct val="95454"/>
              <a:buFontTx/>
              <a:buChar char="•"/>
              <a:tabLst>
                <a:tab pos="1122883" algn="l"/>
              </a:tabLst>
              <a:defRPr/>
            </a:pP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In</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the</a:t>
            </a:r>
            <a:r>
              <a:rPr kumimoji="0" lang="en-GB" sz="2000" b="0" i="0" u="none" strike="noStrike" kern="1200" cap="none" spc="6" normalizeH="0" baseline="0" noProof="0" dirty="0">
                <a:ln>
                  <a:noFill/>
                </a:ln>
                <a:solidFill>
                  <a:prstClr val="black"/>
                </a:solidFill>
                <a:effectLst/>
                <a:uLnTx/>
                <a:uFillTx/>
                <a:latin typeface="Times New Roman"/>
                <a:ea typeface="+mn-ea"/>
                <a:cs typeface="Times New Roman"/>
              </a:rPr>
              <a:t> </a:t>
            </a:r>
            <a:r>
              <a:rPr kumimoji="0" lang="en-GB" sz="2000" b="1" i="1" u="none" strike="noStrike" kern="1200" cap="none" spc="-3" normalizeH="0" baseline="0" noProof="0" dirty="0">
                <a:ln>
                  <a:noFill/>
                </a:ln>
                <a:solidFill>
                  <a:prstClr val="black"/>
                </a:solidFill>
                <a:effectLst/>
                <a:uLnTx/>
                <a:uFillTx/>
                <a:latin typeface="Times New Roman"/>
                <a:ea typeface="+mn-ea"/>
                <a:cs typeface="Times New Roman"/>
              </a:rPr>
              <a:t>long</a:t>
            </a:r>
            <a:r>
              <a:rPr kumimoji="0" lang="en-GB" sz="2000" b="1" i="1"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1" i="1" u="none" strike="noStrike" kern="1200" cap="none" spc="-3" normalizeH="0" baseline="0" noProof="0" dirty="0">
                <a:ln>
                  <a:noFill/>
                </a:ln>
                <a:solidFill>
                  <a:prstClr val="black"/>
                </a:solidFill>
                <a:effectLst/>
                <a:uLnTx/>
                <a:uFillTx/>
                <a:latin typeface="Times New Roman"/>
                <a:ea typeface="+mn-ea"/>
                <a:cs typeface="Times New Roman"/>
              </a:rPr>
              <a:t>term</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a:t>
            </a:r>
            <a:r>
              <a:rPr kumimoji="0" lang="en-GB" sz="2000" b="0" i="0" u="none" strike="noStrike" kern="1200" cap="none" spc="19"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it</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is important</a:t>
            </a:r>
            <a:r>
              <a:rPr kumimoji="0" lang="en-GB" sz="2000" b="0" i="0" u="none" strike="noStrike" kern="1200" cap="none" spc="22"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to</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have</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core</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competencies</a:t>
            </a:r>
            <a:r>
              <a:rPr kumimoji="0" lang="en-GB"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to </a:t>
            </a:r>
            <a:r>
              <a:rPr kumimoji="0" lang="en-GB" sz="2000" b="0" i="0" u="none" strike="noStrike" kern="1200" cap="none" spc="-342"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grow</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and</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establish</a:t>
            </a:r>
            <a:r>
              <a:rPr kumimoji="0" lang="en-GB" sz="2000" b="0" i="0" u="none" strike="noStrike" kern="1200" cap="none" spc="6"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strong positions</a:t>
            </a:r>
            <a:r>
              <a:rPr kumimoji="0" lang="en-GB" sz="2000" b="0" i="0" u="none" strike="noStrike" kern="1200" cap="none" spc="-1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in</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complementary/new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markets.</a:t>
            </a:r>
          </a:p>
        </p:txBody>
      </p:sp>
      <p:sp>
        <p:nvSpPr>
          <p:cNvPr id="9" name="TextBox 8">
            <a:extLst>
              <a:ext uri="{FF2B5EF4-FFF2-40B4-BE49-F238E27FC236}">
                <a16:creationId xmlns:a16="http://schemas.microsoft.com/office/drawing/2014/main" id="{937CB5C4-5E4A-DF4F-5E27-3E78EB81FD4D}"/>
              </a:ext>
            </a:extLst>
          </p:cNvPr>
          <p:cNvSpPr txBox="1"/>
          <p:nvPr/>
        </p:nvSpPr>
        <p:spPr>
          <a:xfrm>
            <a:off x="3938126" y="5199348"/>
            <a:ext cx="7965853" cy="1323439"/>
          </a:xfrm>
          <a:prstGeom prst="rect">
            <a:avLst/>
          </a:prstGeom>
          <a:noFill/>
        </p:spPr>
        <p:txBody>
          <a:bodyPr wrap="square">
            <a:spAutoFit/>
          </a:bodyPr>
          <a:lstStyle/>
          <a:p>
            <a:pPr marL="1059078" marR="175565" lvl="0" indent="0" algn="l" defTabSz="585216" rtl="0" eaLnBrk="1" fontAlgn="auto" latinLnBrk="0" hangingPunct="1">
              <a:lnSpc>
                <a:spcPct val="100000"/>
              </a:lnSpc>
              <a:spcBef>
                <a:spcPts val="339"/>
              </a:spcBef>
              <a:spcAft>
                <a:spcPts val="0"/>
              </a:spcAft>
              <a:buClrTx/>
              <a:buSzPct val="95454"/>
              <a:buFontTx/>
              <a:buNone/>
              <a:tabLst>
                <a:tab pos="1122883" algn="l"/>
              </a:tabLst>
              <a:defRPr/>
            </a:pPr>
            <a:r>
              <a:rPr kumimoji="0" lang="en-GB" sz="2000" b="1" i="0" u="sng" strike="noStrike" kern="1200" cap="none" spc="-3" normalizeH="0" baseline="0" noProof="0" dirty="0">
                <a:ln>
                  <a:noFill/>
                </a:ln>
                <a:solidFill>
                  <a:prstClr val="black"/>
                </a:solidFill>
                <a:effectLst/>
                <a:uLnTx/>
                <a:uFillTx/>
                <a:latin typeface="Times New Roman"/>
                <a:ea typeface="+mn-ea"/>
                <a:cs typeface="Times New Roman"/>
              </a:rPr>
              <a:t>B. </a:t>
            </a:r>
            <a:r>
              <a:rPr kumimoji="0" lang="en-GB" sz="2000" b="1" i="0" u="sng" strike="noStrike" kern="1200" cap="none" spc="0" normalizeH="0" baseline="0" noProof="0" dirty="0">
                <a:ln>
                  <a:noFill/>
                </a:ln>
                <a:solidFill>
                  <a:prstClr val="black"/>
                </a:solidFill>
                <a:effectLst/>
                <a:uLnTx/>
                <a:uFillTx/>
                <a:latin typeface="Times New Roman"/>
                <a:ea typeface="+mn-ea"/>
                <a:cs typeface="Times New Roman"/>
              </a:rPr>
              <a:t>Strategic</a:t>
            </a:r>
            <a:r>
              <a:rPr kumimoji="0" lang="en-GB" sz="2000" b="1" i="0" u="sng" strike="noStrike" kern="1200" cap="none" spc="-48" normalizeH="0" baseline="0" noProof="0" dirty="0">
                <a:ln>
                  <a:noFill/>
                </a:ln>
                <a:solidFill>
                  <a:prstClr val="black"/>
                </a:solidFill>
                <a:effectLst/>
                <a:uLnTx/>
                <a:uFillTx/>
                <a:latin typeface="Times New Roman"/>
                <a:ea typeface="+mn-ea"/>
                <a:cs typeface="Times New Roman"/>
              </a:rPr>
              <a:t> </a:t>
            </a:r>
            <a:r>
              <a:rPr kumimoji="0" lang="en-GB" sz="2000" b="1" i="0" u="sng" strike="noStrike" kern="1200" cap="none" spc="0" normalizeH="0" baseline="0" noProof="0" dirty="0">
                <a:ln>
                  <a:noFill/>
                </a:ln>
                <a:solidFill>
                  <a:prstClr val="black"/>
                </a:solidFill>
                <a:effectLst/>
                <a:uLnTx/>
                <a:uFillTx/>
                <a:latin typeface="Times New Roman"/>
                <a:ea typeface="+mn-ea"/>
                <a:cs typeface="Times New Roman"/>
              </a:rPr>
              <a:t>assets.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are anything rare and valuable that a firm </a:t>
            </a:r>
            <a:r>
              <a:rPr kumimoji="0" lang="en-GB" sz="2000" b="0" i="0" u="none" strike="noStrike" kern="1200" cap="none" spc="-374"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owns.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They include plant and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equipment, </a:t>
            </a:r>
            <a:r>
              <a:rPr kumimoji="0" lang="en-GB" sz="2000" b="0" i="0" u="none" strike="noStrike" kern="1200" cap="none" spc="-374" normalizeH="0" baseline="0" noProof="0" dirty="0">
                <a:ln>
                  <a:noFill/>
                </a:ln>
                <a:solidFill>
                  <a:prstClr val="black"/>
                </a:solidFill>
                <a:effectLst/>
                <a:uLnTx/>
                <a:uFillTx/>
                <a:latin typeface="Times New Roman"/>
                <a:ea typeface="+mn-ea"/>
                <a:cs typeface="Times New Roman"/>
              </a:rPr>
              <a:t> </a:t>
            </a:r>
            <a:r>
              <a:rPr kumimoji="0" lang="en-GB" sz="2000" b="1" i="0" u="none" strike="noStrike" kern="1200" cap="none" spc="0" normalizeH="0" baseline="0" noProof="0" dirty="0">
                <a:ln>
                  <a:noFill/>
                </a:ln>
                <a:solidFill>
                  <a:prstClr val="black"/>
                </a:solidFill>
                <a:effectLst/>
                <a:uLnTx/>
                <a:uFillTx/>
                <a:latin typeface="Times New Roman"/>
                <a:ea typeface="+mn-ea"/>
                <a:cs typeface="Times New Roman"/>
              </a:rPr>
              <a:t>location</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a:t>
            </a:r>
            <a:r>
              <a:rPr kumimoji="0" lang="en-GB" sz="2000" b="0" i="0" u="none" strike="noStrike" kern="1200" cap="none" spc="-35"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brands,</a:t>
            </a:r>
            <a:r>
              <a:rPr kumimoji="0" lang="en-GB" sz="2000" b="0" i="0" u="none" strike="noStrike" kern="1200" cap="none" spc="-13"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patents,</a:t>
            </a:r>
            <a:r>
              <a:rPr kumimoji="0" lang="en-GB" sz="2000" b="0" i="0" u="none" strike="noStrike" kern="1200" cap="none" spc="-22"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3" normalizeH="0" baseline="0" noProof="0" dirty="0">
                <a:ln>
                  <a:noFill/>
                </a:ln>
                <a:solidFill>
                  <a:prstClr val="black"/>
                </a:solidFill>
                <a:effectLst/>
                <a:uLnTx/>
                <a:uFillTx/>
                <a:latin typeface="Times New Roman"/>
                <a:ea typeface="+mn-ea"/>
                <a:cs typeface="Times New Roman"/>
              </a:rPr>
              <a:t>customer</a:t>
            </a:r>
            <a:r>
              <a:rPr kumimoji="0" lang="en-GB" sz="2000" b="0" i="0" u="none" strike="noStrike" kern="1200" cap="none" spc="-6"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data,</a:t>
            </a:r>
            <a:r>
              <a:rPr kumimoji="0" lang="en-GB" sz="2000" b="0" i="0" u="none" strike="noStrike" kern="1200" cap="none" spc="-19"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a </a:t>
            </a:r>
            <a:r>
              <a:rPr kumimoji="0" lang="en-GB" sz="2000" b="0" i="0" u="none" strike="noStrike" kern="1200" cap="none" spc="-374" normalizeH="0" baseline="0" noProof="0" dirty="0">
                <a:ln>
                  <a:noFill/>
                </a:ln>
                <a:solidFill>
                  <a:prstClr val="black"/>
                </a:solidFill>
                <a:effectLst/>
                <a:uLnTx/>
                <a:uFillTx/>
                <a:latin typeface="Times New Roman"/>
                <a:ea typeface="+mn-ea"/>
                <a:cs typeface="Times New Roman"/>
              </a:rPr>
              <a:t>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highly qualified </a:t>
            </a:r>
            <a:r>
              <a:rPr kumimoji="0" lang="en-GB" sz="2000" b="0" i="0" u="none" strike="noStrike" kern="1200" cap="none" spc="-6" normalizeH="0" baseline="0" noProof="0" dirty="0">
                <a:ln>
                  <a:noFill/>
                </a:ln>
                <a:solidFill>
                  <a:prstClr val="black"/>
                </a:solidFill>
                <a:effectLst/>
                <a:uLnTx/>
                <a:uFillTx/>
                <a:latin typeface="Times New Roman"/>
                <a:ea typeface="+mn-ea"/>
                <a:cs typeface="Times New Roman"/>
              </a:rPr>
              <a:t>staff, </a:t>
            </a:r>
            <a:r>
              <a:rPr kumimoji="0" lang="en-GB" sz="2000" b="0" i="0" u="none" strike="noStrike" kern="1200" cap="none" spc="0" normalizeH="0" baseline="0" noProof="0" dirty="0">
                <a:ln>
                  <a:noFill/>
                </a:ln>
                <a:solidFill>
                  <a:prstClr val="black"/>
                </a:solidFill>
                <a:effectLst/>
                <a:uLnTx/>
                <a:uFillTx/>
                <a:latin typeface="Times New Roman"/>
                <a:ea typeface="+mn-ea"/>
                <a:cs typeface="Times New Roman"/>
              </a:rPr>
              <a:t>and distinctive partnerships etc.</a:t>
            </a:r>
            <a:endParaRPr kumimoji="0" lang="en-GB" sz="3200" b="0" i="0" u="none" strike="noStrike" kern="1200" cap="none" spc="0" normalizeH="0" baseline="0" noProof="0" dirty="0">
              <a:ln>
                <a:noFill/>
              </a:ln>
              <a:solidFill>
                <a:prstClr val="black"/>
              </a:solidFill>
              <a:effectLst/>
              <a:uLnTx/>
              <a:uFillTx/>
              <a:latin typeface="Times New Roman"/>
              <a:ea typeface="+mn-ea"/>
              <a:cs typeface="Times New Roman"/>
            </a:endParaRPr>
          </a:p>
        </p:txBody>
      </p:sp>
    </p:spTree>
    <p:extLst>
      <p:ext uri="{BB962C8B-B14F-4D97-AF65-F5344CB8AC3E}">
        <p14:creationId xmlns:p14="http://schemas.microsoft.com/office/powerpoint/2010/main" val="1919626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dissolve">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dissolve">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dissolve">
                                      <p:cBhvr>
                                        <p:cTn id="25" dur="500"/>
                                        <p:tgtEl>
                                          <p:spTgt spid="7">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9">
                                            <p:txEl>
                                              <p:pRg st="0" end="0"/>
                                            </p:txEl>
                                          </p:spTgt>
                                        </p:tgtEl>
                                        <p:attrNameLst>
                                          <p:attrName>style.visibility</p:attrName>
                                        </p:attrNameLst>
                                      </p:cBhvr>
                                      <p:to>
                                        <p:strVal val="visible"/>
                                      </p:to>
                                    </p:set>
                                    <p:animEffect transition="in" filter="dissolve">
                                      <p:cBhvr>
                                        <p:cTn id="30" dur="500"/>
                                        <p:tgtEl>
                                          <p:spTgt spid="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dissolve">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8992E-7F4B-1284-2E28-47DE34C92F94}"/>
              </a:ext>
            </a:extLst>
          </p:cNvPr>
          <p:cNvSpPr>
            <a:spLocks noGrp="1"/>
          </p:cNvSpPr>
          <p:nvPr>
            <p:ph type="title"/>
          </p:nvPr>
        </p:nvSpPr>
        <p:spPr>
          <a:xfrm>
            <a:off x="0" y="289425"/>
            <a:ext cx="12654864" cy="1387948"/>
          </a:xfrm>
        </p:spPr>
        <p:txBody>
          <a:bodyPr>
            <a:normAutofit fontScale="90000"/>
          </a:bodyPr>
          <a:lstStyle/>
          <a:p>
            <a:r>
              <a:rPr lang="en-GB" sz="4900" b="1" dirty="0">
                <a:solidFill>
                  <a:srgbClr val="606EB2"/>
                </a:solidFill>
                <a:latin typeface="Antonio" charset="0"/>
                <a:ea typeface="+mn-ea"/>
                <a:cs typeface="+mn-cs"/>
              </a:rPr>
              <a:t>3. Partnership network - how a firm structures and  nurtures its  partnerships (outsourcing/insourcing)</a:t>
            </a:r>
            <a:br>
              <a:rPr lang="en-GB" sz="2800" dirty="0">
                <a:latin typeface="Times New Roman"/>
                <a:cs typeface="Times New Roman"/>
              </a:rPr>
            </a:br>
            <a:br>
              <a:rPr lang="en-GB" sz="2600" dirty="0">
                <a:latin typeface="Times New Roman"/>
                <a:cs typeface="Times New Roman"/>
              </a:rPr>
            </a:br>
            <a:endParaRPr lang="en-GB" sz="2600" dirty="0"/>
          </a:p>
        </p:txBody>
      </p:sp>
      <p:sp>
        <p:nvSpPr>
          <p:cNvPr id="3" name="Content Placeholder 2">
            <a:extLst>
              <a:ext uri="{FF2B5EF4-FFF2-40B4-BE49-F238E27FC236}">
                <a16:creationId xmlns:a16="http://schemas.microsoft.com/office/drawing/2014/main" id="{F4BADB39-1B6A-31A2-46CD-80431366FFA1}"/>
              </a:ext>
            </a:extLst>
          </p:cNvPr>
          <p:cNvSpPr>
            <a:spLocks noGrp="1"/>
          </p:cNvSpPr>
          <p:nvPr>
            <p:ph idx="1"/>
          </p:nvPr>
        </p:nvSpPr>
        <p:spPr>
          <a:xfrm>
            <a:off x="171450" y="1825323"/>
            <a:ext cx="3848100" cy="5162339"/>
          </a:xfrm>
        </p:spPr>
        <p:txBody>
          <a:bodyPr>
            <a:normAutofit/>
          </a:bodyPr>
          <a:lstStyle/>
          <a:p>
            <a:pPr marL="12700" indent="0">
              <a:spcBef>
                <a:spcPts val="855"/>
              </a:spcBef>
              <a:buNone/>
              <a:tabLst>
                <a:tab pos="354965" algn="l"/>
                <a:tab pos="355600" algn="l"/>
              </a:tabLst>
            </a:pPr>
            <a:r>
              <a:rPr lang="en-GB" sz="2400" b="1" spc="-5" dirty="0">
                <a:latin typeface="Times New Roman"/>
                <a:cs typeface="Times New Roman"/>
              </a:rPr>
              <a:t>Partnership</a:t>
            </a:r>
            <a:r>
              <a:rPr lang="en-GB" sz="2400" b="1" spc="10" dirty="0">
                <a:latin typeface="Times New Roman"/>
                <a:cs typeface="Times New Roman"/>
              </a:rPr>
              <a:t> </a:t>
            </a:r>
            <a:r>
              <a:rPr lang="en-GB" sz="2400" b="1" spc="-5" dirty="0">
                <a:latin typeface="Times New Roman"/>
                <a:cs typeface="Times New Roman"/>
              </a:rPr>
              <a:t>Network</a:t>
            </a:r>
            <a:r>
              <a:rPr lang="en-GB" sz="2400" b="1" spc="30" dirty="0">
                <a:latin typeface="Times New Roman"/>
                <a:cs typeface="Times New Roman"/>
              </a:rPr>
              <a:t> </a:t>
            </a:r>
          </a:p>
          <a:p>
            <a:pPr marL="12700" indent="0">
              <a:spcBef>
                <a:spcPts val="855"/>
              </a:spcBef>
              <a:buNone/>
              <a:tabLst>
                <a:tab pos="354965" algn="l"/>
                <a:tab pos="355600" algn="l"/>
              </a:tabLst>
            </a:pPr>
            <a:r>
              <a:rPr lang="en-GB" sz="2400" dirty="0">
                <a:latin typeface="Times New Roman"/>
                <a:cs typeface="Times New Roman"/>
              </a:rPr>
              <a:t>-  New</a:t>
            </a:r>
            <a:r>
              <a:rPr lang="en-GB" sz="2400" spc="-10" dirty="0">
                <a:latin typeface="Times New Roman"/>
                <a:cs typeface="Times New Roman"/>
              </a:rPr>
              <a:t> </a:t>
            </a:r>
            <a:r>
              <a:rPr lang="en-GB" sz="2400" dirty="0">
                <a:latin typeface="Times New Roman"/>
                <a:cs typeface="Times New Roman"/>
              </a:rPr>
              <a:t>ventures,</a:t>
            </a:r>
            <a:r>
              <a:rPr lang="en-GB" sz="2400" spc="-30" dirty="0">
                <a:latin typeface="Times New Roman"/>
                <a:cs typeface="Times New Roman"/>
              </a:rPr>
              <a:t> </a:t>
            </a:r>
            <a:r>
              <a:rPr lang="en-GB" sz="2400" dirty="0">
                <a:latin typeface="Times New Roman"/>
                <a:cs typeface="Times New Roman"/>
              </a:rPr>
              <a:t>in</a:t>
            </a:r>
            <a:r>
              <a:rPr lang="en-GB" sz="2400" spc="-15" dirty="0">
                <a:latin typeface="Times New Roman"/>
                <a:cs typeface="Times New Roman"/>
              </a:rPr>
              <a:t> </a:t>
            </a:r>
            <a:r>
              <a:rPr lang="en-GB" sz="2400" dirty="0">
                <a:latin typeface="Times New Roman"/>
                <a:cs typeface="Times New Roman"/>
              </a:rPr>
              <a:t>particular,</a:t>
            </a:r>
            <a:r>
              <a:rPr lang="en-GB" sz="2400" spc="-35" dirty="0">
                <a:latin typeface="Times New Roman"/>
                <a:cs typeface="Times New Roman"/>
              </a:rPr>
              <a:t> </a:t>
            </a:r>
            <a:r>
              <a:rPr lang="en-GB" sz="2400" dirty="0">
                <a:latin typeface="Times New Roman"/>
                <a:cs typeface="Times New Roman"/>
              </a:rPr>
              <a:t>typically</a:t>
            </a:r>
            <a:r>
              <a:rPr lang="en-GB" sz="2400" spc="-35" dirty="0">
                <a:latin typeface="Times New Roman"/>
                <a:cs typeface="Times New Roman"/>
              </a:rPr>
              <a:t> </a:t>
            </a:r>
            <a:r>
              <a:rPr lang="en-GB" sz="2400" dirty="0">
                <a:latin typeface="Times New Roman"/>
                <a:cs typeface="Times New Roman"/>
              </a:rPr>
              <a:t>do</a:t>
            </a:r>
            <a:r>
              <a:rPr lang="en-GB" sz="2400" spc="-5" dirty="0">
                <a:latin typeface="Times New Roman"/>
                <a:cs typeface="Times New Roman"/>
              </a:rPr>
              <a:t> </a:t>
            </a:r>
            <a:r>
              <a:rPr lang="en-GB" sz="2400" dirty="0">
                <a:latin typeface="Times New Roman"/>
                <a:cs typeface="Times New Roman"/>
              </a:rPr>
              <a:t>not</a:t>
            </a:r>
            <a:r>
              <a:rPr lang="en-GB" sz="2400" spc="-20" dirty="0">
                <a:latin typeface="Times New Roman"/>
                <a:cs typeface="Times New Roman"/>
              </a:rPr>
              <a:t> </a:t>
            </a:r>
            <a:r>
              <a:rPr lang="en-GB" sz="2400" dirty="0">
                <a:latin typeface="Times New Roman"/>
                <a:cs typeface="Times New Roman"/>
              </a:rPr>
              <a:t>have</a:t>
            </a:r>
            <a:r>
              <a:rPr lang="en-GB" sz="2400" spc="-15" dirty="0">
                <a:latin typeface="Times New Roman"/>
                <a:cs typeface="Times New Roman"/>
              </a:rPr>
              <a:t> </a:t>
            </a:r>
            <a:r>
              <a:rPr lang="en-GB" sz="2400" dirty="0">
                <a:latin typeface="Times New Roman"/>
                <a:cs typeface="Times New Roman"/>
              </a:rPr>
              <a:t>the</a:t>
            </a:r>
            <a:r>
              <a:rPr lang="en-GB" sz="2400" spc="-15" dirty="0">
                <a:latin typeface="Times New Roman"/>
                <a:cs typeface="Times New Roman"/>
              </a:rPr>
              <a:t> </a:t>
            </a:r>
            <a:r>
              <a:rPr lang="en-GB" sz="2400" dirty="0">
                <a:latin typeface="Times New Roman"/>
                <a:cs typeface="Times New Roman"/>
              </a:rPr>
              <a:t>resources to</a:t>
            </a:r>
            <a:r>
              <a:rPr lang="en-GB" sz="2400" spc="-35" dirty="0">
                <a:latin typeface="Times New Roman"/>
                <a:cs typeface="Times New Roman"/>
              </a:rPr>
              <a:t> </a:t>
            </a:r>
            <a:r>
              <a:rPr lang="en-GB" sz="2400" dirty="0">
                <a:latin typeface="Times New Roman"/>
                <a:cs typeface="Times New Roman"/>
              </a:rPr>
              <a:t>perform</a:t>
            </a:r>
            <a:r>
              <a:rPr lang="en-GB" sz="2400" spc="-35" dirty="0">
                <a:latin typeface="Times New Roman"/>
                <a:cs typeface="Times New Roman"/>
              </a:rPr>
              <a:t> </a:t>
            </a:r>
            <a:r>
              <a:rPr lang="en-GB" sz="2400" dirty="0">
                <a:latin typeface="Times New Roman"/>
                <a:cs typeface="Times New Roman"/>
              </a:rPr>
              <a:t>key</a:t>
            </a:r>
            <a:r>
              <a:rPr lang="en-GB" sz="2400" spc="-25" dirty="0">
                <a:latin typeface="Times New Roman"/>
                <a:cs typeface="Times New Roman"/>
              </a:rPr>
              <a:t> </a:t>
            </a:r>
            <a:r>
              <a:rPr lang="en-GB" sz="2400" dirty="0">
                <a:latin typeface="Times New Roman"/>
                <a:cs typeface="Times New Roman"/>
              </a:rPr>
              <a:t>roles.</a:t>
            </a:r>
          </a:p>
          <a:p>
            <a:pPr marL="355600" marR="5080" indent="-342900">
              <a:spcBef>
                <a:spcPts val="575"/>
              </a:spcBef>
              <a:buFontTx/>
              <a:buChar char="-"/>
              <a:tabLst>
                <a:tab pos="354965" algn="l"/>
                <a:tab pos="355600" algn="l"/>
              </a:tabLst>
            </a:pPr>
            <a:r>
              <a:rPr lang="en-GB" sz="2400" dirty="0">
                <a:latin typeface="Times New Roman"/>
                <a:cs typeface="Times New Roman"/>
              </a:rPr>
              <a:t>In </a:t>
            </a:r>
            <a:r>
              <a:rPr lang="en-GB" sz="2400" spc="-5" dirty="0">
                <a:latin typeface="Times New Roman"/>
                <a:cs typeface="Times New Roman"/>
              </a:rPr>
              <a:t>most </a:t>
            </a:r>
            <a:r>
              <a:rPr lang="en-GB" sz="2400" dirty="0">
                <a:latin typeface="Times New Roman"/>
                <a:cs typeface="Times New Roman"/>
              </a:rPr>
              <a:t>cases, a business does not want to do everything itself </a:t>
            </a:r>
            <a:r>
              <a:rPr lang="en-GB" sz="2400" spc="5" dirty="0">
                <a:latin typeface="Times New Roman"/>
                <a:cs typeface="Times New Roman"/>
              </a:rPr>
              <a:t> </a:t>
            </a:r>
            <a:r>
              <a:rPr lang="en-GB" sz="2400" dirty="0">
                <a:latin typeface="Times New Roman"/>
                <a:cs typeface="Times New Roman"/>
              </a:rPr>
              <a:t>because</a:t>
            </a:r>
            <a:r>
              <a:rPr lang="en-GB" sz="2400" spc="-25" dirty="0">
                <a:latin typeface="Times New Roman"/>
                <a:cs typeface="Times New Roman"/>
              </a:rPr>
              <a:t> </a:t>
            </a:r>
            <a:r>
              <a:rPr lang="en-GB" sz="2400" dirty="0">
                <a:latin typeface="Times New Roman"/>
                <a:cs typeface="Times New Roman"/>
              </a:rPr>
              <a:t>the</a:t>
            </a:r>
            <a:r>
              <a:rPr lang="en-GB" sz="2400" spc="-5" dirty="0">
                <a:latin typeface="Times New Roman"/>
                <a:cs typeface="Times New Roman"/>
              </a:rPr>
              <a:t> majority</a:t>
            </a:r>
            <a:r>
              <a:rPr lang="en-GB" sz="2400" spc="-30" dirty="0">
                <a:latin typeface="Times New Roman"/>
                <a:cs typeface="Times New Roman"/>
              </a:rPr>
              <a:t> </a:t>
            </a:r>
            <a:r>
              <a:rPr lang="en-GB" sz="2400" dirty="0">
                <a:latin typeface="Times New Roman"/>
                <a:cs typeface="Times New Roman"/>
              </a:rPr>
              <a:t>of</a:t>
            </a:r>
            <a:r>
              <a:rPr lang="en-GB" sz="2400" spc="5" dirty="0">
                <a:latin typeface="Times New Roman"/>
                <a:cs typeface="Times New Roman"/>
              </a:rPr>
              <a:t> </a:t>
            </a:r>
            <a:r>
              <a:rPr lang="en-GB" sz="2400" dirty="0">
                <a:latin typeface="Times New Roman"/>
                <a:cs typeface="Times New Roman"/>
              </a:rPr>
              <a:t>tasks</a:t>
            </a:r>
            <a:r>
              <a:rPr lang="en-GB" sz="2400" spc="-15" dirty="0">
                <a:latin typeface="Times New Roman"/>
                <a:cs typeface="Times New Roman"/>
              </a:rPr>
              <a:t> </a:t>
            </a:r>
            <a:r>
              <a:rPr lang="en-GB" sz="2400" dirty="0">
                <a:latin typeface="Times New Roman"/>
                <a:cs typeface="Times New Roman"/>
              </a:rPr>
              <a:t>needed</a:t>
            </a:r>
            <a:r>
              <a:rPr lang="en-GB" sz="2400" spc="-25" dirty="0">
                <a:latin typeface="Times New Roman"/>
                <a:cs typeface="Times New Roman"/>
              </a:rPr>
              <a:t> </a:t>
            </a:r>
            <a:r>
              <a:rPr lang="en-GB" sz="2400" dirty="0">
                <a:latin typeface="Times New Roman"/>
                <a:cs typeface="Times New Roman"/>
              </a:rPr>
              <a:t>to</a:t>
            </a:r>
            <a:r>
              <a:rPr lang="en-GB" sz="2400" spc="-5" dirty="0">
                <a:latin typeface="Times New Roman"/>
                <a:cs typeface="Times New Roman"/>
              </a:rPr>
              <a:t> </a:t>
            </a:r>
            <a:r>
              <a:rPr lang="en-GB" sz="2400" dirty="0">
                <a:latin typeface="Times New Roman"/>
                <a:cs typeface="Times New Roman"/>
              </a:rPr>
              <a:t>build</a:t>
            </a:r>
            <a:r>
              <a:rPr lang="en-GB" sz="2400" spc="-25" dirty="0">
                <a:latin typeface="Times New Roman"/>
                <a:cs typeface="Times New Roman"/>
              </a:rPr>
              <a:t> </a:t>
            </a:r>
            <a:r>
              <a:rPr lang="en-GB" sz="2400" dirty="0">
                <a:latin typeface="Times New Roman"/>
                <a:cs typeface="Times New Roman"/>
              </a:rPr>
              <a:t>a</a:t>
            </a:r>
            <a:r>
              <a:rPr lang="en-GB" sz="2400" spc="-5" dirty="0">
                <a:latin typeface="Times New Roman"/>
                <a:cs typeface="Times New Roman"/>
              </a:rPr>
              <a:t> </a:t>
            </a:r>
            <a:r>
              <a:rPr lang="en-GB" sz="2400" dirty="0">
                <a:latin typeface="Times New Roman"/>
                <a:cs typeface="Times New Roman"/>
              </a:rPr>
              <a:t>product</a:t>
            </a:r>
            <a:r>
              <a:rPr lang="en-GB" sz="2400" spc="-25" dirty="0">
                <a:latin typeface="Times New Roman"/>
                <a:cs typeface="Times New Roman"/>
              </a:rPr>
              <a:t> </a:t>
            </a:r>
            <a:r>
              <a:rPr lang="en-GB" sz="2400" dirty="0">
                <a:latin typeface="Times New Roman"/>
                <a:cs typeface="Times New Roman"/>
              </a:rPr>
              <a:t>or</a:t>
            </a:r>
            <a:r>
              <a:rPr lang="en-GB" sz="2400" spc="-5" dirty="0">
                <a:latin typeface="Times New Roman"/>
                <a:cs typeface="Times New Roman"/>
              </a:rPr>
              <a:t> </a:t>
            </a:r>
            <a:r>
              <a:rPr lang="en-GB" sz="2400" dirty="0">
                <a:latin typeface="Times New Roman"/>
                <a:cs typeface="Times New Roman"/>
              </a:rPr>
              <a:t>deliver</a:t>
            </a:r>
            <a:r>
              <a:rPr lang="en-GB" sz="2400" spc="-40" dirty="0">
                <a:latin typeface="Times New Roman"/>
                <a:cs typeface="Times New Roman"/>
              </a:rPr>
              <a:t> </a:t>
            </a:r>
            <a:r>
              <a:rPr lang="en-GB" sz="2400" dirty="0">
                <a:latin typeface="Times New Roman"/>
                <a:cs typeface="Times New Roman"/>
              </a:rPr>
              <a:t>a </a:t>
            </a:r>
            <a:r>
              <a:rPr lang="en-GB" sz="2400" spc="-585" dirty="0">
                <a:latin typeface="Times New Roman"/>
                <a:cs typeface="Times New Roman"/>
              </a:rPr>
              <a:t> </a:t>
            </a:r>
            <a:r>
              <a:rPr lang="en-GB" sz="2400" spc="-5" dirty="0">
                <a:latin typeface="Times New Roman"/>
                <a:cs typeface="Times New Roman"/>
              </a:rPr>
              <a:t>service</a:t>
            </a:r>
            <a:r>
              <a:rPr lang="en-GB" sz="2400" spc="-20" dirty="0">
                <a:latin typeface="Times New Roman"/>
                <a:cs typeface="Times New Roman"/>
              </a:rPr>
              <a:t> </a:t>
            </a:r>
            <a:r>
              <a:rPr lang="en-GB" sz="2400" dirty="0">
                <a:latin typeface="Times New Roman"/>
                <a:cs typeface="Times New Roman"/>
              </a:rPr>
              <a:t>are</a:t>
            </a:r>
            <a:r>
              <a:rPr lang="en-GB" sz="2400" spc="-15" dirty="0">
                <a:latin typeface="Times New Roman"/>
                <a:cs typeface="Times New Roman"/>
              </a:rPr>
              <a:t> </a:t>
            </a:r>
            <a:r>
              <a:rPr lang="en-GB" sz="2400" dirty="0">
                <a:latin typeface="Times New Roman"/>
                <a:cs typeface="Times New Roman"/>
              </a:rPr>
              <a:t>not</a:t>
            </a:r>
            <a:r>
              <a:rPr lang="en-GB" sz="2400" spc="5" dirty="0">
                <a:latin typeface="Times New Roman"/>
                <a:cs typeface="Times New Roman"/>
              </a:rPr>
              <a:t> </a:t>
            </a:r>
            <a:r>
              <a:rPr lang="en-GB" sz="2400" dirty="0">
                <a:latin typeface="Times New Roman"/>
                <a:cs typeface="Times New Roman"/>
              </a:rPr>
              <a:t>core</a:t>
            </a:r>
            <a:r>
              <a:rPr lang="en-GB" sz="2400" spc="-15" dirty="0">
                <a:latin typeface="Times New Roman"/>
                <a:cs typeface="Times New Roman"/>
              </a:rPr>
              <a:t> </a:t>
            </a:r>
            <a:r>
              <a:rPr lang="en-GB" sz="2400" dirty="0">
                <a:latin typeface="Times New Roman"/>
                <a:cs typeface="Times New Roman"/>
              </a:rPr>
              <a:t>to</a:t>
            </a:r>
            <a:r>
              <a:rPr lang="en-GB" sz="2400" spc="5" dirty="0">
                <a:latin typeface="Times New Roman"/>
                <a:cs typeface="Times New Roman"/>
              </a:rPr>
              <a:t> </a:t>
            </a:r>
            <a:r>
              <a:rPr lang="en-GB" sz="2400" dirty="0">
                <a:latin typeface="Times New Roman"/>
                <a:cs typeface="Times New Roman"/>
              </a:rPr>
              <a:t>a</a:t>
            </a:r>
            <a:r>
              <a:rPr lang="en-GB" sz="2400" spc="-5" dirty="0">
                <a:latin typeface="Times New Roman"/>
                <a:cs typeface="Times New Roman"/>
              </a:rPr>
              <a:t> company’s</a:t>
            </a:r>
            <a:r>
              <a:rPr lang="en-GB" sz="2400" spc="5" dirty="0">
                <a:latin typeface="Times New Roman"/>
                <a:cs typeface="Times New Roman"/>
              </a:rPr>
              <a:t> </a:t>
            </a:r>
            <a:r>
              <a:rPr lang="en-GB" sz="2400" spc="-5" dirty="0">
                <a:latin typeface="Times New Roman"/>
                <a:cs typeface="Times New Roman"/>
              </a:rPr>
              <a:t>competitive</a:t>
            </a:r>
            <a:r>
              <a:rPr lang="en-GB" sz="2400" spc="-35" dirty="0">
                <a:latin typeface="Times New Roman"/>
                <a:cs typeface="Times New Roman"/>
              </a:rPr>
              <a:t> </a:t>
            </a:r>
            <a:r>
              <a:rPr lang="en-GB" sz="2400" dirty="0">
                <a:latin typeface="Times New Roman"/>
                <a:cs typeface="Times New Roman"/>
              </a:rPr>
              <a:t>advantage.</a:t>
            </a:r>
            <a:r>
              <a:rPr lang="en-GB" sz="2400" spc="-20" dirty="0">
                <a:latin typeface="Times New Roman"/>
                <a:cs typeface="Times New Roman"/>
              </a:rPr>
              <a:t> </a:t>
            </a:r>
          </a:p>
          <a:p>
            <a:pPr marL="12700" marR="5080" indent="0">
              <a:spcBef>
                <a:spcPts val="575"/>
              </a:spcBef>
              <a:buNone/>
              <a:tabLst>
                <a:tab pos="354965" algn="l"/>
                <a:tab pos="355600" algn="l"/>
              </a:tabLst>
            </a:pPr>
            <a:endParaRPr lang="en-GB" sz="2400" dirty="0"/>
          </a:p>
        </p:txBody>
      </p:sp>
      <p:sp>
        <p:nvSpPr>
          <p:cNvPr id="5" name="TextBox 4">
            <a:extLst>
              <a:ext uri="{FF2B5EF4-FFF2-40B4-BE49-F238E27FC236}">
                <a16:creationId xmlns:a16="http://schemas.microsoft.com/office/drawing/2014/main" id="{250EFC9A-A932-B9A9-F032-F3CC6474EA1D}"/>
              </a:ext>
            </a:extLst>
          </p:cNvPr>
          <p:cNvSpPr txBox="1"/>
          <p:nvPr/>
        </p:nvSpPr>
        <p:spPr>
          <a:xfrm>
            <a:off x="4187190" y="1677373"/>
            <a:ext cx="7830312" cy="5039841"/>
          </a:xfrm>
          <a:prstGeom prst="rect">
            <a:avLst/>
          </a:prstGeom>
          <a:noFill/>
        </p:spPr>
        <p:txBody>
          <a:bodyPr wrap="square">
            <a:spAutoFit/>
          </a:bodyPr>
          <a:lstStyle/>
          <a:p>
            <a:pPr marL="12700" marR="5080" lvl="0" indent="0" algn="l" defTabSz="914400" rtl="0" eaLnBrk="1" fontAlgn="auto" latinLnBrk="0" hangingPunct="1">
              <a:lnSpc>
                <a:spcPct val="100000"/>
              </a:lnSpc>
              <a:spcBef>
                <a:spcPts val="575"/>
              </a:spcBef>
              <a:spcAft>
                <a:spcPts val="0"/>
              </a:spcAft>
              <a:buClrTx/>
              <a:buSzTx/>
              <a:buFontTx/>
              <a:buNone/>
              <a:tabLst>
                <a:tab pos="354965" algn="l"/>
                <a:tab pos="355600" algn="l"/>
              </a:tabLst>
              <a:defRPr/>
            </a:pPr>
            <a:r>
              <a:rPr kumimoji="0" lang="en-GB" sz="2400" b="1" i="0" u="sng" strike="noStrike" kern="1200" cap="none" spc="0" normalizeH="0" baseline="0" noProof="0" dirty="0">
                <a:ln>
                  <a:noFill/>
                </a:ln>
                <a:solidFill>
                  <a:prstClr val="black"/>
                </a:solidFill>
                <a:effectLst/>
                <a:uLnTx/>
                <a:uFillTx/>
                <a:latin typeface="Times New Roman"/>
                <a:ea typeface="+mn-ea"/>
                <a:cs typeface="Times New Roman"/>
              </a:rPr>
              <a:t>An example: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Dell sought to differentiate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itself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from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competitors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through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its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expertise in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 </a:t>
            </a:r>
            <a:r>
              <a:rPr kumimoji="0" lang="en-GB" sz="2400" b="1" i="0" u="none" strike="noStrike" kern="1200" cap="none" spc="0" normalizeH="0" baseline="0" noProof="0" dirty="0">
                <a:ln>
                  <a:noFill/>
                </a:ln>
                <a:solidFill>
                  <a:prstClr val="black"/>
                </a:solidFill>
                <a:effectLst/>
                <a:uLnTx/>
                <a:uFillTx/>
                <a:latin typeface="Times New Roman"/>
                <a:ea typeface="+mn-ea"/>
                <a:cs typeface="Times New Roman"/>
              </a:rPr>
              <a:t>assembling computers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but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buys chips from others,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primarily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Intel. Dell could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manufacture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its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own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chips,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but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it didn’t have a core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competency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in this area.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Similarly,</a:t>
            </a:r>
            <a:r>
              <a:rPr kumimoji="0" lang="en-GB" sz="2400" b="0" i="0" u="none" strike="noStrike" kern="1200" cap="none" spc="-10"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Dell</a:t>
            </a:r>
            <a:r>
              <a:rPr kumimoji="0" lang="en-GB" sz="2400" b="0" i="0" u="none" strike="noStrike" kern="1200" cap="none" spc="-15"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relies</a:t>
            </a:r>
            <a:r>
              <a:rPr kumimoji="0" lang="en-GB" sz="24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on UPS</a:t>
            </a:r>
            <a:r>
              <a:rPr kumimoji="0" lang="en-GB" sz="2400" b="0" i="0" u="none" strike="noStrike" kern="1200" cap="none" spc="-15"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and</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FedEx</a:t>
            </a:r>
            <a:r>
              <a:rPr kumimoji="0" lang="en-GB" sz="2400" b="0" i="0" u="none" strike="noStrike" kern="1200" cap="none" spc="-10"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to</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deliver</a:t>
            </a:r>
            <a:r>
              <a:rPr kumimoji="0" lang="en-GB" sz="2400" b="0" i="0" u="none" strike="noStrike" kern="1200" cap="none" spc="-30"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its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products</a:t>
            </a:r>
            <a:r>
              <a:rPr kumimoji="0" lang="en-GB" sz="2400" b="0" i="0" u="none" strike="noStrike" kern="1200" cap="none" spc="-45"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because</a:t>
            </a:r>
            <a:r>
              <a:rPr kumimoji="0" lang="en-GB" sz="2400" b="0" i="0" u="none" strike="noStrike" kern="1200" cap="none" spc="-20"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it</a:t>
            </a:r>
            <a:r>
              <a:rPr kumimoji="0" lang="en-GB" sz="2400" b="0" i="0" u="none" strike="noStrike" kern="1200" cap="none" spc="-20"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would </a:t>
            </a:r>
            <a:r>
              <a:rPr kumimoji="0" lang="en-GB" sz="2400" b="0" i="0" u="none" strike="noStrike" kern="1200" cap="none" spc="-484"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be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silly</a:t>
            </a:r>
            <a:r>
              <a:rPr kumimoji="0" lang="en-GB" sz="2400" b="0" i="0" u="none" strike="noStrike" kern="1200" cap="none" spc="-15"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for</a:t>
            </a:r>
            <a:r>
              <a:rPr kumimoji="0" lang="en-GB" sz="24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Dell</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to</a:t>
            </a:r>
            <a:r>
              <a:rPr kumimoji="0" lang="en-GB" sz="2400" b="0" i="0" u="none" strike="noStrike" kern="1200" cap="none" spc="-15"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build</a:t>
            </a:r>
            <a:r>
              <a:rPr kumimoji="0" lang="en-GB" sz="2400" b="0" i="0" u="none" strike="noStrike" kern="1200" cap="none" spc="-15"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a</a:t>
            </a:r>
            <a:r>
              <a:rPr kumimoji="0" lang="en-GB" sz="2400" b="0" i="0" u="none" strike="noStrike" kern="1200" cap="none" spc="-10"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nationwide</a:t>
            </a:r>
            <a:r>
              <a:rPr kumimoji="0" lang="en-GB" sz="2400" b="0" i="0" u="none" strike="noStrike" kern="1200" cap="none" spc="-30"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system</a:t>
            </a:r>
            <a:r>
              <a:rPr kumimoji="0" lang="en-GB" sz="24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0" normalizeH="0" baseline="0" noProof="0" dirty="0">
                <a:ln>
                  <a:noFill/>
                </a:ln>
                <a:solidFill>
                  <a:prstClr val="black"/>
                </a:solidFill>
                <a:effectLst/>
                <a:uLnTx/>
                <a:uFillTx/>
                <a:latin typeface="Times New Roman"/>
                <a:ea typeface="+mn-ea"/>
                <a:cs typeface="Times New Roman"/>
              </a:rPr>
              <a:t>to</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deliver</a:t>
            </a:r>
            <a:r>
              <a:rPr kumimoji="0" lang="en-GB" sz="2400" b="0" i="0" u="none" strike="noStrike" kern="1200" cap="none" spc="-30" normalizeH="0" baseline="0" noProof="0" dirty="0">
                <a:ln>
                  <a:noFill/>
                </a:ln>
                <a:solidFill>
                  <a:prstClr val="black"/>
                </a:solidFill>
                <a:effectLst/>
                <a:uLnTx/>
                <a:uFillTx/>
                <a:latin typeface="Times New Roman"/>
                <a:ea typeface="+mn-ea"/>
                <a:cs typeface="Times New Roman"/>
              </a:rPr>
              <a:t> </a:t>
            </a:r>
            <a:r>
              <a:rPr kumimoji="0" lang="en-GB" sz="2400" b="0" i="0" u="none" strike="noStrike" kern="1200" cap="none" spc="-5" normalizeH="0" baseline="0" noProof="0" dirty="0">
                <a:ln>
                  <a:noFill/>
                </a:ln>
                <a:solidFill>
                  <a:prstClr val="black"/>
                </a:solidFill>
                <a:effectLst/>
                <a:uLnTx/>
                <a:uFillTx/>
                <a:latin typeface="Times New Roman"/>
                <a:ea typeface="+mn-ea"/>
                <a:cs typeface="Times New Roman"/>
              </a:rPr>
              <a:t>its computers.</a:t>
            </a:r>
          </a:p>
          <a:p>
            <a:pPr marL="756285" marR="0" lvl="1" indent="-287020" algn="l" defTabSz="914400" rtl="0" eaLnBrk="1" fontAlgn="auto" latinLnBrk="0" hangingPunct="1">
              <a:lnSpc>
                <a:spcPct val="100000"/>
              </a:lnSpc>
              <a:spcBef>
                <a:spcPts val="560"/>
              </a:spcBef>
              <a:spcAft>
                <a:spcPts val="0"/>
              </a:spcAft>
              <a:buClrTx/>
              <a:buSzTx/>
              <a:buFontTx/>
              <a:buChar char="–"/>
              <a:tabLst>
                <a:tab pos="756285" algn="l"/>
                <a:tab pos="756920" algn="l"/>
              </a:tabLst>
              <a:defRPr/>
            </a:pPr>
            <a:r>
              <a:rPr kumimoji="0" lang="en-GB" sz="2400" b="1" i="0" u="none" strike="noStrike" kern="1200" cap="none" spc="0" normalizeH="0" baseline="0" noProof="0" dirty="0">
                <a:ln>
                  <a:noFill/>
                </a:ln>
                <a:solidFill>
                  <a:prstClr val="black"/>
                </a:solidFill>
                <a:effectLst/>
                <a:uLnTx/>
                <a:uFillTx/>
                <a:latin typeface="Times New Roman"/>
                <a:ea typeface="+mn-ea"/>
                <a:cs typeface="Times New Roman"/>
              </a:rPr>
              <a:t>A</a:t>
            </a:r>
            <a:r>
              <a:rPr kumimoji="0" lang="en-GB" sz="2400" b="1" i="0" u="none" strike="noStrike" kern="1200" cap="none" spc="-10" normalizeH="0" baseline="0" noProof="0" dirty="0">
                <a:ln>
                  <a:noFill/>
                </a:ln>
                <a:solidFill>
                  <a:prstClr val="black"/>
                </a:solidFill>
                <a:effectLst/>
                <a:uLnTx/>
                <a:uFillTx/>
                <a:latin typeface="Times New Roman"/>
                <a:ea typeface="+mn-ea"/>
                <a:cs typeface="Times New Roman"/>
              </a:rPr>
              <a:t> </a:t>
            </a:r>
            <a:r>
              <a:rPr kumimoji="0" lang="en-GB" sz="2400" b="1" i="0" u="none" strike="noStrike" kern="1200" cap="none" spc="-5" normalizeH="0" baseline="0" noProof="0" dirty="0">
                <a:ln>
                  <a:noFill/>
                </a:ln>
                <a:solidFill>
                  <a:prstClr val="black"/>
                </a:solidFill>
                <a:effectLst/>
                <a:uLnTx/>
                <a:uFillTx/>
                <a:latin typeface="Times New Roman"/>
                <a:ea typeface="+mn-ea"/>
                <a:cs typeface="Times New Roman"/>
              </a:rPr>
              <a:t>firm’s partnership</a:t>
            </a:r>
            <a:r>
              <a:rPr kumimoji="0" lang="en-GB" sz="2400" b="1" i="0" u="none" strike="noStrike" kern="1200" cap="none" spc="-35" normalizeH="0" baseline="0" noProof="0" dirty="0">
                <a:ln>
                  <a:noFill/>
                </a:ln>
                <a:solidFill>
                  <a:prstClr val="black"/>
                </a:solidFill>
                <a:effectLst/>
                <a:uLnTx/>
                <a:uFillTx/>
                <a:latin typeface="Times New Roman"/>
                <a:ea typeface="+mn-ea"/>
                <a:cs typeface="Times New Roman"/>
              </a:rPr>
              <a:t> </a:t>
            </a:r>
            <a:r>
              <a:rPr kumimoji="0" lang="en-GB" sz="2400" b="1" i="0" u="none" strike="noStrike" kern="1200" cap="none" spc="0" normalizeH="0" baseline="0" noProof="0" dirty="0">
                <a:ln>
                  <a:noFill/>
                </a:ln>
                <a:solidFill>
                  <a:prstClr val="black"/>
                </a:solidFill>
                <a:effectLst/>
                <a:uLnTx/>
                <a:uFillTx/>
                <a:latin typeface="Times New Roman"/>
                <a:ea typeface="+mn-ea"/>
                <a:cs typeface="Times New Roman"/>
              </a:rPr>
              <a:t>network</a:t>
            </a:r>
            <a:r>
              <a:rPr kumimoji="0" lang="en-GB" sz="2400" b="1" i="0" u="none" strike="noStrike" kern="1200" cap="none" spc="-5" normalizeH="0" baseline="0" noProof="0" dirty="0">
                <a:ln>
                  <a:noFill/>
                </a:ln>
                <a:solidFill>
                  <a:prstClr val="black"/>
                </a:solidFill>
                <a:effectLst/>
                <a:uLnTx/>
                <a:uFillTx/>
                <a:latin typeface="Times New Roman"/>
                <a:ea typeface="+mn-ea"/>
                <a:cs typeface="Times New Roman"/>
              </a:rPr>
              <a:t> </a:t>
            </a:r>
            <a:r>
              <a:rPr kumimoji="0" lang="en-GB" sz="2400" b="1" i="0" u="none" strike="noStrike" kern="1200" cap="none" spc="0" normalizeH="0" baseline="0" noProof="0" dirty="0">
                <a:ln>
                  <a:noFill/>
                </a:ln>
                <a:solidFill>
                  <a:prstClr val="black"/>
                </a:solidFill>
                <a:effectLst/>
                <a:uLnTx/>
                <a:uFillTx/>
                <a:latin typeface="Times New Roman"/>
                <a:ea typeface="+mn-ea"/>
                <a:cs typeface="Times New Roman"/>
              </a:rPr>
              <a:t>includes:</a:t>
            </a:r>
          </a:p>
          <a:p>
            <a:pPr marL="1155700" marR="0" lvl="2" indent="-229235" algn="l" defTabSz="914400" rtl="0" eaLnBrk="1" fontAlgn="auto" latinLnBrk="0" hangingPunct="1">
              <a:lnSpc>
                <a:spcPct val="100000"/>
              </a:lnSpc>
              <a:spcBef>
                <a:spcPts val="495"/>
              </a:spcBef>
              <a:spcAft>
                <a:spcPts val="0"/>
              </a:spcAft>
              <a:buClrTx/>
              <a:buSzTx/>
              <a:buFontTx/>
              <a:buChar char="•"/>
              <a:tabLst>
                <a:tab pos="1155700" algn="l"/>
                <a:tab pos="1156335" algn="l"/>
              </a:tabLst>
              <a:defRPr/>
            </a:pPr>
            <a:r>
              <a:rPr kumimoji="0" lang="en-GB" sz="2800" b="0" i="1" u="none" strike="noStrike" kern="1200" cap="none" spc="0" normalizeH="0" baseline="0" noProof="0" dirty="0">
                <a:ln>
                  <a:noFill/>
                </a:ln>
                <a:solidFill>
                  <a:prstClr val="black"/>
                </a:solidFill>
                <a:effectLst/>
                <a:uLnTx/>
                <a:uFillTx/>
                <a:latin typeface="Times New Roman"/>
                <a:ea typeface="+mn-ea"/>
                <a:cs typeface="Times New Roman"/>
              </a:rPr>
              <a:t>Suppliers. </a:t>
            </a:r>
            <a:r>
              <a:rPr kumimoji="0" lang="en-GB" sz="2800" b="0" i="0" u="none" strike="noStrike" kern="1200" cap="none" spc="0" normalizeH="0" baseline="0" noProof="0" dirty="0">
                <a:ln>
                  <a:noFill/>
                </a:ln>
                <a:solidFill>
                  <a:prstClr val="black"/>
                </a:solidFill>
                <a:effectLst/>
                <a:uLnTx/>
                <a:uFillTx/>
                <a:latin typeface="Times New Roman"/>
                <a:ea typeface="+mn-ea"/>
                <a:cs typeface="Times New Roman"/>
              </a:rPr>
              <a:t>(To insource products)</a:t>
            </a:r>
          </a:p>
          <a:p>
            <a:pPr marL="1155700" marR="0" lvl="2" indent="-229235" algn="l" defTabSz="914400" rtl="0" eaLnBrk="1" fontAlgn="auto" latinLnBrk="0" hangingPunct="1">
              <a:lnSpc>
                <a:spcPct val="100000"/>
              </a:lnSpc>
              <a:spcBef>
                <a:spcPts val="495"/>
              </a:spcBef>
              <a:spcAft>
                <a:spcPts val="0"/>
              </a:spcAft>
              <a:buClrTx/>
              <a:buSzTx/>
              <a:buFontTx/>
              <a:buChar char="•"/>
              <a:tabLst>
                <a:tab pos="1155700" algn="l"/>
                <a:tab pos="1156335" algn="l"/>
              </a:tabLst>
              <a:defRPr/>
            </a:pPr>
            <a:r>
              <a:rPr kumimoji="0" lang="en-GB" sz="2800" b="0" i="1" u="none" strike="noStrike" kern="1200" cap="none" spc="0" normalizeH="0" baseline="0" noProof="0" dirty="0">
                <a:ln>
                  <a:noFill/>
                </a:ln>
                <a:solidFill>
                  <a:prstClr val="black"/>
                </a:solidFill>
                <a:effectLst/>
                <a:uLnTx/>
                <a:uFillTx/>
                <a:latin typeface="Times New Roman"/>
                <a:ea typeface="+mn-ea"/>
                <a:cs typeface="Times New Roman"/>
              </a:rPr>
              <a:t>Partners. </a:t>
            </a:r>
            <a:r>
              <a:rPr kumimoji="0" lang="en-GB" sz="2800" b="0" i="0" u="none" strike="noStrike" kern="1200" cap="none" spc="0" normalizeH="0" baseline="0" noProof="0" dirty="0">
                <a:ln>
                  <a:noFill/>
                </a:ln>
                <a:solidFill>
                  <a:prstClr val="black"/>
                </a:solidFill>
                <a:effectLst/>
                <a:uLnTx/>
                <a:uFillTx/>
                <a:latin typeface="Times New Roman"/>
                <a:ea typeface="+mn-ea"/>
                <a:cs typeface="Times New Roman"/>
              </a:rPr>
              <a:t>(To outsource products)</a:t>
            </a:r>
          </a:p>
          <a:p>
            <a:pPr marL="1155700" marR="0" lvl="2" indent="-229235" algn="l" defTabSz="914400" rtl="0" eaLnBrk="1" fontAlgn="auto" latinLnBrk="0" hangingPunct="1">
              <a:lnSpc>
                <a:spcPct val="100000"/>
              </a:lnSpc>
              <a:spcBef>
                <a:spcPts val="484"/>
              </a:spcBef>
              <a:spcAft>
                <a:spcPts val="0"/>
              </a:spcAft>
              <a:buClrTx/>
              <a:buSzTx/>
              <a:buFontTx/>
              <a:buChar char="•"/>
              <a:tabLst>
                <a:tab pos="1155700" algn="l"/>
                <a:tab pos="1156335" algn="l"/>
              </a:tabLst>
              <a:defRPr/>
            </a:pPr>
            <a:r>
              <a:rPr kumimoji="0" lang="en-GB" sz="2800" b="0" i="1" u="none" strike="noStrike" kern="1200" cap="none" spc="0" normalizeH="0" baseline="0" noProof="0" dirty="0">
                <a:ln>
                  <a:noFill/>
                </a:ln>
                <a:solidFill>
                  <a:prstClr val="black"/>
                </a:solidFill>
                <a:effectLst/>
                <a:uLnTx/>
                <a:uFillTx/>
                <a:latin typeface="Times New Roman"/>
                <a:ea typeface="+mn-ea"/>
                <a:cs typeface="Times New Roman"/>
              </a:rPr>
              <a:t>Other</a:t>
            </a:r>
            <a:r>
              <a:rPr kumimoji="0" lang="en-GB" sz="2800" b="0" i="1" u="none" strike="noStrike" kern="1200" cap="none" spc="-40" normalizeH="0" baseline="0" noProof="0" dirty="0">
                <a:ln>
                  <a:noFill/>
                </a:ln>
                <a:solidFill>
                  <a:prstClr val="black"/>
                </a:solidFill>
                <a:effectLst/>
                <a:uLnTx/>
                <a:uFillTx/>
                <a:latin typeface="Times New Roman"/>
                <a:ea typeface="+mn-ea"/>
                <a:cs typeface="Times New Roman"/>
              </a:rPr>
              <a:t> </a:t>
            </a:r>
            <a:r>
              <a:rPr kumimoji="0" lang="en-GB" sz="2800" b="0" i="1" u="none" strike="noStrike" kern="1200" cap="none" spc="0" normalizeH="0" baseline="0" noProof="0" dirty="0">
                <a:ln>
                  <a:noFill/>
                </a:ln>
                <a:solidFill>
                  <a:prstClr val="black"/>
                </a:solidFill>
                <a:effectLst/>
                <a:uLnTx/>
                <a:uFillTx/>
                <a:latin typeface="Times New Roman"/>
                <a:ea typeface="+mn-ea"/>
                <a:cs typeface="Times New Roman"/>
              </a:rPr>
              <a:t>key</a:t>
            </a:r>
            <a:r>
              <a:rPr kumimoji="0" lang="en-GB" sz="2800" b="0" i="1" u="none" strike="noStrike" kern="1200" cap="none" spc="-40" normalizeH="0" baseline="0" noProof="0" dirty="0">
                <a:ln>
                  <a:noFill/>
                </a:ln>
                <a:solidFill>
                  <a:prstClr val="black"/>
                </a:solidFill>
                <a:effectLst/>
                <a:uLnTx/>
                <a:uFillTx/>
                <a:latin typeface="Times New Roman"/>
                <a:ea typeface="+mn-ea"/>
                <a:cs typeface="Times New Roman"/>
              </a:rPr>
              <a:t> </a:t>
            </a:r>
            <a:r>
              <a:rPr kumimoji="0" lang="en-GB" sz="2800" b="0" i="1" u="none" strike="noStrike" kern="1200" cap="none" spc="0" normalizeH="0" baseline="0" noProof="0" dirty="0">
                <a:ln>
                  <a:noFill/>
                </a:ln>
                <a:solidFill>
                  <a:prstClr val="black"/>
                </a:solidFill>
                <a:effectLst/>
                <a:uLnTx/>
                <a:uFillTx/>
                <a:latin typeface="Times New Roman"/>
                <a:ea typeface="+mn-ea"/>
                <a:cs typeface="Times New Roman"/>
              </a:rPr>
              <a:t>relationships. </a:t>
            </a:r>
            <a:r>
              <a:rPr kumimoji="0" lang="en-GB" sz="2800" b="0" i="0" u="none" strike="noStrike" kern="1200" cap="none" spc="0" normalizeH="0" baseline="0" noProof="0" dirty="0">
                <a:ln>
                  <a:noFill/>
                </a:ln>
                <a:solidFill>
                  <a:prstClr val="black"/>
                </a:solidFill>
                <a:effectLst/>
                <a:uLnTx/>
                <a:uFillTx/>
                <a:latin typeface="Times New Roman"/>
                <a:ea typeface="+mn-ea"/>
                <a:cs typeface="Times New Roman"/>
              </a:rPr>
              <a:t>(Logistics companies)</a:t>
            </a: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729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dissolve">
                                      <p:cBhvr>
                                        <p:cTn id="20" dur="500"/>
                                        <p:tgtEl>
                                          <p:spTgt spid="5">
                                            <p:txEl>
                                              <p:pRg st="1" end="1"/>
                                            </p:txEl>
                                          </p:spTgt>
                                        </p:tgtEl>
                                      </p:cBhvr>
                                    </p:animEffect>
                                  </p:childTnLst>
                                </p:cTn>
                              </p:par>
                              <p:par>
                                <p:cTn id="21" presetID="9" presetClass="entr" presetSubtype="0" fill="hold" nodeType="with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dissolve">
                                      <p:cBhvr>
                                        <p:cTn id="23" dur="500"/>
                                        <p:tgtEl>
                                          <p:spTgt spid="5">
                                            <p:txEl>
                                              <p:pRg st="2" end="2"/>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5">
                                            <p:txEl>
                                              <p:pRg st="3" end="3"/>
                                            </p:txEl>
                                          </p:spTgt>
                                        </p:tgtEl>
                                        <p:attrNameLst>
                                          <p:attrName>style.visibility</p:attrName>
                                        </p:attrNameLst>
                                      </p:cBhvr>
                                      <p:to>
                                        <p:strVal val="visible"/>
                                      </p:to>
                                    </p:set>
                                    <p:animEffect transition="in" filter="dissolve">
                                      <p:cBhvr>
                                        <p:cTn id="26" dur="500"/>
                                        <p:tgtEl>
                                          <p:spTgt spid="5">
                                            <p:txEl>
                                              <p:pRg st="3" end="3"/>
                                            </p:txEl>
                                          </p:spTgt>
                                        </p:tgtEl>
                                      </p:cBhvr>
                                    </p:animEffect>
                                  </p:childTnLst>
                                </p:cTn>
                              </p:par>
                              <p:par>
                                <p:cTn id="27" presetID="9" presetClass="entr" presetSubtype="0" fill="hold" nodeType="with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Effect transition="in" filter="dissolve">
                                      <p:cBhvr>
                                        <p:cTn id="29" dur="500"/>
                                        <p:tgtEl>
                                          <p:spTgt spid="5">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5">
                                            <p:txEl>
                                              <p:pRg st="0" end="0"/>
                                            </p:txEl>
                                          </p:spTgt>
                                        </p:tgtEl>
                                        <p:attrNameLst>
                                          <p:attrName>style.visibility</p:attrName>
                                        </p:attrNameLst>
                                      </p:cBhvr>
                                      <p:to>
                                        <p:strVal val="visible"/>
                                      </p:to>
                                    </p:set>
                                    <p:animEffect transition="in" filter="dissolve">
                                      <p:cBhvr>
                                        <p:cTn id="34"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2B8A-F5C0-2F0D-5B96-F00F05E2A6BA}"/>
              </a:ext>
            </a:extLst>
          </p:cNvPr>
          <p:cNvSpPr>
            <a:spLocks noGrp="1"/>
          </p:cNvSpPr>
          <p:nvPr>
            <p:ph type="title"/>
          </p:nvPr>
        </p:nvSpPr>
        <p:spPr>
          <a:xfrm>
            <a:off x="85725" y="242966"/>
            <a:ext cx="12411847" cy="1325563"/>
          </a:xfrm>
        </p:spPr>
        <p:txBody>
          <a:bodyPr>
            <a:normAutofit fontScale="90000"/>
          </a:bodyPr>
          <a:lstStyle/>
          <a:p>
            <a:r>
              <a:rPr lang="en-GB" sz="4900" b="1" dirty="0">
                <a:solidFill>
                  <a:srgbClr val="606EB2"/>
                </a:solidFill>
                <a:latin typeface="Antonio" charset="0"/>
                <a:ea typeface="+mn-ea"/>
                <a:cs typeface="+mn-cs"/>
              </a:rPr>
              <a:t>4. Customer interface - how a firm  interfaces  with its  customers</a:t>
            </a:r>
            <a:br>
              <a:rPr lang="en-GB" sz="4400" dirty="0">
                <a:latin typeface="Times New Roman"/>
                <a:cs typeface="Times New Roman"/>
              </a:rPr>
            </a:br>
            <a:r>
              <a:rPr lang="en-GB" dirty="0"/>
              <a:t> </a:t>
            </a:r>
          </a:p>
        </p:txBody>
      </p:sp>
      <p:sp>
        <p:nvSpPr>
          <p:cNvPr id="3" name="Content Placeholder 2">
            <a:extLst>
              <a:ext uri="{FF2B5EF4-FFF2-40B4-BE49-F238E27FC236}">
                <a16:creationId xmlns:a16="http://schemas.microsoft.com/office/drawing/2014/main" id="{CC07B853-B351-9C7B-D195-9367570E5F6D}"/>
              </a:ext>
            </a:extLst>
          </p:cNvPr>
          <p:cNvSpPr>
            <a:spLocks noGrp="1"/>
          </p:cNvSpPr>
          <p:nvPr>
            <p:ph idx="1"/>
          </p:nvPr>
        </p:nvSpPr>
        <p:spPr>
          <a:xfrm>
            <a:off x="170675" y="1575677"/>
            <a:ext cx="3000375" cy="4841875"/>
          </a:xfrm>
        </p:spPr>
        <p:txBody>
          <a:bodyPr>
            <a:normAutofit fontScale="85000" lnSpcReduction="20000"/>
          </a:bodyPr>
          <a:lstStyle/>
          <a:p>
            <a:pPr marL="12700" indent="0" algn="just">
              <a:lnSpc>
                <a:spcPct val="100000"/>
              </a:lnSpc>
              <a:spcBef>
                <a:spcPts val="5"/>
              </a:spcBef>
              <a:buNone/>
              <a:tabLst>
                <a:tab pos="355600" algn="l"/>
              </a:tabLst>
            </a:pPr>
            <a:r>
              <a:rPr lang="en-GB" sz="2400" b="1" spc="-5" dirty="0">
                <a:latin typeface="Times New Roman"/>
                <a:cs typeface="Times New Roman"/>
              </a:rPr>
              <a:t>Customer</a:t>
            </a:r>
            <a:r>
              <a:rPr lang="en-GB" sz="2400" b="1" spc="10" dirty="0">
                <a:latin typeface="Times New Roman"/>
                <a:cs typeface="Times New Roman"/>
              </a:rPr>
              <a:t> </a:t>
            </a:r>
            <a:r>
              <a:rPr lang="en-GB" sz="2400" b="1" spc="-5" dirty="0">
                <a:latin typeface="Times New Roman"/>
                <a:cs typeface="Times New Roman"/>
              </a:rPr>
              <a:t>Interface (traditional/digital)</a:t>
            </a:r>
          </a:p>
          <a:p>
            <a:pPr marL="12700" indent="0" algn="just">
              <a:lnSpc>
                <a:spcPct val="100000"/>
              </a:lnSpc>
              <a:spcBef>
                <a:spcPts val="5"/>
              </a:spcBef>
              <a:buNone/>
              <a:tabLst>
                <a:tab pos="355600" algn="l"/>
              </a:tabLst>
            </a:pPr>
            <a:endParaRPr lang="en-GB" sz="2400" spc="-5" dirty="0">
              <a:latin typeface="Times New Roman"/>
              <a:cs typeface="Times New Roman"/>
            </a:endParaRPr>
          </a:p>
          <a:p>
            <a:pPr marL="355600" indent="-342900" algn="just">
              <a:lnSpc>
                <a:spcPct val="100000"/>
              </a:lnSpc>
              <a:spcBef>
                <a:spcPts val="5"/>
              </a:spcBef>
              <a:buFontTx/>
              <a:buChar char="-"/>
              <a:tabLst>
                <a:tab pos="355600" algn="l"/>
              </a:tabLst>
            </a:pPr>
            <a:r>
              <a:rPr lang="en-GB" sz="2400" dirty="0">
                <a:latin typeface="Times New Roman"/>
                <a:cs typeface="Times New Roman"/>
              </a:rPr>
              <a:t>The</a:t>
            </a:r>
            <a:r>
              <a:rPr lang="en-GB" sz="2400" spc="-25" dirty="0">
                <a:latin typeface="Times New Roman"/>
                <a:cs typeface="Times New Roman"/>
              </a:rPr>
              <a:t> </a:t>
            </a:r>
            <a:r>
              <a:rPr lang="en-GB" sz="2400" b="1" spc="-10" dirty="0">
                <a:latin typeface="Times New Roman"/>
                <a:cs typeface="Times New Roman"/>
              </a:rPr>
              <a:t>way</a:t>
            </a:r>
            <a:r>
              <a:rPr lang="en-GB" sz="2400" b="1" spc="20" dirty="0">
                <a:latin typeface="Times New Roman"/>
                <a:cs typeface="Times New Roman"/>
              </a:rPr>
              <a:t> </a:t>
            </a:r>
            <a:r>
              <a:rPr lang="en-GB" sz="2400" dirty="0">
                <a:latin typeface="Times New Roman"/>
                <a:cs typeface="Times New Roman"/>
              </a:rPr>
              <a:t>a</a:t>
            </a:r>
            <a:r>
              <a:rPr lang="en-GB" sz="2400" spc="-10" dirty="0">
                <a:latin typeface="Times New Roman"/>
                <a:cs typeface="Times New Roman"/>
              </a:rPr>
              <a:t> </a:t>
            </a:r>
            <a:r>
              <a:rPr lang="en-GB" sz="2400" dirty="0">
                <a:latin typeface="Times New Roman"/>
                <a:cs typeface="Times New Roman"/>
              </a:rPr>
              <a:t>firm</a:t>
            </a:r>
            <a:r>
              <a:rPr lang="en-GB" sz="2400" spc="-10" dirty="0">
                <a:latin typeface="Times New Roman"/>
                <a:cs typeface="Times New Roman"/>
              </a:rPr>
              <a:t> </a:t>
            </a:r>
            <a:r>
              <a:rPr lang="en-GB" sz="2400" dirty="0">
                <a:latin typeface="Times New Roman"/>
                <a:cs typeface="Times New Roman"/>
              </a:rPr>
              <a:t>interacts</a:t>
            </a:r>
            <a:r>
              <a:rPr lang="en-GB" sz="2400" spc="-35" dirty="0">
                <a:latin typeface="Times New Roman"/>
                <a:cs typeface="Times New Roman"/>
              </a:rPr>
              <a:t> </a:t>
            </a:r>
            <a:r>
              <a:rPr lang="en-GB" sz="2400" dirty="0">
                <a:latin typeface="Times New Roman"/>
                <a:cs typeface="Times New Roman"/>
              </a:rPr>
              <a:t>with</a:t>
            </a:r>
            <a:r>
              <a:rPr lang="en-GB" sz="2400" spc="-20" dirty="0">
                <a:latin typeface="Times New Roman"/>
                <a:cs typeface="Times New Roman"/>
              </a:rPr>
              <a:t> </a:t>
            </a:r>
            <a:r>
              <a:rPr lang="en-GB" sz="2400" dirty="0">
                <a:latin typeface="Times New Roman"/>
                <a:cs typeface="Times New Roman"/>
              </a:rPr>
              <a:t>its</a:t>
            </a:r>
            <a:r>
              <a:rPr lang="en-GB" sz="2400" spc="-30" dirty="0">
                <a:latin typeface="Times New Roman"/>
                <a:cs typeface="Times New Roman"/>
              </a:rPr>
              <a:t> </a:t>
            </a:r>
            <a:r>
              <a:rPr lang="en-GB" sz="2400" spc="-5" dirty="0">
                <a:latin typeface="Times New Roman"/>
                <a:cs typeface="Times New Roman"/>
              </a:rPr>
              <a:t>customer </a:t>
            </a:r>
            <a:r>
              <a:rPr lang="en-GB" sz="2400" b="1" spc="-5" dirty="0">
                <a:solidFill>
                  <a:srgbClr val="FF0000"/>
                </a:solidFill>
                <a:latin typeface="Times New Roman"/>
                <a:cs typeface="Times New Roman"/>
              </a:rPr>
              <a:t>before, during and after sales</a:t>
            </a:r>
            <a:r>
              <a:rPr lang="en-GB" sz="2400" spc="-5" dirty="0">
                <a:latin typeface="Times New Roman"/>
                <a:cs typeface="Times New Roman"/>
              </a:rPr>
              <a:t>.</a:t>
            </a:r>
          </a:p>
          <a:p>
            <a:pPr marL="355600" indent="-342900" algn="just">
              <a:lnSpc>
                <a:spcPct val="100000"/>
              </a:lnSpc>
              <a:spcBef>
                <a:spcPts val="5"/>
              </a:spcBef>
              <a:buFontTx/>
              <a:buChar char="-"/>
              <a:tabLst>
                <a:tab pos="355600" algn="l"/>
              </a:tabLst>
            </a:pPr>
            <a:r>
              <a:rPr lang="en-GB" sz="2400" dirty="0">
                <a:latin typeface="Times New Roman"/>
                <a:cs typeface="Times New Roman"/>
              </a:rPr>
              <a:t>The</a:t>
            </a:r>
            <a:r>
              <a:rPr lang="en-GB" sz="2400" spc="-25" dirty="0">
                <a:latin typeface="Times New Roman"/>
                <a:cs typeface="Times New Roman"/>
              </a:rPr>
              <a:t> </a:t>
            </a:r>
            <a:r>
              <a:rPr lang="en-GB" sz="2400" dirty="0">
                <a:latin typeface="Times New Roman"/>
                <a:cs typeface="Times New Roman"/>
              </a:rPr>
              <a:t>type</a:t>
            </a:r>
            <a:r>
              <a:rPr lang="en-GB" sz="2400" spc="-15" dirty="0">
                <a:latin typeface="Times New Roman"/>
                <a:cs typeface="Times New Roman"/>
              </a:rPr>
              <a:t> </a:t>
            </a:r>
            <a:r>
              <a:rPr lang="en-GB" sz="2400" dirty="0">
                <a:latin typeface="Times New Roman"/>
                <a:cs typeface="Times New Roman"/>
              </a:rPr>
              <a:t>of</a:t>
            </a:r>
            <a:r>
              <a:rPr lang="en-GB" sz="2400" spc="-10" dirty="0">
                <a:latin typeface="Times New Roman"/>
                <a:cs typeface="Times New Roman"/>
              </a:rPr>
              <a:t> </a:t>
            </a:r>
            <a:r>
              <a:rPr lang="en-GB" sz="2400" b="1" dirty="0">
                <a:latin typeface="Times New Roman"/>
                <a:cs typeface="Times New Roman"/>
              </a:rPr>
              <a:t>customer</a:t>
            </a:r>
            <a:r>
              <a:rPr lang="en-GB" sz="2400" b="1" spc="-35" dirty="0">
                <a:latin typeface="Times New Roman"/>
                <a:cs typeface="Times New Roman"/>
              </a:rPr>
              <a:t> </a:t>
            </a:r>
            <a:r>
              <a:rPr lang="en-GB" sz="2400" b="1" dirty="0">
                <a:latin typeface="Times New Roman"/>
                <a:cs typeface="Times New Roman"/>
              </a:rPr>
              <a:t>interaction</a:t>
            </a:r>
            <a:r>
              <a:rPr lang="en-GB" sz="2400" b="1" spc="-25" dirty="0">
                <a:latin typeface="Times New Roman"/>
                <a:cs typeface="Times New Roman"/>
              </a:rPr>
              <a:t> </a:t>
            </a:r>
            <a:r>
              <a:rPr lang="en-GB" sz="2400" dirty="0">
                <a:latin typeface="Times New Roman"/>
                <a:cs typeface="Times New Roman"/>
              </a:rPr>
              <a:t>depends</a:t>
            </a:r>
            <a:r>
              <a:rPr lang="en-GB" sz="2400" spc="-15" dirty="0">
                <a:latin typeface="Times New Roman"/>
                <a:cs typeface="Times New Roman"/>
              </a:rPr>
              <a:t> </a:t>
            </a:r>
            <a:r>
              <a:rPr lang="en-GB" sz="2400" dirty="0">
                <a:latin typeface="Times New Roman"/>
                <a:cs typeface="Times New Roman"/>
              </a:rPr>
              <a:t>on</a:t>
            </a:r>
            <a:r>
              <a:rPr lang="en-GB" sz="2400" spc="-10" dirty="0">
                <a:latin typeface="Times New Roman"/>
                <a:cs typeface="Times New Roman"/>
              </a:rPr>
              <a:t> </a:t>
            </a:r>
            <a:r>
              <a:rPr lang="en-GB" sz="2400" dirty="0">
                <a:latin typeface="Times New Roman"/>
                <a:cs typeface="Times New Roman"/>
              </a:rPr>
              <a:t>how</a:t>
            </a:r>
            <a:r>
              <a:rPr lang="en-GB" sz="2400" spc="-10" dirty="0">
                <a:latin typeface="Times New Roman"/>
                <a:cs typeface="Times New Roman"/>
              </a:rPr>
              <a:t> </a:t>
            </a:r>
            <a:r>
              <a:rPr lang="en-GB" sz="2400" dirty="0">
                <a:latin typeface="Times New Roman"/>
                <a:cs typeface="Times New Roman"/>
              </a:rPr>
              <a:t>it chooses</a:t>
            </a:r>
            <a:r>
              <a:rPr lang="en-GB" sz="2400" spc="-15" dirty="0">
                <a:latin typeface="Times New Roman"/>
                <a:cs typeface="Times New Roman"/>
              </a:rPr>
              <a:t> </a:t>
            </a:r>
            <a:r>
              <a:rPr lang="en-GB" sz="2400" dirty="0">
                <a:latin typeface="Times New Roman"/>
                <a:cs typeface="Times New Roman"/>
              </a:rPr>
              <a:t>to </a:t>
            </a:r>
            <a:r>
              <a:rPr lang="en-GB" sz="2400" spc="-5" dirty="0">
                <a:latin typeface="Times New Roman"/>
                <a:cs typeface="Times New Roman"/>
              </a:rPr>
              <a:t>compete.</a:t>
            </a:r>
          </a:p>
          <a:p>
            <a:pPr marL="355600" indent="-342900" algn="just">
              <a:lnSpc>
                <a:spcPct val="100000"/>
              </a:lnSpc>
              <a:spcBef>
                <a:spcPts val="5"/>
              </a:spcBef>
              <a:buFontTx/>
              <a:buChar char="-"/>
              <a:tabLst>
                <a:tab pos="355600" algn="l"/>
              </a:tabLst>
            </a:pPr>
            <a:endParaRPr lang="en-GB" sz="2400" spc="-5" dirty="0">
              <a:latin typeface="Times New Roman"/>
              <a:cs typeface="Times New Roman"/>
            </a:endParaRPr>
          </a:p>
          <a:p>
            <a:pPr marL="12700" indent="0" algn="just">
              <a:lnSpc>
                <a:spcPct val="100000"/>
              </a:lnSpc>
              <a:spcBef>
                <a:spcPts val="5"/>
              </a:spcBef>
              <a:buNone/>
              <a:tabLst>
                <a:tab pos="355600" algn="l"/>
              </a:tabLst>
            </a:pPr>
            <a:r>
              <a:rPr lang="en-GB" sz="2400" b="1" dirty="0">
                <a:latin typeface="Times New Roman"/>
                <a:cs typeface="Times New Roman"/>
              </a:rPr>
              <a:t>An</a:t>
            </a:r>
            <a:r>
              <a:rPr lang="en-GB" sz="2400" b="1" spc="-10" dirty="0">
                <a:latin typeface="Times New Roman"/>
                <a:cs typeface="Times New Roman"/>
              </a:rPr>
              <a:t> </a:t>
            </a:r>
            <a:r>
              <a:rPr lang="en-GB" sz="2400" b="1" spc="-5" dirty="0">
                <a:latin typeface="Times New Roman"/>
                <a:cs typeface="Times New Roman"/>
              </a:rPr>
              <a:t>example:</a:t>
            </a:r>
            <a:r>
              <a:rPr lang="en-GB" sz="2400" b="1" dirty="0">
                <a:latin typeface="Times New Roman"/>
                <a:cs typeface="Times New Roman"/>
              </a:rPr>
              <a:t> </a:t>
            </a:r>
            <a:r>
              <a:rPr lang="en-GB" sz="2400" spc="-5" dirty="0">
                <a:latin typeface="Times New Roman"/>
                <a:cs typeface="Times New Roman"/>
              </a:rPr>
              <a:t>Amazon</a:t>
            </a:r>
            <a:r>
              <a:rPr lang="en-GB" sz="2400" dirty="0">
                <a:latin typeface="Times New Roman"/>
                <a:cs typeface="Times New Roman"/>
              </a:rPr>
              <a:t> and</a:t>
            </a:r>
            <a:r>
              <a:rPr lang="en-GB" sz="2400" spc="-10" dirty="0">
                <a:latin typeface="Times New Roman"/>
                <a:cs typeface="Times New Roman"/>
              </a:rPr>
              <a:t> </a:t>
            </a:r>
            <a:r>
              <a:rPr lang="en-GB" sz="2400" dirty="0">
                <a:latin typeface="Times New Roman"/>
                <a:cs typeface="Times New Roman"/>
              </a:rPr>
              <a:t>ebay.com</a:t>
            </a:r>
            <a:r>
              <a:rPr lang="en-GB" sz="2400" spc="-15" dirty="0">
                <a:latin typeface="Times New Roman"/>
                <a:cs typeface="Times New Roman"/>
              </a:rPr>
              <a:t> </a:t>
            </a:r>
            <a:r>
              <a:rPr lang="en-GB" sz="2400" spc="-5" dirty="0">
                <a:latin typeface="Times New Roman"/>
                <a:cs typeface="Times New Roman"/>
              </a:rPr>
              <a:t>sells</a:t>
            </a:r>
            <a:r>
              <a:rPr lang="en-GB" sz="2400" spc="-15" dirty="0">
                <a:latin typeface="Times New Roman"/>
                <a:cs typeface="Times New Roman"/>
              </a:rPr>
              <a:t> </a:t>
            </a:r>
            <a:r>
              <a:rPr lang="en-GB" sz="2400" spc="5" dirty="0">
                <a:latin typeface="Times New Roman"/>
                <a:cs typeface="Times New Roman"/>
              </a:rPr>
              <a:t>products</a:t>
            </a:r>
            <a:r>
              <a:rPr lang="en-GB" sz="2400" spc="-30" dirty="0">
                <a:latin typeface="Times New Roman"/>
                <a:cs typeface="Times New Roman"/>
              </a:rPr>
              <a:t> </a:t>
            </a:r>
            <a:r>
              <a:rPr lang="en-GB" sz="2400" dirty="0">
                <a:latin typeface="Times New Roman"/>
                <a:cs typeface="Times New Roman"/>
              </a:rPr>
              <a:t>over</a:t>
            </a:r>
            <a:r>
              <a:rPr lang="en-GB" sz="2400" spc="-25" dirty="0">
                <a:latin typeface="Times New Roman"/>
                <a:cs typeface="Times New Roman"/>
              </a:rPr>
              <a:t> </a:t>
            </a:r>
            <a:r>
              <a:rPr lang="en-GB" sz="2400" dirty="0">
                <a:latin typeface="Times New Roman"/>
                <a:cs typeface="Times New Roman"/>
              </a:rPr>
              <a:t>the</a:t>
            </a:r>
            <a:r>
              <a:rPr lang="en-GB" sz="2400" spc="-5" dirty="0">
                <a:latin typeface="Times New Roman"/>
                <a:cs typeface="Times New Roman"/>
              </a:rPr>
              <a:t> </a:t>
            </a:r>
            <a:r>
              <a:rPr lang="en-GB" sz="2400" dirty="0">
                <a:latin typeface="Times New Roman"/>
                <a:cs typeface="Times New Roman"/>
              </a:rPr>
              <a:t>Internet and Ryman stationaries </a:t>
            </a:r>
            <a:r>
              <a:rPr lang="en-GB" sz="2400" spc="-5" dirty="0">
                <a:latin typeface="Times New Roman"/>
                <a:cs typeface="Times New Roman"/>
              </a:rPr>
              <a:t>sells </a:t>
            </a:r>
            <a:r>
              <a:rPr lang="en-GB" sz="2400" dirty="0">
                <a:latin typeface="Times New Roman"/>
                <a:cs typeface="Times New Roman"/>
              </a:rPr>
              <a:t>through </a:t>
            </a:r>
            <a:r>
              <a:rPr lang="en-GB" sz="2400" spc="-5" dirty="0">
                <a:latin typeface="Times New Roman"/>
                <a:cs typeface="Times New Roman"/>
              </a:rPr>
              <a:t>its </a:t>
            </a:r>
            <a:r>
              <a:rPr lang="en-GB" sz="2400" dirty="0">
                <a:latin typeface="Times New Roman"/>
                <a:cs typeface="Times New Roman"/>
              </a:rPr>
              <a:t>traditional bookstores and </a:t>
            </a:r>
            <a:r>
              <a:rPr lang="en-GB" sz="2400" spc="-484" dirty="0">
                <a:latin typeface="Times New Roman"/>
                <a:cs typeface="Times New Roman"/>
              </a:rPr>
              <a:t> </a:t>
            </a:r>
            <a:r>
              <a:rPr lang="en-GB" sz="2400" dirty="0">
                <a:latin typeface="Times New Roman"/>
                <a:cs typeface="Times New Roman"/>
              </a:rPr>
              <a:t>online.</a:t>
            </a:r>
          </a:p>
          <a:p>
            <a:endParaRPr lang="en-GB" dirty="0"/>
          </a:p>
        </p:txBody>
      </p:sp>
      <p:sp>
        <p:nvSpPr>
          <p:cNvPr id="5" name="TextBox 4">
            <a:extLst>
              <a:ext uri="{FF2B5EF4-FFF2-40B4-BE49-F238E27FC236}">
                <a16:creationId xmlns:a16="http://schemas.microsoft.com/office/drawing/2014/main" id="{928DC7B1-A988-33D7-5CC3-AB65422667E7}"/>
              </a:ext>
            </a:extLst>
          </p:cNvPr>
          <p:cNvSpPr txBox="1"/>
          <p:nvPr/>
        </p:nvSpPr>
        <p:spPr>
          <a:xfrm>
            <a:off x="4086223" y="787390"/>
            <a:ext cx="8020051" cy="1308050"/>
          </a:xfrm>
          <a:prstGeom prst="rect">
            <a:avLst/>
          </a:prstGeom>
          <a:noFill/>
        </p:spPr>
        <p:txBody>
          <a:bodyPr wrap="square">
            <a:spAutoFit/>
          </a:bodyPr>
          <a:lstStyle/>
          <a:p>
            <a:pPr marL="469265" marR="0" lvl="1" indent="0" algn="just" defTabSz="914400" rtl="0" eaLnBrk="1" fontAlgn="auto" latinLnBrk="0" hangingPunct="1">
              <a:lnSpc>
                <a:spcPct val="100000"/>
              </a:lnSpc>
              <a:spcBef>
                <a:spcPts val="565"/>
              </a:spcBef>
              <a:spcAft>
                <a:spcPts val="0"/>
              </a:spcAft>
              <a:buClrTx/>
              <a:buSzTx/>
              <a:buFontTx/>
              <a:buNone/>
              <a:tabLst>
                <a:tab pos="756920" algn="l"/>
              </a:tabLst>
              <a:defRPr/>
            </a:pPr>
            <a:r>
              <a:rPr kumimoji="0" lang="en-GB" sz="2000" b="1" i="0" u="none" strike="noStrike" kern="1200" cap="none" spc="0" normalizeH="0" baseline="0" noProof="0" dirty="0">
                <a:ln>
                  <a:noFill/>
                </a:ln>
                <a:solidFill>
                  <a:prstClr val="black"/>
                </a:solidFill>
                <a:effectLst/>
                <a:uLnTx/>
                <a:uFillTx/>
                <a:latin typeface="Times New Roman"/>
                <a:ea typeface="+mn-ea"/>
                <a:cs typeface="Times New Roman"/>
              </a:rPr>
              <a:t>A. Target/Niche</a:t>
            </a:r>
            <a:r>
              <a:rPr kumimoji="0" lang="en-GB" sz="2000" b="1" i="0" u="none" strike="noStrike" kern="1200" cap="none" spc="-45" normalizeH="0" baseline="0" noProof="0" dirty="0">
                <a:ln>
                  <a:noFill/>
                </a:ln>
                <a:solidFill>
                  <a:prstClr val="black"/>
                </a:solidFill>
                <a:effectLst/>
                <a:uLnTx/>
                <a:uFillTx/>
                <a:latin typeface="Times New Roman"/>
                <a:ea typeface="+mn-ea"/>
                <a:cs typeface="Times New Roman"/>
              </a:rPr>
              <a:t> </a:t>
            </a:r>
            <a:r>
              <a:rPr kumimoji="0" lang="en-GB" sz="2000" b="1" i="0" u="none" strike="noStrike" kern="1200" cap="none" spc="0" normalizeH="0" baseline="0" noProof="0" dirty="0">
                <a:ln>
                  <a:noFill/>
                </a:ln>
                <a:solidFill>
                  <a:prstClr val="black"/>
                </a:solidFill>
                <a:effectLst/>
                <a:uLnTx/>
                <a:uFillTx/>
                <a:latin typeface="Times New Roman"/>
                <a:ea typeface="+mn-ea"/>
                <a:cs typeface="Times New Roman"/>
              </a:rPr>
              <a:t>customer.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New firm can</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focus</a:t>
            </a:r>
            <a:r>
              <a:rPr kumimoji="0" lang="en-GB" sz="1800" b="0" i="0" u="none" strike="noStrike" kern="1200" cap="none" spc="1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its</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marketing</a:t>
            </a:r>
            <a:r>
              <a:rPr kumimoji="0" lang="en-GB" sz="1800" b="0" i="0" u="none" strike="noStrike" kern="1200" cap="none" spc="1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and</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10" normalizeH="0" baseline="0" noProof="0" dirty="0">
                <a:ln>
                  <a:noFill/>
                </a:ln>
                <a:solidFill>
                  <a:prstClr val="black"/>
                </a:solidFill>
                <a:effectLst/>
                <a:uLnTx/>
                <a:uFillTx/>
                <a:latin typeface="Times New Roman"/>
                <a:ea typeface="+mn-ea"/>
                <a:cs typeface="Times New Roman"/>
              </a:rPr>
              <a:t>promotional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campaigns,</a:t>
            </a:r>
            <a:r>
              <a:rPr kumimoji="0" lang="en-GB" sz="1800" b="0" i="0" u="none" strike="noStrike" kern="1200" cap="none" spc="2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and</a:t>
            </a:r>
            <a:r>
              <a:rPr kumimoji="0" lang="en-GB" sz="1800" b="0" i="0" u="none" strike="noStrike" kern="1200" cap="none" spc="1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it can</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develop</a:t>
            </a:r>
            <a:r>
              <a:rPr kumimoji="0" lang="en-GB" sz="1800" b="0" i="0" u="none" strike="noStrike" kern="1200" cap="none" spc="1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deep </a:t>
            </a:r>
            <a:r>
              <a:rPr kumimoji="0" lang="en-GB" sz="1800" b="0" i="0" u="none" strike="noStrike" kern="1200" cap="none" spc="-15" normalizeH="0" baseline="0" noProof="0" dirty="0">
                <a:ln>
                  <a:noFill/>
                </a:ln>
                <a:solidFill>
                  <a:prstClr val="black"/>
                </a:solidFill>
                <a:effectLst/>
                <a:uLnTx/>
                <a:uFillTx/>
                <a:latin typeface="Times New Roman"/>
                <a:ea typeface="+mn-ea"/>
                <a:cs typeface="Times New Roman"/>
              </a:rPr>
              <a:t>core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competencies</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pertaining</a:t>
            </a:r>
            <a:r>
              <a:rPr kumimoji="0" lang="en-GB" sz="1800" b="0" i="0" u="none" strike="noStrike" kern="1200" cap="none" spc="3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to</a:t>
            </a:r>
            <a:r>
              <a:rPr kumimoji="0" lang="en-GB" sz="1800" b="0" i="0" u="none" strike="noStrike" kern="1200" cap="none" spc="1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its</a:t>
            </a:r>
            <a:r>
              <a:rPr kumimoji="0" lang="en-GB" sz="1800" b="0" i="0" u="none" strike="noStrike" kern="1200" cap="none" spc="1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specific</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marketplace. </a:t>
            </a:r>
          </a:p>
          <a:p>
            <a:pPr marL="469265" marR="0" lvl="1" indent="0" algn="just" defTabSz="914400" rtl="0" eaLnBrk="1" fontAlgn="auto" latinLnBrk="0" hangingPunct="1">
              <a:lnSpc>
                <a:spcPct val="100000"/>
              </a:lnSpc>
              <a:spcBef>
                <a:spcPts val="565"/>
              </a:spcBef>
              <a:spcAft>
                <a:spcPts val="0"/>
              </a:spcAft>
              <a:buClrTx/>
              <a:buSzTx/>
              <a:buFontTx/>
              <a:buNone/>
              <a:tabLst>
                <a:tab pos="756920" algn="l"/>
              </a:tabLst>
              <a:defRPr/>
            </a:pPr>
            <a:r>
              <a:rPr kumimoji="0" lang="en-GB" sz="1800" b="1" i="0" u="none" strike="noStrike" kern="1200" cap="none" spc="-5" normalizeH="0" baseline="0" noProof="0" dirty="0">
                <a:ln>
                  <a:noFill/>
                </a:ln>
                <a:solidFill>
                  <a:prstClr val="black"/>
                </a:solidFill>
                <a:effectLst/>
                <a:uLnTx/>
                <a:uFillTx/>
                <a:latin typeface="Times New Roman"/>
                <a:ea typeface="+mn-ea"/>
                <a:cs typeface="Times New Roman"/>
              </a:rPr>
              <a:t>-</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 Niche customers – Niche selective marketing campaigns.</a:t>
            </a:r>
          </a:p>
        </p:txBody>
      </p:sp>
      <p:sp>
        <p:nvSpPr>
          <p:cNvPr id="7" name="TextBox 6">
            <a:extLst>
              <a:ext uri="{FF2B5EF4-FFF2-40B4-BE49-F238E27FC236}">
                <a16:creationId xmlns:a16="http://schemas.microsoft.com/office/drawing/2014/main" id="{A030B098-9A7E-9D2D-620A-BB2F3ED85866}"/>
              </a:ext>
            </a:extLst>
          </p:cNvPr>
          <p:cNvSpPr txBox="1"/>
          <p:nvPr/>
        </p:nvSpPr>
        <p:spPr>
          <a:xfrm>
            <a:off x="4691062" y="2241891"/>
            <a:ext cx="7258050" cy="2152577"/>
          </a:xfrm>
          <a:prstGeom prst="rect">
            <a:avLst/>
          </a:prstGeom>
          <a:noFill/>
        </p:spPr>
        <p:txBody>
          <a:bodyPr wrap="square">
            <a:sp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 Fulfilment</a:t>
            </a:r>
            <a:r>
              <a:rPr kumimoji="0" lang="en-GB" sz="2000" b="1" i="0" u="none" strike="noStrike" kern="1200" cap="none" spc="-65"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GB"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and</a:t>
            </a:r>
            <a:r>
              <a:rPr kumimoji="0" lang="en-GB" sz="2000" b="1" i="0" u="none" strike="noStrike" kern="1200" cap="none" spc="-15"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GB"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support. </a:t>
            </a:r>
            <a:r>
              <a:rPr kumimoji="0" lang="en-GB" sz="1800" b="0" i="0" u="none" strike="noStrike" kern="1200" cap="none" spc="-5"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Fulfilment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and support describes the way a </a:t>
            </a:r>
            <a:r>
              <a:rPr kumimoji="0" lang="en-GB" sz="1800" b="0" i="0" u="none" strike="noStrike" kern="1200" cap="none" spc="-2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firm’s </a:t>
            </a:r>
            <a:r>
              <a:rPr kumimoji="0" lang="en-GB" sz="1800" b="0" i="0" u="none" strike="noStrike" kern="1200" cap="none" spc="-15"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product</a:t>
            </a:r>
            <a:r>
              <a:rPr kumimoji="0" lang="en-GB" sz="1800" b="0" i="0" u="none" strike="noStrike" kern="1200" cap="none" spc="-45"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or</a:t>
            </a:r>
            <a:r>
              <a:rPr kumimoji="0" lang="en-GB" sz="1800" b="0" i="0" u="none" strike="noStrike" kern="1200" cap="none" spc="-2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service</a:t>
            </a:r>
            <a:r>
              <a:rPr kumimoji="0" lang="en-GB" sz="1800" b="0" i="0" u="none" strike="noStrike" kern="1200" cap="none" spc="-25"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reaches</a:t>
            </a:r>
            <a:r>
              <a:rPr kumimoji="0" lang="en-GB" sz="1800" b="0" i="0" u="none" strike="noStrike" kern="1200" cap="none" spc="-35"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it</a:t>
            </a:r>
            <a:r>
              <a:rPr kumimoji="0" lang="en-GB" sz="1800" b="0" i="0" u="none" strike="noStrike" kern="1200" cap="none" spc="-15"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customers.</a:t>
            </a:r>
            <a:r>
              <a:rPr kumimoji="0" lang="en-GB" sz="1800" b="0" i="0" u="none" strike="noStrike" kern="1200" cap="none" spc="-3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It</a:t>
            </a:r>
            <a:r>
              <a:rPr kumimoji="0" lang="en-GB" sz="1800" b="0" i="0" u="none" strike="noStrike" kern="1200" cap="none" spc="-15"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5"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also</a:t>
            </a:r>
            <a:r>
              <a:rPr kumimoji="0" lang="en-GB" sz="1800" b="0" i="0" u="none" strike="noStrike" kern="1200" cap="none" spc="-2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refers</a:t>
            </a:r>
            <a:r>
              <a:rPr kumimoji="0" lang="en-GB"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to</a:t>
            </a:r>
            <a:r>
              <a:rPr kumimoji="0" lang="en-GB" sz="1800" b="0" i="0" u="none" strike="noStrike" kern="1200" cap="none" spc="-15"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the</a:t>
            </a:r>
            <a:r>
              <a:rPr kumimoji="0" lang="en-GB" sz="1800" b="0" i="0" u="none" strike="noStrike" kern="1200" cap="none" spc="-1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channels</a:t>
            </a:r>
            <a:r>
              <a:rPr kumimoji="0" lang="en-GB" sz="1800" b="0" i="0" u="none" strike="noStrike" kern="1200" cap="none" spc="-4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a:t>
            </a:r>
            <a:r>
              <a:rPr kumimoji="0" lang="en-GB" sz="1800" b="0" i="0" u="none" strike="noStrike" kern="1200" cap="none" spc="-1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company</a:t>
            </a:r>
            <a:r>
              <a:rPr kumimoji="0" lang="en-GB" sz="1800" b="0" i="0" u="none" strike="noStrike" kern="1200" cap="none" spc="-15"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uses</a:t>
            </a:r>
            <a:r>
              <a:rPr kumimoji="0" lang="en-GB" sz="1800" b="0" i="0" u="none" strike="noStrike" kern="1200" cap="none" spc="-3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and what</a:t>
            </a:r>
            <a:r>
              <a:rPr kumimoji="0" lang="en-GB" sz="1800" b="0" i="0" u="none" strike="noStrike" kern="1200" cap="none" spc="-25"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5"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level</a:t>
            </a:r>
            <a:r>
              <a:rPr kumimoji="0" lang="en-GB" sz="1800" b="0" i="0" u="none" strike="noStrike" kern="1200" cap="none" spc="-15"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of </a:t>
            </a:r>
            <a:r>
              <a:rPr kumimoji="0" lang="en-GB" sz="1800" b="0" i="0" u="none" strike="noStrike" kern="1200" cap="none" spc="-484"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5"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customer</a:t>
            </a:r>
            <a:r>
              <a:rPr kumimoji="0" lang="en-GB" sz="1800" b="0" i="0" u="none" strike="noStrike" kern="1200" cap="none" spc="-25"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support</a:t>
            </a:r>
            <a:r>
              <a:rPr kumimoji="0" lang="en-GB" sz="1800" b="0" i="0" u="none" strike="noStrike" kern="1200" cap="none" spc="-4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it</a:t>
            </a:r>
            <a:r>
              <a:rPr kumimoji="0" lang="en-GB" sz="1800" b="0" i="0" u="none" strike="noStrike" kern="1200" cap="none" spc="-2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provides.</a:t>
            </a:r>
            <a:endParaRPr kumimoji="0" lang="en-GB"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80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r>
              <a:rPr kumimoji="0" lang="en-GB" sz="2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GB" sz="18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Customer service can include delivery and installation, financing arrangements, customer training, warranties and guarantees, repairs, convenient hours of operation, convenient parking, and information through toll-free numbers and Web sites.</a:t>
            </a:r>
          </a:p>
        </p:txBody>
      </p:sp>
      <p:sp>
        <p:nvSpPr>
          <p:cNvPr id="9" name="TextBox 8">
            <a:extLst>
              <a:ext uri="{FF2B5EF4-FFF2-40B4-BE49-F238E27FC236}">
                <a16:creationId xmlns:a16="http://schemas.microsoft.com/office/drawing/2014/main" id="{344D647A-BDEB-2DBA-6633-A6C5F40E669A}"/>
              </a:ext>
            </a:extLst>
          </p:cNvPr>
          <p:cNvSpPr txBox="1"/>
          <p:nvPr/>
        </p:nvSpPr>
        <p:spPr>
          <a:xfrm>
            <a:off x="3562348" y="4457889"/>
            <a:ext cx="8724900" cy="2292935"/>
          </a:xfrm>
          <a:prstGeom prst="rect">
            <a:avLst/>
          </a:prstGeom>
          <a:noFill/>
        </p:spPr>
        <p:txBody>
          <a:bodyPr wrap="square">
            <a:spAutoFit/>
          </a:bodyPr>
          <a:lstStyle/>
          <a:p>
            <a:pPr marL="996950" marR="0" lvl="0" indent="0" algn="l" defTabSz="914400" rtl="0" eaLnBrk="1" fontAlgn="auto" latinLnBrk="0" hangingPunct="1">
              <a:lnSpc>
                <a:spcPct val="100000"/>
              </a:lnSpc>
              <a:spcBef>
                <a:spcPts val="1260"/>
              </a:spcBef>
              <a:spcAft>
                <a:spcPts val="0"/>
              </a:spcAft>
              <a:buClrTx/>
              <a:buSzTx/>
              <a:buFontTx/>
              <a:buNone/>
              <a:tabLst>
                <a:tab pos="1340485" algn="l"/>
                <a:tab pos="1341120" algn="l"/>
              </a:tabLst>
              <a:defRPr/>
            </a:pPr>
            <a:r>
              <a:rPr kumimoji="0" lang="en-GB" sz="2000" b="1" i="0" u="none" strike="noStrike" kern="1200" cap="none" spc="-5" normalizeH="0" baseline="0" noProof="0" dirty="0">
                <a:ln>
                  <a:noFill/>
                </a:ln>
                <a:solidFill>
                  <a:prstClr val="black"/>
                </a:solidFill>
                <a:effectLst/>
                <a:uLnTx/>
                <a:uFillTx/>
                <a:latin typeface="Times New Roman"/>
                <a:ea typeface="+mn-ea"/>
                <a:cs typeface="Times New Roman"/>
              </a:rPr>
              <a:t>C. Pricing</a:t>
            </a:r>
            <a:r>
              <a:rPr kumimoji="0" lang="en-GB" sz="2000" b="1" i="0" u="none" strike="noStrike" kern="1200" cap="none" spc="-40" normalizeH="0" baseline="0" noProof="0" dirty="0">
                <a:ln>
                  <a:noFill/>
                </a:ln>
                <a:solidFill>
                  <a:prstClr val="black"/>
                </a:solidFill>
                <a:effectLst/>
                <a:uLnTx/>
                <a:uFillTx/>
                <a:latin typeface="Times New Roman"/>
                <a:ea typeface="+mn-ea"/>
                <a:cs typeface="Times New Roman"/>
              </a:rPr>
              <a:t> </a:t>
            </a:r>
            <a:r>
              <a:rPr kumimoji="0" lang="en-GB" sz="2000" b="1" i="0" u="none" strike="noStrike" kern="1200" cap="none" spc="0" normalizeH="0" baseline="0" noProof="0" dirty="0">
                <a:ln>
                  <a:noFill/>
                </a:ln>
                <a:solidFill>
                  <a:prstClr val="black"/>
                </a:solidFill>
                <a:effectLst/>
                <a:uLnTx/>
                <a:uFillTx/>
                <a:latin typeface="Times New Roman"/>
                <a:ea typeface="+mn-ea"/>
                <a:cs typeface="Times New Roman"/>
              </a:rPr>
              <a:t>model.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Pricing</a:t>
            </a:r>
            <a:r>
              <a:rPr kumimoji="0" lang="en-GB" sz="1800" b="0" i="0" u="none" strike="noStrike" kern="1200" cap="none" spc="-3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models</a:t>
            </a:r>
            <a:r>
              <a:rPr kumimoji="0" lang="en-GB" sz="1800" b="0" i="0" u="none" strike="noStrike" kern="1200" cap="none" spc="-1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30" normalizeH="0" baseline="0" noProof="0" dirty="0">
                <a:ln>
                  <a:noFill/>
                </a:ln>
                <a:solidFill>
                  <a:prstClr val="black"/>
                </a:solidFill>
                <a:effectLst/>
                <a:uLnTx/>
                <a:uFillTx/>
                <a:latin typeface="Times New Roman"/>
                <a:ea typeface="+mn-ea"/>
                <a:cs typeface="Times New Roman"/>
              </a:rPr>
              <a:t>vary,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depending</a:t>
            </a:r>
            <a:r>
              <a:rPr kumimoji="0" lang="en-GB" sz="1800" b="0" i="0" u="none" strike="noStrike" kern="1200" cap="none" spc="-4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on a</a:t>
            </a:r>
            <a:r>
              <a:rPr kumimoji="0" lang="en-GB" sz="1800" b="0" i="0" u="none" strike="noStrike" kern="1200" cap="none" spc="-1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20" normalizeH="0" baseline="0" noProof="0" dirty="0">
                <a:ln>
                  <a:noFill/>
                </a:ln>
                <a:solidFill>
                  <a:prstClr val="black"/>
                </a:solidFill>
                <a:effectLst/>
                <a:uLnTx/>
                <a:uFillTx/>
                <a:latin typeface="Times New Roman"/>
                <a:ea typeface="+mn-ea"/>
                <a:cs typeface="Times New Roman"/>
              </a:rPr>
              <a:t>firm’s</a:t>
            </a:r>
            <a:r>
              <a:rPr kumimoji="0" lang="en-GB" sz="18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10" normalizeH="0" baseline="0" noProof="0" dirty="0">
                <a:ln>
                  <a:noFill/>
                </a:ln>
                <a:solidFill>
                  <a:prstClr val="black"/>
                </a:solidFill>
                <a:effectLst/>
                <a:uLnTx/>
                <a:uFillTx/>
                <a:latin typeface="Times New Roman"/>
                <a:ea typeface="+mn-ea"/>
                <a:cs typeface="Times New Roman"/>
              </a:rPr>
              <a:t>target</a:t>
            </a:r>
            <a:r>
              <a:rPr kumimoji="0" lang="en-GB" sz="18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market</a:t>
            </a:r>
            <a:r>
              <a:rPr kumimoji="0" lang="en-GB" sz="1800" b="0" i="0" u="none" strike="noStrike" kern="1200" cap="none" spc="-1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and</a:t>
            </a:r>
            <a:r>
              <a:rPr kumimoji="0" lang="en-GB" sz="1800" b="0" i="0" u="none" strike="noStrike" kern="1200" cap="none" spc="-1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its</a:t>
            </a:r>
            <a:r>
              <a:rPr kumimoji="0" lang="en-GB" sz="1800" b="0" i="0" u="none" strike="noStrike" kern="1200" cap="none" spc="-1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pricing </a:t>
            </a:r>
            <a:r>
              <a:rPr kumimoji="0" lang="en-GB" sz="1800" b="0" i="0" u="none" strike="noStrike" kern="1200" cap="none" spc="-484"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15" normalizeH="0" baseline="0" noProof="0" dirty="0">
                <a:ln>
                  <a:noFill/>
                </a:ln>
                <a:solidFill>
                  <a:prstClr val="black"/>
                </a:solidFill>
                <a:effectLst/>
                <a:uLnTx/>
                <a:uFillTx/>
                <a:latin typeface="Times New Roman"/>
                <a:ea typeface="+mn-ea"/>
                <a:cs typeface="Times New Roman"/>
              </a:rPr>
              <a:t>philosophy.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The</a:t>
            </a:r>
            <a:r>
              <a:rPr kumimoji="0" lang="en-GB" sz="1800" b="0" i="0" u="none" strike="noStrike" kern="1200" cap="none" spc="-1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practice</a:t>
            </a:r>
            <a:r>
              <a:rPr kumimoji="0" lang="en-GB" sz="1800" b="0" i="0" u="none" strike="noStrike" kern="1200" cap="none" spc="-3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of</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 letting</a:t>
            </a:r>
            <a:r>
              <a:rPr kumimoji="0" lang="en-GB" sz="1800" b="0" i="0" u="none" strike="noStrike" kern="1200" cap="none" spc="-3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customers</a:t>
            </a:r>
            <a:r>
              <a:rPr kumimoji="0" lang="en-GB" sz="1800" b="0" i="0" u="none" strike="noStrike" kern="1200" cap="none" spc="-2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explicitly</a:t>
            </a:r>
            <a:r>
              <a:rPr kumimoji="0" lang="en-GB" sz="1800" b="0" i="0" u="none" strike="noStrike" kern="1200" cap="none" spc="-3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set</a:t>
            </a:r>
            <a:r>
              <a:rPr kumimoji="0" lang="en-GB" sz="1800" b="0" i="0" u="none" strike="noStrike" kern="1200" cap="none" spc="-2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prices </a:t>
            </a:r>
            <a:r>
              <a:rPr kumimoji="0" lang="en-GB" sz="1800" b="0" i="0" u="none" strike="noStrike" kern="1200" cap="none" spc="-484"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they</a:t>
            </a:r>
            <a:r>
              <a:rPr kumimoji="0" lang="en-GB" sz="1800" b="0" i="0" u="none" strike="noStrike" kern="1200" cap="none" spc="-2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are</a:t>
            </a:r>
            <a:r>
              <a:rPr kumimoji="0" lang="en-GB" sz="1800" b="0" i="0" u="none" strike="noStrike" kern="1200" cap="none" spc="-1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willing</a:t>
            </a:r>
            <a:r>
              <a:rPr kumimoji="0" lang="en-GB" sz="1800" b="0" i="0" u="none" strike="noStrike" kern="1200" cap="none" spc="-3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to</a:t>
            </a:r>
            <a:r>
              <a:rPr kumimoji="0" lang="en-GB" sz="1800" b="0" i="0" u="none" strike="noStrike" kern="1200" cap="none" spc="-1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pay</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for</a:t>
            </a:r>
            <a:r>
              <a:rPr kumimoji="0" lang="en-GB" sz="1800" b="0" i="0" u="none" strike="noStrike" kern="1200" cap="none" spc="-3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products</a:t>
            </a:r>
            <a:r>
              <a:rPr kumimoji="0" lang="en-GB" sz="1800" b="0" i="0" u="none" strike="noStrike" kern="1200" cap="none" spc="-4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and</a:t>
            </a:r>
            <a:r>
              <a:rPr kumimoji="0" lang="en-GB" sz="1800" b="0" i="0" u="none" strike="noStrike" kern="1200" cap="none" spc="-2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services.</a:t>
            </a:r>
            <a:r>
              <a:rPr kumimoji="0" lang="en-GB" sz="1800" b="0" i="0" u="none" strike="noStrike" kern="1200" cap="none" spc="-3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Such </a:t>
            </a:r>
            <a:r>
              <a:rPr kumimoji="0" lang="en-GB" sz="1800" b="0" i="0" u="none" strike="noStrike" kern="1200" cap="none" spc="-49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as,</a:t>
            </a:r>
          </a:p>
          <a:p>
            <a:pPr marL="1454150" marR="0" lvl="1" indent="0" algn="l" defTabSz="914400" rtl="0" eaLnBrk="1" fontAlgn="auto" latinLnBrk="0" hangingPunct="1">
              <a:lnSpc>
                <a:spcPct val="100000"/>
              </a:lnSpc>
              <a:spcBef>
                <a:spcPts val="1260"/>
              </a:spcBef>
              <a:spcAft>
                <a:spcPts val="0"/>
              </a:spcAft>
              <a:buClrTx/>
              <a:buSzTx/>
              <a:buFontTx/>
              <a:buNone/>
              <a:tabLst>
                <a:tab pos="1340485" algn="l"/>
                <a:tab pos="1341120" algn="l"/>
              </a:tabLst>
              <a:defRPr/>
            </a:pP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 Monthly</a:t>
            </a:r>
            <a:r>
              <a:rPr kumimoji="0" lang="en-GB" sz="1800" b="0" i="0" u="none" strike="noStrike" kern="1200" cap="none" spc="-5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instalments</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Minimum</a:t>
            </a:r>
            <a:r>
              <a:rPr kumimoji="0" lang="en-GB" sz="18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deposit</a:t>
            </a:r>
            <a:r>
              <a:rPr kumimoji="0" lang="en-GB" sz="1800" b="0" i="0" u="none" strike="noStrike" kern="1200" cap="none" spc="-40"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and</a:t>
            </a:r>
            <a:r>
              <a:rPr kumimoji="0" lang="en-GB" sz="1800" b="0" i="0" u="none" strike="noStrike" kern="1200" cap="none" spc="-2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5" normalizeH="0" baseline="0" noProof="0" dirty="0">
                <a:ln>
                  <a:noFill/>
                </a:ln>
                <a:solidFill>
                  <a:prstClr val="black"/>
                </a:solidFill>
                <a:effectLst/>
                <a:uLnTx/>
                <a:uFillTx/>
                <a:latin typeface="Times New Roman"/>
                <a:ea typeface="+mn-ea"/>
                <a:cs typeface="Times New Roman"/>
              </a:rPr>
              <a:t>remining</a:t>
            </a:r>
            <a:r>
              <a:rPr kumimoji="0" lang="en-GB" sz="1800" b="0" i="0" u="none" strike="noStrike" kern="1200" cap="none" spc="-1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on</a:t>
            </a:r>
            <a:r>
              <a:rPr kumimoji="0" lang="en-GB" sz="1800" b="0" i="0" u="none" strike="noStrike" kern="1200" cap="none" spc="-15" normalizeH="0" baseline="0" noProof="0" dirty="0">
                <a:ln>
                  <a:noFill/>
                </a:ln>
                <a:solidFill>
                  <a:prstClr val="black"/>
                </a:solidFill>
                <a:effectLst/>
                <a:uLnTx/>
                <a:uFillTx/>
                <a:latin typeface="Times New Roman"/>
                <a:ea typeface="+mn-ea"/>
                <a:cs typeface="Times New Roman"/>
              </a:rPr>
              <a:t> </a:t>
            </a:r>
            <a:r>
              <a:rPr kumimoji="0" lang="en-GB" sz="1800" b="0" i="0" u="none" strike="noStrike" kern="1200" cap="none" spc="0" normalizeH="0" baseline="0" noProof="0" dirty="0">
                <a:ln>
                  <a:noFill/>
                </a:ln>
                <a:solidFill>
                  <a:prstClr val="black"/>
                </a:solidFill>
                <a:effectLst/>
                <a:uLnTx/>
                <a:uFillTx/>
                <a:latin typeface="Times New Roman"/>
                <a:ea typeface="+mn-ea"/>
                <a:cs typeface="Times New Roman"/>
              </a:rPr>
              <a:t>finance/credit. IFC (Interest Free Credit).</a:t>
            </a:r>
          </a:p>
          <a:p>
            <a:pPr marL="925830" marR="0" lvl="0" indent="0" algn="l" defTabSz="914400" rtl="0" eaLnBrk="1" fontAlgn="auto" latinLnBrk="0" hangingPunct="1">
              <a:lnSpc>
                <a:spcPct val="100000"/>
              </a:lnSpc>
              <a:spcBef>
                <a:spcPts val="484"/>
              </a:spcBef>
              <a:spcAft>
                <a:spcPts val="0"/>
              </a:spcAft>
              <a:buClrTx/>
              <a:buSzTx/>
              <a:buFontTx/>
              <a:buNone/>
              <a:tabLst>
                <a:tab pos="1238250" algn="l"/>
              </a:tabLst>
              <a:defRPr/>
            </a:pPr>
            <a:r>
              <a:rPr kumimoji="0" lang="en-GB" sz="1800" b="1" i="1" u="none" strike="noStrike" kern="1200" cap="none" spc="0" normalizeH="0" baseline="0" noProof="0" dirty="0">
                <a:ln>
                  <a:noFill/>
                </a:ln>
                <a:solidFill>
                  <a:srgbClr val="FF0000"/>
                </a:solidFill>
                <a:effectLst/>
                <a:uLnTx/>
                <a:uFillTx/>
                <a:latin typeface="Times New Roman"/>
                <a:ea typeface="+mn-ea"/>
                <a:cs typeface="Times New Roman"/>
              </a:rPr>
              <a:t>- A</a:t>
            </a:r>
            <a:r>
              <a:rPr kumimoji="0" lang="en-GB" sz="1800" b="1" i="1" u="none" strike="noStrike" kern="1200" cap="none" spc="-114" normalizeH="0" baseline="0" noProof="0" dirty="0">
                <a:ln>
                  <a:noFill/>
                </a:ln>
                <a:solidFill>
                  <a:srgbClr val="FF0000"/>
                </a:solidFill>
                <a:effectLst/>
                <a:uLnTx/>
                <a:uFillTx/>
                <a:latin typeface="Times New Roman"/>
                <a:ea typeface="+mn-ea"/>
                <a:cs typeface="Times New Roman"/>
              </a:rPr>
              <a:t> </a:t>
            </a:r>
            <a:r>
              <a:rPr kumimoji="0" lang="en-GB" sz="1800" b="1" i="1" u="none" strike="noStrike" kern="1200" cap="none" spc="0" normalizeH="0" baseline="0" noProof="0" dirty="0">
                <a:ln>
                  <a:noFill/>
                </a:ln>
                <a:solidFill>
                  <a:srgbClr val="FF0000"/>
                </a:solidFill>
                <a:effectLst/>
                <a:uLnTx/>
                <a:uFillTx/>
                <a:latin typeface="Times New Roman"/>
                <a:ea typeface="+mn-ea"/>
                <a:cs typeface="Times New Roman"/>
              </a:rPr>
              <a:t>company</a:t>
            </a:r>
            <a:r>
              <a:rPr kumimoji="0" lang="en-GB" sz="1800" b="1" i="1" u="none" strike="noStrike" kern="1200" cap="none" spc="-20" normalizeH="0" baseline="0" noProof="0" dirty="0">
                <a:ln>
                  <a:noFill/>
                </a:ln>
                <a:solidFill>
                  <a:srgbClr val="FF0000"/>
                </a:solidFill>
                <a:effectLst/>
                <a:uLnTx/>
                <a:uFillTx/>
                <a:latin typeface="Times New Roman"/>
                <a:ea typeface="+mn-ea"/>
                <a:cs typeface="Times New Roman"/>
              </a:rPr>
              <a:t> </a:t>
            </a:r>
            <a:r>
              <a:rPr kumimoji="0" lang="en-GB" sz="1800" b="1" i="1" u="none" strike="noStrike" kern="1200" cap="none" spc="-5" normalizeH="0" baseline="0" noProof="0" dirty="0">
                <a:ln>
                  <a:noFill/>
                </a:ln>
                <a:solidFill>
                  <a:srgbClr val="FF0000"/>
                </a:solidFill>
                <a:effectLst/>
                <a:uLnTx/>
                <a:uFillTx/>
                <a:latin typeface="Times New Roman"/>
                <a:ea typeface="+mn-ea"/>
                <a:cs typeface="Times New Roman"/>
              </a:rPr>
              <a:t>must also</a:t>
            </a:r>
            <a:r>
              <a:rPr kumimoji="0" lang="en-GB" sz="1800" b="1" i="1" u="none" strike="noStrike" kern="1200" cap="none" spc="-15" normalizeH="0" baseline="0" noProof="0" dirty="0">
                <a:ln>
                  <a:noFill/>
                </a:ln>
                <a:solidFill>
                  <a:srgbClr val="FF0000"/>
                </a:solidFill>
                <a:effectLst/>
                <a:uLnTx/>
                <a:uFillTx/>
                <a:latin typeface="Times New Roman"/>
                <a:ea typeface="+mn-ea"/>
                <a:cs typeface="Times New Roman"/>
              </a:rPr>
              <a:t> </a:t>
            </a:r>
            <a:r>
              <a:rPr kumimoji="0" lang="en-GB" sz="1800" b="1" i="1" u="none" strike="noStrike" kern="1200" cap="none" spc="0" normalizeH="0" baseline="0" noProof="0" dirty="0">
                <a:ln>
                  <a:noFill/>
                </a:ln>
                <a:solidFill>
                  <a:srgbClr val="FF0000"/>
                </a:solidFill>
                <a:effectLst/>
                <a:uLnTx/>
                <a:uFillTx/>
                <a:latin typeface="Times New Roman"/>
                <a:ea typeface="+mn-ea"/>
                <a:cs typeface="Times New Roman"/>
              </a:rPr>
              <a:t>choose</a:t>
            </a:r>
            <a:r>
              <a:rPr kumimoji="0" lang="en-GB" sz="1800" b="1" i="1" u="none" strike="noStrike" kern="1200" cap="none" spc="-30" normalizeH="0" baseline="0" noProof="0" dirty="0">
                <a:ln>
                  <a:noFill/>
                </a:ln>
                <a:solidFill>
                  <a:srgbClr val="FF0000"/>
                </a:solidFill>
                <a:effectLst/>
                <a:uLnTx/>
                <a:uFillTx/>
                <a:latin typeface="Times New Roman"/>
                <a:ea typeface="+mn-ea"/>
                <a:cs typeface="Times New Roman"/>
              </a:rPr>
              <a:t> </a:t>
            </a:r>
            <a:r>
              <a:rPr kumimoji="0" lang="en-GB" sz="1800" b="1" i="1" u="none" strike="noStrike" kern="1200" cap="none" spc="0" normalizeH="0" baseline="0" noProof="0" dirty="0">
                <a:ln>
                  <a:noFill/>
                </a:ln>
                <a:solidFill>
                  <a:srgbClr val="FF0000"/>
                </a:solidFill>
                <a:effectLst/>
                <a:uLnTx/>
                <a:uFillTx/>
                <a:latin typeface="Times New Roman"/>
                <a:ea typeface="+mn-ea"/>
                <a:cs typeface="Times New Roman"/>
              </a:rPr>
              <a:t>whether</a:t>
            </a:r>
            <a:r>
              <a:rPr kumimoji="0" lang="en-GB" sz="1800" b="1" i="1" u="none" strike="noStrike" kern="1200" cap="none" spc="-35" normalizeH="0" baseline="0" noProof="0" dirty="0">
                <a:ln>
                  <a:noFill/>
                </a:ln>
                <a:solidFill>
                  <a:srgbClr val="FF0000"/>
                </a:solidFill>
                <a:effectLst/>
                <a:uLnTx/>
                <a:uFillTx/>
                <a:latin typeface="Times New Roman"/>
                <a:ea typeface="+mn-ea"/>
                <a:cs typeface="Times New Roman"/>
              </a:rPr>
              <a:t> </a:t>
            </a:r>
            <a:r>
              <a:rPr kumimoji="0" lang="en-GB" sz="1800" b="1" i="1" u="none" strike="noStrike" kern="1200" cap="none" spc="0" normalizeH="0" baseline="0" noProof="0" dirty="0">
                <a:ln>
                  <a:noFill/>
                </a:ln>
                <a:solidFill>
                  <a:srgbClr val="FF0000"/>
                </a:solidFill>
                <a:effectLst/>
                <a:uLnTx/>
                <a:uFillTx/>
                <a:latin typeface="Times New Roman"/>
                <a:ea typeface="+mn-ea"/>
                <a:cs typeface="Times New Roman"/>
              </a:rPr>
              <a:t>to</a:t>
            </a:r>
            <a:r>
              <a:rPr kumimoji="0" lang="en-GB" sz="1800" b="1" i="1" u="none" strike="noStrike" kern="1200" cap="none" spc="-20" normalizeH="0" baseline="0" noProof="0" dirty="0">
                <a:ln>
                  <a:noFill/>
                </a:ln>
                <a:solidFill>
                  <a:srgbClr val="FF0000"/>
                </a:solidFill>
                <a:effectLst/>
                <a:uLnTx/>
                <a:uFillTx/>
                <a:latin typeface="Times New Roman"/>
                <a:ea typeface="+mn-ea"/>
                <a:cs typeface="Times New Roman"/>
              </a:rPr>
              <a:t> </a:t>
            </a:r>
            <a:r>
              <a:rPr kumimoji="0" lang="en-GB" sz="1800" b="1" i="1" u="none" strike="noStrike" kern="1200" cap="none" spc="-5" normalizeH="0" baseline="0" noProof="0" dirty="0">
                <a:ln>
                  <a:noFill/>
                </a:ln>
                <a:solidFill>
                  <a:srgbClr val="FF0000"/>
                </a:solidFill>
                <a:effectLst/>
                <a:uLnTx/>
                <a:uFillTx/>
                <a:latin typeface="Times New Roman"/>
                <a:ea typeface="+mn-ea"/>
                <a:cs typeface="Times New Roman"/>
              </a:rPr>
              <a:t>charge</a:t>
            </a:r>
            <a:r>
              <a:rPr kumimoji="0" lang="en-GB" sz="1800" b="1" i="1" u="none" strike="noStrike" kern="1200" cap="none" spc="-20" normalizeH="0" baseline="0" noProof="0" dirty="0">
                <a:ln>
                  <a:noFill/>
                </a:ln>
                <a:solidFill>
                  <a:srgbClr val="FF0000"/>
                </a:solidFill>
                <a:effectLst/>
                <a:uLnTx/>
                <a:uFillTx/>
                <a:latin typeface="Times New Roman"/>
                <a:ea typeface="+mn-ea"/>
                <a:cs typeface="Times New Roman"/>
              </a:rPr>
              <a:t> </a:t>
            </a:r>
            <a:r>
              <a:rPr kumimoji="0" lang="en-GB" sz="1800" b="1" i="1" u="none" strike="noStrike" kern="1200" cap="none" spc="-5" normalizeH="0" baseline="0" noProof="0" dirty="0">
                <a:ln>
                  <a:noFill/>
                </a:ln>
                <a:solidFill>
                  <a:srgbClr val="FF0000"/>
                </a:solidFill>
                <a:effectLst/>
                <a:uLnTx/>
                <a:uFillTx/>
                <a:latin typeface="Times New Roman"/>
                <a:ea typeface="+mn-ea"/>
                <a:cs typeface="Times New Roman"/>
              </a:rPr>
              <a:t>its </a:t>
            </a:r>
            <a:r>
              <a:rPr kumimoji="0" lang="en-GB" sz="1800" b="1" i="1" u="none" strike="noStrike" kern="1200" cap="none" spc="-484" normalizeH="0" baseline="0" noProof="0" dirty="0">
                <a:ln>
                  <a:noFill/>
                </a:ln>
                <a:solidFill>
                  <a:srgbClr val="FF0000"/>
                </a:solidFill>
                <a:effectLst/>
                <a:uLnTx/>
                <a:uFillTx/>
                <a:latin typeface="Times New Roman"/>
                <a:ea typeface="+mn-ea"/>
                <a:cs typeface="Times New Roman"/>
              </a:rPr>
              <a:t> </a:t>
            </a:r>
            <a:r>
              <a:rPr kumimoji="0" lang="en-GB" sz="1800" b="1" i="1" u="none" strike="noStrike" kern="1200" cap="none" spc="0" normalizeH="0" baseline="0" noProof="0" dirty="0">
                <a:ln>
                  <a:noFill/>
                </a:ln>
                <a:solidFill>
                  <a:srgbClr val="FF0000"/>
                </a:solidFill>
                <a:effectLst/>
                <a:uLnTx/>
                <a:uFillTx/>
                <a:latin typeface="Times New Roman"/>
                <a:ea typeface="+mn-ea"/>
                <a:cs typeface="Times New Roman"/>
              </a:rPr>
              <a:t>customers directly or indirectly through a service </a:t>
            </a:r>
            <a:r>
              <a:rPr kumimoji="0" lang="en-GB" sz="1800" b="1" i="1" u="none" strike="noStrike" kern="1200" cap="none" spc="5" normalizeH="0" baseline="0" noProof="0" dirty="0">
                <a:ln>
                  <a:noFill/>
                </a:ln>
                <a:solidFill>
                  <a:srgbClr val="FF0000"/>
                </a:solidFill>
                <a:effectLst/>
                <a:uLnTx/>
                <a:uFillTx/>
                <a:latin typeface="Times New Roman"/>
                <a:ea typeface="+mn-ea"/>
                <a:cs typeface="Times New Roman"/>
              </a:rPr>
              <a:t> </a:t>
            </a:r>
            <a:r>
              <a:rPr kumimoji="0" lang="en-GB" sz="1800" b="1" i="1" u="none" strike="noStrike" kern="1200" cap="none" spc="-15" normalizeH="0" baseline="0" noProof="0" dirty="0">
                <a:ln>
                  <a:noFill/>
                </a:ln>
                <a:solidFill>
                  <a:srgbClr val="FF0000"/>
                </a:solidFill>
                <a:effectLst/>
                <a:uLnTx/>
                <a:uFillTx/>
                <a:latin typeface="Times New Roman"/>
                <a:ea typeface="+mn-ea"/>
                <a:cs typeface="Times New Roman"/>
              </a:rPr>
              <a:t>provider.</a:t>
            </a:r>
            <a:endParaRPr kumimoji="0" lang="en-GB" sz="1800" b="1" i="1" u="none" strike="noStrike" kern="1200" cap="none" spc="0" normalizeH="0" baseline="0" noProof="0" dirty="0">
              <a:ln>
                <a:noFill/>
              </a:ln>
              <a:solidFill>
                <a:srgbClr val="FF0000"/>
              </a:solidFill>
              <a:effectLst/>
              <a:uLnTx/>
              <a:uFillTx/>
              <a:latin typeface="Times New Roman"/>
              <a:ea typeface="+mn-ea"/>
              <a:cs typeface="Times New Roman"/>
            </a:endParaRPr>
          </a:p>
        </p:txBody>
      </p:sp>
    </p:spTree>
    <p:extLst>
      <p:ext uri="{BB962C8B-B14F-4D97-AF65-F5344CB8AC3E}">
        <p14:creationId xmlns:p14="http://schemas.microsoft.com/office/powerpoint/2010/main" val="411811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dissolve">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dissolve">
                                      <p:cBhvr>
                                        <p:cTn id="25" dur="500"/>
                                        <p:tgtEl>
                                          <p:spTgt spid="5">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5">
                                            <p:txEl>
                                              <p:pRg st="1" end="1"/>
                                            </p:txEl>
                                          </p:spTgt>
                                        </p:tgtEl>
                                        <p:attrNameLst>
                                          <p:attrName>style.visibility</p:attrName>
                                        </p:attrNameLst>
                                      </p:cBhvr>
                                      <p:to>
                                        <p:strVal val="visible"/>
                                      </p:to>
                                    </p:set>
                                    <p:animEffect transition="in" filter="dissolve">
                                      <p:cBhvr>
                                        <p:cTn id="30" dur="500"/>
                                        <p:tgtEl>
                                          <p:spTgt spid="5">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Effect transition="in" filter="dissolve">
                                      <p:cBhvr>
                                        <p:cTn id="35" dur="500"/>
                                        <p:tgtEl>
                                          <p:spTgt spid="7">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7">
                                            <p:txEl>
                                              <p:pRg st="1" end="1"/>
                                            </p:txEl>
                                          </p:spTgt>
                                        </p:tgtEl>
                                        <p:attrNameLst>
                                          <p:attrName>style.visibility</p:attrName>
                                        </p:attrNameLst>
                                      </p:cBhvr>
                                      <p:to>
                                        <p:strVal val="visible"/>
                                      </p:to>
                                    </p:set>
                                    <p:animEffect transition="in" filter="dissolve">
                                      <p:cBhvr>
                                        <p:cTn id="40" dur="500"/>
                                        <p:tgtEl>
                                          <p:spTgt spid="7">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9">
                                            <p:txEl>
                                              <p:pRg st="0" end="0"/>
                                            </p:txEl>
                                          </p:spTgt>
                                        </p:tgtEl>
                                        <p:attrNameLst>
                                          <p:attrName>style.visibility</p:attrName>
                                        </p:attrNameLst>
                                      </p:cBhvr>
                                      <p:to>
                                        <p:strVal val="visible"/>
                                      </p:to>
                                    </p:set>
                                    <p:animEffect transition="in" filter="dissolve">
                                      <p:cBhvr>
                                        <p:cTn id="45" dur="500"/>
                                        <p:tgtEl>
                                          <p:spTgt spid="9">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9">
                                            <p:txEl>
                                              <p:pRg st="1" end="1"/>
                                            </p:txEl>
                                          </p:spTgt>
                                        </p:tgtEl>
                                        <p:attrNameLst>
                                          <p:attrName>style.visibility</p:attrName>
                                        </p:attrNameLst>
                                      </p:cBhvr>
                                      <p:to>
                                        <p:strVal val="visible"/>
                                      </p:to>
                                    </p:set>
                                    <p:animEffect transition="in" filter="dissolve">
                                      <p:cBhvr>
                                        <p:cTn id="50" dur="500"/>
                                        <p:tgtEl>
                                          <p:spTgt spid="9">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9">
                                            <p:txEl>
                                              <p:pRg st="2" end="2"/>
                                            </p:txEl>
                                          </p:spTgt>
                                        </p:tgtEl>
                                        <p:attrNameLst>
                                          <p:attrName>style.visibility</p:attrName>
                                        </p:attrNameLst>
                                      </p:cBhvr>
                                      <p:to>
                                        <p:strVal val="visible"/>
                                      </p:to>
                                    </p:set>
                                    <p:animEffect transition="in" filter="dissolve">
                                      <p:cBhvr>
                                        <p:cTn id="55"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BD1A7108-70C5-2869-1FF4-BB62989077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031A44-5C71-5197-26D3-3AE066C88E4B}"/>
              </a:ext>
            </a:extLst>
          </p:cNvPr>
          <p:cNvSpPr>
            <a:spLocks noGrp="1"/>
          </p:cNvSpPr>
          <p:nvPr>
            <p:ph type="title"/>
          </p:nvPr>
        </p:nvSpPr>
        <p:spPr>
          <a:xfrm>
            <a:off x="7442843" y="2248678"/>
            <a:ext cx="4087306" cy="1357595"/>
          </a:xfrm>
        </p:spPr>
        <p:txBody>
          <a:bodyPr vert="horz" lIns="91440" tIns="45720" rIns="91440" bIns="45720" rtlCol="0" anchor="b">
            <a:normAutofit fontScale="90000"/>
          </a:bodyPr>
          <a:lstStyle/>
          <a:p>
            <a:pPr algn="ctr"/>
            <a:r>
              <a:rPr lang="en-US" sz="4200" dirty="0">
                <a:solidFill>
                  <a:schemeClr val="tx1"/>
                </a:solidFill>
                <a:latin typeface="+mj-lt"/>
                <a:ea typeface="+mj-ea"/>
                <a:cs typeface="+mj-cs"/>
              </a:rPr>
              <a:t>Navigating Complexity: Using the Business Model Canvas</a:t>
            </a:r>
          </a:p>
        </p:txBody>
      </p:sp>
      <p:sp>
        <p:nvSpPr>
          <p:cNvPr id="7177" name="Freeform: Shape 7174">
            <a:extLst>
              <a:ext uri="{FF2B5EF4-FFF2-40B4-BE49-F238E27FC236}">
                <a16:creationId xmlns:a16="http://schemas.microsoft.com/office/drawing/2014/main" id="{D4FC740F-4D94-63D8-7967-8C32CEFCA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170" name="Picture 2" descr="Any Questions? | ATD">
            <a:extLst>
              <a:ext uri="{FF2B5EF4-FFF2-40B4-BE49-F238E27FC236}">
                <a16:creationId xmlns:a16="http://schemas.microsoft.com/office/drawing/2014/main" id="{1BEDEE22-FC2A-8FDF-B9A3-9E7985F9E08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 b="2425"/>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707210"/>
      </p:ext>
    </p:extLst>
  </p:cSld>
  <p:clrMapOvr>
    <a:overrideClrMapping bg1="dk1" tx1="lt1" bg2="dk2" tx2="lt2" accent1="accent1" accent2="accent2" accent3="accent3" accent4="accent4" accent5="accent5" accent6="accent6" hlink="hlink" folHlink="folHlink"/>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video&#10;&#10;Description automatically generated">
            <a:extLst>
              <a:ext uri="{FF2B5EF4-FFF2-40B4-BE49-F238E27FC236}">
                <a16:creationId xmlns:a16="http://schemas.microsoft.com/office/drawing/2014/main" id="{82599034-FDF9-1C9D-D015-098A15FBA6D6}"/>
              </a:ext>
            </a:extLst>
          </p:cNvPr>
          <p:cNvPicPr>
            <a:picLocks noChangeAspect="1"/>
          </p:cNvPicPr>
          <p:nvPr/>
        </p:nvPicPr>
        <p:blipFill>
          <a:blip r:embed="rId2"/>
          <a:srcRect t="5240" r="5218"/>
          <a:stretch/>
        </p:blipFill>
        <p:spPr>
          <a:xfrm>
            <a:off x="555810" y="1021977"/>
            <a:ext cx="10425955" cy="5837216"/>
          </a:xfrm>
          <a:prstGeom prst="rect">
            <a:avLst/>
          </a:prstGeom>
        </p:spPr>
      </p:pic>
      <p:sp>
        <p:nvSpPr>
          <p:cNvPr id="2" name="Title 1">
            <a:extLst>
              <a:ext uri="{FF2B5EF4-FFF2-40B4-BE49-F238E27FC236}">
                <a16:creationId xmlns:a16="http://schemas.microsoft.com/office/drawing/2014/main" id="{5DF3ED2B-6AEF-4832-A6FC-8F5EA107BEFE}"/>
              </a:ext>
            </a:extLst>
          </p:cNvPr>
          <p:cNvSpPr>
            <a:spLocks noGrp="1"/>
          </p:cNvSpPr>
          <p:nvPr>
            <p:ph type="title"/>
          </p:nvPr>
        </p:nvSpPr>
        <p:spPr>
          <a:xfrm>
            <a:off x="3102739" y="347133"/>
            <a:ext cx="5567128" cy="542679"/>
          </a:xfrm>
        </p:spPr>
        <p:txBody>
          <a:bodyPr>
            <a:normAutofit/>
          </a:bodyPr>
          <a:lstStyle/>
          <a:p>
            <a:r>
              <a:rPr lang="en-US" dirty="0"/>
              <a:t>Open the Airbnb case study</a:t>
            </a:r>
          </a:p>
        </p:txBody>
      </p:sp>
      <p:cxnSp>
        <p:nvCxnSpPr>
          <p:cNvPr id="4" name="Straight Arrow Connector 3">
            <a:extLst>
              <a:ext uri="{FF2B5EF4-FFF2-40B4-BE49-F238E27FC236}">
                <a16:creationId xmlns:a16="http://schemas.microsoft.com/office/drawing/2014/main" id="{2E26AC29-CEAA-899F-5B42-8551849FCB04}"/>
              </a:ext>
            </a:extLst>
          </p:cNvPr>
          <p:cNvCxnSpPr>
            <a:cxnSpLocks/>
          </p:cNvCxnSpPr>
          <p:nvPr/>
        </p:nvCxnSpPr>
        <p:spPr>
          <a:xfrm flipH="1">
            <a:off x="3048000" y="5056094"/>
            <a:ext cx="4231341" cy="1506071"/>
          </a:xfrm>
          <a:prstGeom prst="straightConnector1">
            <a:avLst/>
          </a:prstGeom>
          <a:ln w="38100">
            <a:solidFill>
              <a:srgbClr val="FF0000"/>
            </a:solidFill>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004713534"/>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86ED7-4F3B-1E4F-99E7-A29B3E301B60}"/>
              </a:ext>
            </a:extLst>
          </p:cNvPr>
          <p:cNvSpPr>
            <a:spLocks noGrp="1"/>
          </p:cNvSpPr>
          <p:nvPr>
            <p:ph type="title"/>
          </p:nvPr>
        </p:nvSpPr>
        <p:spPr>
          <a:xfrm>
            <a:off x="3765422" y="315966"/>
            <a:ext cx="1494662" cy="508813"/>
          </a:xfrm>
        </p:spPr>
        <p:txBody>
          <a:bodyPr>
            <a:normAutofit fontScale="90000"/>
          </a:bodyPr>
          <a:lstStyle/>
          <a:p>
            <a:r>
              <a:rPr lang="en-US" dirty="0"/>
              <a:t>Airbnb</a:t>
            </a:r>
          </a:p>
        </p:txBody>
      </p:sp>
      <p:sp>
        <p:nvSpPr>
          <p:cNvPr id="3" name="Content Placeholder 2">
            <a:extLst>
              <a:ext uri="{FF2B5EF4-FFF2-40B4-BE49-F238E27FC236}">
                <a16:creationId xmlns:a16="http://schemas.microsoft.com/office/drawing/2014/main" id="{E7192CBF-A24E-CE47-8763-A259E7E7D6B7}"/>
              </a:ext>
            </a:extLst>
          </p:cNvPr>
          <p:cNvSpPr>
            <a:spLocks noGrp="1"/>
          </p:cNvSpPr>
          <p:nvPr>
            <p:ph idx="1"/>
          </p:nvPr>
        </p:nvSpPr>
        <p:spPr>
          <a:xfrm>
            <a:off x="1087671" y="1162632"/>
            <a:ext cx="9749662" cy="1343501"/>
          </a:xfrm>
        </p:spPr>
        <p:txBody>
          <a:bodyPr>
            <a:normAutofit/>
          </a:bodyPr>
          <a:lstStyle/>
          <a:p>
            <a:r>
              <a:rPr lang="en-GB" dirty="0"/>
              <a:t>1. What is </a:t>
            </a:r>
            <a:r>
              <a:rPr lang="en-GB" dirty="0" err="1"/>
              <a:t>AirBnb’s</a:t>
            </a:r>
            <a:r>
              <a:rPr lang="en-GB" dirty="0"/>
              <a:t> core business model? Describe its revenue streams, value proposition, key resources, and customer segments.</a:t>
            </a:r>
          </a:p>
          <a:p>
            <a:pPr marL="457200" indent="-457200">
              <a:buFont typeface="Arial" panose="020B0604020202020204" pitchFamily="34" charset="0"/>
              <a:buChar char="•"/>
            </a:pPr>
            <a:endParaRPr lang="en-GB" dirty="0"/>
          </a:p>
          <a:p>
            <a:pPr marL="457200" indent="-457200">
              <a:buFont typeface="Arial" panose="020B0604020202020204" pitchFamily="34" charset="0"/>
              <a:buChar char="•"/>
            </a:pPr>
            <a:endParaRPr lang="en-US" dirty="0"/>
          </a:p>
        </p:txBody>
      </p:sp>
      <p:sp>
        <p:nvSpPr>
          <p:cNvPr id="4" name="Textfeld 17">
            <a:extLst>
              <a:ext uri="{FF2B5EF4-FFF2-40B4-BE49-F238E27FC236}">
                <a16:creationId xmlns:a16="http://schemas.microsoft.com/office/drawing/2014/main" id="{8E303A28-DC98-FED0-1704-D26AF6DF55AB}"/>
              </a:ext>
            </a:extLst>
          </p:cNvPr>
          <p:cNvSpPr txBox="1"/>
          <p:nvPr/>
        </p:nvSpPr>
        <p:spPr>
          <a:xfrm>
            <a:off x="4290832" y="2384034"/>
            <a:ext cx="3884659" cy="523220"/>
          </a:xfrm>
          <a:prstGeom prst="rect">
            <a:avLst/>
          </a:prstGeom>
          <a:solidFill>
            <a:srgbClr val="171D2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srgbClr val="FFFFFF"/>
                </a:solidFill>
                <a:effectLst/>
                <a:uLnTx/>
                <a:uFillTx/>
                <a:latin typeface="Calibri" panose="020F0502020204030204"/>
                <a:ea typeface="+mn-ea"/>
                <a:cs typeface="+mn-cs"/>
              </a:rPr>
              <a:t>Business Model</a:t>
            </a:r>
          </a:p>
        </p:txBody>
      </p:sp>
      <p:grpSp>
        <p:nvGrpSpPr>
          <p:cNvPr id="5" name="Group 4">
            <a:extLst>
              <a:ext uri="{FF2B5EF4-FFF2-40B4-BE49-F238E27FC236}">
                <a16:creationId xmlns:a16="http://schemas.microsoft.com/office/drawing/2014/main" id="{9A28C2F0-CFE7-88D1-9C6B-718D59B94561}"/>
              </a:ext>
            </a:extLst>
          </p:cNvPr>
          <p:cNvGrpSpPr/>
          <p:nvPr/>
        </p:nvGrpSpPr>
        <p:grpSpPr>
          <a:xfrm>
            <a:off x="5118948" y="3041504"/>
            <a:ext cx="2199199" cy="3771802"/>
            <a:chOff x="5118948" y="2575832"/>
            <a:chExt cx="2199199" cy="3771802"/>
          </a:xfrm>
        </p:grpSpPr>
        <p:pic>
          <p:nvPicPr>
            <p:cNvPr id="6" name="Bild 11">
              <a:extLst>
                <a:ext uri="{FF2B5EF4-FFF2-40B4-BE49-F238E27FC236}">
                  <a16:creationId xmlns:a16="http://schemas.microsoft.com/office/drawing/2014/main" id="{DCF1E1BA-F065-3D03-65F4-DFAF806AA952}"/>
                </a:ext>
              </a:extLst>
            </p:cNvPr>
            <p:cNvPicPr>
              <a:picLocks noChangeAspect="1"/>
            </p:cNvPicPr>
            <p:nvPr/>
          </p:nvPicPr>
          <p:blipFill>
            <a:blip r:embed="rId2"/>
            <a:stretch>
              <a:fillRect/>
            </a:stretch>
          </p:blipFill>
          <p:spPr>
            <a:xfrm>
              <a:off x="5451115" y="4041143"/>
              <a:ext cx="1534865" cy="2306491"/>
            </a:xfrm>
            <a:prstGeom prst="rect">
              <a:avLst/>
            </a:prstGeom>
          </p:spPr>
        </p:pic>
        <p:sp>
          <p:nvSpPr>
            <p:cNvPr id="7" name="Textfeld 15">
              <a:extLst>
                <a:ext uri="{FF2B5EF4-FFF2-40B4-BE49-F238E27FC236}">
                  <a16:creationId xmlns:a16="http://schemas.microsoft.com/office/drawing/2014/main" id="{681DDAFB-B8B7-9059-0F29-DA84C765838F}"/>
                </a:ext>
              </a:extLst>
            </p:cNvPr>
            <p:cNvSpPr txBox="1"/>
            <p:nvPr/>
          </p:nvSpPr>
          <p:spPr>
            <a:xfrm>
              <a:off x="5118948" y="3529297"/>
              <a:ext cx="219919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797979"/>
                  </a:solidFill>
                  <a:effectLst/>
                  <a:uLnTx/>
                  <a:uFillTx/>
                  <a:latin typeface="Calibri" panose="020F0502020204030204"/>
                  <a:ea typeface="+mn-ea"/>
                  <a:cs typeface="+mn-cs"/>
                </a:rPr>
                <a:t>Value Architecture</a:t>
              </a:r>
            </a:p>
          </p:txBody>
        </p:sp>
        <p:sp>
          <p:nvSpPr>
            <p:cNvPr id="8" name="Pfeil nach oben 20">
              <a:extLst>
                <a:ext uri="{FF2B5EF4-FFF2-40B4-BE49-F238E27FC236}">
                  <a16:creationId xmlns:a16="http://schemas.microsoft.com/office/drawing/2014/main" id="{6CE34BBB-691E-B465-A138-0508CF65E576}"/>
                </a:ext>
              </a:extLst>
            </p:cNvPr>
            <p:cNvSpPr/>
            <p:nvPr/>
          </p:nvSpPr>
          <p:spPr>
            <a:xfrm rot="10800000">
              <a:off x="5844966" y="2575832"/>
              <a:ext cx="573547" cy="754806"/>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pic>
        <p:nvPicPr>
          <p:cNvPr id="9" name="Bild 13" descr="AA006219.png">
            <a:extLst>
              <a:ext uri="{FF2B5EF4-FFF2-40B4-BE49-F238E27FC236}">
                <a16:creationId xmlns:a16="http://schemas.microsoft.com/office/drawing/2014/main" id="{9CD30276-EA8D-CAC8-9DB0-0EB59D8E7AA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168716" y="4506815"/>
            <a:ext cx="1421285" cy="2121262"/>
          </a:xfrm>
          <a:prstGeom prst="rect">
            <a:avLst/>
          </a:prstGeom>
        </p:spPr>
      </p:pic>
      <p:sp>
        <p:nvSpPr>
          <p:cNvPr id="10" name="Textfeld 16">
            <a:extLst>
              <a:ext uri="{FF2B5EF4-FFF2-40B4-BE49-F238E27FC236}">
                <a16:creationId xmlns:a16="http://schemas.microsoft.com/office/drawing/2014/main" id="{00A89D5C-3B4E-2C46-0915-176B6151CEF7}"/>
              </a:ext>
            </a:extLst>
          </p:cNvPr>
          <p:cNvSpPr txBox="1"/>
          <p:nvPr/>
        </p:nvSpPr>
        <p:spPr>
          <a:xfrm>
            <a:off x="7926507" y="3994969"/>
            <a:ext cx="19057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797979"/>
                </a:solidFill>
                <a:effectLst/>
                <a:uLnTx/>
                <a:uFillTx/>
                <a:latin typeface="Calibri" panose="020F0502020204030204"/>
                <a:ea typeface="+mn-ea"/>
                <a:cs typeface="+mn-cs"/>
              </a:rPr>
              <a:t>Revenue Model</a:t>
            </a:r>
          </a:p>
        </p:txBody>
      </p:sp>
      <p:sp>
        <p:nvSpPr>
          <p:cNvPr id="11" name="Pfeil nach oben 22">
            <a:extLst>
              <a:ext uri="{FF2B5EF4-FFF2-40B4-BE49-F238E27FC236}">
                <a16:creationId xmlns:a16="http://schemas.microsoft.com/office/drawing/2014/main" id="{3270C152-8EF3-C942-AA95-F8E1087EAF51}"/>
              </a:ext>
            </a:extLst>
          </p:cNvPr>
          <p:cNvSpPr/>
          <p:nvPr/>
        </p:nvSpPr>
        <p:spPr>
          <a:xfrm rot="6920819">
            <a:off x="7866263" y="2814614"/>
            <a:ext cx="573547" cy="1337953"/>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2D73A704-C8AA-0A47-DF9F-7B1955C67063}"/>
              </a:ext>
            </a:extLst>
          </p:cNvPr>
          <p:cNvGrpSpPr/>
          <p:nvPr/>
        </p:nvGrpSpPr>
        <p:grpSpPr>
          <a:xfrm>
            <a:off x="2350171" y="3217967"/>
            <a:ext cx="2602862" cy="3088827"/>
            <a:chOff x="2350171" y="2752295"/>
            <a:chExt cx="2602862" cy="3088827"/>
          </a:xfrm>
        </p:grpSpPr>
        <p:sp>
          <p:nvSpPr>
            <p:cNvPr id="13" name="Textfeld 14">
              <a:extLst>
                <a:ext uri="{FF2B5EF4-FFF2-40B4-BE49-F238E27FC236}">
                  <a16:creationId xmlns:a16="http://schemas.microsoft.com/office/drawing/2014/main" id="{6A4132AC-25B2-EF1E-DF98-50BB4692DF95}"/>
                </a:ext>
              </a:extLst>
            </p:cNvPr>
            <p:cNvSpPr txBox="1"/>
            <p:nvPr/>
          </p:nvSpPr>
          <p:spPr>
            <a:xfrm>
              <a:off x="2350171" y="3529298"/>
              <a:ext cx="203660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797979"/>
                  </a:solidFill>
                  <a:effectLst/>
                  <a:uLnTx/>
                  <a:uFillTx/>
                  <a:latin typeface="Calibri" panose="020F0502020204030204"/>
                  <a:ea typeface="+mn-ea"/>
                  <a:cs typeface="+mn-cs"/>
                </a:rPr>
                <a:t>Value Proposition</a:t>
              </a:r>
            </a:p>
          </p:txBody>
        </p:sp>
        <p:sp>
          <p:nvSpPr>
            <p:cNvPr id="14" name="Pfeil nach oben 18">
              <a:extLst>
                <a:ext uri="{FF2B5EF4-FFF2-40B4-BE49-F238E27FC236}">
                  <a16:creationId xmlns:a16="http://schemas.microsoft.com/office/drawing/2014/main" id="{2CB4AA05-885C-012F-5FFF-04DECE91372F}"/>
                </a:ext>
              </a:extLst>
            </p:cNvPr>
            <p:cNvSpPr/>
            <p:nvPr/>
          </p:nvSpPr>
          <p:spPr>
            <a:xfrm rot="13550638">
              <a:off x="3997283" y="2370092"/>
              <a:ext cx="573547" cy="1337953"/>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5" name="Bild 2">
              <a:extLst>
                <a:ext uri="{FF2B5EF4-FFF2-40B4-BE49-F238E27FC236}">
                  <a16:creationId xmlns:a16="http://schemas.microsoft.com/office/drawing/2014/main" id="{02030131-74D3-8A3C-7359-AB9B4822F31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56143" y="4220670"/>
              <a:ext cx="1620452" cy="1620452"/>
            </a:xfrm>
            <a:prstGeom prst="rect">
              <a:avLst/>
            </a:prstGeom>
          </p:spPr>
        </p:pic>
      </p:grpSp>
      <p:pic>
        <p:nvPicPr>
          <p:cNvPr id="16" name="Picture 15" descr="A red logo with a triangle and a ribbon&#10;&#10;Description automatically generated">
            <a:extLst>
              <a:ext uri="{FF2B5EF4-FFF2-40B4-BE49-F238E27FC236}">
                <a16:creationId xmlns:a16="http://schemas.microsoft.com/office/drawing/2014/main" id="{A79DAB51-A47A-AB9C-6D19-0FC6FC18D65F}"/>
              </a:ext>
            </a:extLst>
          </p:cNvPr>
          <p:cNvPicPr>
            <a:picLocks noChangeAspect="1"/>
          </p:cNvPicPr>
          <p:nvPr/>
        </p:nvPicPr>
        <p:blipFill>
          <a:blip r:embed="rId5"/>
          <a:stretch>
            <a:fillRect/>
          </a:stretch>
        </p:blipFill>
        <p:spPr>
          <a:xfrm>
            <a:off x="10697338" y="0"/>
            <a:ext cx="1494662" cy="1059481"/>
          </a:xfrm>
          <a:prstGeom prst="rect">
            <a:avLst/>
          </a:prstGeom>
        </p:spPr>
      </p:pic>
    </p:spTree>
    <p:extLst>
      <p:ext uri="{BB962C8B-B14F-4D97-AF65-F5344CB8AC3E}">
        <p14:creationId xmlns:p14="http://schemas.microsoft.com/office/powerpoint/2010/main" val="863856914"/>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2387B-93F1-2308-9751-58C80D8BAF8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D056214-500D-707C-C879-CD1AB62A411E}"/>
              </a:ext>
            </a:extLst>
          </p:cNvPr>
          <p:cNvSpPr>
            <a:spLocks noGrp="1"/>
          </p:cNvSpPr>
          <p:nvPr>
            <p:ph type="title"/>
          </p:nvPr>
        </p:nvSpPr>
        <p:spPr>
          <a:xfrm>
            <a:off x="1158162" y="994258"/>
            <a:ext cx="5897062" cy="1079885"/>
          </a:xfrm>
        </p:spPr>
        <p:txBody>
          <a:bodyPr>
            <a:normAutofit fontScale="90000"/>
          </a:bodyPr>
          <a:lstStyle/>
          <a:p>
            <a:r>
              <a:rPr lang="en-US" sz="6000" dirty="0"/>
              <a:t>Business Model Canvas- </a:t>
            </a:r>
            <a:r>
              <a:rPr lang="en-US" sz="6000" dirty="0" err="1"/>
              <a:t>AirBnB</a:t>
            </a:r>
            <a:endParaRPr lang="en-US" sz="6000" dirty="0"/>
          </a:p>
        </p:txBody>
      </p:sp>
      <p:pic>
        <p:nvPicPr>
          <p:cNvPr id="6" name="Picture 5" descr="A poster with text on it&#10;&#10;Description automatically generated">
            <a:extLst>
              <a:ext uri="{FF2B5EF4-FFF2-40B4-BE49-F238E27FC236}">
                <a16:creationId xmlns:a16="http://schemas.microsoft.com/office/drawing/2014/main" id="{DF8DAE7B-0CFA-AA27-E17B-02262A7BBDF1}"/>
              </a:ext>
            </a:extLst>
          </p:cNvPr>
          <p:cNvPicPr>
            <a:picLocks noChangeAspect="1"/>
          </p:cNvPicPr>
          <p:nvPr/>
        </p:nvPicPr>
        <p:blipFill>
          <a:blip r:embed="rId2"/>
          <a:stretch>
            <a:fillRect/>
          </a:stretch>
        </p:blipFill>
        <p:spPr>
          <a:xfrm>
            <a:off x="7162955" y="0"/>
            <a:ext cx="5029045" cy="6855881"/>
          </a:xfrm>
          <a:prstGeom prst="rect">
            <a:avLst/>
          </a:prstGeom>
        </p:spPr>
      </p:pic>
    </p:spTree>
    <p:extLst>
      <p:ext uri="{BB962C8B-B14F-4D97-AF65-F5344CB8AC3E}">
        <p14:creationId xmlns:p14="http://schemas.microsoft.com/office/powerpoint/2010/main" val="344519069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3A225AE-4C50-B1AE-0B42-5393EBB69403}"/>
              </a:ext>
            </a:extLst>
          </p:cNvPr>
          <p:cNvSpPr>
            <a:spLocks noGrp="1"/>
          </p:cNvSpPr>
          <p:nvPr>
            <p:ph type="title"/>
          </p:nvPr>
        </p:nvSpPr>
        <p:spPr>
          <a:xfrm>
            <a:off x="1158162" y="994258"/>
            <a:ext cx="5191837" cy="1079885"/>
          </a:xfrm>
        </p:spPr>
        <p:txBody>
          <a:bodyPr>
            <a:normAutofit fontScale="90000"/>
          </a:bodyPr>
          <a:lstStyle/>
          <a:p>
            <a:r>
              <a:rPr lang="en-US" sz="6000" dirty="0"/>
              <a:t>Airbnb- using lean canvas tools</a:t>
            </a:r>
          </a:p>
        </p:txBody>
      </p:sp>
      <p:pic>
        <p:nvPicPr>
          <p:cNvPr id="6" name="Picture 5" descr="A poster with text on it&#10;&#10;Description automatically generated">
            <a:extLst>
              <a:ext uri="{FF2B5EF4-FFF2-40B4-BE49-F238E27FC236}">
                <a16:creationId xmlns:a16="http://schemas.microsoft.com/office/drawing/2014/main" id="{661294AB-3F5A-4BFD-0282-54EC7B10CA6D}"/>
              </a:ext>
            </a:extLst>
          </p:cNvPr>
          <p:cNvPicPr>
            <a:picLocks noChangeAspect="1"/>
          </p:cNvPicPr>
          <p:nvPr/>
        </p:nvPicPr>
        <p:blipFill>
          <a:blip r:embed="rId2"/>
          <a:stretch>
            <a:fillRect/>
          </a:stretch>
        </p:blipFill>
        <p:spPr>
          <a:xfrm>
            <a:off x="7162955" y="0"/>
            <a:ext cx="5029045" cy="6855881"/>
          </a:xfrm>
          <a:prstGeom prst="rect">
            <a:avLst/>
          </a:prstGeom>
        </p:spPr>
      </p:pic>
      <p:pic>
        <p:nvPicPr>
          <p:cNvPr id="7" name="Picture 4" descr="How to Do a SWOT Analysis (Examples &amp; Free Template!)">
            <a:extLst>
              <a:ext uri="{FF2B5EF4-FFF2-40B4-BE49-F238E27FC236}">
                <a16:creationId xmlns:a16="http://schemas.microsoft.com/office/drawing/2014/main" id="{C03709F3-CC8B-102F-5E95-072E94D0D2B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21890"/>
          <a:stretch/>
        </p:blipFill>
        <p:spPr bwMode="auto">
          <a:xfrm>
            <a:off x="20" y="2835666"/>
            <a:ext cx="7152139" cy="4022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41304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D2563-7C00-0148-BE4C-DFE53B602284}"/>
              </a:ext>
            </a:extLst>
          </p:cNvPr>
          <p:cNvSpPr>
            <a:spLocks noGrp="1"/>
          </p:cNvSpPr>
          <p:nvPr>
            <p:ph type="title"/>
          </p:nvPr>
        </p:nvSpPr>
        <p:spPr>
          <a:xfrm>
            <a:off x="3221271" y="558532"/>
            <a:ext cx="3602861" cy="516735"/>
          </a:xfrm>
        </p:spPr>
        <p:txBody>
          <a:bodyPr>
            <a:noAutofit/>
          </a:bodyPr>
          <a:lstStyle/>
          <a:p>
            <a:r>
              <a:rPr lang="en-US" sz="4800" dirty="0"/>
              <a:t>Airbnb-</a:t>
            </a:r>
            <a:r>
              <a:rPr lang="en-US" sz="4000" dirty="0"/>
              <a:t> SWOT</a:t>
            </a:r>
          </a:p>
        </p:txBody>
      </p:sp>
      <p:sp>
        <p:nvSpPr>
          <p:cNvPr id="3" name="Content Placeholder 2">
            <a:extLst>
              <a:ext uri="{FF2B5EF4-FFF2-40B4-BE49-F238E27FC236}">
                <a16:creationId xmlns:a16="http://schemas.microsoft.com/office/drawing/2014/main" id="{55F78723-A6EF-1049-B50E-83342A8B958F}"/>
              </a:ext>
            </a:extLst>
          </p:cNvPr>
          <p:cNvSpPr>
            <a:spLocks noGrp="1"/>
          </p:cNvSpPr>
          <p:nvPr>
            <p:ph idx="1"/>
          </p:nvPr>
        </p:nvSpPr>
        <p:spPr>
          <a:xfrm>
            <a:off x="1155405" y="1690533"/>
            <a:ext cx="9387840" cy="4896534"/>
          </a:xfrm>
        </p:spPr>
        <p:txBody>
          <a:bodyPr>
            <a:noAutofit/>
          </a:bodyPr>
          <a:lstStyle/>
          <a:p>
            <a:r>
              <a:rPr lang="en-GB" sz="2000" dirty="0"/>
              <a:t>Using the SWOT analysis:</a:t>
            </a:r>
          </a:p>
          <a:p>
            <a:r>
              <a:rPr lang="en-GB" sz="2000" dirty="0"/>
              <a:t>2. What are the key drivers of success for this business model? What factors contribute most significantly to the company's competitive advantage and profitability?</a:t>
            </a:r>
          </a:p>
          <a:p>
            <a:r>
              <a:rPr lang="en-GB" sz="2000" dirty="0"/>
              <a:t>3. Can you identify any potential opportunities for the company to further optimize or innovate its business model? Are there untapped markets, new technologies, or emerging trends that the company could leverage?</a:t>
            </a:r>
          </a:p>
          <a:p>
            <a:r>
              <a:rPr lang="en-GB" sz="2000" dirty="0"/>
              <a:t>4. Identify potential threats, (remember </a:t>
            </a:r>
            <a:r>
              <a:rPr lang="en-GB" sz="2000" dirty="0" err="1"/>
              <a:t>thePESTEL</a:t>
            </a:r>
            <a:r>
              <a:rPr lang="en-GB" sz="2000" dirty="0"/>
              <a:t> framework), how might you respond to these potential challenges?</a:t>
            </a:r>
          </a:p>
          <a:p>
            <a:r>
              <a:rPr lang="en-GB" sz="2000" dirty="0"/>
              <a:t>5. Choose and Identify </a:t>
            </a:r>
            <a:r>
              <a:rPr lang="en-GB" sz="2000" dirty="0" err="1"/>
              <a:t>AirBnB’s</a:t>
            </a:r>
            <a:r>
              <a:rPr lang="en-GB" sz="2000" dirty="0"/>
              <a:t>: Core Strategy; Strategic Resources; Partnership Network; </a:t>
            </a:r>
            <a:r>
              <a:rPr lang="en-GB" sz="2000" b="1" dirty="0"/>
              <a:t>or</a:t>
            </a:r>
            <a:r>
              <a:rPr lang="en-GB" sz="2000" dirty="0"/>
              <a:t> Customer Interface</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endParaRPr lang="en-GB" sz="2000" dirty="0"/>
          </a:p>
        </p:txBody>
      </p:sp>
      <p:pic>
        <p:nvPicPr>
          <p:cNvPr id="5" name="Picture 4" descr="A red logo with a triangle and a ribbon&#10;&#10;Description automatically generated">
            <a:extLst>
              <a:ext uri="{FF2B5EF4-FFF2-40B4-BE49-F238E27FC236}">
                <a16:creationId xmlns:a16="http://schemas.microsoft.com/office/drawing/2014/main" id="{9EEB5AD5-B7FF-AB71-4375-383DE3E7807E}"/>
              </a:ext>
            </a:extLst>
          </p:cNvPr>
          <p:cNvPicPr>
            <a:picLocks noChangeAspect="1"/>
          </p:cNvPicPr>
          <p:nvPr/>
        </p:nvPicPr>
        <p:blipFill>
          <a:blip r:embed="rId2"/>
          <a:stretch>
            <a:fillRect/>
          </a:stretch>
        </p:blipFill>
        <p:spPr>
          <a:xfrm>
            <a:off x="9361428" y="0"/>
            <a:ext cx="2830572" cy="2006432"/>
          </a:xfrm>
          <a:prstGeom prst="rect">
            <a:avLst/>
          </a:prstGeom>
        </p:spPr>
      </p:pic>
    </p:spTree>
    <p:extLst>
      <p:ext uri="{BB962C8B-B14F-4D97-AF65-F5344CB8AC3E}">
        <p14:creationId xmlns:p14="http://schemas.microsoft.com/office/powerpoint/2010/main" val="1798077323"/>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CF42-CA51-A228-C66D-A765FB7DBE6A}"/>
              </a:ext>
            </a:extLst>
          </p:cNvPr>
          <p:cNvSpPr>
            <a:spLocks noGrp="1"/>
          </p:cNvSpPr>
          <p:nvPr>
            <p:ph type="title"/>
          </p:nvPr>
        </p:nvSpPr>
        <p:spPr>
          <a:xfrm>
            <a:off x="7442843" y="2248678"/>
            <a:ext cx="4087306" cy="1357595"/>
          </a:xfrm>
        </p:spPr>
        <p:txBody>
          <a:bodyPr vert="horz" lIns="91440" tIns="45720" rIns="91440" bIns="45720" rtlCol="0" anchor="b">
            <a:normAutofit/>
          </a:bodyPr>
          <a:lstStyle/>
          <a:p>
            <a:pPr algn="ctr"/>
            <a:r>
              <a:rPr lang="en-US" sz="4200" dirty="0">
                <a:solidFill>
                  <a:schemeClr val="tx1"/>
                </a:solidFill>
                <a:latin typeface="+mj-lt"/>
                <a:ea typeface="+mj-ea"/>
                <a:cs typeface="+mj-cs"/>
              </a:rPr>
              <a:t>Case Study: Toyota</a:t>
            </a:r>
          </a:p>
        </p:txBody>
      </p:sp>
      <p:sp>
        <p:nvSpPr>
          <p:cNvPr id="7177" name="Freeform: Shape 7174">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170" name="Picture 2" descr="Any Questions? | ATD">
            <a:extLst>
              <a:ext uri="{FF2B5EF4-FFF2-40B4-BE49-F238E27FC236}">
                <a16:creationId xmlns:a16="http://schemas.microsoft.com/office/drawing/2014/main" id="{651500CC-8D6A-E44D-BFC4-747719EEDEC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 b="2425"/>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850043"/>
      </p:ext>
    </p:extLst>
  </p:cSld>
  <p:clrMapOvr>
    <a:overrideClrMapping bg1="dk1" tx1="lt1" bg2="dk2" tx2="lt2" accent1="accent1" accent2="accent2" accent3="accent3" accent4="accent4" accent5="accent5" accent6="accent6" hlink="hlink" folHlink="folHlink"/>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85D0B-BD18-EE35-F998-D23D0E9872DC}"/>
              </a:ext>
            </a:extLst>
          </p:cNvPr>
          <p:cNvSpPr>
            <a:spLocks noGrp="1"/>
          </p:cNvSpPr>
          <p:nvPr>
            <p:ph type="title"/>
          </p:nvPr>
        </p:nvSpPr>
        <p:spPr>
          <a:xfrm>
            <a:off x="4120340" y="345990"/>
            <a:ext cx="4232827" cy="742888"/>
          </a:xfrm>
        </p:spPr>
        <p:txBody>
          <a:bodyPr/>
          <a:lstStyle/>
          <a:p>
            <a:r>
              <a:rPr lang="en-US" dirty="0"/>
              <a:t>Your Turn: Toyota</a:t>
            </a:r>
          </a:p>
        </p:txBody>
      </p:sp>
      <p:pic>
        <p:nvPicPr>
          <p:cNvPr id="4" name="Online Media 3" descr="How Toyota Changed The Way We Make Things">
            <a:hlinkClick r:id="" action="ppaction://media"/>
            <a:extLst>
              <a:ext uri="{FF2B5EF4-FFF2-40B4-BE49-F238E27FC236}">
                <a16:creationId xmlns:a16="http://schemas.microsoft.com/office/drawing/2014/main" id="{006CEF15-D6CC-6934-5843-7E7FFD66E7C9}"/>
              </a:ext>
            </a:extLst>
          </p:cNvPr>
          <p:cNvPicPr>
            <a:picLocks noRot="1" noChangeAspect="1"/>
          </p:cNvPicPr>
          <p:nvPr>
            <a:videoFile r:link="rId1"/>
          </p:nvPr>
        </p:nvPicPr>
        <p:blipFill>
          <a:blip r:embed="rId4"/>
          <a:stretch>
            <a:fillRect/>
          </a:stretch>
        </p:blipFill>
        <p:spPr>
          <a:xfrm>
            <a:off x="1699740" y="1240996"/>
            <a:ext cx="9507838" cy="5371928"/>
          </a:xfrm>
          <a:prstGeom prst="rect">
            <a:avLst/>
          </a:prstGeom>
        </p:spPr>
      </p:pic>
    </p:spTree>
    <p:extLst>
      <p:ext uri="{BB962C8B-B14F-4D97-AF65-F5344CB8AC3E}">
        <p14:creationId xmlns:p14="http://schemas.microsoft.com/office/powerpoint/2010/main" val="27330153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5BE3A-D6EB-9A69-DCA1-BD7083310091}"/>
              </a:ext>
            </a:extLst>
          </p:cNvPr>
          <p:cNvSpPr>
            <a:spLocks noGrp="1"/>
          </p:cNvSpPr>
          <p:nvPr>
            <p:ph type="title"/>
          </p:nvPr>
        </p:nvSpPr>
        <p:spPr>
          <a:xfrm>
            <a:off x="838200" y="365125"/>
            <a:ext cx="11070265" cy="1038373"/>
          </a:xfrm>
        </p:spPr>
        <p:txBody>
          <a:bodyPr>
            <a:normAutofit fontScale="90000"/>
          </a:bodyPr>
          <a:lstStyle/>
          <a:p>
            <a:r>
              <a:rPr lang="en-GB" b="1" dirty="0">
                <a:solidFill>
                  <a:srgbClr val="606EB2"/>
                </a:solidFill>
                <a:latin typeface="Antonio" charset="0"/>
              </a:rPr>
              <a:t>Toyota – where does innovation lead to competitiveness?</a:t>
            </a:r>
          </a:p>
        </p:txBody>
      </p:sp>
      <p:pic>
        <p:nvPicPr>
          <p:cNvPr id="4" name="object 5">
            <a:extLst>
              <a:ext uri="{FF2B5EF4-FFF2-40B4-BE49-F238E27FC236}">
                <a16:creationId xmlns:a16="http://schemas.microsoft.com/office/drawing/2014/main" id="{252992E8-26CB-D416-580C-B3E7BB4602A4}"/>
              </a:ext>
            </a:extLst>
          </p:cNvPr>
          <p:cNvPicPr>
            <a:picLocks/>
          </p:cNvPicPr>
          <p:nvPr/>
        </p:nvPicPr>
        <p:blipFill>
          <a:blip r:embed="rId2" cstate="print"/>
          <a:stretch>
            <a:fillRect/>
          </a:stretch>
        </p:blipFill>
        <p:spPr>
          <a:xfrm>
            <a:off x="-28575" y="1690688"/>
            <a:ext cx="12268200" cy="1953877"/>
          </a:xfrm>
          <a:prstGeom prst="rect">
            <a:avLst/>
          </a:prstGeom>
        </p:spPr>
      </p:pic>
      <p:sp>
        <p:nvSpPr>
          <p:cNvPr id="5" name="Content Placeholder 2">
            <a:extLst>
              <a:ext uri="{FF2B5EF4-FFF2-40B4-BE49-F238E27FC236}">
                <a16:creationId xmlns:a16="http://schemas.microsoft.com/office/drawing/2014/main" id="{6301D46C-058A-2C90-E59A-BFB2EB716107}"/>
              </a:ext>
            </a:extLst>
          </p:cNvPr>
          <p:cNvSpPr>
            <a:spLocks noGrp="1"/>
          </p:cNvSpPr>
          <p:nvPr>
            <p:ph idx="1"/>
          </p:nvPr>
        </p:nvSpPr>
        <p:spPr>
          <a:xfrm>
            <a:off x="-28575" y="3703928"/>
            <a:ext cx="3171825" cy="3041985"/>
          </a:xfrm>
        </p:spPr>
        <p:txBody>
          <a:bodyPr>
            <a:normAutofit/>
          </a:bodyPr>
          <a:lstStyle/>
          <a:p>
            <a:r>
              <a:rPr lang="en-GB" sz="1800" b="1" i="0" dirty="0">
                <a:solidFill>
                  <a:srgbClr val="000000"/>
                </a:solidFill>
                <a:effectLst/>
                <a:latin typeface="Times New Roman" panose="02020603050405020304" pitchFamily="18" charset="0"/>
                <a:cs typeface="Times New Roman" panose="02020603050405020304" pitchFamily="18" charset="0"/>
              </a:rPr>
              <a:t>To attract and attain customers with high-valued products and services and the most satisfying ownership experience.</a:t>
            </a:r>
          </a:p>
          <a:p>
            <a:r>
              <a:rPr lang="en-GB" sz="1800" b="1" dirty="0">
                <a:solidFill>
                  <a:srgbClr val="000000"/>
                </a:solidFill>
                <a:latin typeface="Times New Roman" panose="02020603050405020304" pitchFamily="18" charset="0"/>
                <a:cs typeface="Times New Roman" panose="02020603050405020304" pitchFamily="18" charset="0"/>
              </a:rPr>
              <a:t>Automotive products for B2B and B2C customers of different segmentations.</a:t>
            </a:r>
          </a:p>
          <a:p>
            <a:r>
              <a:rPr lang="en-GB" sz="1800" b="1" dirty="0">
                <a:solidFill>
                  <a:srgbClr val="000000"/>
                </a:solidFill>
                <a:latin typeface="Times New Roman" panose="02020603050405020304" pitchFamily="18" charset="0"/>
                <a:cs typeface="Times New Roman" panose="02020603050405020304" pitchFamily="18" charset="0"/>
              </a:rPr>
              <a:t>Quality, reliable and cost-effective products.</a:t>
            </a:r>
            <a:endParaRPr lang="en-GB" sz="1800" b="1" dirty="0">
              <a:latin typeface="Times New Roman" panose="02020603050405020304" pitchFamily="18" charset="0"/>
              <a:cs typeface="Times New Roman" panose="02020603050405020304" pitchFamily="18" charset="0"/>
            </a:endParaRPr>
          </a:p>
        </p:txBody>
      </p:sp>
      <p:sp>
        <p:nvSpPr>
          <p:cNvPr id="6" name="Content Placeholder 2">
            <a:extLst>
              <a:ext uri="{FF2B5EF4-FFF2-40B4-BE49-F238E27FC236}">
                <a16:creationId xmlns:a16="http://schemas.microsoft.com/office/drawing/2014/main" id="{7C713148-1AE9-1B81-8934-AE47122F8820}"/>
              </a:ext>
            </a:extLst>
          </p:cNvPr>
          <p:cNvSpPr txBox="1">
            <a:spLocks/>
          </p:cNvSpPr>
          <p:nvPr/>
        </p:nvSpPr>
        <p:spPr>
          <a:xfrm>
            <a:off x="2924175" y="3703929"/>
            <a:ext cx="3171825" cy="29826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Hybrid &amp; Electric vehicles, good suspension system and great price, reliable products.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Almost everywhere in the world, good </a:t>
            </a:r>
            <a:r>
              <a:rPr kumimoji="0" lang="en-GB" sz="20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centers</a:t>
            </a:r>
            <a:r>
              <a:rPr kumimoji="0" lang="en-GB" sz="20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/locations of dealers and sales and spare parts.</a:t>
            </a: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ontent Placeholder 2">
            <a:extLst>
              <a:ext uri="{FF2B5EF4-FFF2-40B4-BE49-F238E27FC236}">
                <a16:creationId xmlns:a16="http://schemas.microsoft.com/office/drawing/2014/main" id="{3F8CF2CE-CA9D-6435-086B-2B0AAB2A026E}"/>
              </a:ext>
            </a:extLst>
          </p:cNvPr>
          <p:cNvSpPr txBox="1">
            <a:spLocks/>
          </p:cNvSpPr>
          <p:nvPr/>
        </p:nvSpPr>
        <p:spPr>
          <a:xfrm>
            <a:off x="6105525" y="3703929"/>
            <a:ext cx="3171825" cy="315407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9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Over 800+ suppliers based on an open-door policy relationship.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9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The majority of SME suppliers help to manufacture different products.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9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Logistic partners – operate a milk-run service, picking up parts from multiple supplier locations delivering just-in-time to support our production and B2B and B2C customers. </a:t>
            </a: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A871166A-9551-EB5E-CE42-05C5B08A83DF}"/>
              </a:ext>
            </a:extLst>
          </p:cNvPr>
          <p:cNvSpPr txBox="1">
            <a:spLocks/>
          </p:cNvSpPr>
          <p:nvPr/>
        </p:nvSpPr>
        <p:spPr>
          <a:xfrm>
            <a:off x="9067800" y="3703928"/>
            <a:ext cx="3171825" cy="315407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9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B2B, B2C, B2G (Demographic, Geographic &amp; Behavioural customers).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9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After-sales service, customer support </a:t>
            </a:r>
            <a:r>
              <a:rPr kumimoji="0" lang="en-GB" sz="1900" b="1"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centers</a:t>
            </a:r>
            <a:r>
              <a:rPr kumimoji="0" lang="en-GB" sz="19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product delivery services and installation of electric vehicle chargers.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9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Personal and business finance.</a:t>
            </a:r>
          </a:p>
        </p:txBody>
      </p:sp>
    </p:spTree>
    <p:extLst>
      <p:ext uri="{BB962C8B-B14F-4D97-AF65-F5344CB8AC3E}">
        <p14:creationId xmlns:p14="http://schemas.microsoft.com/office/powerpoint/2010/main" val="3900550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ssolv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dissolve">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dissolve">
                                      <p:cBhvr>
                                        <p:cTn id="27" dur="500"/>
                                        <p:tgtEl>
                                          <p:spTgt spid="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Effect transition="in" filter="dissolve">
                                      <p:cBhvr>
                                        <p:cTn id="32" dur="500"/>
                                        <p:tgtEl>
                                          <p:spTgt spid="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animEffect transition="in" filter="dissolve">
                                      <p:cBhvr>
                                        <p:cTn id="37" dur="500"/>
                                        <p:tgtEl>
                                          <p:spTgt spid="7">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7">
                                            <p:txEl>
                                              <p:pRg st="2" end="2"/>
                                            </p:txEl>
                                          </p:spTgt>
                                        </p:tgtEl>
                                        <p:attrNameLst>
                                          <p:attrName>style.visibility</p:attrName>
                                        </p:attrNameLst>
                                      </p:cBhvr>
                                      <p:to>
                                        <p:strVal val="visible"/>
                                      </p:to>
                                    </p:set>
                                    <p:animEffect transition="in" filter="dissolve">
                                      <p:cBhvr>
                                        <p:cTn id="42" dur="500"/>
                                        <p:tgtEl>
                                          <p:spTgt spid="7">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animEffect transition="in" filter="dissolve">
                                      <p:cBhvr>
                                        <p:cTn id="47" dur="500"/>
                                        <p:tgtEl>
                                          <p:spTgt spid="8">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8">
                                            <p:txEl>
                                              <p:pRg st="1" end="1"/>
                                            </p:txEl>
                                          </p:spTgt>
                                        </p:tgtEl>
                                        <p:attrNameLst>
                                          <p:attrName>style.visibility</p:attrName>
                                        </p:attrNameLst>
                                      </p:cBhvr>
                                      <p:to>
                                        <p:strVal val="visible"/>
                                      </p:to>
                                    </p:set>
                                    <p:animEffect transition="in" filter="dissolve">
                                      <p:cBhvr>
                                        <p:cTn id="52" dur="500"/>
                                        <p:tgtEl>
                                          <p:spTgt spid="8">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8">
                                            <p:txEl>
                                              <p:pRg st="2" end="2"/>
                                            </p:txEl>
                                          </p:spTgt>
                                        </p:tgtEl>
                                        <p:attrNameLst>
                                          <p:attrName>style.visibility</p:attrName>
                                        </p:attrNameLst>
                                      </p:cBhvr>
                                      <p:to>
                                        <p:strVal val="visible"/>
                                      </p:to>
                                    </p:set>
                                    <p:animEffect transition="in" filter="dissolve">
                                      <p:cBhvr>
                                        <p:cTn id="5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4EEB4-38E5-768B-C830-6B4483A42370}"/>
              </a:ext>
            </a:extLst>
          </p:cNvPr>
          <p:cNvSpPr>
            <a:spLocks noGrp="1"/>
          </p:cNvSpPr>
          <p:nvPr>
            <p:ph type="title"/>
          </p:nvPr>
        </p:nvSpPr>
        <p:spPr/>
        <p:txBody>
          <a:bodyPr/>
          <a:lstStyle/>
          <a:p>
            <a:r>
              <a:rPr lang="en-US" dirty="0"/>
              <a:t>Thanks for Listening!</a:t>
            </a:r>
          </a:p>
        </p:txBody>
      </p:sp>
      <p:sp>
        <p:nvSpPr>
          <p:cNvPr id="3" name="Content Placeholder 2">
            <a:extLst>
              <a:ext uri="{FF2B5EF4-FFF2-40B4-BE49-F238E27FC236}">
                <a16:creationId xmlns:a16="http://schemas.microsoft.com/office/drawing/2014/main" id="{A6A43260-9AE3-853A-5FD3-F7A0FBE2CE0E}"/>
              </a:ext>
            </a:extLst>
          </p:cNvPr>
          <p:cNvSpPr>
            <a:spLocks noGrp="1"/>
          </p:cNvSpPr>
          <p:nvPr>
            <p:ph idx="1"/>
          </p:nvPr>
        </p:nvSpPr>
        <p:spPr/>
        <p:txBody>
          <a:bodyPr/>
          <a:lstStyle/>
          <a:p>
            <a:pPr lvl="2"/>
            <a:endParaRPr lang="en-US" dirty="0"/>
          </a:p>
        </p:txBody>
      </p:sp>
    </p:spTree>
    <p:extLst>
      <p:ext uri="{BB962C8B-B14F-4D97-AF65-F5344CB8AC3E}">
        <p14:creationId xmlns:p14="http://schemas.microsoft.com/office/powerpoint/2010/main" val="787393194"/>
      </p:ext>
    </p:extLst>
  </p:cSld>
  <p:clrMapOvr>
    <a:masterClrMapping/>
  </p:clrMapOvr>
  <p:transition>
    <p:fade/>
  </p:transition>
</p:sld>
</file>

<file path=ppt/theme/theme1.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UoG PALETTE 1">
      <a:dk1>
        <a:srgbClr val="797979"/>
      </a:dk1>
      <a:lt1>
        <a:srgbClr val="FFFFFF"/>
      </a:lt1>
      <a:dk2>
        <a:srgbClr val="000000"/>
      </a:dk2>
      <a:lt2>
        <a:srgbClr val="E7E6E6"/>
      </a:lt2>
      <a:accent1>
        <a:srgbClr val="3C2B6E"/>
      </a:accent1>
      <a:accent2>
        <a:srgbClr val="7383BF"/>
      </a:accent2>
      <a:accent3>
        <a:srgbClr val="E85E8D"/>
      </a:accent3>
      <a:accent4>
        <a:srgbClr val="00B388"/>
      </a:accent4>
      <a:accent5>
        <a:srgbClr val="E04E39"/>
      </a:accent5>
      <a:accent6>
        <a:srgbClr val="FFCE00"/>
      </a:accent6>
      <a:hlink>
        <a:srgbClr val="18F3F0"/>
      </a:hlink>
      <a:folHlink>
        <a:srgbClr val="EE00C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7 UoG MASTER" id="{E8DCF791-3F10-4B07-9AA6-354CD894373F}" vid="{8CF34F4E-639A-471D-B185-4616EAB68C6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7752</TotalTime>
  <Words>1988</Words>
  <Application>Microsoft Office PowerPoint</Application>
  <PresentationFormat>Widescreen</PresentationFormat>
  <Paragraphs>180</Paragraphs>
  <Slides>31</Slides>
  <Notes>2</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31</vt:i4>
      </vt:variant>
    </vt:vector>
  </HeadingPairs>
  <TitlesOfParts>
    <vt:vector size="41" baseType="lpstr">
      <vt:lpstr>Antonio</vt:lpstr>
      <vt:lpstr>Arial</vt:lpstr>
      <vt:lpstr>Calibri</vt:lpstr>
      <vt:lpstr>Calibri Light</vt:lpstr>
      <vt:lpstr>MentiText</vt:lpstr>
      <vt:lpstr>Times New Roman</vt:lpstr>
      <vt:lpstr>Wingdings</vt:lpstr>
      <vt:lpstr>Work Sans</vt:lpstr>
      <vt:lpstr>Office Theme 2013 - 2022</vt:lpstr>
      <vt:lpstr>1_Office Theme</vt:lpstr>
      <vt:lpstr>BUSI 1764 Global Entrepreneurship and Innovation </vt:lpstr>
      <vt:lpstr>Session Objectives</vt:lpstr>
      <vt:lpstr>Agenda</vt:lpstr>
      <vt:lpstr>PowerPoint Presentation</vt:lpstr>
      <vt:lpstr>What is opportunity?</vt:lpstr>
      <vt:lpstr>Are opportunities discovered or created?</vt:lpstr>
      <vt:lpstr>Example of discovered opportunities </vt:lpstr>
      <vt:lpstr>Examples of created opportunities </vt:lpstr>
      <vt:lpstr>Dynamic capabilities </vt:lpstr>
      <vt:lpstr>Dynamic capabilities framework</vt:lpstr>
      <vt:lpstr>Internationalizing </vt:lpstr>
      <vt:lpstr>Where does Innovation come in?</vt:lpstr>
      <vt:lpstr>PowerPoint Presentation</vt:lpstr>
      <vt:lpstr>PowerPoint Presentation</vt:lpstr>
      <vt:lpstr>BMC- The alternative view</vt:lpstr>
      <vt:lpstr>How does this lead to competitiveness and survivability?</vt:lpstr>
      <vt:lpstr>Building and managing a new entrepreneurial firm – 4 framework strategies - for longer sustainability in the market</vt:lpstr>
      <vt:lpstr>1. Core Strategy – How a firm competes</vt:lpstr>
      <vt:lpstr>2. Strategic resources - how a firm  acquires and  uses its  resources  </vt:lpstr>
      <vt:lpstr>3. Partnership network - how a firm structures and  nurtures its  partnerships (outsourcing/insourcing)  </vt:lpstr>
      <vt:lpstr>4. Customer interface - how a firm  interfaces  with its  customers  </vt:lpstr>
      <vt:lpstr>Navigating Complexity: Using the Business Model Canvas</vt:lpstr>
      <vt:lpstr>Open the Airbnb case study</vt:lpstr>
      <vt:lpstr>Airbnb</vt:lpstr>
      <vt:lpstr>Business Model Canvas- AirBnB</vt:lpstr>
      <vt:lpstr>Airbnb- using lean canvas tools</vt:lpstr>
      <vt:lpstr>Airbnb- SWOT</vt:lpstr>
      <vt:lpstr>Case Study: Toyota</vt:lpstr>
      <vt:lpstr>Your Turn: Toyota</vt:lpstr>
      <vt:lpstr>Toyota – where does innovation lead to competitiveness?</vt:lpstr>
      <vt:lpstr>Thanks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 1692- INTERNATIONAL ENTREPRENEURSHIP</dc:title>
  <dc:creator>Costales, Emilio (2016)</dc:creator>
  <cp:lastModifiedBy>sylvester mujakperuo</cp:lastModifiedBy>
  <cp:revision>157</cp:revision>
  <dcterms:created xsi:type="dcterms:W3CDTF">2023-01-06T16:57:31Z</dcterms:created>
  <dcterms:modified xsi:type="dcterms:W3CDTF">2024-10-03T19:42:01Z</dcterms:modified>
</cp:coreProperties>
</file>