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7" r:id="rId2"/>
    <p:sldId id="4439" r:id="rId3"/>
    <p:sldId id="296" r:id="rId4"/>
    <p:sldId id="297" r:id="rId5"/>
    <p:sldId id="304" r:id="rId6"/>
    <p:sldId id="308" r:id="rId7"/>
    <p:sldId id="309" r:id="rId8"/>
    <p:sldId id="306" r:id="rId9"/>
    <p:sldId id="305" r:id="rId10"/>
    <p:sldId id="4451" r:id="rId11"/>
    <p:sldId id="4452" r:id="rId12"/>
    <p:sldId id="4453" r:id="rId13"/>
    <p:sldId id="3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63"/>
    <p:restoredTop sz="67500"/>
  </p:normalViewPr>
  <p:slideViewPr>
    <p:cSldViewPr snapToGrid="0">
      <p:cViewPr varScale="1">
        <p:scale>
          <a:sx n="66" d="100"/>
          <a:sy n="66" d="100"/>
        </p:scale>
        <p:origin x="192" y="912"/>
      </p:cViewPr>
      <p:guideLst/>
    </p:cSldViewPr>
  </p:slideViewPr>
  <p:outlineViewPr>
    <p:cViewPr>
      <p:scale>
        <a:sx n="33" d="100"/>
        <a:sy n="33" d="100"/>
      </p:scale>
      <p:origin x="0" y="-13184"/>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0960CB-1B40-4D87-9F0E-0982C9B46899}" type="doc">
      <dgm:prSet loTypeId="urn:microsoft.com/office/officeart/2005/8/layout/equation2" loCatId="relationship" qsTypeId="urn:microsoft.com/office/officeart/2005/8/quickstyle/simple1" qsCatId="simple" csTypeId="urn:microsoft.com/office/officeart/2005/8/colors/accent2_1" csCatId="accent2" phldr="1"/>
      <dgm:spPr/>
    </dgm:pt>
    <dgm:pt modelId="{FCE01674-E607-4F85-A91D-0FAC98DD74E2}" type="pres">
      <dgm:prSet presAssocID="{710960CB-1B40-4D87-9F0E-0982C9B46899}" presName="Name0" presStyleCnt="0">
        <dgm:presLayoutVars>
          <dgm:dir/>
          <dgm:resizeHandles val="exact"/>
        </dgm:presLayoutVars>
      </dgm:prSet>
      <dgm:spPr/>
    </dgm:pt>
  </dgm:ptLst>
  <dgm:cxnLst>
    <dgm:cxn modelId="{57C984A0-41D9-4A52-8D6A-26FE8819C947}" type="presOf" srcId="{710960CB-1B40-4D87-9F0E-0982C9B46899}" destId="{FCE01674-E607-4F85-A91D-0FAC98DD74E2}" srcOrd="0"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EAE982-B68B-4F45-8C4C-0FE5F320E93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7A1A6DE-FDF1-4001-B4A8-E7F4AA7EAB4B}">
      <dgm:prSet/>
      <dgm:spPr/>
      <dgm:t>
        <a:bodyPr/>
        <a:lstStyle/>
        <a:p>
          <a:pPr>
            <a:defRPr cap="all"/>
          </a:pPr>
          <a:r>
            <a:rPr lang="en-US" dirty="0"/>
            <a:t>Uncertainty</a:t>
          </a:r>
        </a:p>
      </dgm:t>
    </dgm:pt>
    <dgm:pt modelId="{9F2DCCCF-0C10-46F4-A8A5-ED455294B3A1}" type="parTrans" cxnId="{C040F13B-A880-42E3-A50B-2F6AD28A6E22}">
      <dgm:prSet/>
      <dgm:spPr/>
      <dgm:t>
        <a:bodyPr/>
        <a:lstStyle/>
        <a:p>
          <a:endParaRPr lang="en-US"/>
        </a:p>
      </dgm:t>
    </dgm:pt>
    <dgm:pt modelId="{8E9B3007-318F-4F76-8917-BA2344B16BC3}" type="sibTrans" cxnId="{C040F13B-A880-42E3-A50B-2F6AD28A6E22}">
      <dgm:prSet/>
      <dgm:spPr/>
      <dgm:t>
        <a:bodyPr/>
        <a:lstStyle/>
        <a:p>
          <a:endParaRPr lang="en-US"/>
        </a:p>
      </dgm:t>
    </dgm:pt>
    <dgm:pt modelId="{BF4EAA9B-BB03-40A4-8F32-201A759D2AB6}">
      <dgm:prSet/>
      <dgm:spPr/>
      <dgm:t>
        <a:bodyPr/>
        <a:lstStyle/>
        <a:p>
          <a:pPr>
            <a:defRPr cap="all"/>
          </a:pPr>
          <a:r>
            <a:rPr lang="en-US" dirty="0"/>
            <a:t>Risk?</a:t>
          </a:r>
        </a:p>
      </dgm:t>
    </dgm:pt>
    <dgm:pt modelId="{281A8075-273A-4E40-BCC1-3C84DF224387}" type="parTrans" cxnId="{6671A127-DA57-4E17-910B-EA3B2A933416}">
      <dgm:prSet/>
      <dgm:spPr/>
      <dgm:t>
        <a:bodyPr/>
        <a:lstStyle/>
        <a:p>
          <a:endParaRPr lang="en-US"/>
        </a:p>
      </dgm:t>
    </dgm:pt>
    <dgm:pt modelId="{96AC539F-5596-407A-A661-996C15E842A7}" type="sibTrans" cxnId="{6671A127-DA57-4E17-910B-EA3B2A933416}">
      <dgm:prSet/>
      <dgm:spPr/>
      <dgm:t>
        <a:bodyPr/>
        <a:lstStyle/>
        <a:p>
          <a:endParaRPr lang="en-US"/>
        </a:p>
      </dgm:t>
    </dgm:pt>
    <dgm:pt modelId="{55F40E73-9B95-4307-B8F9-046EF16E68F0}" type="pres">
      <dgm:prSet presAssocID="{9BEAE982-B68B-4F45-8C4C-0FE5F320E93B}" presName="root" presStyleCnt="0">
        <dgm:presLayoutVars>
          <dgm:dir/>
          <dgm:resizeHandles val="exact"/>
        </dgm:presLayoutVars>
      </dgm:prSet>
      <dgm:spPr/>
    </dgm:pt>
    <dgm:pt modelId="{D735AFE8-BA28-4181-94E4-B0DF17A9699A}" type="pres">
      <dgm:prSet presAssocID="{57A1A6DE-FDF1-4001-B4A8-E7F4AA7EAB4B}" presName="compNode" presStyleCnt="0"/>
      <dgm:spPr/>
    </dgm:pt>
    <dgm:pt modelId="{954A5749-8B1C-4FD6-A6A7-931AB71E4912}" type="pres">
      <dgm:prSet presAssocID="{57A1A6DE-FDF1-4001-B4A8-E7F4AA7EAB4B}" presName="iconBgRect" presStyleLbl="bgShp" presStyleIdx="0" presStyleCnt="2"/>
      <dgm:spPr/>
    </dgm:pt>
    <dgm:pt modelId="{6EA02991-7549-4A0B-88E2-BE7AF3969243}" type="pres">
      <dgm:prSet presAssocID="{57A1A6DE-FDF1-4001-B4A8-E7F4AA7EAB4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AA62C935-DE38-4C9E-B4DF-6203EF09A47D}" type="pres">
      <dgm:prSet presAssocID="{57A1A6DE-FDF1-4001-B4A8-E7F4AA7EAB4B}" presName="spaceRect" presStyleCnt="0"/>
      <dgm:spPr/>
    </dgm:pt>
    <dgm:pt modelId="{F5D4C316-7171-4AF8-A8DB-086DE4BC56AE}" type="pres">
      <dgm:prSet presAssocID="{57A1A6DE-FDF1-4001-B4A8-E7F4AA7EAB4B}" presName="textRect" presStyleLbl="revTx" presStyleIdx="0" presStyleCnt="2">
        <dgm:presLayoutVars>
          <dgm:chMax val="1"/>
          <dgm:chPref val="1"/>
        </dgm:presLayoutVars>
      </dgm:prSet>
      <dgm:spPr/>
    </dgm:pt>
    <dgm:pt modelId="{9326E398-E078-4125-B854-B50DC470BFCB}" type="pres">
      <dgm:prSet presAssocID="{8E9B3007-318F-4F76-8917-BA2344B16BC3}" presName="sibTrans" presStyleCnt="0"/>
      <dgm:spPr/>
    </dgm:pt>
    <dgm:pt modelId="{6F40C7BA-D676-48B2-8A22-3F62350853D9}" type="pres">
      <dgm:prSet presAssocID="{BF4EAA9B-BB03-40A4-8F32-201A759D2AB6}" presName="compNode" presStyleCnt="0"/>
      <dgm:spPr/>
    </dgm:pt>
    <dgm:pt modelId="{E88D4A25-8A90-4D04-B8DF-04CD9AAB7E1F}" type="pres">
      <dgm:prSet presAssocID="{BF4EAA9B-BB03-40A4-8F32-201A759D2AB6}" presName="iconBgRect" presStyleLbl="bgShp" presStyleIdx="1" presStyleCnt="2"/>
      <dgm:spPr/>
    </dgm:pt>
    <dgm:pt modelId="{1F3E6129-DD30-439E-84B4-E7D333B08932}" type="pres">
      <dgm:prSet presAssocID="{BF4EAA9B-BB03-40A4-8F32-201A759D2AB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arning"/>
        </a:ext>
      </dgm:extLst>
    </dgm:pt>
    <dgm:pt modelId="{3E096A9D-BA01-4994-954E-0CDAD89C427C}" type="pres">
      <dgm:prSet presAssocID="{BF4EAA9B-BB03-40A4-8F32-201A759D2AB6}" presName="spaceRect" presStyleCnt="0"/>
      <dgm:spPr/>
    </dgm:pt>
    <dgm:pt modelId="{9C4474C4-F873-4FA5-8D76-5E6F642183C2}" type="pres">
      <dgm:prSet presAssocID="{BF4EAA9B-BB03-40A4-8F32-201A759D2AB6}" presName="textRect" presStyleLbl="revTx" presStyleIdx="1" presStyleCnt="2">
        <dgm:presLayoutVars>
          <dgm:chMax val="1"/>
          <dgm:chPref val="1"/>
        </dgm:presLayoutVars>
      </dgm:prSet>
      <dgm:spPr/>
    </dgm:pt>
  </dgm:ptLst>
  <dgm:cxnLst>
    <dgm:cxn modelId="{3C79E90C-4E66-4E7D-A51B-29891BD29991}" type="presOf" srcId="{57A1A6DE-FDF1-4001-B4A8-E7F4AA7EAB4B}" destId="{F5D4C316-7171-4AF8-A8DB-086DE4BC56AE}" srcOrd="0" destOrd="0" presId="urn:microsoft.com/office/officeart/2018/5/layout/IconCircleLabelList"/>
    <dgm:cxn modelId="{6671A127-DA57-4E17-910B-EA3B2A933416}" srcId="{9BEAE982-B68B-4F45-8C4C-0FE5F320E93B}" destId="{BF4EAA9B-BB03-40A4-8F32-201A759D2AB6}" srcOrd="1" destOrd="0" parTransId="{281A8075-273A-4E40-BCC1-3C84DF224387}" sibTransId="{96AC539F-5596-407A-A661-996C15E842A7}"/>
    <dgm:cxn modelId="{C040F13B-A880-42E3-A50B-2F6AD28A6E22}" srcId="{9BEAE982-B68B-4F45-8C4C-0FE5F320E93B}" destId="{57A1A6DE-FDF1-4001-B4A8-E7F4AA7EAB4B}" srcOrd="0" destOrd="0" parTransId="{9F2DCCCF-0C10-46F4-A8A5-ED455294B3A1}" sibTransId="{8E9B3007-318F-4F76-8917-BA2344B16BC3}"/>
    <dgm:cxn modelId="{67C9E24F-4C41-4958-88D6-78DB652B82E7}" type="presOf" srcId="{BF4EAA9B-BB03-40A4-8F32-201A759D2AB6}" destId="{9C4474C4-F873-4FA5-8D76-5E6F642183C2}" srcOrd="0" destOrd="0" presId="urn:microsoft.com/office/officeart/2018/5/layout/IconCircleLabelList"/>
    <dgm:cxn modelId="{E874EEA5-6B40-4445-A105-B518B1520629}" type="presOf" srcId="{9BEAE982-B68B-4F45-8C4C-0FE5F320E93B}" destId="{55F40E73-9B95-4307-B8F9-046EF16E68F0}" srcOrd="0" destOrd="0" presId="urn:microsoft.com/office/officeart/2018/5/layout/IconCircleLabelList"/>
    <dgm:cxn modelId="{BF7219E8-DD8B-4879-9718-BF530A47F328}" type="presParOf" srcId="{55F40E73-9B95-4307-B8F9-046EF16E68F0}" destId="{D735AFE8-BA28-4181-94E4-B0DF17A9699A}" srcOrd="0" destOrd="0" presId="urn:microsoft.com/office/officeart/2018/5/layout/IconCircleLabelList"/>
    <dgm:cxn modelId="{C0D584F6-6E22-4701-B3E4-765C29FF28E7}" type="presParOf" srcId="{D735AFE8-BA28-4181-94E4-B0DF17A9699A}" destId="{954A5749-8B1C-4FD6-A6A7-931AB71E4912}" srcOrd="0" destOrd="0" presId="urn:microsoft.com/office/officeart/2018/5/layout/IconCircleLabelList"/>
    <dgm:cxn modelId="{8C2C3D13-9EB5-47AA-9980-CEC453C668D2}" type="presParOf" srcId="{D735AFE8-BA28-4181-94E4-B0DF17A9699A}" destId="{6EA02991-7549-4A0B-88E2-BE7AF3969243}" srcOrd="1" destOrd="0" presId="urn:microsoft.com/office/officeart/2018/5/layout/IconCircleLabelList"/>
    <dgm:cxn modelId="{2322914D-B322-4813-8EEE-792BBA440766}" type="presParOf" srcId="{D735AFE8-BA28-4181-94E4-B0DF17A9699A}" destId="{AA62C935-DE38-4C9E-B4DF-6203EF09A47D}" srcOrd="2" destOrd="0" presId="urn:microsoft.com/office/officeart/2018/5/layout/IconCircleLabelList"/>
    <dgm:cxn modelId="{C56FB3F9-4979-4DFD-B1AA-ECA8A87A7400}" type="presParOf" srcId="{D735AFE8-BA28-4181-94E4-B0DF17A9699A}" destId="{F5D4C316-7171-4AF8-A8DB-086DE4BC56AE}" srcOrd="3" destOrd="0" presId="urn:microsoft.com/office/officeart/2018/5/layout/IconCircleLabelList"/>
    <dgm:cxn modelId="{D34CE851-1CED-42E9-A7B9-83A8563B1764}" type="presParOf" srcId="{55F40E73-9B95-4307-B8F9-046EF16E68F0}" destId="{9326E398-E078-4125-B854-B50DC470BFCB}" srcOrd="1" destOrd="0" presId="urn:microsoft.com/office/officeart/2018/5/layout/IconCircleLabelList"/>
    <dgm:cxn modelId="{5BFC864C-D7BE-4BC3-AA7A-C64EB98587E7}" type="presParOf" srcId="{55F40E73-9B95-4307-B8F9-046EF16E68F0}" destId="{6F40C7BA-D676-48B2-8A22-3F62350853D9}" srcOrd="2" destOrd="0" presId="urn:microsoft.com/office/officeart/2018/5/layout/IconCircleLabelList"/>
    <dgm:cxn modelId="{85D0F01F-F273-4173-9A13-D5B31456148C}" type="presParOf" srcId="{6F40C7BA-D676-48B2-8A22-3F62350853D9}" destId="{E88D4A25-8A90-4D04-B8DF-04CD9AAB7E1F}" srcOrd="0" destOrd="0" presId="urn:microsoft.com/office/officeart/2018/5/layout/IconCircleLabelList"/>
    <dgm:cxn modelId="{104D7F51-E6D5-4395-9EBD-90E07B3FD54A}" type="presParOf" srcId="{6F40C7BA-D676-48B2-8A22-3F62350853D9}" destId="{1F3E6129-DD30-439E-84B4-E7D333B08932}" srcOrd="1" destOrd="0" presId="urn:microsoft.com/office/officeart/2018/5/layout/IconCircleLabelList"/>
    <dgm:cxn modelId="{6BB9E7B3-F408-49F0-AFFF-7CA5D0CDB590}" type="presParOf" srcId="{6F40C7BA-D676-48B2-8A22-3F62350853D9}" destId="{3E096A9D-BA01-4994-954E-0CDAD89C427C}" srcOrd="2" destOrd="0" presId="urn:microsoft.com/office/officeart/2018/5/layout/IconCircleLabelList"/>
    <dgm:cxn modelId="{CA6DF417-95E6-4210-80D7-6870ECFCC46B}" type="presParOf" srcId="{6F40C7BA-D676-48B2-8A22-3F62350853D9}" destId="{9C4474C4-F873-4FA5-8D76-5E6F642183C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A5749-8B1C-4FD6-A6A7-931AB71E4912}">
      <dsp:nvSpPr>
        <dsp:cNvPr id="0" name=""/>
        <dsp:cNvSpPr/>
      </dsp:nvSpPr>
      <dsp:spPr>
        <a:xfrm>
          <a:off x="1903068" y="367127"/>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A02991-7549-4A0B-88E2-BE7AF3969243}">
      <dsp:nvSpPr>
        <dsp:cNvPr id="0" name=""/>
        <dsp:cNvSpPr/>
      </dsp:nvSpPr>
      <dsp:spPr>
        <a:xfrm>
          <a:off x="2371068" y="835127"/>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D4C316-7171-4AF8-A8DB-086DE4BC56AE}">
      <dsp:nvSpPr>
        <dsp:cNvPr id="0" name=""/>
        <dsp:cNvSpPr/>
      </dsp:nvSpPr>
      <dsp:spPr>
        <a:xfrm>
          <a:off x="1201068" y="324712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90000"/>
            </a:lnSpc>
            <a:spcBef>
              <a:spcPct val="0"/>
            </a:spcBef>
            <a:spcAft>
              <a:spcPct val="35000"/>
            </a:spcAft>
            <a:buNone/>
            <a:defRPr cap="all"/>
          </a:pPr>
          <a:r>
            <a:rPr lang="en-US" sz="4400" kern="1200" dirty="0"/>
            <a:t>Uncertainty</a:t>
          </a:r>
        </a:p>
      </dsp:txBody>
      <dsp:txXfrm>
        <a:off x="1201068" y="3247128"/>
        <a:ext cx="3600000" cy="720000"/>
      </dsp:txXfrm>
    </dsp:sp>
    <dsp:sp modelId="{E88D4A25-8A90-4D04-B8DF-04CD9AAB7E1F}">
      <dsp:nvSpPr>
        <dsp:cNvPr id="0" name=""/>
        <dsp:cNvSpPr/>
      </dsp:nvSpPr>
      <dsp:spPr>
        <a:xfrm>
          <a:off x="6133068" y="367127"/>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3E6129-DD30-439E-84B4-E7D333B08932}">
      <dsp:nvSpPr>
        <dsp:cNvPr id="0" name=""/>
        <dsp:cNvSpPr/>
      </dsp:nvSpPr>
      <dsp:spPr>
        <a:xfrm>
          <a:off x="6601068" y="835127"/>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4474C4-F873-4FA5-8D76-5E6F642183C2}">
      <dsp:nvSpPr>
        <dsp:cNvPr id="0" name=""/>
        <dsp:cNvSpPr/>
      </dsp:nvSpPr>
      <dsp:spPr>
        <a:xfrm>
          <a:off x="5431068" y="324712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90000"/>
            </a:lnSpc>
            <a:spcBef>
              <a:spcPct val="0"/>
            </a:spcBef>
            <a:spcAft>
              <a:spcPct val="35000"/>
            </a:spcAft>
            <a:buNone/>
            <a:defRPr cap="all"/>
          </a:pPr>
          <a:r>
            <a:rPr lang="en-US" sz="4400" kern="1200" dirty="0"/>
            <a:t>Risk?</a:t>
          </a:r>
        </a:p>
      </dsp:txBody>
      <dsp:txXfrm>
        <a:off x="5431068" y="3247128"/>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49F40-D489-D148-BEF0-AE121456DB6F}" type="datetimeFigureOut">
              <a:rPr lang="en-US" smtClean="0"/>
              <a:t>9/27/2024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8BADF-37B2-644B-8F88-85AE4859E468}" type="slidenum">
              <a:rPr lang="en-US" smtClean="0"/>
              <a:t>‹#›</a:t>
            </a:fld>
            <a:endParaRPr lang="en-US"/>
          </a:p>
        </p:txBody>
      </p:sp>
    </p:spTree>
    <p:extLst>
      <p:ext uri="{BB962C8B-B14F-4D97-AF65-F5344CB8AC3E}">
        <p14:creationId xmlns:p14="http://schemas.microsoft.com/office/powerpoint/2010/main" val="248485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1</a:t>
            </a:fld>
            <a:endParaRPr lang="en-US"/>
          </a:p>
        </p:txBody>
      </p:sp>
    </p:spTree>
    <p:extLst>
      <p:ext uri="{BB962C8B-B14F-4D97-AF65-F5344CB8AC3E}">
        <p14:creationId xmlns:p14="http://schemas.microsoft.com/office/powerpoint/2010/main" val="3712729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Discovered – opportunities are objective phenomena ( they are caused by exogenous factors such as shifts in tech changes,  changes to consumer preference, political changes, regulatory changes, </a:t>
            </a:r>
            <a:r>
              <a:rPr lang="en-GB" dirty="0" err="1"/>
              <a:t>e.t.c</a:t>
            </a:r>
            <a:r>
              <a:rPr lang="en-GB" dirty="0"/>
              <a:t>; opportunity exist waiting to be discovered). key difference between entrepreneurs and non-entrepreneurs is ex ante, actions taken prior/before an opportunity is discovered. ‘Alertness’ to identify and exploit opportunities. Decisions are made under conditions of risk, but entrepreneurs are able to evaluate the risk-reward profiles and outcome probabilities are known- some entrepreneurs are better equipped resource and information wise and to undertake this risk evaluation than others; hence they do better and faster.</a:t>
            </a:r>
          </a:p>
          <a:p>
            <a:r>
              <a:rPr lang="en-GB" dirty="0"/>
              <a:t>Created opportunities: opportunities created by actions endogenous to entrepreneurs through their actions and reactions to produce new products/services that don’t exist…in creation theory, entrepreneurs don’t wait for exogenous events to form opportunities, they act and their action lead to creation of opportunities.</a:t>
            </a:r>
          </a:p>
          <a:p>
            <a:r>
              <a:rPr lang="en-GB" dirty="0"/>
              <a:t>In creation theory difference between entrepreneurs and non entrepreneurs is also ex ante, but is more pronounced ex post of previous experiences. Jobs had experiences creating before launch of iPad, created iPhone, iPod, Mac computer.</a:t>
            </a:r>
          </a:p>
        </p:txBody>
      </p:sp>
      <p:sp>
        <p:nvSpPr>
          <p:cNvPr id="4" name="Slide Number Placeholder 3"/>
          <p:cNvSpPr>
            <a:spLocks noGrp="1"/>
          </p:cNvSpPr>
          <p:nvPr>
            <p:ph type="sldNum" sz="quarter" idx="5"/>
          </p:nvPr>
        </p:nvSpPr>
        <p:spPr/>
        <p:txBody>
          <a:bodyPr/>
          <a:lstStyle/>
          <a:p>
            <a:fld id="{B66F2209-FAAD-47BF-8F0E-F45A63C0CF56}" type="slidenum">
              <a:rPr lang="en-GB" smtClean="0"/>
              <a:t>9</a:t>
            </a:fld>
            <a:endParaRPr lang="en-GB"/>
          </a:p>
        </p:txBody>
      </p:sp>
    </p:spTree>
    <p:extLst>
      <p:ext uri="{BB962C8B-B14F-4D97-AF65-F5344CB8AC3E}">
        <p14:creationId xmlns:p14="http://schemas.microsoft.com/office/powerpoint/2010/main" val="654586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11</a:t>
            </a:fld>
            <a:endParaRPr lang="en-US"/>
          </a:p>
        </p:txBody>
      </p:sp>
    </p:spTree>
    <p:extLst>
      <p:ext uri="{BB962C8B-B14F-4D97-AF65-F5344CB8AC3E}">
        <p14:creationId xmlns:p14="http://schemas.microsoft.com/office/powerpoint/2010/main" val="401305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rPr>
              <a:t>Mill, John Stuart. </a:t>
            </a:r>
            <a:r>
              <a:rPr lang="en-GB" sz="1800" dirty="0">
                <a:effectLst/>
                <a:latin typeface="Times New Roman,Italic"/>
              </a:rPr>
              <a:t>Principles of Political Economy with some of their Applications to Social Philosophy</a:t>
            </a:r>
            <a:r>
              <a:rPr lang="en-GB" sz="1800" dirty="0">
                <a:effectLst/>
                <a:latin typeface="Times New Roman" panose="02020603050405020304" pitchFamily="18" charset="0"/>
              </a:rPr>
              <a:t>. William J. Ashley, ed. 1909. Library of Economics and Liberty. Retrieved April 23, 2015 from the World Wide Web: http://</a:t>
            </a:r>
            <a:r>
              <a:rPr lang="en-GB" sz="1800" dirty="0" err="1">
                <a:effectLst/>
                <a:latin typeface="Times New Roman" panose="02020603050405020304" pitchFamily="18" charset="0"/>
              </a:rPr>
              <a:t>www.econlib.org</a:t>
            </a:r>
            <a:r>
              <a:rPr lang="en-GB" sz="1800" dirty="0">
                <a:effectLst/>
                <a:latin typeface="Times New Roman" panose="02020603050405020304" pitchFamily="18" charset="0"/>
              </a:rPr>
              <a:t>/library/Mill/</a:t>
            </a:r>
            <a:r>
              <a:rPr lang="en-GB" sz="1800" dirty="0" err="1">
                <a:effectLst/>
                <a:latin typeface="Times New Roman" panose="02020603050405020304" pitchFamily="18" charset="0"/>
              </a:rPr>
              <a:t>mlP.html</a:t>
            </a:r>
            <a:r>
              <a:rPr lang="en-GB" sz="1800" dirty="0">
                <a:effectLst/>
                <a:latin typeface="Times New Roman" panose="02020603050405020304" pitchFamily="18" charset="0"/>
              </a:rPr>
              <a:t> </a:t>
            </a:r>
            <a:endParaRPr lang="en-GB" dirty="0"/>
          </a:p>
          <a:p>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12</a:t>
            </a:fld>
            <a:endParaRPr lang="en-US"/>
          </a:p>
        </p:txBody>
      </p:sp>
    </p:spTree>
    <p:extLst>
      <p:ext uri="{BB962C8B-B14F-4D97-AF65-F5344CB8AC3E}">
        <p14:creationId xmlns:p14="http://schemas.microsoft.com/office/powerpoint/2010/main" val="62645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1F6B-D976-B618-FAE9-03C38CF115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594982C-41D9-676F-C580-4967D2CC5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A13161-E83C-2389-3151-6CC6C29893E1}"/>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5" name="Footer Placeholder 4">
            <a:extLst>
              <a:ext uri="{FF2B5EF4-FFF2-40B4-BE49-F238E27FC236}">
                <a16:creationId xmlns:a16="http://schemas.microsoft.com/office/drawing/2014/main" id="{2D49F062-E0C3-2C10-4E67-8DA3A2BC81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84E44-909C-B729-10C0-0288C6F45B0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52885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B7F0-B402-DDFB-6F8C-0DDF7A3BB5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241AF9-B146-D572-4AEA-938B8F116A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095E07-71A7-E487-19F4-14A65A151295}"/>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5" name="Footer Placeholder 4">
            <a:extLst>
              <a:ext uri="{FF2B5EF4-FFF2-40B4-BE49-F238E27FC236}">
                <a16:creationId xmlns:a16="http://schemas.microsoft.com/office/drawing/2014/main" id="{5ABCDC55-65EB-C558-F599-1743B4AAA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57E45-68BB-774F-2A26-4319DD5CE7A4}"/>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60344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42E5-572F-CB1E-9FD9-E4D3A1FEF5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BE17054-0356-BBE1-5112-8DAB38CCF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ECF8CD-EFFA-2594-31FF-2BC70E303CC1}"/>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5" name="Footer Placeholder 4">
            <a:extLst>
              <a:ext uri="{FF2B5EF4-FFF2-40B4-BE49-F238E27FC236}">
                <a16:creationId xmlns:a16="http://schemas.microsoft.com/office/drawing/2014/main" id="{A55D8AF8-C30A-0D85-B3D1-ACBFC0426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66BC-98E8-20E2-B654-2051BAE0BEC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56872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968C-3483-31F6-80E1-8A1E8953011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EEDE37-65CB-FB04-36D6-224DFEFB38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AD2E50-E3A4-F242-D523-A90041034F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2D0C6B-8FB6-A423-5582-D4C90FAAEC56}"/>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6" name="Footer Placeholder 5">
            <a:extLst>
              <a:ext uri="{FF2B5EF4-FFF2-40B4-BE49-F238E27FC236}">
                <a16:creationId xmlns:a16="http://schemas.microsoft.com/office/drawing/2014/main" id="{256BF46D-80A2-0DFC-EF4A-CAE5F4006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C132-3B16-E446-3595-E1F4715C5BFC}"/>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8036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42D0-42AA-FAEC-BD27-430930824F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B6C94A-7C99-61F4-1FA8-169E6D717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1212ED-E2FC-762C-BD2B-C0A706B3A3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79800BD-C51F-2D50-DA5C-1742B946F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9BD09A-DEF1-E088-7175-4AC8F97D8D4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409F108-88C0-1839-2F81-FE88C9AB8533}"/>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8" name="Footer Placeholder 7">
            <a:extLst>
              <a:ext uri="{FF2B5EF4-FFF2-40B4-BE49-F238E27FC236}">
                <a16:creationId xmlns:a16="http://schemas.microsoft.com/office/drawing/2014/main" id="{1C782EDF-ADE6-0A91-632A-61575FCE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7BFF3-3F86-A2AF-6CB6-07DA93EDA6F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0360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2655-61E9-EEE2-A813-9625C9C010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BA627F-702F-4D9E-E939-CAC1BB72690F}"/>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4" name="Footer Placeholder 3">
            <a:extLst>
              <a:ext uri="{FF2B5EF4-FFF2-40B4-BE49-F238E27FC236}">
                <a16:creationId xmlns:a16="http://schemas.microsoft.com/office/drawing/2014/main" id="{3E80F8E1-D837-DC5B-7757-BC20EFC14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CF4476-F6B4-07E8-EEC0-C6B975AD879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241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29609-C4B3-F7AC-92E1-4EC827393B4C}"/>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3" name="Footer Placeholder 2">
            <a:extLst>
              <a:ext uri="{FF2B5EF4-FFF2-40B4-BE49-F238E27FC236}">
                <a16:creationId xmlns:a16="http://schemas.microsoft.com/office/drawing/2014/main" id="{8088C00B-9EB9-D0E3-7085-A8B9510A68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BDDD02-3207-358C-79A2-B72EB60184F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11442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1405-DBE7-9043-E989-A1452698B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CD31F68-40FD-EBE7-CF17-59FCA134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E28F127-B5F1-F6E8-0A18-178184244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96427-CA47-A836-4D24-7A33E699F73C}"/>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6" name="Footer Placeholder 5">
            <a:extLst>
              <a:ext uri="{FF2B5EF4-FFF2-40B4-BE49-F238E27FC236}">
                <a16:creationId xmlns:a16="http://schemas.microsoft.com/office/drawing/2014/main" id="{E365C915-7AD4-AB22-9B60-8471897FC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561D5C-D204-056B-5077-FC815862063D}"/>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82129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12A8-2C9B-043A-DBCF-A588C6175E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7CBBA7-B3E2-EEBD-4AA1-A3DDC9CD0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9339-FF4D-8A8C-6DC6-FDB54BA3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FC9D76-07E1-1B91-2740-FEB4E232C87C}"/>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6" name="Footer Placeholder 5">
            <a:extLst>
              <a:ext uri="{FF2B5EF4-FFF2-40B4-BE49-F238E27FC236}">
                <a16:creationId xmlns:a16="http://schemas.microsoft.com/office/drawing/2014/main" id="{96625844-2D8E-B8A5-F46F-02E97F0CC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83D6C-0BB2-47C6-84F7-CBD0158431B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41836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473-DE31-1433-3370-FC1FF55238C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293905-4D86-7454-D42E-41121043C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C58EA0-7573-C637-E744-B1B7D9250D80}"/>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5" name="Footer Placeholder 4">
            <a:extLst>
              <a:ext uri="{FF2B5EF4-FFF2-40B4-BE49-F238E27FC236}">
                <a16:creationId xmlns:a16="http://schemas.microsoft.com/office/drawing/2014/main" id="{BF1D4FCD-D1C7-0000-7305-2F9E2EE39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409E1-9873-30D0-6AC7-7AA99AE4AE4F}"/>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41307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BC387D-00F7-19CA-942F-9C394FA82DA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2BD9DE-4045-6350-F64F-C5DEFCFB7F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78BD16-EA02-F2EE-9152-A13D9999FBE6}"/>
              </a:ext>
            </a:extLst>
          </p:cNvPr>
          <p:cNvSpPr>
            <a:spLocks noGrp="1"/>
          </p:cNvSpPr>
          <p:nvPr>
            <p:ph type="dt" sz="half" idx="10"/>
          </p:nvPr>
        </p:nvSpPr>
        <p:spPr/>
        <p:txBody>
          <a:bodyPr/>
          <a:lstStyle/>
          <a:p>
            <a:fld id="{1F1126CD-3B43-684E-B0D4-098A4B3C9D57}" type="datetimeFigureOut">
              <a:rPr lang="en-US" smtClean="0"/>
              <a:t>9/27/2024</a:t>
            </a:fld>
            <a:endParaRPr lang="en-US"/>
          </a:p>
        </p:txBody>
      </p:sp>
      <p:sp>
        <p:nvSpPr>
          <p:cNvPr id="5" name="Footer Placeholder 4">
            <a:extLst>
              <a:ext uri="{FF2B5EF4-FFF2-40B4-BE49-F238E27FC236}">
                <a16:creationId xmlns:a16="http://schemas.microsoft.com/office/drawing/2014/main" id="{9220EA51-AB37-400C-B0E6-25308C0C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A87-FAF4-D008-41BE-27B5547E616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26028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25091407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2000" cy="6858000"/>
          </a:xfrm>
        </p:spPr>
        <p:txBody>
          <a:bodyPr/>
          <a:lstStyle>
            <a:lvl1pPr algn="ctr">
              <a:defRPr/>
            </a:lvl1pPr>
          </a:lstStyle>
          <a:p>
            <a:r>
              <a:rPr lang="en-US"/>
              <a:t>Click icon to add picture</a:t>
            </a:r>
            <a:endParaRPr lang="en-US" dirty="0"/>
          </a:p>
        </p:txBody>
      </p:sp>
      <p:sp>
        <p:nvSpPr>
          <p:cNvPr id="11" name="Rectangle 10"/>
          <p:cNvSpPr/>
          <p:nvPr userDrawn="1"/>
        </p:nvSpPr>
        <p:spPr>
          <a:xfrm>
            <a:off x="446534" y="4284627"/>
            <a:ext cx="11292840" cy="201167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Subtitle 2"/>
          <p:cNvSpPr>
            <a:spLocks noGrp="1"/>
          </p:cNvSpPr>
          <p:nvPr>
            <p:ph type="subTitle" idx="1"/>
          </p:nvPr>
        </p:nvSpPr>
        <p:spPr>
          <a:xfrm>
            <a:off x="581194" y="5695849"/>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p:cNvSpPr/>
          <p:nvPr userDrawn="1"/>
        </p:nvSpPr>
        <p:spPr>
          <a:xfrm>
            <a:off x="446534" y="4114808"/>
            <a:ext cx="1129284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4220835"/>
            <a:ext cx="10993549" cy="1475013"/>
          </a:xfrm>
          <a:effectLst/>
        </p:spPr>
        <p:txBody>
          <a:bodyPr anchor="b">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65740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bg2"/>
                </a:solidFill>
              </a:defRPr>
            </a:lvl1pPr>
          </a:lstStyle>
          <a:p>
            <a:fld id="{5DB4ED54-5B5E-4A04-93D3-5772E3CE3818}" type="datetime1">
              <a:rPr lang="en-US" smtClean="0"/>
              <a:pPr/>
              <a:t>9/27/2024</a:t>
            </a:fld>
            <a:endParaRPr lang="en-US" dirty="0"/>
          </a:p>
        </p:txBody>
      </p:sp>
      <p:sp>
        <p:nvSpPr>
          <p:cNvPr id="4" name="Footer Placeholder 3"/>
          <p:cNvSpPr>
            <a:spLocks noGrp="1"/>
          </p:cNvSpPr>
          <p:nvPr>
            <p:ph type="ftr" sz="quarter" idx="11"/>
          </p:nvPr>
        </p:nvSpPr>
        <p:spPr/>
        <p:txBody>
          <a:bodyPr/>
          <a:lstStyle>
            <a:lvl1pPr>
              <a:defRPr>
                <a:solidFill>
                  <a:schemeClr val="bg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3A98EE3D-8CD1-4C3F-BD1C-C98C9596463C}" type="slidenum">
              <a:rPr lang="en-US" smtClean="0"/>
              <a:pPr/>
              <a:t>‹#›</a:t>
            </a:fld>
            <a:endParaRPr lang="en-US" dirty="0"/>
          </a:p>
        </p:txBody>
      </p:sp>
      <p:sp>
        <p:nvSpPr>
          <p:cNvPr id="9" name="Picture Placeholder 5"/>
          <p:cNvSpPr>
            <a:spLocks noGrp="1"/>
          </p:cNvSpPr>
          <p:nvPr>
            <p:ph type="pic" sz="quarter" idx="13"/>
          </p:nvPr>
        </p:nvSpPr>
        <p:spPr>
          <a:xfrm>
            <a:off x="0" y="5245130"/>
            <a:ext cx="12192000" cy="1612870"/>
          </a:xfrm>
        </p:spPr>
        <p:txBody>
          <a:bodyPr/>
          <a:lstStyle/>
          <a:p>
            <a:r>
              <a:rPr lang="en-US"/>
              <a:t>Click icon to add picture</a:t>
            </a:r>
            <a:endParaRPr lang="en-US" dirty="0"/>
          </a:p>
        </p:txBody>
      </p:sp>
      <p:sp>
        <p:nvSpPr>
          <p:cNvPr id="10" name="Rectangle 9"/>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19899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bg2"/>
                </a:solidFill>
              </a:defRPr>
            </a:lvl1pPr>
          </a:lstStyle>
          <a:p>
            <a:fld id="{5DB4ED54-5B5E-4A04-93D3-5772E3CE3818}" type="datetime1">
              <a:rPr lang="en-US" smtClean="0"/>
              <a:pPr/>
              <a:t>9/27/2024</a:t>
            </a:fld>
            <a:endParaRPr lang="en-US" dirty="0"/>
          </a:p>
        </p:txBody>
      </p:sp>
      <p:sp>
        <p:nvSpPr>
          <p:cNvPr id="4" name="Footer Placeholder 3"/>
          <p:cNvSpPr>
            <a:spLocks noGrp="1"/>
          </p:cNvSpPr>
          <p:nvPr>
            <p:ph type="ftr" sz="quarter" idx="11"/>
          </p:nvPr>
        </p:nvSpPr>
        <p:spPr/>
        <p:txBody>
          <a:bodyPr/>
          <a:lstStyle>
            <a:lvl1pPr>
              <a:defRPr>
                <a:solidFill>
                  <a:schemeClr val="bg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3A98EE3D-8CD1-4C3F-BD1C-C98C9596463C}" type="slidenum">
              <a:rPr lang="en-US" smtClean="0"/>
              <a:pPr/>
              <a:t>‹#›</a:t>
            </a:fld>
            <a:endParaRPr lang="en-US" dirty="0"/>
          </a:p>
        </p:txBody>
      </p:sp>
      <p:sp>
        <p:nvSpPr>
          <p:cNvPr id="9" name="Picture Placeholder 5"/>
          <p:cNvSpPr>
            <a:spLocks noGrp="1"/>
          </p:cNvSpPr>
          <p:nvPr>
            <p:ph type="pic" sz="quarter" idx="13"/>
          </p:nvPr>
        </p:nvSpPr>
        <p:spPr>
          <a:xfrm>
            <a:off x="0" y="5245130"/>
            <a:ext cx="12192000" cy="1612870"/>
          </a:xfrm>
        </p:spPr>
        <p:txBody>
          <a:bodyPr/>
          <a:lstStyle/>
          <a:p>
            <a:r>
              <a:rPr lang="en-US"/>
              <a:t>Click icon to add picture</a:t>
            </a:r>
            <a:endParaRPr lang="en-US" dirty="0"/>
          </a:p>
        </p:txBody>
      </p:sp>
      <p:sp>
        <p:nvSpPr>
          <p:cNvPr id="2" name="Rectangle 1"/>
          <p:cNvSpPr/>
          <p:nvPr userDrawn="1"/>
        </p:nvSpPr>
        <p:spPr>
          <a:xfrm>
            <a:off x="57589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3429849"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628380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9137758"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2"/>
          <p:cNvSpPr>
            <a:spLocks noGrp="1"/>
          </p:cNvSpPr>
          <p:nvPr>
            <p:ph type="body" idx="1"/>
          </p:nvPr>
        </p:nvSpPr>
        <p:spPr>
          <a:xfrm>
            <a:off x="581192" y="2988377"/>
            <a:ext cx="2492830" cy="557784"/>
          </a:xfrm>
        </p:spPr>
        <p:txBody>
          <a:bodyPr anchor="ctr">
            <a:noAutofit/>
          </a:bodyPr>
          <a:lstStyle>
            <a:lvl1pPr marL="0" indent="0" algn="ctr">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p:cNvSpPr>
            <a:spLocks noGrp="1"/>
          </p:cNvSpPr>
          <p:nvPr>
            <p:ph sz="half" idx="2"/>
          </p:nvPr>
        </p:nvSpPr>
        <p:spPr>
          <a:xfrm>
            <a:off x="581194" y="3584516"/>
            <a:ext cx="2492828"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4"/>
          <p:cNvSpPr>
            <a:spLocks noGrp="1"/>
          </p:cNvSpPr>
          <p:nvPr>
            <p:ph type="body" sz="quarter" idx="3"/>
          </p:nvPr>
        </p:nvSpPr>
        <p:spPr>
          <a:xfrm>
            <a:off x="6298472" y="2988377"/>
            <a:ext cx="2492830" cy="553373"/>
          </a:xfrm>
        </p:spPr>
        <p:txBody>
          <a:bodyPr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16" name="Content Placeholder 5"/>
          <p:cNvSpPr>
            <a:spLocks noGrp="1"/>
          </p:cNvSpPr>
          <p:nvPr>
            <p:ph sz="quarter" idx="4"/>
          </p:nvPr>
        </p:nvSpPr>
        <p:spPr>
          <a:xfrm>
            <a:off x="6298471" y="3584516"/>
            <a:ext cx="2492830"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2"/>
          <p:cNvSpPr>
            <a:spLocks noGrp="1"/>
          </p:cNvSpPr>
          <p:nvPr>
            <p:ph type="body" idx="14"/>
          </p:nvPr>
        </p:nvSpPr>
        <p:spPr>
          <a:xfrm>
            <a:off x="3444517" y="2988377"/>
            <a:ext cx="2492830" cy="557784"/>
          </a:xfrm>
        </p:spPr>
        <p:txBody>
          <a:bodyPr anchor="ctr">
            <a:noAutofit/>
          </a:bodyPr>
          <a:lstStyle>
            <a:lvl1pPr marL="0" indent="0" algn="ctr">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p:cNvSpPr>
            <a:spLocks noGrp="1"/>
          </p:cNvSpPr>
          <p:nvPr>
            <p:ph sz="half" idx="15"/>
          </p:nvPr>
        </p:nvSpPr>
        <p:spPr>
          <a:xfrm>
            <a:off x="3444519" y="3584516"/>
            <a:ext cx="2492828"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4"/>
          <p:cNvSpPr>
            <a:spLocks noGrp="1"/>
          </p:cNvSpPr>
          <p:nvPr>
            <p:ph type="body" sz="quarter" idx="16"/>
          </p:nvPr>
        </p:nvSpPr>
        <p:spPr>
          <a:xfrm>
            <a:off x="9138807" y="2988377"/>
            <a:ext cx="2492830" cy="553373"/>
          </a:xfrm>
        </p:spPr>
        <p:txBody>
          <a:bodyPr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20" name="Content Placeholder 5"/>
          <p:cNvSpPr>
            <a:spLocks noGrp="1"/>
          </p:cNvSpPr>
          <p:nvPr>
            <p:ph sz="quarter" idx="17"/>
          </p:nvPr>
        </p:nvSpPr>
        <p:spPr>
          <a:xfrm>
            <a:off x="9138806" y="3584516"/>
            <a:ext cx="2492830"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Rectangle 20"/>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57511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ign off Slide">
    <p:bg>
      <p:bgPr>
        <a:solidFill>
          <a:srgbClr val="2A1564"/>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598" y="2064572"/>
            <a:ext cx="2925646" cy="1293632"/>
          </a:xfrm>
          <a:prstGeom prst="rect">
            <a:avLst/>
          </a:prstGeom>
        </p:spPr>
      </p:pic>
      <p:sp>
        <p:nvSpPr>
          <p:cNvPr id="7" name="Rectangle 6"/>
          <p:cNvSpPr/>
          <p:nvPr userDrawn="1"/>
        </p:nvSpPr>
        <p:spPr>
          <a:xfrm>
            <a:off x="1104537" y="3258000"/>
            <a:ext cx="78377" cy="3600000"/>
          </a:xfrm>
          <a:prstGeom prst="rect">
            <a:avLst/>
          </a:prstGeom>
          <a:solidFill>
            <a:srgbClr val="00B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a:spLocks noGrp="1"/>
          </p:cNvSpPr>
          <p:nvPr>
            <p:ph idx="1" hasCustomPrompt="1"/>
          </p:nvPr>
        </p:nvSpPr>
        <p:spPr>
          <a:xfrm>
            <a:off x="1368000" y="3392425"/>
            <a:ext cx="7547400" cy="2678492"/>
          </a:xfrm>
          <a:ln>
            <a:noFill/>
          </a:ln>
        </p:spPr>
        <p:txBody>
          <a:bodyPr>
            <a:normAutofit/>
          </a:bodyPr>
          <a:lstStyle>
            <a:lvl1pPr marL="0" indent="0">
              <a:buClr>
                <a:srgbClr val="00B388"/>
              </a:buClr>
              <a:buNone/>
              <a:defRPr sz="1200" b="0" i="0" spc="300" baseline="0">
                <a:solidFill>
                  <a:schemeClr val="bg1"/>
                </a:solidFill>
                <a:latin typeface="Work Sans" charset="0"/>
                <a:ea typeface="Work Sans" charset="0"/>
                <a:cs typeface="Work Sans" charset="0"/>
              </a:defRPr>
            </a:lvl1pPr>
            <a:lvl2pPr marL="457200" indent="0">
              <a:buClr>
                <a:srgbClr val="00B388"/>
              </a:buClr>
              <a:buNone/>
              <a:defRPr>
                <a:solidFill>
                  <a:schemeClr val="bg1"/>
                </a:solidFill>
              </a:defRPr>
            </a:lvl2pPr>
            <a:lvl3pPr marL="914400" indent="0">
              <a:buClr>
                <a:srgbClr val="00B388"/>
              </a:buClr>
              <a:buNone/>
              <a:defRPr>
                <a:solidFill>
                  <a:schemeClr val="bg1"/>
                </a:solidFill>
              </a:defRPr>
            </a:lvl3pPr>
            <a:lvl4pPr marL="1371600" indent="0">
              <a:buClr>
                <a:srgbClr val="00B388"/>
              </a:buClr>
              <a:buNone/>
              <a:defRPr>
                <a:solidFill>
                  <a:schemeClr val="bg1"/>
                </a:solidFill>
              </a:defRPr>
            </a:lvl4pPr>
            <a:lvl5pPr marL="1828800" indent="0">
              <a:buClr>
                <a:srgbClr val="00B388"/>
              </a:buClr>
              <a:buNone/>
              <a:defRPr>
                <a:solidFill>
                  <a:schemeClr val="bg1"/>
                </a:solidFill>
              </a:defRPr>
            </a:lvl5pPr>
          </a:lstStyle>
          <a:p>
            <a:pPr lvl="0"/>
            <a:r>
              <a:rPr lang="en-GB" dirty="0"/>
              <a:t>Department Here</a:t>
            </a:r>
          </a:p>
          <a:p>
            <a:pPr lvl="0"/>
            <a:r>
              <a:rPr lang="en-GB" sz="1000" b="1" i="0" u="none" strike="noStrike" kern="1200" baseline="0" dirty="0">
                <a:solidFill>
                  <a:schemeClr val="bg1"/>
                </a:solidFill>
                <a:latin typeface="Arial" charset="0"/>
                <a:ea typeface="Arial" charset="0"/>
                <a:cs typeface="Arial" charset="0"/>
              </a:rPr>
              <a:t>University of Greenwich</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Old Royal Naval College</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Park Row</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Greenwich</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London SE10 9LS</a:t>
            </a:r>
            <a:endParaRPr lang="en-US" dirty="0"/>
          </a:p>
        </p:txBody>
      </p:sp>
      <p:sp>
        <p:nvSpPr>
          <p:cNvPr id="5" name="Rectangle 4"/>
          <p:cNvSpPr/>
          <p:nvPr userDrawn="1"/>
        </p:nvSpPr>
        <p:spPr>
          <a:xfrm>
            <a:off x="8915400" y="0"/>
            <a:ext cx="414819" cy="2916528"/>
          </a:xfrm>
          <a:prstGeom prst="rect">
            <a:avLst/>
          </a:prstGeom>
          <a:solidFill>
            <a:srgbClr val="00B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userDrawn="1"/>
        </p:nvSpPr>
        <p:spPr>
          <a:xfrm>
            <a:off x="1349974" y="6070918"/>
            <a:ext cx="9779726" cy="7870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400" kern="1200" baseline="0">
                <a:solidFill>
                  <a:schemeClr val="tx1"/>
                </a:solidFill>
                <a:latin typeface="tacoma" charset="0"/>
                <a:ea typeface="+mn-ea"/>
                <a:cs typeface="+mn-cs"/>
              </a:defRPr>
            </a:lvl1pPr>
            <a:lvl2pPr marL="457200" indent="0" algn="ctr" defTabSz="914400" rtl="0" eaLnBrk="1" latinLnBrk="0" hangingPunct="1">
              <a:lnSpc>
                <a:spcPct val="90000"/>
              </a:lnSpc>
              <a:spcBef>
                <a:spcPts val="500"/>
              </a:spcBef>
              <a:buFont typeface="Arial"/>
              <a:buNone/>
              <a:defRPr sz="2000" kern="1200" baseline="0">
                <a:solidFill>
                  <a:schemeClr val="tx1"/>
                </a:solidFill>
                <a:latin typeface="tacoma" charset="0"/>
                <a:ea typeface="+mn-ea"/>
                <a:cs typeface="+mn-cs"/>
              </a:defRPr>
            </a:lvl2pPr>
            <a:lvl3pPr marL="914400" indent="0" algn="ctr" defTabSz="914400" rtl="0" eaLnBrk="1" latinLnBrk="0" hangingPunct="1">
              <a:lnSpc>
                <a:spcPct val="90000"/>
              </a:lnSpc>
              <a:spcBef>
                <a:spcPts val="500"/>
              </a:spcBef>
              <a:buFont typeface="Arial"/>
              <a:buNone/>
              <a:defRPr sz="1800" kern="1200" baseline="0">
                <a:solidFill>
                  <a:schemeClr val="tx1"/>
                </a:solidFill>
                <a:latin typeface="tacoma" charset="0"/>
                <a:ea typeface="+mn-ea"/>
                <a:cs typeface="+mn-cs"/>
              </a:defRPr>
            </a:lvl3pPr>
            <a:lvl4pPr marL="1371600" indent="0" algn="ctr" defTabSz="914400" rtl="0" eaLnBrk="1" latinLnBrk="0" hangingPunct="1">
              <a:lnSpc>
                <a:spcPct val="90000"/>
              </a:lnSpc>
              <a:spcBef>
                <a:spcPts val="500"/>
              </a:spcBef>
              <a:buFont typeface="Arial"/>
              <a:buNone/>
              <a:defRPr sz="1600" kern="1200" baseline="0">
                <a:solidFill>
                  <a:schemeClr val="tx1"/>
                </a:solidFill>
                <a:latin typeface="tacoma" charset="0"/>
                <a:ea typeface="+mn-ea"/>
                <a:cs typeface="+mn-cs"/>
              </a:defRPr>
            </a:lvl4pPr>
            <a:lvl5pPr marL="1828800" indent="0" algn="ctr" defTabSz="914400" rtl="0" eaLnBrk="1" latinLnBrk="0" hangingPunct="1">
              <a:lnSpc>
                <a:spcPct val="90000"/>
              </a:lnSpc>
              <a:spcBef>
                <a:spcPts val="500"/>
              </a:spcBef>
              <a:buFont typeface="Arial"/>
              <a:buNone/>
              <a:defRPr sz="1600" kern="1200" baseline="0">
                <a:solidFill>
                  <a:schemeClr val="tx1"/>
                </a:solidFill>
                <a:latin typeface="tacoma" charset="0"/>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900" b="0" i="0" dirty="0">
                <a:solidFill>
                  <a:schemeClr val="bg1"/>
                </a:solidFill>
                <a:latin typeface="Work Sans" charset="0"/>
                <a:ea typeface="Work Sans" charset="0"/>
                <a:cs typeface="Work Sans" charset="0"/>
              </a:rPr>
              <a:t>University of Greenwich is a charity and company limited by guarantee, registered in England (reg. no. 986729).</a:t>
            </a:r>
            <a:br>
              <a:rPr lang="en-US" sz="900" b="0" i="0" dirty="0">
                <a:solidFill>
                  <a:schemeClr val="bg1"/>
                </a:solidFill>
                <a:latin typeface="Work Sans" charset="0"/>
                <a:ea typeface="Work Sans" charset="0"/>
                <a:cs typeface="Work Sans" charset="0"/>
              </a:rPr>
            </a:br>
            <a:r>
              <a:rPr lang="en-US" sz="900" b="0" i="0" dirty="0">
                <a:solidFill>
                  <a:schemeClr val="bg1"/>
                </a:solidFill>
                <a:latin typeface="Work Sans" charset="0"/>
                <a:ea typeface="Work Sans" charset="0"/>
                <a:cs typeface="Work Sans" charset="0"/>
              </a:rPr>
              <a:t>Registered office: Old Royal Naval college, Park Row, Greenwich, London SE10 9LS</a:t>
            </a:r>
          </a:p>
        </p:txBody>
      </p:sp>
      <p:pic>
        <p:nvPicPr>
          <p:cNvPr id="2" name="Picture 1"/>
          <p:cNvPicPr>
            <a:picLocks noChangeAspect="1"/>
          </p:cNvPicPr>
          <p:nvPr userDrawn="1"/>
        </p:nvPicPr>
        <p:blipFill>
          <a:blip r:embed="rId3"/>
          <a:stretch>
            <a:fillRect/>
          </a:stretch>
        </p:blipFill>
        <p:spPr>
          <a:xfrm>
            <a:off x="9497616" y="1273708"/>
            <a:ext cx="1493472" cy="1642820"/>
          </a:xfrm>
          <a:prstGeom prst="rect">
            <a:avLst/>
          </a:prstGeom>
        </p:spPr>
      </p:pic>
    </p:spTree>
    <p:extLst>
      <p:ext uri="{BB962C8B-B14F-4D97-AF65-F5344CB8AC3E}">
        <p14:creationId xmlns:p14="http://schemas.microsoft.com/office/powerpoint/2010/main" val="1794630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AC4928-93EF-2F03-4AF8-56E2A240B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09D723B-F0C1-CC89-9530-1B57EBAEE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402084-99E2-D736-D864-7E647BF07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126CD-3B43-684E-B0D4-098A4B3C9D57}" type="datetimeFigureOut">
              <a:rPr lang="en-US" smtClean="0"/>
              <a:t>9/27/2024</a:t>
            </a:fld>
            <a:endParaRPr lang="en-US"/>
          </a:p>
        </p:txBody>
      </p:sp>
      <p:sp>
        <p:nvSpPr>
          <p:cNvPr id="5" name="Footer Placeholder 4">
            <a:extLst>
              <a:ext uri="{FF2B5EF4-FFF2-40B4-BE49-F238E27FC236}">
                <a16:creationId xmlns:a16="http://schemas.microsoft.com/office/drawing/2014/main" id="{FAB49250-70CE-2F91-948E-BF4CEC2B8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06C55-0B1A-53FF-D9BF-EE95944E8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256972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4" r:id="rId13"/>
    <p:sldLayoutId id="2147483671" r:id="rId14"/>
    <p:sldLayoutId id="2147483672" r:id="rId15"/>
    <p:sldLayoutId id="2147483681"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www.econlib.org/library/Mill/mlP.html"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a:alphaModFix amt="40000"/>
            <a:extLst>
              <a:ext uri="{28A0092B-C50C-407E-A947-70E740481C1C}">
                <a14:useLocalDpi xmlns:a14="http://schemas.microsoft.com/office/drawing/2010/main" val="0"/>
              </a:ext>
            </a:extLst>
          </a:blip>
          <a:srcRect t="14172" r="1" b="4672"/>
          <a:stretch/>
        </p:blipFill>
        <p:spPr>
          <a:xfrm>
            <a:off x="20" y="10"/>
            <a:ext cx="8450297" cy="6857990"/>
          </a:xfrm>
          <a:prstGeom prst="rect">
            <a:avLst/>
          </a:prstGeom>
        </p:spPr>
      </p:pic>
      <p:sp>
        <p:nvSpPr>
          <p:cNvPr id="2" name="Title 1"/>
          <p:cNvSpPr>
            <a:spLocks noGrp="1"/>
          </p:cNvSpPr>
          <p:nvPr>
            <p:ph type="ctrTitle"/>
          </p:nvPr>
        </p:nvSpPr>
        <p:spPr>
          <a:xfrm>
            <a:off x="134470" y="699247"/>
            <a:ext cx="6772168" cy="2216879"/>
          </a:xfrm>
        </p:spPr>
        <p:txBody>
          <a:bodyPr vert="horz" lIns="91440" tIns="45720" rIns="91440" bIns="45720" rtlCol="0" anchor="ctr" anchorCtr="0">
            <a:normAutofit fontScale="90000"/>
          </a:bodyPr>
          <a:lstStyle/>
          <a:p>
            <a:pPr algn="l"/>
            <a:r>
              <a:rPr lang="en-US" sz="4400" b="1" kern="1200" dirty="0">
                <a:solidFill>
                  <a:srgbClr val="FFFFFF"/>
                </a:solidFill>
                <a:latin typeface="+mj-lt"/>
                <a:ea typeface="+mj-ea"/>
                <a:cs typeface="+mj-cs"/>
              </a:rPr>
              <a:t>BUSI 1764</a:t>
            </a:r>
            <a:br>
              <a:rPr lang="en-US" sz="4400" b="1" kern="1200" dirty="0">
                <a:solidFill>
                  <a:srgbClr val="FFFFFF"/>
                </a:solidFill>
                <a:latin typeface="+mj-lt"/>
                <a:ea typeface="+mj-ea"/>
                <a:cs typeface="+mj-cs"/>
              </a:rPr>
            </a:br>
            <a:r>
              <a:rPr lang="en-US" sz="4400" b="1" kern="1200" dirty="0">
                <a:solidFill>
                  <a:srgbClr val="FFFFFF"/>
                </a:solidFill>
                <a:latin typeface="+mj-lt"/>
                <a:ea typeface="+mj-ea"/>
                <a:cs typeface="+mj-cs"/>
              </a:rPr>
              <a:t>Global Entrepreneurship and Innovation</a:t>
            </a:r>
            <a:br>
              <a:rPr lang="en-US" sz="3100" b="1" kern="1200" dirty="0">
                <a:solidFill>
                  <a:srgbClr val="FFFFFF"/>
                </a:solidFill>
                <a:latin typeface="+mj-lt"/>
                <a:ea typeface="+mj-ea"/>
                <a:cs typeface="+mj-cs"/>
              </a:rPr>
            </a:br>
            <a:br>
              <a:rPr lang="en-US" sz="3100" b="1" kern="1200" dirty="0">
                <a:solidFill>
                  <a:srgbClr val="FFFFFF"/>
                </a:solidFill>
                <a:latin typeface="+mj-lt"/>
                <a:ea typeface="+mj-ea"/>
                <a:cs typeface="+mj-cs"/>
              </a:rPr>
            </a:br>
            <a:r>
              <a:rPr lang="en-US" sz="2200" b="1" kern="1200" dirty="0">
                <a:solidFill>
                  <a:srgbClr val="FFFFFF"/>
                </a:solidFill>
                <a:latin typeface="+mj-lt"/>
                <a:ea typeface="+mj-ea"/>
                <a:cs typeface="+mj-cs"/>
              </a:rPr>
              <a:t>Dr Emilio Costales</a:t>
            </a:r>
            <a:br>
              <a:rPr lang="en-US" sz="3100" kern="1200" dirty="0">
                <a:solidFill>
                  <a:srgbClr val="FFFFFF"/>
                </a:solidFill>
                <a:latin typeface="+mj-lt"/>
                <a:ea typeface="+mj-ea"/>
                <a:cs typeface="+mj-cs"/>
              </a:rPr>
            </a:br>
            <a:endParaRPr lang="en-US" sz="3100" b="1" kern="1200" dirty="0">
              <a:solidFill>
                <a:srgbClr val="FFFFFF"/>
              </a:solidFill>
              <a:latin typeface="+mj-lt"/>
              <a:ea typeface="+mj-ea"/>
              <a:cs typeface="+mj-cs"/>
            </a:endParaRPr>
          </a:p>
        </p:txBody>
      </p:sp>
      <p:sp>
        <p:nvSpPr>
          <p:cNvPr id="3" name="Subtitle 2"/>
          <p:cNvSpPr>
            <a:spLocks noGrp="1"/>
          </p:cNvSpPr>
          <p:nvPr>
            <p:ph type="subTitle" idx="1"/>
          </p:nvPr>
        </p:nvSpPr>
        <p:spPr>
          <a:xfrm>
            <a:off x="134470" y="4751294"/>
            <a:ext cx="6091517" cy="1483108"/>
          </a:xfrm>
        </p:spPr>
        <p:txBody>
          <a:bodyPr vert="horz" lIns="91440" tIns="45720" rIns="91440" bIns="45720" rtlCol="0">
            <a:normAutofit/>
          </a:bodyPr>
          <a:lstStyle/>
          <a:p>
            <a:pPr algn="l"/>
            <a:endParaRPr lang="en-US" sz="2000" dirty="0">
              <a:solidFill>
                <a:srgbClr val="FFFFFF"/>
              </a:solidFill>
            </a:endParaRPr>
          </a:p>
          <a:p>
            <a:pPr algn="l"/>
            <a:r>
              <a:rPr lang="en-US" sz="3200">
                <a:solidFill>
                  <a:srgbClr val="FFFFFF"/>
                </a:solidFill>
              </a:rPr>
              <a:t>Mini-Lecture 2.1</a:t>
            </a:r>
            <a:r>
              <a:rPr lang="en-US" sz="3200" dirty="0">
                <a:solidFill>
                  <a:srgbClr val="FFFFFF"/>
                </a:solidFill>
              </a:rPr>
              <a:t>: Opportunity theories and Innovation</a:t>
            </a:r>
          </a:p>
        </p:txBody>
      </p:sp>
      <p:pic>
        <p:nvPicPr>
          <p:cNvPr id="4" name="Picture 3" descr="A person in a suit with lightbulb instead of his head&#10;&#10;Description automatically generated">
            <a:extLst>
              <a:ext uri="{FF2B5EF4-FFF2-40B4-BE49-F238E27FC236}">
                <a16:creationId xmlns:a16="http://schemas.microsoft.com/office/drawing/2014/main" id="{61AD90C9-FCA0-7652-4E42-AA9E767D9882}"/>
              </a:ext>
            </a:extLst>
          </p:cNvPr>
          <p:cNvPicPr>
            <a:picLocks noChangeAspect="1"/>
          </p:cNvPicPr>
          <p:nvPr/>
        </p:nvPicPr>
        <p:blipFill rotWithShape="1">
          <a:blip r:embed="rId4"/>
          <a:srcRect l="27147" r="26554"/>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2901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Question marks in a line and one question mark is lit">
            <a:extLst>
              <a:ext uri="{FF2B5EF4-FFF2-40B4-BE49-F238E27FC236}">
                <a16:creationId xmlns:a16="http://schemas.microsoft.com/office/drawing/2014/main" id="{5FA43EF2-6749-5FDD-6E3A-E347F1EEDCF3}"/>
              </a:ext>
            </a:extLst>
          </p:cNvPr>
          <p:cNvPicPr>
            <a:picLocks noChangeAspect="1"/>
          </p:cNvPicPr>
          <p:nvPr/>
        </p:nvPicPr>
        <p:blipFill rotWithShape="1">
          <a:blip r:embed="rId2">
            <a:alphaModFix amt="50000"/>
          </a:blip>
          <a:srcRect t="2592" r="-1" b="13117"/>
          <a:stretch/>
        </p:blipFill>
        <p:spPr>
          <a:xfrm>
            <a:off x="20" y="10"/>
            <a:ext cx="12188930" cy="6857990"/>
          </a:xfrm>
          <a:prstGeom prst="rect">
            <a:avLst/>
          </a:prstGeom>
        </p:spPr>
      </p:pic>
      <p:sp>
        <p:nvSpPr>
          <p:cNvPr id="2" name="Title 1">
            <a:extLst>
              <a:ext uri="{FF2B5EF4-FFF2-40B4-BE49-F238E27FC236}">
                <a16:creationId xmlns:a16="http://schemas.microsoft.com/office/drawing/2014/main" id="{09E1CF42-CA51-A228-C66D-A765FB7DBE6A}"/>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chemeClr val="bg1"/>
                </a:solidFill>
                <a:latin typeface="+mj-lt"/>
                <a:ea typeface="+mj-ea"/>
                <a:cs typeface="+mj-cs"/>
              </a:rPr>
              <a:t>What is opportunity?</a:t>
            </a:r>
          </a:p>
        </p:txBody>
      </p:sp>
      <p:sp>
        <p:nvSpPr>
          <p:cNvPr id="19"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6843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E5CB-7748-C741-8A40-D57B164F2A92}"/>
              </a:ext>
            </a:extLst>
          </p:cNvPr>
          <p:cNvSpPr>
            <a:spLocks noGrp="1"/>
          </p:cNvSpPr>
          <p:nvPr>
            <p:ph type="title"/>
          </p:nvPr>
        </p:nvSpPr>
        <p:spPr>
          <a:xfrm>
            <a:off x="1719089" y="1078149"/>
            <a:ext cx="7220712" cy="739353"/>
          </a:xfrm>
        </p:spPr>
        <p:txBody>
          <a:bodyPr>
            <a:normAutofit/>
          </a:bodyPr>
          <a:lstStyle/>
          <a:p>
            <a:r>
              <a:rPr lang="en-US" dirty="0"/>
              <a:t>Market imperfection</a:t>
            </a:r>
          </a:p>
        </p:txBody>
      </p:sp>
      <p:sp>
        <p:nvSpPr>
          <p:cNvPr id="3" name="Content Placeholder 2">
            <a:extLst>
              <a:ext uri="{FF2B5EF4-FFF2-40B4-BE49-F238E27FC236}">
                <a16:creationId xmlns:a16="http://schemas.microsoft.com/office/drawing/2014/main" id="{62C325C8-65D4-374D-AE39-7BAD67AB2FD3}"/>
              </a:ext>
            </a:extLst>
          </p:cNvPr>
          <p:cNvSpPr>
            <a:spLocks noGrp="1"/>
          </p:cNvSpPr>
          <p:nvPr>
            <p:ph idx="1"/>
          </p:nvPr>
        </p:nvSpPr>
        <p:spPr>
          <a:xfrm>
            <a:off x="1130005" y="2454397"/>
            <a:ext cx="9387840" cy="2126727"/>
          </a:xfrm>
        </p:spPr>
        <p:txBody>
          <a:bodyPr>
            <a:normAutofit/>
          </a:bodyPr>
          <a:lstStyle/>
          <a:p>
            <a:pPr marL="457200" indent="-457200">
              <a:buFont typeface="Arial" panose="020B0604020202020204" pitchFamily="34" charset="0"/>
              <a:buChar char="•"/>
            </a:pPr>
            <a:r>
              <a:rPr lang="en-US" sz="3100" dirty="0"/>
              <a:t>Refers to a situation where a perfect market does not exist</a:t>
            </a:r>
          </a:p>
          <a:p>
            <a:pPr marL="457200" indent="-457200">
              <a:buFont typeface="Arial" panose="020B0604020202020204" pitchFamily="34" charset="0"/>
              <a:buChar char="•"/>
            </a:pPr>
            <a:endParaRPr lang="en-US" sz="3100" dirty="0"/>
          </a:p>
          <a:p>
            <a:pPr marL="457200" indent="-457200">
              <a:buFont typeface="Arial" panose="020B0604020202020204" pitchFamily="34" charset="0"/>
              <a:buChar char="•"/>
            </a:pPr>
            <a:r>
              <a:rPr lang="en-US" sz="3100" dirty="0"/>
              <a:t>Typical in international trade</a:t>
            </a:r>
          </a:p>
          <a:p>
            <a:endParaRPr lang="en-US" sz="3100" dirty="0"/>
          </a:p>
          <a:p>
            <a:endParaRPr lang="en-US" dirty="0"/>
          </a:p>
        </p:txBody>
      </p:sp>
      <p:sp>
        <p:nvSpPr>
          <p:cNvPr id="4" name="TextBox 3">
            <a:extLst>
              <a:ext uri="{FF2B5EF4-FFF2-40B4-BE49-F238E27FC236}">
                <a16:creationId xmlns:a16="http://schemas.microsoft.com/office/drawing/2014/main" id="{7DFE410F-0C81-384B-94E7-954BF3F7A1C0}"/>
              </a:ext>
            </a:extLst>
          </p:cNvPr>
          <p:cNvSpPr txBox="1"/>
          <p:nvPr/>
        </p:nvSpPr>
        <p:spPr>
          <a:xfrm>
            <a:off x="1130005" y="6112565"/>
            <a:ext cx="3829621" cy="276999"/>
          </a:xfrm>
          <a:prstGeom prst="rect">
            <a:avLst/>
          </a:prstGeom>
          <a:noFill/>
        </p:spPr>
        <p:txBody>
          <a:bodyPr wrap="square" rtlCol="0">
            <a:spAutoFit/>
          </a:bodyPr>
          <a:lstStyle/>
          <a:p>
            <a:endParaRPr lang="en-US" sz="1200" dirty="0"/>
          </a:p>
        </p:txBody>
      </p:sp>
      <p:pic>
        <p:nvPicPr>
          <p:cNvPr id="6" name="Picture 5" descr="A close up of a person's face&#10;&#10;Description automatically generated">
            <a:extLst>
              <a:ext uri="{FF2B5EF4-FFF2-40B4-BE49-F238E27FC236}">
                <a16:creationId xmlns:a16="http://schemas.microsoft.com/office/drawing/2014/main" id="{2D1CC3C0-997D-EF0A-6BA7-D7FF3759672F}"/>
              </a:ext>
            </a:extLst>
          </p:cNvPr>
          <p:cNvPicPr>
            <a:picLocks noChangeAspect="1"/>
          </p:cNvPicPr>
          <p:nvPr/>
        </p:nvPicPr>
        <p:blipFill>
          <a:blip r:embed="rId2"/>
          <a:stretch>
            <a:fillRect/>
          </a:stretch>
        </p:blipFill>
        <p:spPr>
          <a:xfrm>
            <a:off x="2957507" y="2003993"/>
            <a:ext cx="6276985" cy="4108572"/>
          </a:xfrm>
          <a:prstGeom prst="rect">
            <a:avLst/>
          </a:prstGeom>
        </p:spPr>
      </p:pic>
      <p:pic>
        <p:nvPicPr>
          <p:cNvPr id="8" name="Picture 7" descr="A white sheet of paper with blue text&#10;&#10;Description automatically generated">
            <a:extLst>
              <a:ext uri="{FF2B5EF4-FFF2-40B4-BE49-F238E27FC236}">
                <a16:creationId xmlns:a16="http://schemas.microsoft.com/office/drawing/2014/main" id="{17AA9640-AD20-3645-0EAC-3854FDA9B953}"/>
              </a:ext>
            </a:extLst>
          </p:cNvPr>
          <p:cNvPicPr>
            <a:picLocks noChangeAspect="1"/>
          </p:cNvPicPr>
          <p:nvPr/>
        </p:nvPicPr>
        <p:blipFill>
          <a:blip r:embed="rId3"/>
          <a:stretch>
            <a:fillRect/>
          </a:stretch>
        </p:blipFill>
        <p:spPr>
          <a:xfrm>
            <a:off x="-40259" y="0"/>
            <a:ext cx="6170148" cy="3554232"/>
          </a:xfrm>
          <a:prstGeom prst="rect">
            <a:avLst/>
          </a:prstGeom>
        </p:spPr>
      </p:pic>
      <p:pic>
        <p:nvPicPr>
          <p:cNvPr id="10" name="Picture 9" descr="A white paper with black text&#10;&#10;Description automatically generated">
            <a:extLst>
              <a:ext uri="{FF2B5EF4-FFF2-40B4-BE49-F238E27FC236}">
                <a16:creationId xmlns:a16="http://schemas.microsoft.com/office/drawing/2014/main" id="{0529067C-348C-D3CD-C68F-2221D57E70B1}"/>
              </a:ext>
            </a:extLst>
          </p:cNvPr>
          <p:cNvPicPr>
            <a:picLocks noChangeAspect="1"/>
          </p:cNvPicPr>
          <p:nvPr/>
        </p:nvPicPr>
        <p:blipFill>
          <a:blip r:embed="rId4"/>
          <a:stretch>
            <a:fillRect/>
          </a:stretch>
        </p:blipFill>
        <p:spPr>
          <a:xfrm>
            <a:off x="6095999" y="3460543"/>
            <a:ext cx="5905500" cy="3397457"/>
          </a:xfrm>
          <a:prstGeom prst="rect">
            <a:avLst/>
          </a:prstGeom>
        </p:spPr>
      </p:pic>
    </p:spTree>
    <p:extLst>
      <p:ext uri="{BB962C8B-B14F-4D97-AF65-F5344CB8AC3E}">
        <p14:creationId xmlns:p14="http://schemas.microsoft.com/office/powerpoint/2010/main" val="19068846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6"/>
                                        </p:tgtEl>
                                        <p:attrNameLst>
                                          <p:attrName>ppt_x</p:attrName>
                                        </p:attrNameLst>
                                      </p:cBhvr>
                                      <p:tavLst>
                                        <p:tav tm="0">
                                          <p:val>
                                            <p:strVal val="ppt_x"/>
                                          </p:val>
                                        </p:tav>
                                        <p:tav tm="100000">
                                          <p:val>
                                            <p:strVal val="ppt_x"/>
                                          </p:val>
                                        </p:tav>
                                      </p:tavLst>
                                    </p:anim>
                                    <p:anim calcmode="lin" valueType="num">
                                      <p:cBhvr additive="base">
                                        <p:cTn id="13" dur="500"/>
                                        <p:tgtEl>
                                          <p:spTgt spid="6"/>
                                        </p:tgtEl>
                                        <p:attrNameLst>
                                          <p:attrName>ppt_y</p:attrName>
                                        </p:attrNameLst>
                                      </p:cBhvr>
                                      <p:tavLst>
                                        <p:tav tm="0">
                                          <p:val>
                                            <p:strVal val="ppt_y"/>
                                          </p:val>
                                        </p:tav>
                                        <p:tav tm="100000">
                                          <p:val>
                                            <p:strVal val="1+ppt_h/2"/>
                                          </p:val>
                                        </p:tav>
                                      </p:tavLst>
                                    </p:anim>
                                    <p:set>
                                      <p:cBhvr>
                                        <p:cTn id="14" dur="1" fill="hold">
                                          <p:stCondLst>
                                            <p:cond delay="499"/>
                                          </p:stCondLst>
                                        </p:cTn>
                                        <p:tgtEl>
                                          <p:spTgt spid="6"/>
                                        </p:tgtEl>
                                        <p:attrNameLst>
                                          <p:attrName>style.visibility</p:attrName>
                                        </p:attrNameLst>
                                      </p:cBhvr>
                                      <p:to>
                                        <p:strVal val="hidden"/>
                                      </p:to>
                                    </p:set>
                                  </p:childTnLst>
                                </p:cTn>
                              </p:par>
                              <p:par>
                                <p:cTn id="15" presetID="9" presetClass="entr" presetSubtype="0" fill="hold"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ssolv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nodeType="clickEffect">
                                  <p:stCondLst>
                                    <p:cond delay="0"/>
                                  </p:stCondLst>
                                  <p:childTnLst>
                                    <p:anim calcmode="lin" valueType="num">
                                      <p:cBhvr additive="base">
                                        <p:cTn id="36" dur="500"/>
                                        <p:tgtEl>
                                          <p:spTgt spid="8"/>
                                        </p:tgtEl>
                                        <p:attrNameLst>
                                          <p:attrName>ppt_x</p:attrName>
                                        </p:attrNameLst>
                                      </p:cBhvr>
                                      <p:tavLst>
                                        <p:tav tm="0">
                                          <p:val>
                                            <p:strVal val="ppt_x"/>
                                          </p:val>
                                        </p:tav>
                                        <p:tav tm="100000">
                                          <p:val>
                                            <p:strVal val="ppt_x"/>
                                          </p:val>
                                        </p:tav>
                                      </p:tavLst>
                                    </p:anim>
                                    <p:anim calcmode="lin" valueType="num">
                                      <p:cBhvr additive="base">
                                        <p:cTn id="37" dur="500"/>
                                        <p:tgtEl>
                                          <p:spTgt spid="8"/>
                                        </p:tgtEl>
                                        <p:attrNameLst>
                                          <p:attrName>ppt_y</p:attrName>
                                        </p:attrNameLst>
                                      </p:cBhvr>
                                      <p:tavLst>
                                        <p:tav tm="0">
                                          <p:val>
                                            <p:strVal val="ppt_y"/>
                                          </p:val>
                                        </p:tav>
                                        <p:tav tm="100000">
                                          <p:val>
                                            <p:strVal val="1+ppt_h/2"/>
                                          </p:val>
                                        </p:tav>
                                      </p:tavLst>
                                    </p:anim>
                                    <p:set>
                                      <p:cBhvr>
                                        <p:cTn id="38" dur="1" fill="hold">
                                          <p:stCondLst>
                                            <p:cond delay="499"/>
                                          </p:stCondLst>
                                        </p:cTn>
                                        <p:tgtEl>
                                          <p:spTgt spid="8"/>
                                        </p:tgtEl>
                                        <p:attrNameLst>
                                          <p:attrName>style.visibility</p:attrName>
                                        </p:attrNameLst>
                                      </p:cBhvr>
                                      <p:to>
                                        <p:strVal val="hidden"/>
                                      </p:to>
                                    </p:set>
                                  </p:childTnLst>
                                </p:cTn>
                              </p:par>
                              <p:par>
                                <p:cTn id="39" presetID="2" presetClass="exit" presetSubtype="4" fill="hold" nodeType="withEffect">
                                  <p:stCondLst>
                                    <p:cond delay="0"/>
                                  </p:stCondLst>
                                  <p:childTnLst>
                                    <p:anim calcmode="lin" valueType="num">
                                      <p:cBhvr additive="base">
                                        <p:cTn id="40" dur="500"/>
                                        <p:tgtEl>
                                          <p:spTgt spid="10"/>
                                        </p:tgtEl>
                                        <p:attrNameLst>
                                          <p:attrName>ppt_x</p:attrName>
                                        </p:attrNameLst>
                                      </p:cBhvr>
                                      <p:tavLst>
                                        <p:tav tm="0">
                                          <p:val>
                                            <p:strVal val="ppt_x"/>
                                          </p:val>
                                        </p:tav>
                                        <p:tav tm="100000">
                                          <p:val>
                                            <p:strVal val="ppt_x"/>
                                          </p:val>
                                        </p:tav>
                                      </p:tavLst>
                                    </p:anim>
                                    <p:anim calcmode="lin" valueType="num">
                                      <p:cBhvr additive="base">
                                        <p:cTn id="41" dur="500"/>
                                        <p:tgtEl>
                                          <p:spTgt spid="10"/>
                                        </p:tgtEl>
                                        <p:attrNameLst>
                                          <p:attrName>ppt_y</p:attrName>
                                        </p:attrNameLst>
                                      </p:cBhvr>
                                      <p:tavLst>
                                        <p:tav tm="0">
                                          <p:val>
                                            <p:strVal val="ppt_y"/>
                                          </p:val>
                                        </p:tav>
                                        <p:tav tm="100000">
                                          <p:val>
                                            <p:strVal val="1+ppt_h/2"/>
                                          </p:val>
                                        </p:tav>
                                      </p:tavLst>
                                    </p:anim>
                                    <p:set>
                                      <p:cBhvr>
                                        <p:cTn id="4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E5CB-7748-C741-8A40-D57B164F2A92}"/>
              </a:ext>
            </a:extLst>
          </p:cNvPr>
          <p:cNvSpPr>
            <a:spLocks noGrp="1"/>
          </p:cNvSpPr>
          <p:nvPr>
            <p:ph type="title"/>
          </p:nvPr>
        </p:nvSpPr>
        <p:spPr>
          <a:xfrm>
            <a:off x="3044815" y="375758"/>
            <a:ext cx="7220712" cy="739353"/>
          </a:xfrm>
        </p:spPr>
        <p:txBody>
          <a:bodyPr>
            <a:normAutofit fontScale="90000"/>
          </a:bodyPr>
          <a:lstStyle/>
          <a:p>
            <a:r>
              <a:rPr lang="en-US" dirty="0"/>
              <a:t>Assumptions of a perfect market</a:t>
            </a:r>
          </a:p>
        </p:txBody>
      </p:sp>
      <p:sp>
        <p:nvSpPr>
          <p:cNvPr id="3" name="Content Placeholder 2">
            <a:extLst>
              <a:ext uri="{FF2B5EF4-FFF2-40B4-BE49-F238E27FC236}">
                <a16:creationId xmlns:a16="http://schemas.microsoft.com/office/drawing/2014/main" id="{62C325C8-65D4-374D-AE39-7BAD67AB2FD3}"/>
              </a:ext>
            </a:extLst>
          </p:cNvPr>
          <p:cNvSpPr>
            <a:spLocks noGrp="1"/>
          </p:cNvSpPr>
          <p:nvPr>
            <p:ph idx="1"/>
          </p:nvPr>
        </p:nvSpPr>
        <p:spPr>
          <a:xfrm>
            <a:off x="1130005" y="1274840"/>
            <a:ext cx="9387840" cy="5208255"/>
          </a:xfrm>
        </p:spPr>
        <p:txBody>
          <a:bodyPr>
            <a:normAutofit fontScale="85000" lnSpcReduction="20000"/>
          </a:bodyPr>
          <a:lstStyle/>
          <a:p>
            <a:endParaRPr lang="en-US" dirty="0"/>
          </a:p>
          <a:p>
            <a:r>
              <a:rPr lang="en-US" sz="4500" b="1" dirty="0">
                <a:solidFill>
                  <a:srgbClr val="606EB2"/>
                </a:solidFill>
                <a:latin typeface="Antonio" charset="0"/>
              </a:rPr>
              <a:t>Assumptions</a:t>
            </a:r>
            <a:r>
              <a:rPr lang="en-US" sz="1900" b="1" dirty="0"/>
              <a:t> </a:t>
            </a:r>
            <a:r>
              <a:rPr lang="en-US" sz="4500" b="1" dirty="0">
                <a:solidFill>
                  <a:srgbClr val="606EB2"/>
                </a:solidFill>
                <a:latin typeface="Antonio" charset="0"/>
              </a:rPr>
              <a:t>of a perfect market:</a:t>
            </a:r>
          </a:p>
          <a:p>
            <a:pPr marL="457200" indent="-457200">
              <a:buFont typeface="Arial" panose="020B0604020202020204" pitchFamily="34" charset="0"/>
              <a:buChar char="•"/>
            </a:pPr>
            <a:endParaRPr lang="en-US" dirty="0"/>
          </a:p>
          <a:p>
            <a:pPr marL="514350" indent="-514350" algn="l">
              <a:buFont typeface="+mj-lt"/>
              <a:buAutoNum type="arabicPeriod"/>
            </a:pPr>
            <a:r>
              <a:rPr lang="en-GB" b="0" i="0" dirty="0">
                <a:solidFill>
                  <a:srgbClr val="555555"/>
                </a:solidFill>
                <a:effectLst/>
                <a:latin typeface="Open Sans" panose="020B0606030504020204" pitchFamily="34" charset="0"/>
              </a:rPr>
              <a:t>Buyers and sellers are both price takers</a:t>
            </a:r>
          </a:p>
          <a:p>
            <a:pPr marL="514350" indent="-514350" algn="l">
              <a:buFont typeface="+mj-lt"/>
              <a:buAutoNum type="arabicPeriod"/>
            </a:pPr>
            <a:endParaRPr lang="en-GB" b="0" i="0" dirty="0">
              <a:solidFill>
                <a:srgbClr val="555555"/>
              </a:solidFill>
              <a:effectLst/>
              <a:latin typeface="Open Sans" panose="020B0606030504020204" pitchFamily="34" charset="0"/>
            </a:endParaRPr>
          </a:p>
          <a:p>
            <a:pPr marL="514350" indent="-514350" algn="l">
              <a:buFont typeface="+mj-lt"/>
              <a:buAutoNum type="arabicPeriod"/>
            </a:pPr>
            <a:endParaRPr lang="en-GB" b="0" i="0" dirty="0">
              <a:solidFill>
                <a:srgbClr val="555555"/>
              </a:solidFill>
              <a:effectLst/>
              <a:latin typeface="Open Sans" panose="020B0606030504020204" pitchFamily="34" charset="0"/>
            </a:endParaRPr>
          </a:p>
          <a:p>
            <a:pPr marL="514350" indent="-514350" algn="l">
              <a:buFont typeface="+mj-lt"/>
              <a:buAutoNum type="arabicPeriod"/>
            </a:pPr>
            <a:r>
              <a:rPr lang="en-GB" b="0" i="0" dirty="0">
                <a:solidFill>
                  <a:srgbClr val="555555"/>
                </a:solidFill>
                <a:effectLst/>
                <a:latin typeface="Open Sans" panose="020B0606030504020204" pitchFamily="34" charset="0"/>
              </a:rPr>
              <a:t>Sellers sell homogeneous products – same goods, same price</a:t>
            </a:r>
          </a:p>
          <a:p>
            <a:pPr marL="514350" indent="-514350" algn="l">
              <a:buFont typeface="+mj-lt"/>
              <a:buAutoNum type="arabicPeriod"/>
            </a:pPr>
            <a:endParaRPr lang="en-GB" b="0" i="0" dirty="0">
              <a:solidFill>
                <a:srgbClr val="555555"/>
              </a:solidFill>
              <a:effectLst/>
              <a:latin typeface="Open Sans" panose="020B0606030504020204" pitchFamily="34" charset="0"/>
            </a:endParaRPr>
          </a:p>
          <a:p>
            <a:pPr marL="514350" indent="-514350">
              <a:buFont typeface="+mj-lt"/>
              <a:buAutoNum type="arabicPeriod"/>
            </a:pPr>
            <a:r>
              <a:rPr lang="en-GB" sz="2900" dirty="0">
                <a:solidFill>
                  <a:srgbClr val="555555"/>
                </a:solidFill>
                <a:latin typeface="Open Sans" panose="020B0606030504020204" pitchFamily="34" charset="0"/>
              </a:rPr>
              <a:t>Buyers and sellers have perfect information about prices charged by others, production capability of others, and immediate access to resources used by other sellers.</a:t>
            </a:r>
            <a:endParaRPr lang="en-GB" b="0" i="0" dirty="0">
              <a:solidFill>
                <a:srgbClr val="555555"/>
              </a:solidFill>
              <a:effectLst/>
              <a:latin typeface="Open Sans" panose="020B0606030504020204" pitchFamily="34" charset="0"/>
            </a:endParaRPr>
          </a:p>
          <a:p>
            <a:pPr marL="514350" indent="-514350" algn="l">
              <a:buFont typeface="+mj-lt"/>
              <a:buAutoNum type="arabicPeriod"/>
            </a:pPr>
            <a:endParaRPr lang="en-GB" b="0" i="0" dirty="0">
              <a:solidFill>
                <a:srgbClr val="555555"/>
              </a:solidFill>
              <a:effectLst/>
              <a:latin typeface="Open Sans" panose="020B0606030504020204" pitchFamily="34" charset="0"/>
            </a:endParaRPr>
          </a:p>
          <a:p>
            <a:pPr marL="514350" indent="-514350" algn="l">
              <a:buFont typeface="+mj-lt"/>
              <a:buAutoNum type="arabicPeriod"/>
            </a:pPr>
            <a:r>
              <a:rPr lang="en-GB" b="0" i="0" dirty="0">
                <a:solidFill>
                  <a:srgbClr val="555555"/>
                </a:solidFill>
                <a:effectLst/>
                <a:latin typeface="Open Sans" panose="020B0606030504020204" pitchFamily="34" charset="0"/>
              </a:rPr>
              <a:t>There are no barriers to entry or exit for sellers</a:t>
            </a:r>
          </a:p>
          <a:p>
            <a:endParaRPr lang="en-US" dirty="0"/>
          </a:p>
        </p:txBody>
      </p:sp>
      <p:sp>
        <p:nvSpPr>
          <p:cNvPr id="4" name="TextBox 3">
            <a:extLst>
              <a:ext uri="{FF2B5EF4-FFF2-40B4-BE49-F238E27FC236}">
                <a16:creationId xmlns:a16="http://schemas.microsoft.com/office/drawing/2014/main" id="{7DFE410F-0C81-384B-94E7-954BF3F7A1C0}"/>
              </a:ext>
            </a:extLst>
          </p:cNvPr>
          <p:cNvSpPr txBox="1"/>
          <p:nvPr/>
        </p:nvSpPr>
        <p:spPr>
          <a:xfrm>
            <a:off x="1130005" y="6112565"/>
            <a:ext cx="3829621" cy="276999"/>
          </a:xfrm>
          <a:prstGeom prst="rect">
            <a:avLst/>
          </a:prstGeom>
          <a:noFill/>
        </p:spPr>
        <p:txBody>
          <a:bodyPr wrap="square" rtlCol="0">
            <a:spAutoFit/>
          </a:bodyPr>
          <a:lstStyle/>
          <a:p>
            <a:endParaRPr lang="en-US" sz="1200" dirty="0"/>
          </a:p>
        </p:txBody>
      </p:sp>
    </p:spTree>
    <p:extLst>
      <p:ext uri="{BB962C8B-B14F-4D97-AF65-F5344CB8AC3E}">
        <p14:creationId xmlns:p14="http://schemas.microsoft.com/office/powerpoint/2010/main" val="37184941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dissolve">
                                      <p:cBhvr>
                                        <p:cTn id="15" dur="500"/>
                                        <p:tgtEl>
                                          <p:spTgt spid="3">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dissolve">
                                      <p:cBhvr>
                                        <p:cTn id="20" dur="500"/>
                                        <p:tgtEl>
                                          <p:spTgt spid="3">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dissolve">
                                      <p:cBhvr>
                                        <p:cTn id="2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E5CB-7748-C741-8A40-D57B164F2A92}"/>
              </a:ext>
            </a:extLst>
          </p:cNvPr>
          <p:cNvSpPr>
            <a:spLocks noGrp="1"/>
          </p:cNvSpPr>
          <p:nvPr>
            <p:ph type="title"/>
          </p:nvPr>
        </p:nvSpPr>
        <p:spPr>
          <a:xfrm>
            <a:off x="1130005" y="928680"/>
            <a:ext cx="7220712" cy="739353"/>
          </a:xfrm>
        </p:spPr>
        <p:txBody>
          <a:bodyPr>
            <a:normAutofit fontScale="90000"/>
          </a:bodyPr>
          <a:lstStyle/>
          <a:p>
            <a:r>
              <a:rPr lang="en-US" dirty="0"/>
              <a:t>How can we define opportunity? </a:t>
            </a:r>
          </a:p>
        </p:txBody>
      </p:sp>
      <p:sp>
        <p:nvSpPr>
          <p:cNvPr id="3" name="Content Placeholder 2">
            <a:extLst>
              <a:ext uri="{FF2B5EF4-FFF2-40B4-BE49-F238E27FC236}">
                <a16:creationId xmlns:a16="http://schemas.microsoft.com/office/drawing/2014/main" id="{62C325C8-65D4-374D-AE39-7BAD67AB2FD3}"/>
              </a:ext>
            </a:extLst>
          </p:cNvPr>
          <p:cNvSpPr>
            <a:spLocks noGrp="1"/>
          </p:cNvSpPr>
          <p:nvPr>
            <p:ph idx="1"/>
          </p:nvPr>
        </p:nvSpPr>
        <p:spPr>
          <a:xfrm>
            <a:off x="1130005" y="1741185"/>
            <a:ext cx="9387840" cy="4371380"/>
          </a:xfrm>
        </p:spPr>
        <p:txBody>
          <a:bodyPr>
            <a:normAutofit/>
          </a:bodyPr>
          <a:lstStyle/>
          <a:p>
            <a:pPr marL="457200" indent="-457200">
              <a:buFont typeface="Arial" panose="020B0604020202020204" pitchFamily="34" charset="0"/>
              <a:buChar char="•"/>
            </a:pPr>
            <a:r>
              <a:rPr lang="en-US" dirty="0"/>
              <a:t>Economic agents attenuate to imperfections in the market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Entrepreneurs have the capabilities to capitalize and take advantage of these imperfections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The key goal of entrepreneurship is the pursuit of economic profit…the potential of realizing economic profit defines an opportunity</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7DFE410F-0C81-384B-94E7-954BF3F7A1C0}"/>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220123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E5CB-7748-C741-8A40-D57B164F2A92}"/>
              </a:ext>
            </a:extLst>
          </p:cNvPr>
          <p:cNvSpPr>
            <a:spLocks noGrp="1"/>
          </p:cNvSpPr>
          <p:nvPr>
            <p:ph type="title"/>
          </p:nvPr>
        </p:nvSpPr>
        <p:spPr>
          <a:xfrm>
            <a:off x="1130004" y="928680"/>
            <a:ext cx="8928395" cy="739353"/>
          </a:xfrm>
        </p:spPr>
        <p:txBody>
          <a:bodyPr>
            <a:normAutofit fontScale="90000"/>
          </a:bodyPr>
          <a:lstStyle/>
          <a:p>
            <a:r>
              <a:rPr lang="en-US" dirty="0"/>
              <a:t>Nature of opportunities: theoretical perspectives</a:t>
            </a:r>
          </a:p>
        </p:txBody>
      </p:sp>
      <p:sp>
        <p:nvSpPr>
          <p:cNvPr id="4" name="TextBox 3">
            <a:extLst>
              <a:ext uri="{FF2B5EF4-FFF2-40B4-BE49-F238E27FC236}">
                <a16:creationId xmlns:a16="http://schemas.microsoft.com/office/drawing/2014/main" id="{7DFE410F-0C81-384B-94E7-954BF3F7A1C0}"/>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
        <p:nvSpPr>
          <p:cNvPr id="14" name="Rectangle: Rounded Corners 13">
            <a:extLst>
              <a:ext uri="{FF2B5EF4-FFF2-40B4-BE49-F238E27FC236}">
                <a16:creationId xmlns:a16="http://schemas.microsoft.com/office/drawing/2014/main" id="{4E44AB8B-FF0E-4043-80AC-47EC88DD23C7}"/>
              </a:ext>
            </a:extLst>
          </p:cNvPr>
          <p:cNvSpPr/>
          <p:nvPr/>
        </p:nvSpPr>
        <p:spPr>
          <a:xfrm>
            <a:off x="8493275" y="4398384"/>
            <a:ext cx="2460476" cy="114331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Creation theory</a:t>
            </a:r>
          </a:p>
        </p:txBody>
      </p:sp>
      <p:sp>
        <p:nvSpPr>
          <p:cNvPr id="18" name="Rectangle: Rounded Corners 17">
            <a:extLst>
              <a:ext uri="{FF2B5EF4-FFF2-40B4-BE49-F238E27FC236}">
                <a16:creationId xmlns:a16="http://schemas.microsoft.com/office/drawing/2014/main" id="{A679EC6F-54E1-4B84-A304-0054D840A998}"/>
              </a:ext>
            </a:extLst>
          </p:cNvPr>
          <p:cNvSpPr/>
          <p:nvPr/>
        </p:nvSpPr>
        <p:spPr>
          <a:xfrm>
            <a:off x="1581883" y="4398384"/>
            <a:ext cx="2460476" cy="114331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Discovery theory</a:t>
            </a:r>
          </a:p>
        </p:txBody>
      </p:sp>
      <p:sp>
        <p:nvSpPr>
          <p:cNvPr id="19" name="Rectangle: Rounded Corners 18">
            <a:extLst>
              <a:ext uri="{FF2B5EF4-FFF2-40B4-BE49-F238E27FC236}">
                <a16:creationId xmlns:a16="http://schemas.microsoft.com/office/drawing/2014/main" id="{DAF3A3BD-4A51-463B-A532-7B39C9F2D900}"/>
              </a:ext>
            </a:extLst>
          </p:cNvPr>
          <p:cNvSpPr/>
          <p:nvPr/>
        </p:nvSpPr>
        <p:spPr>
          <a:xfrm>
            <a:off x="4743450" y="1902837"/>
            <a:ext cx="3105150" cy="165735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Opportunities</a:t>
            </a:r>
          </a:p>
        </p:txBody>
      </p:sp>
      <p:cxnSp>
        <p:nvCxnSpPr>
          <p:cNvPr id="21" name="Straight Arrow Connector 20">
            <a:extLst>
              <a:ext uri="{FF2B5EF4-FFF2-40B4-BE49-F238E27FC236}">
                <a16:creationId xmlns:a16="http://schemas.microsoft.com/office/drawing/2014/main" id="{23D8039C-3A90-4EBB-A0A7-C5CABB198DB3}"/>
              </a:ext>
            </a:extLst>
          </p:cNvPr>
          <p:cNvCxnSpPr>
            <a:cxnSpLocks/>
            <a:stCxn id="19" idx="1"/>
            <a:endCxn id="18" idx="0"/>
          </p:cNvCxnSpPr>
          <p:nvPr/>
        </p:nvCxnSpPr>
        <p:spPr>
          <a:xfrm flipH="1">
            <a:off x="2812121" y="2731513"/>
            <a:ext cx="1931329" cy="16668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2B837CE4-1E17-481D-A3F6-94273C372FC0}"/>
              </a:ext>
            </a:extLst>
          </p:cNvPr>
          <p:cNvCxnSpPr>
            <a:cxnSpLocks/>
            <a:stCxn id="19" idx="3"/>
            <a:endCxn id="14" idx="0"/>
          </p:cNvCxnSpPr>
          <p:nvPr/>
        </p:nvCxnSpPr>
        <p:spPr>
          <a:xfrm>
            <a:off x="7848600" y="2731513"/>
            <a:ext cx="1874913" cy="16668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9269864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E5CB-7748-C741-8A40-D57B164F2A92}"/>
              </a:ext>
            </a:extLst>
          </p:cNvPr>
          <p:cNvSpPr>
            <a:spLocks noGrp="1"/>
          </p:cNvSpPr>
          <p:nvPr>
            <p:ph type="title"/>
          </p:nvPr>
        </p:nvSpPr>
        <p:spPr>
          <a:xfrm>
            <a:off x="1130004" y="928680"/>
            <a:ext cx="8928395" cy="739353"/>
          </a:xfrm>
        </p:spPr>
        <p:txBody>
          <a:bodyPr>
            <a:normAutofit fontScale="90000"/>
          </a:bodyPr>
          <a:lstStyle/>
          <a:p>
            <a:r>
              <a:rPr lang="en-US" dirty="0"/>
              <a:t>Nature of opportunities: theoretical perspectives</a:t>
            </a:r>
          </a:p>
        </p:txBody>
      </p:sp>
      <p:sp>
        <p:nvSpPr>
          <p:cNvPr id="4" name="TextBox 3">
            <a:extLst>
              <a:ext uri="{FF2B5EF4-FFF2-40B4-BE49-F238E27FC236}">
                <a16:creationId xmlns:a16="http://schemas.microsoft.com/office/drawing/2014/main" id="{7DFE410F-0C81-384B-94E7-954BF3F7A1C0}"/>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
        <p:nvSpPr>
          <p:cNvPr id="9" name="Content Placeholder 8">
            <a:extLst>
              <a:ext uri="{FF2B5EF4-FFF2-40B4-BE49-F238E27FC236}">
                <a16:creationId xmlns:a16="http://schemas.microsoft.com/office/drawing/2014/main" id="{8B62A01B-BB84-49D8-8C9E-82ECDA761B88}"/>
              </a:ext>
            </a:extLst>
          </p:cNvPr>
          <p:cNvSpPr>
            <a:spLocks noGrp="1"/>
          </p:cNvSpPr>
          <p:nvPr>
            <p:ph idx="1"/>
          </p:nvPr>
        </p:nvSpPr>
        <p:spPr/>
        <p:txBody>
          <a:bodyPr>
            <a:normAutofit lnSpcReduction="10000"/>
          </a:bodyPr>
          <a:lstStyle/>
          <a:p>
            <a:pPr marL="457200" indent="-457200">
              <a:buFont typeface="Wingdings" panose="05000000000000000000" pitchFamily="2" charset="2"/>
              <a:buChar char="§"/>
            </a:pPr>
            <a:r>
              <a:rPr lang="en-GB" dirty="0"/>
              <a:t>Both perspectives agree opportunities result from market/product imperfections</a:t>
            </a:r>
          </a:p>
          <a:p>
            <a:pPr marL="457200" indent="-457200">
              <a:buFont typeface="Wingdings" panose="05000000000000000000" pitchFamily="2" charset="2"/>
              <a:buChar char="§"/>
            </a:pPr>
            <a:endParaRPr lang="en-GB" dirty="0"/>
          </a:p>
          <a:p>
            <a:pPr marL="457200" indent="-457200">
              <a:buFont typeface="Wingdings" panose="05000000000000000000" pitchFamily="2" charset="2"/>
              <a:buChar char="§"/>
            </a:pPr>
            <a:r>
              <a:rPr lang="en-GB" dirty="0"/>
              <a:t>However, both differ on </a:t>
            </a:r>
          </a:p>
          <a:p>
            <a:r>
              <a:rPr lang="en-GB" dirty="0"/>
              <a:t>      -nature/origin of these imperfections</a:t>
            </a:r>
          </a:p>
          <a:p>
            <a:r>
              <a:rPr lang="en-GB" dirty="0"/>
              <a:t>      -the nature and role of entrepreneurs</a:t>
            </a:r>
          </a:p>
          <a:p>
            <a:r>
              <a:rPr lang="en-GB" dirty="0"/>
              <a:t>      -nature of decision-making context </a:t>
            </a:r>
          </a:p>
          <a:p>
            <a:endParaRPr lang="en-GB" dirty="0"/>
          </a:p>
          <a:p>
            <a:endParaRPr lang="en-GB" dirty="0"/>
          </a:p>
        </p:txBody>
      </p:sp>
    </p:spTree>
    <p:extLst>
      <p:ext uri="{BB962C8B-B14F-4D97-AF65-F5344CB8AC3E}">
        <p14:creationId xmlns:p14="http://schemas.microsoft.com/office/powerpoint/2010/main" val="16677835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dissolve">
                                      <p:cBhvr>
                                        <p:cTn id="12" dur="500"/>
                                        <p:tgtEl>
                                          <p:spTgt spid="9">
                                            <p:txEl>
                                              <p:pRg st="2" end="2"/>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dissolve">
                                      <p:cBhvr>
                                        <p:cTn id="15" dur="500"/>
                                        <p:tgtEl>
                                          <p:spTgt spid="9">
                                            <p:txEl>
                                              <p:pRg st="3" end="3"/>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dissolve">
                                      <p:cBhvr>
                                        <p:cTn id="18" dur="500"/>
                                        <p:tgtEl>
                                          <p:spTgt spid="9">
                                            <p:txEl>
                                              <p:pRg st="4" end="4"/>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dissolve">
                                      <p:cBhvr>
                                        <p:cTn id="21"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E5CB-7748-C741-8A40-D57B164F2A92}"/>
              </a:ext>
            </a:extLst>
          </p:cNvPr>
          <p:cNvSpPr>
            <a:spLocks noGrp="1"/>
          </p:cNvSpPr>
          <p:nvPr>
            <p:ph type="title"/>
          </p:nvPr>
        </p:nvSpPr>
        <p:spPr>
          <a:xfrm>
            <a:off x="1130004" y="928680"/>
            <a:ext cx="8928395" cy="739353"/>
          </a:xfrm>
        </p:spPr>
        <p:txBody>
          <a:bodyPr>
            <a:normAutofit fontScale="90000"/>
          </a:bodyPr>
          <a:lstStyle/>
          <a:p>
            <a:r>
              <a:rPr lang="en-US" dirty="0"/>
              <a:t>Nature of opportunities: theoretical perspectives</a:t>
            </a:r>
            <a:br>
              <a:rPr lang="en-US" dirty="0"/>
            </a:br>
            <a:endParaRPr lang="en-US" dirty="0"/>
          </a:p>
        </p:txBody>
      </p:sp>
      <p:graphicFrame>
        <p:nvGraphicFramePr>
          <p:cNvPr id="5" name="Content Placeholder 4">
            <a:extLst>
              <a:ext uri="{FF2B5EF4-FFF2-40B4-BE49-F238E27FC236}">
                <a16:creationId xmlns:a16="http://schemas.microsoft.com/office/drawing/2014/main" id="{50B37209-9E54-4B0D-8D34-74ED2E5D6639}"/>
              </a:ext>
            </a:extLst>
          </p:cNvPr>
          <p:cNvGraphicFramePr>
            <a:graphicFrameLocks noGrp="1"/>
          </p:cNvGraphicFramePr>
          <p:nvPr>
            <p:ph idx="1"/>
          </p:nvPr>
        </p:nvGraphicFramePr>
        <p:xfrm>
          <a:off x="1130300" y="2596769"/>
          <a:ext cx="9386888" cy="3297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7DFE410F-0C81-384B-94E7-954BF3F7A1C0}"/>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
        <p:nvSpPr>
          <p:cNvPr id="6" name="Rectangle 5">
            <a:extLst>
              <a:ext uri="{FF2B5EF4-FFF2-40B4-BE49-F238E27FC236}">
                <a16:creationId xmlns:a16="http://schemas.microsoft.com/office/drawing/2014/main" id="{21E4F19D-59EC-4B0E-AFFD-223BF71E823D}"/>
              </a:ext>
            </a:extLst>
          </p:cNvPr>
          <p:cNvSpPr/>
          <p:nvPr/>
        </p:nvSpPr>
        <p:spPr>
          <a:xfrm>
            <a:off x="1438276" y="3876427"/>
            <a:ext cx="3714750" cy="217663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endParaRPr lang="en-GB" dirty="0"/>
          </a:p>
          <a:p>
            <a:endParaRPr lang="en-GB" dirty="0"/>
          </a:p>
          <a:p>
            <a:endParaRPr lang="en-GB" dirty="0"/>
          </a:p>
          <a:p>
            <a:endParaRPr lang="en-GB" sz="2000" dirty="0">
              <a:solidFill>
                <a:schemeClr val="tx2"/>
              </a:solidFill>
            </a:endParaRPr>
          </a:p>
          <a:p>
            <a:r>
              <a:rPr lang="en-GB" sz="2000" dirty="0">
                <a:solidFill>
                  <a:schemeClr val="accent3">
                    <a:lumMod val="75000"/>
                  </a:schemeClr>
                </a:solidFill>
              </a:rPr>
              <a:t>Discovered opportunities:</a:t>
            </a:r>
          </a:p>
          <a:p>
            <a:r>
              <a:rPr lang="en-GB" sz="2000" dirty="0">
                <a:solidFill>
                  <a:srgbClr val="0070C0"/>
                </a:solidFill>
              </a:rPr>
              <a:t>-Exist as objective phenomena</a:t>
            </a:r>
          </a:p>
          <a:p>
            <a:r>
              <a:rPr lang="en-GB" sz="2000" dirty="0">
                <a:solidFill>
                  <a:srgbClr val="0070C0"/>
                </a:solidFill>
              </a:rPr>
              <a:t>-Independent of action of the entrepreneur</a:t>
            </a:r>
          </a:p>
          <a:p>
            <a:r>
              <a:rPr lang="en-GB" sz="2000" dirty="0">
                <a:solidFill>
                  <a:srgbClr val="0070C0"/>
                </a:solidFill>
              </a:rPr>
              <a:t>-Entrepreneurs search and discover opportunities</a:t>
            </a:r>
          </a:p>
          <a:p>
            <a:r>
              <a:rPr lang="en-GB" sz="2000" dirty="0">
                <a:solidFill>
                  <a:srgbClr val="0070C0"/>
                </a:solidFill>
              </a:rPr>
              <a:t>-Outcome probabilities are known</a:t>
            </a:r>
          </a:p>
          <a:p>
            <a:endParaRPr lang="en-GB" dirty="0"/>
          </a:p>
          <a:p>
            <a:endParaRPr lang="en-GB" dirty="0"/>
          </a:p>
          <a:p>
            <a:endParaRPr lang="en-GB" dirty="0"/>
          </a:p>
          <a:p>
            <a:endParaRPr lang="en-GB" dirty="0"/>
          </a:p>
        </p:txBody>
      </p:sp>
      <p:sp>
        <p:nvSpPr>
          <p:cNvPr id="7" name="Rectangle 6">
            <a:extLst>
              <a:ext uri="{FF2B5EF4-FFF2-40B4-BE49-F238E27FC236}">
                <a16:creationId xmlns:a16="http://schemas.microsoft.com/office/drawing/2014/main" id="{EDD46005-0630-4BDC-B0DF-E3DE84F3DF65}"/>
              </a:ext>
            </a:extLst>
          </p:cNvPr>
          <p:cNvSpPr/>
          <p:nvPr/>
        </p:nvSpPr>
        <p:spPr>
          <a:xfrm>
            <a:off x="3943350" y="2505725"/>
            <a:ext cx="3848100" cy="9144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b="1" dirty="0">
                <a:solidFill>
                  <a:schemeClr val="accent3">
                    <a:lumMod val="75000"/>
                  </a:schemeClr>
                </a:solidFill>
              </a:rPr>
              <a:t>Nature of opportunities</a:t>
            </a:r>
          </a:p>
        </p:txBody>
      </p:sp>
      <p:sp>
        <p:nvSpPr>
          <p:cNvPr id="8" name="Rectangle 7">
            <a:extLst>
              <a:ext uri="{FF2B5EF4-FFF2-40B4-BE49-F238E27FC236}">
                <a16:creationId xmlns:a16="http://schemas.microsoft.com/office/drawing/2014/main" id="{A6A2EA79-1B96-46DD-AC80-F4E7CCA341BF}"/>
              </a:ext>
            </a:extLst>
          </p:cNvPr>
          <p:cNvSpPr/>
          <p:nvPr/>
        </p:nvSpPr>
        <p:spPr>
          <a:xfrm>
            <a:off x="6413182" y="3876427"/>
            <a:ext cx="4219575" cy="217663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endParaRPr lang="en-GB" dirty="0"/>
          </a:p>
          <a:p>
            <a:endParaRPr lang="en-GB" dirty="0"/>
          </a:p>
          <a:p>
            <a:endParaRPr lang="en-GB" dirty="0"/>
          </a:p>
          <a:p>
            <a:endParaRPr lang="en-GB" dirty="0"/>
          </a:p>
          <a:p>
            <a:endParaRPr lang="en-GB" sz="2000" dirty="0">
              <a:solidFill>
                <a:schemeClr val="tx2"/>
              </a:solidFill>
            </a:endParaRPr>
          </a:p>
          <a:p>
            <a:endParaRPr lang="en-GB" sz="2000" dirty="0">
              <a:solidFill>
                <a:schemeClr val="accent3">
                  <a:lumMod val="75000"/>
                </a:schemeClr>
              </a:solidFill>
            </a:endParaRPr>
          </a:p>
          <a:p>
            <a:r>
              <a:rPr lang="en-GB" sz="2000" dirty="0">
                <a:solidFill>
                  <a:schemeClr val="accent3">
                    <a:lumMod val="75000"/>
                  </a:schemeClr>
                </a:solidFill>
              </a:rPr>
              <a:t>Created opportunities:</a:t>
            </a:r>
          </a:p>
          <a:p>
            <a:r>
              <a:rPr lang="en-GB" sz="2000" dirty="0">
                <a:solidFill>
                  <a:srgbClr val="0070C0"/>
                </a:solidFill>
              </a:rPr>
              <a:t>-Do not exist by themselves, dependent on action of the entrepreneur</a:t>
            </a:r>
          </a:p>
          <a:p>
            <a:r>
              <a:rPr lang="en-GB" sz="2000" dirty="0">
                <a:solidFill>
                  <a:srgbClr val="0070C0"/>
                </a:solidFill>
              </a:rPr>
              <a:t>-Entrepreneurs form and shape opportunities</a:t>
            </a:r>
          </a:p>
          <a:p>
            <a:r>
              <a:rPr lang="en-GB" sz="2000" dirty="0">
                <a:solidFill>
                  <a:srgbClr val="0070C0"/>
                </a:solidFill>
              </a:rPr>
              <a:t>-Outcome probabilities are not known</a:t>
            </a:r>
          </a:p>
          <a:p>
            <a:pPr marL="342900" indent="-342900">
              <a:buFontTx/>
              <a:buChar char="-"/>
            </a:pPr>
            <a:endParaRPr lang="en-GB" sz="2000" dirty="0">
              <a:solidFill>
                <a:srgbClr val="0070C0"/>
              </a:solidFill>
            </a:endParaRPr>
          </a:p>
          <a:p>
            <a:endParaRPr lang="en-GB" dirty="0"/>
          </a:p>
          <a:p>
            <a:pPr algn="ctr"/>
            <a:endParaRPr lang="en-GB" dirty="0"/>
          </a:p>
          <a:p>
            <a:pPr algn="ctr"/>
            <a:endParaRPr lang="en-GB" dirty="0"/>
          </a:p>
          <a:p>
            <a:endParaRPr lang="en-GB" dirty="0"/>
          </a:p>
          <a:p>
            <a:endParaRPr lang="en-GB" dirty="0"/>
          </a:p>
        </p:txBody>
      </p:sp>
      <p:sp>
        <p:nvSpPr>
          <p:cNvPr id="10" name="Arrow: Curved Left 9">
            <a:extLst>
              <a:ext uri="{FF2B5EF4-FFF2-40B4-BE49-F238E27FC236}">
                <a16:creationId xmlns:a16="http://schemas.microsoft.com/office/drawing/2014/main" id="{F7914D33-DBAC-4B46-A940-1736BB710A10}"/>
              </a:ext>
            </a:extLst>
          </p:cNvPr>
          <p:cNvSpPr/>
          <p:nvPr/>
        </p:nvSpPr>
        <p:spPr>
          <a:xfrm>
            <a:off x="7791450" y="2679581"/>
            <a:ext cx="731520" cy="1216152"/>
          </a:xfrm>
          <a:prstGeom prst="curvedLef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GB">
              <a:solidFill>
                <a:schemeClr val="tx1"/>
              </a:solidFill>
            </a:endParaRPr>
          </a:p>
        </p:txBody>
      </p:sp>
      <p:sp>
        <p:nvSpPr>
          <p:cNvPr id="11" name="Arrow: Curved Right 10">
            <a:extLst>
              <a:ext uri="{FF2B5EF4-FFF2-40B4-BE49-F238E27FC236}">
                <a16:creationId xmlns:a16="http://schemas.microsoft.com/office/drawing/2014/main" id="{62D3DFBA-D339-43A0-AF4F-4C6591E8115B}"/>
              </a:ext>
            </a:extLst>
          </p:cNvPr>
          <p:cNvSpPr/>
          <p:nvPr/>
        </p:nvSpPr>
        <p:spPr>
          <a:xfrm>
            <a:off x="3100705" y="2679581"/>
            <a:ext cx="731520" cy="1216152"/>
          </a:xfrm>
          <a:prstGeom prst="curv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pic>
        <p:nvPicPr>
          <p:cNvPr id="3" name="Picture 2" descr="Diagram showing a PESTLE analysis. PESTLE analyses allow organisations to study the key external factors (Political, Economic, Sociological, Technological, Legal and Environmental) that influence their operations.">
            <a:extLst>
              <a:ext uri="{FF2B5EF4-FFF2-40B4-BE49-F238E27FC236}">
                <a16:creationId xmlns:a16="http://schemas.microsoft.com/office/drawing/2014/main" id="{F6E2E77B-4100-8E7A-6CF0-B19EFAF91FA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41482" y="0"/>
            <a:ext cx="3062538" cy="3437633"/>
          </a:xfrm>
          <a:prstGeom prst="rect">
            <a:avLst/>
          </a:prstGeom>
        </p:spPr>
      </p:pic>
    </p:spTree>
    <p:extLst>
      <p:ext uri="{BB962C8B-B14F-4D97-AF65-F5344CB8AC3E}">
        <p14:creationId xmlns:p14="http://schemas.microsoft.com/office/powerpoint/2010/main" val="3328489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3"/>
                                        </p:tgtEl>
                                        <p:attrNameLst>
                                          <p:attrName>ppt_x</p:attrName>
                                        </p:attrNameLst>
                                      </p:cBhvr>
                                      <p:tavLst>
                                        <p:tav tm="0">
                                          <p:val>
                                            <p:strVal val="ppt_x"/>
                                          </p:val>
                                        </p:tav>
                                        <p:tav tm="100000">
                                          <p:val>
                                            <p:strVal val="ppt_x"/>
                                          </p:val>
                                        </p:tav>
                                      </p:tavLst>
                                    </p:anim>
                                    <p:anim calcmode="lin" valueType="num">
                                      <p:cBhvr additive="base">
                                        <p:cTn id="13" dur="500"/>
                                        <p:tgtEl>
                                          <p:spTgt spid="3"/>
                                        </p:tgtEl>
                                        <p:attrNameLst>
                                          <p:attrName>ppt_y</p:attrName>
                                        </p:attrNameLst>
                                      </p:cBhvr>
                                      <p:tavLst>
                                        <p:tav tm="0">
                                          <p:val>
                                            <p:strVal val="ppt_y"/>
                                          </p:val>
                                        </p:tav>
                                        <p:tav tm="100000">
                                          <p:val>
                                            <p:strVal val="1+ppt_h/2"/>
                                          </p:val>
                                        </p:tav>
                                      </p:tavLst>
                                    </p:anim>
                                    <p:set>
                                      <p:cBhvr>
                                        <p:cTn id="1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7DFBC-6B9F-7B44-9C49-EB5921B8ECF3}"/>
              </a:ext>
            </a:extLst>
          </p:cNvPr>
          <p:cNvSpPr>
            <a:spLocks noGrp="1"/>
          </p:cNvSpPr>
          <p:nvPr>
            <p:ph type="title"/>
          </p:nvPr>
        </p:nvSpPr>
        <p:spPr>
          <a:xfrm>
            <a:off x="3297133" y="346333"/>
            <a:ext cx="7220712" cy="739353"/>
          </a:xfrm>
        </p:spPr>
        <p:txBody>
          <a:bodyPr>
            <a:normAutofit fontScale="90000"/>
          </a:bodyPr>
          <a:lstStyle/>
          <a:p>
            <a:r>
              <a:rPr lang="en-US" dirty="0"/>
              <a:t>Discovered versus created opportunities </a:t>
            </a:r>
          </a:p>
        </p:txBody>
      </p:sp>
      <p:sp>
        <p:nvSpPr>
          <p:cNvPr id="3" name="Content Placeholder 2">
            <a:extLst>
              <a:ext uri="{FF2B5EF4-FFF2-40B4-BE49-F238E27FC236}">
                <a16:creationId xmlns:a16="http://schemas.microsoft.com/office/drawing/2014/main" id="{E87BA963-9BA0-0C4A-9843-CEB9AAF0EAE5}"/>
              </a:ext>
            </a:extLst>
          </p:cNvPr>
          <p:cNvSpPr>
            <a:spLocks noGrp="1"/>
          </p:cNvSpPr>
          <p:nvPr>
            <p:ph idx="1"/>
          </p:nvPr>
        </p:nvSpPr>
        <p:spPr>
          <a:xfrm>
            <a:off x="1130005" y="1699591"/>
            <a:ext cx="9387840" cy="3956411"/>
          </a:xfrm>
        </p:spPr>
        <p:txBody>
          <a:bodyPr/>
          <a:lstStyle/>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endParaRPr lang="en-US" dirty="0"/>
          </a:p>
        </p:txBody>
      </p:sp>
      <p:graphicFrame>
        <p:nvGraphicFramePr>
          <p:cNvPr id="4" name="Table 3">
            <a:extLst>
              <a:ext uri="{FF2B5EF4-FFF2-40B4-BE49-F238E27FC236}">
                <a16:creationId xmlns:a16="http://schemas.microsoft.com/office/drawing/2014/main" id="{0549A707-E369-D944-BAF9-91FD70009384}"/>
              </a:ext>
            </a:extLst>
          </p:cNvPr>
          <p:cNvGraphicFramePr>
            <a:graphicFrameLocks noGrp="1"/>
          </p:cNvGraphicFramePr>
          <p:nvPr>
            <p:extLst>
              <p:ext uri="{D42A27DB-BD31-4B8C-83A1-F6EECF244321}">
                <p14:modId xmlns:p14="http://schemas.microsoft.com/office/powerpoint/2010/main" val="3678885745"/>
              </p:ext>
            </p:extLst>
          </p:nvPr>
        </p:nvGraphicFramePr>
        <p:xfrm>
          <a:off x="799349" y="1530072"/>
          <a:ext cx="8700252" cy="4913012"/>
        </p:xfrm>
        <a:graphic>
          <a:graphicData uri="http://schemas.openxmlformats.org/drawingml/2006/table">
            <a:tbl>
              <a:tblPr firstRow="1" bandRow="1">
                <a:tableStyleId>{5C22544A-7EE6-4342-B048-85BDC9FD1C3A}</a:tableStyleId>
              </a:tblPr>
              <a:tblGrid>
                <a:gridCol w="2900084">
                  <a:extLst>
                    <a:ext uri="{9D8B030D-6E8A-4147-A177-3AD203B41FA5}">
                      <a16:colId xmlns:a16="http://schemas.microsoft.com/office/drawing/2014/main" val="3047496795"/>
                    </a:ext>
                  </a:extLst>
                </a:gridCol>
                <a:gridCol w="2900084">
                  <a:extLst>
                    <a:ext uri="{9D8B030D-6E8A-4147-A177-3AD203B41FA5}">
                      <a16:colId xmlns:a16="http://schemas.microsoft.com/office/drawing/2014/main" val="3353794653"/>
                    </a:ext>
                  </a:extLst>
                </a:gridCol>
                <a:gridCol w="2900084">
                  <a:extLst>
                    <a:ext uri="{9D8B030D-6E8A-4147-A177-3AD203B41FA5}">
                      <a16:colId xmlns:a16="http://schemas.microsoft.com/office/drawing/2014/main" val="14557680"/>
                    </a:ext>
                  </a:extLst>
                </a:gridCol>
              </a:tblGrid>
              <a:tr h="500399">
                <a:tc>
                  <a:txBody>
                    <a:bodyPr/>
                    <a:lstStyle/>
                    <a:p>
                      <a:endParaRPr lang="en-US" sz="1600" dirty="0"/>
                    </a:p>
                  </a:txBody>
                  <a:tcPr/>
                </a:tc>
                <a:tc>
                  <a:txBody>
                    <a:bodyPr/>
                    <a:lstStyle/>
                    <a:p>
                      <a:r>
                        <a:rPr lang="en-US" sz="1600" dirty="0"/>
                        <a:t>Discovered opportunities </a:t>
                      </a:r>
                    </a:p>
                  </a:txBody>
                  <a:tcPr/>
                </a:tc>
                <a:tc>
                  <a:txBody>
                    <a:bodyPr/>
                    <a:lstStyle/>
                    <a:p>
                      <a:r>
                        <a:rPr lang="en-US" sz="1600" dirty="0"/>
                        <a:t>Created opportunities </a:t>
                      </a:r>
                    </a:p>
                  </a:txBody>
                  <a:tcPr/>
                </a:tc>
                <a:extLst>
                  <a:ext uri="{0D108BD9-81ED-4DB2-BD59-A6C34878D82A}">
                    <a16:rowId xmlns:a16="http://schemas.microsoft.com/office/drawing/2014/main" val="3801261990"/>
                  </a:ext>
                </a:extLst>
              </a:tr>
              <a:tr h="1592180">
                <a:tc>
                  <a:txBody>
                    <a:bodyPr/>
                    <a:lstStyle/>
                    <a:p>
                      <a:r>
                        <a:rPr lang="en-US" sz="1600" dirty="0"/>
                        <a:t>Nature of opportunities </a:t>
                      </a:r>
                    </a:p>
                  </a:txBody>
                  <a:tcPr/>
                </a:tc>
                <a:tc>
                  <a:txBody>
                    <a:bodyPr/>
                    <a:lstStyle/>
                    <a:p>
                      <a:r>
                        <a:rPr lang="en-US" sz="1600" dirty="0"/>
                        <a:t>Opportunities exist as objective phenomena and independent of entrepreneurs. </a:t>
                      </a:r>
                    </a:p>
                  </a:txBody>
                  <a:tcPr/>
                </a:tc>
                <a:tc>
                  <a:txBody>
                    <a:bodyPr/>
                    <a:lstStyle/>
                    <a:p>
                      <a:r>
                        <a:rPr lang="en-US" sz="1600" dirty="0"/>
                        <a:t>Opportunities do not exist by themselves; they are dependent on the actions of entrepreneurs. </a:t>
                      </a:r>
                    </a:p>
                  </a:txBody>
                  <a:tcPr/>
                </a:tc>
                <a:extLst>
                  <a:ext uri="{0D108BD9-81ED-4DB2-BD59-A6C34878D82A}">
                    <a16:rowId xmlns:a16="http://schemas.microsoft.com/office/drawing/2014/main" val="2057882537"/>
                  </a:ext>
                </a:extLst>
              </a:tr>
              <a:tr h="1956106">
                <a:tc>
                  <a:txBody>
                    <a:bodyPr/>
                    <a:lstStyle/>
                    <a:p>
                      <a:r>
                        <a:rPr lang="en-US" sz="1600" dirty="0"/>
                        <a:t>Nature and Role of Entrepreneurs </a:t>
                      </a:r>
                    </a:p>
                  </a:txBody>
                  <a:tcPr/>
                </a:tc>
                <a:tc>
                  <a:txBody>
                    <a:bodyPr/>
                    <a:lstStyle/>
                    <a:p>
                      <a:r>
                        <a:rPr lang="en-US" sz="1600" b="1" dirty="0"/>
                        <a:t>Ex ante </a:t>
                      </a:r>
                      <a:r>
                        <a:rPr lang="en-US" sz="1600" dirty="0"/>
                        <a:t>differences between entrepreneurs and non-entrepreneurs. Entrepreneurs search and discover opportunities. </a:t>
                      </a:r>
                    </a:p>
                  </a:txBody>
                  <a:tcPr/>
                </a:tc>
                <a:tc>
                  <a:txBody>
                    <a:bodyPr/>
                    <a:lstStyle/>
                    <a:p>
                      <a:r>
                        <a:rPr lang="en-US" sz="1600" b="1" dirty="0"/>
                        <a:t>Ex post </a:t>
                      </a:r>
                      <a:r>
                        <a:rPr lang="en-US" sz="1600" dirty="0"/>
                        <a:t>differences between entrepreneurs and non-entrepreneurs. Entrepreneurs shape and form opportunities. </a:t>
                      </a:r>
                    </a:p>
                  </a:txBody>
                  <a:tcPr/>
                </a:tc>
                <a:extLst>
                  <a:ext uri="{0D108BD9-81ED-4DB2-BD59-A6C34878D82A}">
                    <a16:rowId xmlns:a16="http://schemas.microsoft.com/office/drawing/2014/main" val="1572530060"/>
                  </a:ext>
                </a:extLst>
              </a:tr>
              <a:tr h="864327">
                <a:tc>
                  <a:txBody>
                    <a:bodyPr/>
                    <a:lstStyle/>
                    <a:p>
                      <a:r>
                        <a:rPr lang="en-US" sz="1600" dirty="0"/>
                        <a:t>Nature of Decision </a:t>
                      </a:r>
                    </a:p>
                    <a:p>
                      <a:r>
                        <a:rPr lang="en-US" sz="1600" dirty="0"/>
                        <a:t>Making context </a:t>
                      </a:r>
                    </a:p>
                  </a:txBody>
                  <a:tcPr/>
                </a:tc>
                <a:tc>
                  <a:txBody>
                    <a:bodyPr/>
                    <a:lstStyle/>
                    <a:p>
                      <a:r>
                        <a:rPr lang="en-US" sz="1600" dirty="0"/>
                        <a:t>Risky: outcome probabilities are known.</a:t>
                      </a:r>
                    </a:p>
                  </a:txBody>
                  <a:tcPr/>
                </a:tc>
                <a:tc>
                  <a:txBody>
                    <a:bodyPr/>
                    <a:lstStyle/>
                    <a:p>
                      <a:r>
                        <a:rPr lang="en-US" sz="1600" dirty="0"/>
                        <a:t>Uncertain: outcome probabilities are not known. </a:t>
                      </a:r>
                    </a:p>
                  </a:txBody>
                  <a:tcPr/>
                </a:tc>
                <a:extLst>
                  <a:ext uri="{0D108BD9-81ED-4DB2-BD59-A6C34878D82A}">
                    <a16:rowId xmlns:a16="http://schemas.microsoft.com/office/drawing/2014/main" val="3958889712"/>
                  </a:ext>
                </a:extLst>
              </a:tr>
            </a:tbl>
          </a:graphicData>
        </a:graphic>
      </p:graphicFrame>
      <p:sp>
        <p:nvSpPr>
          <p:cNvPr id="5" name="TextBox 4">
            <a:extLst>
              <a:ext uri="{FF2B5EF4-FFF2-40B4-BE49-F238E27FC236}">
                <a16:creationId xmlns:a16="http://schemas.microsoft.com/office/drawing/2014/main" id="{86892E4D-4B47-5343-A78B-86ADDDF6706C}"/>
              </a:ext>
            </a:extLst>
          </p:cNvPr>
          <p:cNvSpPr txBox="1"/>
          <p:nvPr/>
        </p:nvSpPr>
        <p:spPr>
          <a:xfrm>
            <a:off x="910740" y="6443086"/>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pic>
        <p:nvPicPr>
          <p:cNvPr id="7" name="Picture 6" descr="A close up of a person's face&#10;&#10;Description automatically generated">
            <a:extLst>
              <a:ext uri="{FF2B5EF4-FFF2-40B4-BE49-F238E27FC236}">
                <a16:creationId xmlns:a16="http://schemas.microsoft.com/office/drawing/2014/main" id="{94344ED9-4BDB-75C4-3B14-2B9D98EFC125}"/>
              </a:ext>
            </a:extLst>
          </p:cNvPr>
          <p:cNvPicPr>
            <a:picLocks noChangeAspect="1"/>
          </p:cNvPicPr>
          <p:nvPr/>
        </p:nvPicPr>
        <p:blipFill>
          <a:blip r:embed="rId3"/>
          <a:stretch>
            <a:fillRect/>
          </a:stretch>
        </p:blipFill>
        <p:spPr>
          <a:xfrm>
            <a:off x="9779000" y="160104"/>
            <a:ext cx="2222500" cy="1454727"/>
          </a:xfrm>
          <a:prstGeom prst="rect">
            <a:avLst/>
          </a:prstGeom>
        </p:spPr>
      </p:pic>
    </p:spTree>
    <p:extLst>
      <p:ext uri="{BB962C8B-B14F-4D97-AF65-F5344CB8AC3E}">
        <p14:creationId xmlns:p14="http://schemas.microsoft.com/office/powerpoint/2010/main" val="4116779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2C010-1B86-72C6-C2F0-3023BEF27AF6}"/>
              </a:ext>
            </a:extLst>
          </p:cNvPr>
          <p:cNvSpPr>
            <a:spLocks noGrp="1"/>
          </p:cNvSpPr>
          <p:nvPr>
            <p:ph type="title"/>
          </p:nvPr>
        </p:nvSpPr>
        <p:spPr>
          <a:xfrm>
            <a:off x="4318781" y="491938"/>
            <a:ext cx="3825709" cy="932417"/>
          </a:xfrm>
        </p:spPr>
        <p:txBody>
          <a:bodyPr vert="horz" lIns="91440" tIns="45720" rIns="91440" bIns="45720" rtlCol="0" anchor="ctr">
            <a:normAutofit/>
          </a:bodyPr>
          <a:lstStyle/>
          <a:p>
            <a:r>
              <a:rPr lang="en-US" sz="4000" dirty="0"/>
              <a:t>Mitigating</a:t>
            </a:r>
            <a:r>
              <a:rPr lang="en-US" sz="4000" kern="1200" dirty="0">
                <a:solidFill>
                  <a:schemeClr val="tx1"/>
                </a:solidFill>
                <a:latin typeface="+mj-lt"/>
                <a:ea typeface="+mj-ea"/>
                <a:cs typeface="+mj-cs"/>
              </a:rPr>
              <a:t> </a:t>
            </a:r>
            <a:r>
              <a:rPr lang="en-US" sz="4000" dirty="0"/>
              <a:t>Risk</a:t>
            </a:r>
          </a:p>
        </p:txBody>
      </p:sp>
      <p:graphicFrame>
        <p:nvGraphicFramePr>
          <p:cNvPr id="5" name="Content Placeholder 2">
            <a:extLst>
              <a:ext uri="{FF2B5EF4-FFF2-40B4-BE49-F238E27FC236}">
                <a16:creationId xmlns:a16="http://schemas.microsoft.com/office/drawing/2014/main" id="{9C37A364-973E-3DF9-A8AE-A38367300CBE}"/>
              </a:ext>
            </a:extLst>
          </p:cNvPr>
          <p:cNvGraphicFramePr>
            <a:graphicFrameLocks noGrp="1"/>
          </p:cNvGraphicFramePr>
          <p:nvPr>
            <p:ph idx="1"/>
          </p:nvPr>
        </p:nvGraphicFramePr>
        <p:xfrm>
          <a:off x="1115568" y="1673352"/>
          <a:ext cx="10232136" cy="4334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231528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Slide Background">
            <a:extLst>
              <a:ext uri="{FF2B5EF4-FFF2-40B4-BE49-F238E27FC236}">
                <a16:creationId xmlns:a16="http://schemas.microsoft.com/office/drawing/2014/main" id="{4D327EF6-1201-4218-AA98-3DA5A0F48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44" name="Rectangle 1043">
            <a:extLst>
              <a:ext uri="{FF2B5EF4-FFF2-40B4-BE49-F238E27FC236}">
                <a16:creationId xmlns:a16="http://schemas.microsoft.com/office/drawing/2014/main" id="{9864AAEA-8DC4-4D15-864C-B53C5B4CC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6" name="Rectangle 1045">
            <a:extLst>
              <a:ext uri="{FF2B5EF4-FFF2-40B4-BE49-F238E27FC236}">
                <a16:creationId xmlns:a16="http://schemas.microsoft.com/office/drawing/2014/main" id="{E82F361B-984A-43B6-AFE8-1F1439428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420664"/>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FA7BBB-118F-6B62-39E6-265684BAEEFB}"/>
              </a:ext>
            </a:extLst>
          </p:cNvPr>
          <p:cNvSpPr>
            <a:spLocks noGrp="1"/>
          </p:cNvSpPr>
          <p:nvPr>
            <p:ph type="title"/>
          </p:nvPr>
        </p:nvSpPr>
        <p:spPr>
          <a:xfrm>
            <a:off x="2346761" y="716280"/>
            <a:ext cx="1097479" cy="1701704"/>
          </a:xfrm>
        </p:spPr>
        <p:txBody>
          <a:bodyPr vert="horz" lIns="91440" tIns="45720" rIns="91440" bIns="45720" rtlCol="0" anchor="ctr">
            <a:normAutofit/>
          </a:bodyPr>
          <a:lstStyle/>
          <a:p>
            <a:r>
              <a:rPr lang="en-US" sz="4000" dirty="0"/>
              <a:t>Risk</a:t>
            </a:r>
          </a:p>
        </p:txBody>
      </p:sp>
      <p:sp useBgFill="1">
        <p:nvSpPr>
          <p:cNvPr id="1048" name="Rectangle 1047">
            <a:extLst>
              <a:ext uri="{FF2B5EF4-FFF2-40B4-BE49-F238E27FC236}">
                <a16:creationId xmlns:a16="http://schemas.microsoft.com/office/drawing/2014/main" id="{4F2A6A32-9ADF-4DD4-AEA5-0D1FF0F8B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8" y="0"/>
            <a:ext cx="6096001" cy="6849700"/>
          </a:xfrm>
          <a:prstGeom prst="rect">
            <a:avLst/>
          </a:prstGeom>
          <a:ln>
            <a:noFill/>
          </a:ln>
          <a:effectLst>
            <a:outerShdw blurRad="596900" dist="317500" dir="8820000" sx="87000" sy="87000" algn="t" rotWithShape="0">
              <a:schemeClr val="tx1">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Empty white textile bag placed on marble table · Free Stock Photo">
            <a:extLst>
              <a:ext uri="{FF2B5EF4-FFF2-40B4-BE49-F238E27FC236}">
                <a16:creationId xmlns:a16="http://schemas.microsoft.com/office/drawing/2014/main" id="{E8A96730-3B2D-C6DB-12D5-0635F2225F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43" r="-2" b="14732"/>
          <a:stretch/>
        </p:blipFill>
        <p:spPr bwMode="auto">
          <a:xfrm>
            <a:off x="-1" y="3429254"/>
            <a:ext cx="6098917" cy="342874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FBFDB1F1-721B-4001-EB1F-09C25BB5A3EC}"/>
              </a:ext>
            </a:extLst>
          </p:cNvPr>
          <p:cNvSpPr txBox="1">
            <a:spLocks/>
          </p:cNvSpPr>
          <p:nvPr/>
        </p:nvSpPr>
        <p:spPr>
          <a:xfrm>
            <a:off x="7360721" y="4016442"/>
            <a:ext cx="4697303" cy="2254370"/>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400" b="1" i="0" kern="1200">
                <a:solidFill>
                  <a:srgbClr val="606EB2"/>
                </a:solidFill>
                <a:latin typeface="Antonio" charset="0"/>
                <a:ea typeface="Antonio" charset="0"/>
                <a:cs typeface="Antonio" charset="0"/>
              </a:defRPr>
            </a:lvl1pPr>
          </a:lstStyle>
          <a:p>
            <a:r>
              <a:rPr lang="en-US" sz="4000" dirty="0"/>
              <a:t>Uncertainty</a:t>
            </a:r>
          </a:p>
        </p:txBody>
      </p:sp>
      <p:pic>
        <p:nvPicPr>
          <p:cNvPr id="1030" name="Picture 6" descr="self study - Probability of Marble Draws Formally - Cross Validated">
            <a:extLst>
              <a:ext uri="{FF2B5EF4-FFF2-40B4-BE49-F238E27FC236}">
                <a16:creationId xmlns:a16="http://schemas.microsoft.com/office/drawing/2014/main" id="{9FE52433-6413-BA18-AAB1-85C00A2925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9122" y="14792"/>
            <a:ext cx="4994316" cy="3748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95565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B764-2C88-096D-402A-29AD4EDD028A}"/>
              </a:ext>
            </a:extLst>
          </p:cNvPr>
          <p:cNvSpPr>
            <a:spLocks noGrp="1"/>
          </p:cNvSpPr>
          <p:nvPr>
            <p:ph type="title"/>
          </p:nvPr>
        </p:nvSpPr>
        <p:spPr>
          <a:xfrm>
            <a:off x="1678645" y="1001916"/>
            <a:ext cx="7220712" cy="739353"/>
          </a:xfrm>
        </p:spPr>
        <p:txBody>
          <a:bodyPr>
            <a:normAutofit fontScale="90000"/>
          </a:bodyPr>
          <a:lstStyle/>
          <a:p>
            <a:r>
              <a:rPr lang="en-US" dirty="0"/>
              <a:t>Entrepreneurship and Risk-Taking</a:t>
            </a:r>
          </a:p>
        </p:txBody>
      </p:sp>
      <p:pic>
        <p:nvPicPr>
          <p:cNvPr id="4" name="Content Placeholder 3" descr="A vintage photo of a person&#10;&#10;Description automatically generated">
            <a:extLst>
              <a:ext uri="{FF2B5EF4-FFF2-40B4-BE49-F238E27FC236}">
                <a16:creationId xmlns:a16="http://schemas.microsoft.com/office/drawing/2014/main" id="{3691F154-51F1-F9D0-9259-62D9C27CDF30}"/>
              </a:ext>
            </a:extLst>
          </p:cNvPr>
          <p:cNvPicPr>
            <a:picLocks noGrp="1" noChangeAspect="1"/>
          </p:cNvPicPr>
          <p:nvPr>
            <p:ph idx="1"/>
          </p:nvPr>
        </p:nvPicPr>
        <p:blipFill>
          <a:blip r:embed="rId3"/>
          <a:stretch>
            <a:fillRect/>
          </a:stretch>
        </p:blipFill>
        <p:spPr>
          <a:xfrm>
            <a:off x="1081564" y="1908909"/>
            <a:ext cx="3002382" cy="4248051"/>
          </a:xfrm>
          <a:prstGeom prst="rect">
            <a:avLst/>
          </a:prstGeom>
        </p:spPr>
      </p:pic>
      <p:sp>
        <p:nvSpPr>
          <p:cNvPr id="5" name="TextBox 4">
            <a:extLst>
              <a:ext uri="{FF2B5EF4-FFF2-40B4-BE49-F238E27FC236}">
                <a16:creationId xmlns:a16="http://schemas.microsoft.com/office/drawing/2014/main" id="{D329D155-935C-B5D4-AB67-FB7E9FB9ACDC}"/>
              </a:ext>
            </a:extLst>
          </p:cNvPr>
          <p:cNvSpPr txBox="1"/>
          <p:nvPr/>
        </p:nvSpPr>
        <p:spPr>
          <a:xfrm>
            <a:off x="1789668" y="6156960"/>
            <a:ext cx="1181112" cy="523220"/>
          </a:xfrm>
          <a:prstGeom prst="rect">
            <a:avLst/>
          </a:prstGeom>
          <a:noFill/>
        </p:spPr>
        <p:txBody>
          <a:bodyPr wrap="square" rtlCol="0">
            <a:spAutoFit/>
          </a:bodyPr>
          <a:lstStyle>
            <a:defPPr>
              <a:defRPr lang="en-US"/>
            </a:defPPr>
            <a:lvl1pPr>
              <a:defRPr sz="1400">
                <a:latin typeface="Corbel" panose="020B0503020204020204" pitchFamily="34" charset="0"/>
              </a:defRPr>
            </a:lvl1pPr>
          </a:lstStyle>
          <a:p>
            <a:r>
              <a:rPr lang="en-US" dirty="0"/>
              <a:t>John Stuart Mill (1848)</a:t>
            </a:r>
          </a:p>
        </p:txBody>
      </p:sp>
      <p:sp>
        <p:nvSpPr>
          <p:cNvPr id="7" name="TextBox 6">
            <a:extLst>
              <a:ext uri="{FF2B5EF4-FFF2-40B4-BE49-F238E27FC236}">
                <a16:creationId xmlns:a16="http://schemas.microsoft.com/office/drawing/2014/main" id="{5857C0EC-88F4-EAFB-8CB6-5B6B26C295FE}"/>
              </a:ext>
            </a:extLst>
          </p:cNvPr>
          <p:cNvSpPr txBox="1"/>
          <p:nvPr/>
        </p:nvSpPr>
        <p:spPr>
          <a:xfrm>
            <a:off x="5014436" y="1908909"/>
            <a:ext cx="6096000" cy="4524315"/>
          </a:xfrm>
          <a:prstGeom prst="rect">
            <a:avLst/>
          </a:prstGeom>
          <a:noFill/>
        </p:spPr>
        <p:txBody>
          <a:bodyPr wrap="square">
            <a:spAutoFit/>
          </a:bodyPr>
          <a:lstStyle/>
          <a:p>
            <a:r>
              <a:rPr lang="en-GB" sz="1800" dirty="0">
                <a:effectLst/>
                <a:latin typeface="Times New Roman" panose="02020603050405020304" pitchFamily="18" charset="0"/>
              </a:rPr>
              <a:t>“...interest, is all that a person is enabled to get by merely abstaining from the immediate consumption of his capital, and allowing it to be used for productive purposes by others. The remuneration which is obtained in any country for mere abstinence, is measured by the current rate of interest on the best security: such security as precludes any appreciable chance of losing the principal. What a person expects to gain, who superintends the employment of his own capital, is always more, and generally much more, than this. The rate of profit greatly exceeds the rate of interest. </a:t>
            </a:r>
            <a:r>
              <a:rPr lang="en-GB" sz="1800" b="1" i="1" dirty="0">
                <a:effectLst/>
                <a:latin typeface="Times New Roman" panose="02020603050405020304" pitchFamily="18" charset="0"/>
              </a:rPr>
              <a:t>The surplus is partly compensation for risk</a:t>
            </a:r>
            <a:r>
              <a:rPr lang="en-GB" sz="1800" dirty="0">
                <a:effectLst/>
                <a:latin typeface="Times New Roman" panose="02020603050405020304" pitchFamily="18" charset="0"/>
              </a:rPr>
              <a:t>. By lending his capital, on unexceptionable security, he runs little or no risk. But</a:t>
            </a:r>
            <a:r>
              <a:rPr lang="en-GB" sz="1800" i="1" dirty="0">
                <a:effectLst/>
                <a:latin typeface="Times New Roman" panose="02020603050405020304" pitchFamily="18" charset="0"/>
              </a:rPr>
              <a:t> </a:t>
            </a:r>
            <a:r>
              <a:rPr lang="en-GB" sz="1800" b="1" i="1" dirty="0">
                <a:effectLst/>
                <a:latin typeface="Times New Roman" panose="02020603050405020304" pitchFamily="18" charset="0"/>
              </a:rPr>
              <a:t>if he embarks in business on his own account, he always exposes his capital to some, and in many cases to very great, danger of partial or total loss. For this danger he must be compensated, otherwise he will not incur it</a:t>
            </a:r>
            <a:r>
              <a:rPr lang="en-GB" sz="1800" dirty="0">
                <a:effectLst/>
                <a:latin typeface="Times New Roman" panose="02020603050405020304" pitchFamily="18" charset="0"/>
              </a:rPr>
              <a:t>.” </a:t>
            </a:r>
            <a:endParaRPr lang="en-GB" dirty="0"/>
          </a:p>
        </p:txBody>
      </p:sp>
      <p:sp>
        <p:nvSpPr>
          <p:cNvPr id="8" name="TextBox 7">
            <a:extLst>
              <a:ext uri="{FF2B5EF4-FFF2-40B4-BE49-F238E27FC236}">
                <a16:creationId xmlns:a16="http://schemas.microsoft.com/office/drawing/2014/main" id="{70840AB0-08DC-6117-CCF8-06CD0C54CDE4}"/>
              </a:ext>
            </a:extLst>
          </p:cNvPr>
          <p:cNvSpPr txBox="1"/>
          <p:nvPr/>
        </p:nvSpPr>
        <p:spPr>
          <a:xfrm>
            <a:off x="6096000" y="6372403"/>
            <a:ext cx="4209351" cy="307777"/>
          </a:xfrm>
          <a:prstGeom prst="rect">
            <a:avLst/>
          </a:prstGeom>
          <a:noFill/>
        </p:spPr>
        <p:txBody>
          <a:bodyPr wrap="square" rtlCol="0">
            <a:spAutoFit/>
          </a:bodyPr>
          <a:lstStyle>
            <a:defPPr>
              <a:defRPr lang="en-US"/>
            </a:defPPr>
            <a:lvl1pPr>
              <a:defRPr sz="1400">
                <a:latin typeface="Corbel" panose="020B0503020204020204" pitchFamily="34" charset="0"/>
              </a:defRPr>
            </a:lvl1pPr>
          </a:lstStyle>
          <a:p>
            <a:r>
              <a:rPr lang="en-US" i="1" dirty="0">
                <a:hlinkClick r:id="rId4"/>
              </a:rPr>
              <a:t>Principles of Political Economy</a:t>
            </a:r>
            <a:endParaRPr lang="en-US" i="1" dirty="0"/>
          </a:p>
        </p:txBody>
      </p:sp>
    </p:spTree>
    <p:extLst>
      <p:ext uri="{BB962C8B-B14F-4D97-AF65-F5344CB8AC3E}">
        <p14:creationId xmlns:p14="http://schemas.microsoft.com/office/powerpoint/2010/main" val="2044343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ank You Your Attention Images - Free Download on Freepik">
            <a:extLst>
              <a:ext uri="{FF2B5EF4-FFF2-40B4-BE49-F238E27FC236}">
                <a16:creationId xmlns:a16="http://schemas.microsoft.com/office/drawing/2014/main" id="{3A68118A-16A9-FE3C-B387-B09D8B12CD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397051" y="730051"/>
            <a:ext cx="5816523" cy="5816523"/>
          </a:xfrm>
          <a:prstGeom prst="roundRect">
            <a:avLst>
              <a:gd name="adj" fmla="val 3876"/>
            </a:avLst>
          </a:prstGeom>
          <a:noFill/>
          <a:ln>
            <a:solidFill>
              <a:schemeClr val="accent1"/>
            </a:solidFill>
          </a:ln>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ACAFB09-77C9-36B7-3549-E401F12DE71A}"/>
              </a:ext>
            </a:extLst>
          </p:cNvPr>
          <p:cNvSpPr txBox="1"/>
          <p:nvPr/>
        </p:nvSpPr>
        <p:spPr>
          <a:xfrm>
            <a:off x="805069" y="2464903"/>
            <a:ext cx="3071192" cy="1323439"/>
          </a:xfrm>
          <a:prstGeom prst="rect">
            <a:avLst/>
          </a:prstGeom>
          <a:noFill/>
        </p:spPr>
        <p:txBody>
          <a:bodyPr wrap="square" rtlCol="0">
            <a:spAutoFit/>
          </a:bodyPr>
          <a:lstStyle/>
          <a:p>
            <a:r>
              <a:rPr lang="en-US" sz="4000" dirty="0">
                <a:solidFill>
                  <a:schemeClr val="bg1"/>
                </a:solidFill>
              </a:rPr>
              <a:t>Thanks for Listening</a:t>
            </a:r>
          </a:p>
        </p:txBody>
      </p:sp>
    </p:spTree>
    <p:extLst>
      <p:ext uri="{BB962C8B-B14F-4D97-AF65-F5344CB8AC3E}">
        <p14:creationId xmlns:p14="http://schemas.microsoft.com/office/powerpoint/2010/main" val="2568694306"/>
      </p:ext>
    </p:extLst>
  </p:cSld>
  <p:clrMapOvr>
    <a:masterClrMapping/>
  </p:clrMapOvr>
  <p:transition>
    <p:fade/>
  </p:transition>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15185</TotalTime>
  <Words>892</Words>
  <Application>Microsoft Office PowerPoint</Application>
  <PresentationFormat>Widescreen</PresentationFormat>
  <Paragraphs>102</Paragraphs>
  <Slides>13</Slides>
  <Notes>4</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 2013 - 2022</vt:lpstr>
      <vt:lpstr>BUSI 1764 Global Entrepreneurship and Innovation  Dr Emilio Costales </vt:lpstr>
      <vt:lpstr>What is opportunity?</vt:lpstr>
      <vt:lpstr>Market imperfection</vt:lpstr>
      <vt:lpstr>Assumptions of a perfect market</vt:lpstr>
      <vt:lpstr>How can we define opportunity? </vt:lpstr>
      <vt:lpstr>Nature of opportunities: theoretical perspectives</vt:lpstr>
      <vt:lpstr>Nature of opportunities: theoretical perspectives</vt:lpstr>
      <vt:lpstr>Nature of opportunities: theoretical perspectives </vt:lpstr>
      <vt:lpstr>Discovered versus created opportunities </vt:lpstr>
      <vt:lpstr>Mitigating Risk</vt:lpstr>
      <vt:lpstr>Risk</vt:lpstr>
      <vt:lpstr>Entrepreneurship and Risk-Taking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 1692- INTERNATIONAL ENTREPRENEURSHIP</dc:title>
  <dc:creator>Costales, Emilio (2016)</dc:creator>
  <cp:lastModifiedBy>Emilio Costales</cp:lastModifiedBy>
  <cp:revision>151</cp:revision>
  <dcterms:created xsi:type="dcterms:W3CDTF">2023-01-06T16:57:31Z</dcterms:created>
  <dcterms:modified xsi:type="dcterms:W3CDTF">2024-09-27T14:34:01Z</dcterms:modified>
</cp:coreProperties>
</file>