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31"/>
  </p:notesMasterIdLst>
  <p:handoutMasterIdLst>
    <p:handoutMasterId r:id="rId32"/>
  </p:handoutMasterIdLst>
  <p:sldIdLst>
    <p:sldId id="256" r:id="rId2"/>
    <p:sldId id="286" r:id="rId3"/>
    <p:sldId id="4465" r:id="rId4"/>
    <p:sldId id="328" r:id="rId5"/>
    <p:sldId id="4147" r:id="rId6"/>
    <p:sldId id="331" r:id="rId7"/>
    <p:sldId id="4475" r:id="rId8"/>
    <p:sldId id="4477" r:id="rId9"/>
    <p:sldId id="4467" r:id="rId10"/>
    <p:sldId id="4468" r:id="rId11"/>
    <p:sldId id="4471" r:id="rId12"/>
    <p:sldId id="343" r:id="rId13"/>
    <p:sldId id="345" r:id="rId14"/>
    <p:sldId id="346" r:id="rId15"/>
    <p:sldId id="347" r:id="rId16"/>
    <p:sldId id="349" r:id="rId17"/>
    <p:sldId id="4479" r:id="rId18"/>
    <p:sldId id="1368" r:id="rId19"/>
    <p:sldId id="350" r:id="rId20"/>
    <p:sldId id="4478" r:id="rId21"/>
    <p:sldId id="4480" r:id="rId22"/>
    <p:sldId id="358" r:id="rId23"/>
    <p:sldId id="4463" r:id="rId24"/>
    <p:sldId id="4473" r:id="rId25"/>
    <p:sldId id="4469" r:id="rId26"/>
    <p:sldId id="4470" r:id="rId27"/>
    <p:sldId id="369" r:id="rId28"/>
    <p:sldId id="356" r:id="rId29"/>
    <p:sldId id="28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2E3E8D-EAAE-43B6-A0BC-087C581E9A78}" v="1" dt="2026-01-12T17:59:41.5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25" autoAdjust="0"/>
    <p:restoredTop sz="94694"/>
  </p:normalViewPr>
  <p:slideViewPr>
    <p:cSldViewPr snapToGrid="0">
      <p:cViewPr varScale="1">
        <p:scale>
          <a:sx n="59" d="100"/>
          <a:sy n="59" d="100"/>
        </p:scale>
        <p:origin x="356"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1871aec8-b26e-4b22-b9e4-dbb0d76cf651" providerId="ADAL" clId="{891FF364-E9F4-46DF-859B-3655D2013308}"/>
    <pc:docChg chg="addSld delSld modSld sldOrd">
      <pc:chgData name="Sylvester Mujakperuo" userId="1871aec8-b26e-4b22-b9e4-dbb0d76cf651" providerId="ADAL" clId="{891FF364-E9F4-46DF-859B-3655D2013308}" dt="2026-01-12T18:04:43.025" v="63" actId="2696"/>
      <pc:docMkLst>
        <pc:docMk/>
      </pc:docMkLst>
      <pc:sldChg chg="modSp mod">
        <pc:chgData name="Sylvester Mujakperuo" userId="1871aec8-b26e-4b22-b9e4-dbb0d76cf651" providerId="ADAL" clId="{891FF364-E9F4-46DF-859B-3655D2013308}" dt="2026-01-12T18:02:09.473" v="56" actId="14100"/>
        <pc:sldMkLst>
          <pc:docMk/>
          <pc:sldMk cId="1572276965" sldId="256"/>
        </pc:sldMkLst>
        <pc:spChg chg="mod">
          <ac:chgData name="Sylvester Mujakperuo" userId="1871aec8-b26e-4b22-b9e4-dbb0d76cf651" providerId="ADAL" clId="{891FF364-E9F4-46DF-859B-3655D2013308}" dt="2026-01-12T18:02:02.417" v="54" actId="14100"/>
          <ac:spMkLst>
            <pc:docMk/>
            <pc:sldMk cId="1572276965" sldId="256"/>
            <ac:spMk id="2" creationId="{00000000-0000-0000-0000-000000000000}"/>
          </ac:spMkLst>
        </pc:spChg>
        <pc:spChg chg="mod">
          <ac:chgData name="Sylvester Mujakperuo" userId="1871aec8-b26e-4b22-b9e4-dbb0d76cf651" providerId="ADAL" clId="{891FF364-E9F4-46DF-859B-3655D2013308}" dt="2026-01-12T18:01:53.475" v="53" actId="20577"/>
          <ac:spMkLst>
            <pc:docMk/>
            <pc:sldMk cId="1572276965" sldId="256"/>
            <ac:spMk id="3" creationId="{00000000-0000-0000-0000-000000000000}"/>
          </ac:spMkLst>
        </pc:spChg>
        <pc:picChg chg="mod">
          <ac:chgData name="Sylvester Mujakperuo" userId="1871aec8-b26e-4b22-b9e4-dbb0d76cf651" providerId="ADAL" clId="{891FF364-E9F4-46DF-859B-3655D2013308}" dt="2026-01-12T18:02:09.473" v="56" actId="14100"/>
          <ac:picMkLst>
            <pc:docMk/>
            <pc:sldMk cId="1572276965" sldId="256"/>
            <ac:picMk id="7" creationId="{00000000-0000-0000-0000-000000000000}"/>
          </ac:picMkLst>
        </pc:picChg>
      </pc:sldChg>
      <pc:sldChg chg="modSp mod">
        <pc:chgData name="Sylvester Mujakperuo" userId="1871aec8-b26e-4b22-b9e4-dbb0d76cf651" providerId="ADAL" clId="{891FF364-E9F4-46DF-859B-3655D2013308}" dt="2026-01-12T18:00:41.618" v="9" actId="20577"/>
        <pc:sldMkLst>
          <pc:docMk/>
          <pc:sldMk cId="787393194" sldId="356"/>
        </pc:sldMkLst>
        <pc:spChg chg="mod">
          <ac:chgData name="Sylvester Mujakperuo" userId="1871aec8-b26e-4b22-b9e4-dbb0d76cf651" providerId="ADAL" clId="{891FF364-E9F4-46DF-859B-3655D2013308}" dt="2026-01-12T18:00:41.618" v="9" actId="20577"/>
          <ac:spMkLst>
            <pc:docMk/>
            <pc:sldMk cId="787393194" sldId="356"/>
            <ac:spMk id="3" creationId="{A6A43260-9AE3-853A-5FD3-F7A0FBE2CE0E}"/>
          </ac:spMkLst>
        </pc:spChg>
      </pc:sldChg>
      <pc:sldChg chg="delSp add ord setBg delDesignElem">
        <pc:chgData name="Sylvester Mujakperuo" userId="1871aec8-b26e-4b22-b9e4-dbb0d76cf651" providerId="ADAL" clId="{891FF364-E9F4-46DF-859B-3655D2013308}" dt="2026-01-12T18:00:03.454" v="3"/>
        <pc:sldMkLst>
          <pc:docMk/>
          <pc:sldMk cId="1640443604" sldId="4147"/>
        </pc:sldMkLst>
        <pc:spChg chg="del">
          <ac:chgData name="Sylvester Mujakperuo" userId="1871aec8-b26e-4b22-b9e4-dbb0d76cf651" providerId="ADAL" clId="{891FF364-E9F4-46DF-859B-3655D2013308}" dt="2026-01-12T17:59:41.594" v="1"/>
          <ac:spMkLst>
            <pc:docMk/>
            <pc:sldMk cId="1640443604" sldId="4147"/>
            <ac:spMk id="22" creationId="{49306479-8C4D-4E4A-A330-DFC80A8A01BE}"/>
          </ac:spMkLst>
        </pc:spChg>
        <pc:spChg chg="del">
          <ac:chgData name="Sylvester Mujakperuo" userId="1871aec8-b26e-4b22-b9e4-dbb0d76cf651" providerId="ADAL" clId="{891FF364-E9F4-46DF-859B-3655D2013308}" dt="2026-01-12T17:59:41.594" v="1"/>
          <ac:spMkLst>
            <pc:docMk/>
            <pc:sldMk cId="1640443604" sldId="4147"/>
            <ac:spMk id="23" creationId="{4843B56B-DD63-40AB-85E1-E18901E137B6}"/>
          </ac:spMkLst>
        </pc:spChg>
        <pc:spChg chg="del">
          <ac:chgData name="Sylvester Mujakperuo" userId="1871aec8-b26e-4b22-b9e4-dbb0d76cf651" providerId="ADAL" clId="{891FF364-E9F4-46DF-859B-3655D2013308}" dt="2026-01-12T17:59:41.594" v="1"/>
          <ac:spMkLst>
            <pc:docMk/>
            <pc:sldMk cId="1640443604" sldId="4147"/>
            <ac:spMk id="24" creationId="{419344E4-CB02-427C-9FF0-E06375167953}"/>
          </ac:spMkLst>
        </pc:spChg>
        <pc:spChg chg="del">
          <ac:chgData name="Sylvester Mujakperuo" userId="1871aec8-b26e-4b22-b9e4-dbb0d76cf651" providerId="ADAL" clId="{891FF364-E9F4-46DF-859B-3655D2013308}" dt="2026-01-12T17:59:41.594" v="1"/>
          <ac:spMkLst>
            <pc:docMk/>
            <pc:sldMk cId="1640443604" sldId="4147"/>
            <ac:spMk id="25" creationId="{220E33D0-A190-4F8A-9DB6-C531C95CA02D}"/>
          </ac:spMkLst>
        </pc:spChg>
      </pc:sldChg>
      <pc:sldChg chg="modSp mod">
        <pc:chgData name="Sylvester Mujakperuo" userId="1871aec8-b26e-4b22-b9e4-dbb0d76cf651" providerId="ADAL" clId="{891FF364-E9F4-46DF-859B-3655D2013308}" dt="2026-01-12T18:04:21.065" v="60" actId="20577"/>
        <pc:sldMkLst>
          <pc:docMk/>
          <pc:sldMk cId="1833954095" sldId="4469"/>
        </pc:sldMkLst>
        <pc:spChg chg="mod">
          <ac:chgData name="Sylvester Mujakperuo" userId="1871aec8-b26e-4b22-b9e4-dbb0d76cf651" providerId="ADAL" clId="{891FF364-E9F4-46DF-859B-3655D2013308}" dt="2026-01-12T18:04:21.065" v="60" actId="20577"/>
          <ac:spMkLst>
            <pc:docMk/>
            <pc:sldMk cId="1833954095" sldId="4469"/>
            <ac:spMk id="2" creationId="{6636A793-FB49-9FA2-4918-AFA35A924188}"/>
          </ac:spMkLst>
        </pc:spChg>
      </pc:sldChg>
      <pc:sldChg chg="modSp mod">
        <pc:chgData name="Sylvester Mujakperuo" userId="1871aec8-b26e-4b22-b9e4-dbb0d76cf651" providerId="ADAL" clId="{891FF364-E9F4-46DF-859B-3655D2013308}" dt="2026-01-12T18:04:27.167" v="62" actId="20577"/>
        <pc:sldMkLst>
          <pc:docMk/>
          <pc:sldMk cId="4077581729" sldId="4470"/>
        </pc:sldMkLst>
        <pc:spChg chg="mod">
          <ac:chgData name="Sylvester Mujakperuo" userId="1871aec8-b26e-4b22-b9e4-dbb0d76cf651" providerId="ADAL" clId="{891FF364-E9F4-46DF-859B-3655D2013308}" dt="2026-01-12T18:04:27.167" v="62" actId="20577"/>
          <ac:spMkLst>
            <pc:docMk/>
            <pc:sldMk cId="4077581729" sldId="4470"/>
            <ac:spMk id="2" creationId="{6636A793-FB49-9FA2-4918-AFA35A924188}"/>
          </ac:spMkLst>
        </pc:spChg>
      </pc:sldChg>
      <pc:sldChg chg="del">
        <pc:chgData name="Sylvester Mujakperuo" userId="1871aec8-b26e-4b22-b9e4-dbb0d76cf651" providerId="ADAL" clId="{891FF364-E9F4-46DF-859B-3655D2013308}" dt="2026-01-12T18:04:43.025" v="63" actId="2696"/>
        <pc:sldMkLst>
          <pc:docMk/>
          <pc:sldMk cId="3199906339" sldId="4472"/>
        </pc:sldMkLst>
      </pc:sldChg>
      <pc:sldChg chg="modSp mod">
        <pc:chgData name="Sylvester Mujakperuo" userId="1871aec8-b26e-4b22-b9e4-dbb0d76cf651" providerId="ADAL" clId="{891FF364-E9F4-46DF-859B-3655D2013308}" dt="2026-01-12T18:04:13.544" v="58" actId="20577"/>
        <pc:sldMkLst>
          <pc:docMk/>
          <pc:sldMk cId="286818130" sldId="4473"/>
        </pc:sldMkLst>
        <pc:spChg chg="mod">
          <ac:chgData name="Sylvester Mujakperuo" userId="1871aec8-b26e-4b22-b9e4-dbb0d76cf651" providerId="ADAL" clId="{891FF364-E9F4-46DF-859B-3655D2013308}" dt="2026-01-12T18:04:13.544" v="58" actId="20577"/>
          <ac:spMkLst>
            <pc:docMk/>
            <pc:sldMk cId="286818130" sldId="4473"/>
            <ac:spMk id="2" creationId="{6636A793-FB49-9FA2-4918-AFA35A924188}"/>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ata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2BE7D3-767D-41E5-B90C-37DE0276F695}"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E3BD69C-57D9-4C7F-A272-C01E59D6ED63}">
      <dgm:prSet/>
      <dgm:spPr/>
      <dgm:t>
        <a:bodyPr/>
        <a:lstStyle/>
        <a:p>
          <a:pPr>
            <a:lnSpc>
              <a:spcPct val="100000"/>
            </a:lnSpc>
          </a:pPr>
          <a:r>
            <a:rPr lang="en-US" dirty="0"/>
            <a:t>Be sure to attend your tutorials</a:t>
          </a:r>
        </a:p>
      </dgm:t>
    </dgm:pt>
    <dgm:pt modelId="{13BDDCF3-F9B3-4529-96D7-F3CAEEBB1339}" type="parTrans" cxnId="{F097EF00-585D-46A9-9CB1-206D4571DDA7}">
      <dgm:prSet/>
      <dgm:spPr/>
      <dgm:t>
        <a:bodyPr/>
        <a:lstStyle/>
        <a:p>
          <a:endParaRPr lang="en-US"/>
        </a:p>
      </dgm:t>
    </dgm:pt>
    <dgm:pt modelId="{D3569924-B141-46C7-BD39-111117A23ECA}" type="sibTrans" cxnId="{F097EF00-585D-46A9-9CB1-206D4571DDA7}">
      <dgm:prSet/>
      <dgm:spPr/>
      <dgm:t>
        <a:bodyPr/>
        <a:lstStyle/>
        <a:p>
          <a:pPr>
            <a:lnSpc>
              <a:spcPct val="100000"/>
            </a:lnSpc>
          </a:pPr>
          <a:endParaRPr lang="en-US"/>
        </a:p>
      </dgm:t>
    </dgm:pt>
    <dgm:pt modelId="{764B75CB-8B6E-4A2D-B0AC-21049252E62B}">
      <dgm:prSet/>
      <dgm:spPr/>
      <dgm:t>
        <a:bodyPr/>
        <a:lstStyle/>
        <a:p>
          <a:pPr>
            <a:lnSpc>
              <a:spcPct val="100000"/>
            </a:lnSpc>
          </a:pPr>
          <a:r>
            <a:rPr lang="en-US" dirty="0"/>
            <a:t>Please prepare: watch mini-lectures</a:t>
          </a:r>
        </a:p>
      </dgm:t>
    </dgm:pt>
    <dgm:pt modelId="{BA5738AC-27EB-4FAD-ADC3-A9E2C58BC620}" type="parTrans" cxnId="{70F51F82-0EB3-4157-AA35-3317866A1B83}">
      <dgm:prSet/>
      <dgm:spPr/>
      <dgm:t>
        <a:bodyPr/>
        <a:lstStyle/>
        <a:p>
          <a:endParaRPr lang="en-US"/>
        </a:p>
      </dgm:t>
    </dgm:pt>
    <dgm:pt modelId="{BCDB0337-0D41-4EBC-8D46-D4B83D2BA40A}" type="sibTrans" cxnId="{70F51F82-0EB3-4157-AA35-3317866A1B83}">
      <dgm:prSet/>
      <dgm:spPr/>
      <dgm:t>
        <a:bodyPr/>
        <a:lstStyle/>
        <a:p>
          <a:pPr>
            <a:lnSpc>
              <a:spcPct val="100000"/>
            </a:lnSpc>
          </a:pPr>
          <a:endParaRPr lang="en-US"/>
        </a:p>
      </dgm:t>
    </dgm:pt>
    <dgm:pt modelId="{F64E2528-FBC7-440D-A266-4284A1AF3C83}">
      <dgm:prSet/>
      <dgm:spPr/>
      <dgm:t>
        <a:bodyPr/>
        <a:lstStyle/>
        <a:p>
          <a:pPr>
            <a:lnSpc>
              <a:spcPct val="100000"/>
            </a:lnSpc>
          </a:pPr>
          <a:r>
            <a:rPr lang="en-US" dirty="0"/>
            <a:t>Communicate and engage</a:t>
          </a:r>
        </a:p>
      </dgm:t>
    </dgm:pt>
    <dgm:pt modelId="{D1EE2BD9-3A65-4AB8-8BB2-3C571BDA21E6}" type="parTrans" cxnId="{9F107CD2-CDEF-4FCE-9B42-0D4890C2AA68}">
      <dgm:prSet/>
      <dgm:spPr/>
      <dgm:t>
        <a:bodyPr/>
        <a:lstStyle/>
        <a:p>
          <a:endParaRPr lang="en-US"/>
        </a:p>
      </dgm:t>
    </dgm:pt>
    <dgm:pt modelId="{E5289570-FA84-493F-B176-9B1B18AC082A}" type="sibTrans" cxnId="{9F107CD2-CDEF-4FCE-9B42-0D4890C2AA68}">
      <dgm:prSet/>
      <dgm:spPr/>
      <dgm:t>
        <a:bodyPr/>
        <a:lstStyle/>
        <a:p>
          <a:pPr>
            <a:lnSpc>
              <a:spcPct val="100000"/>
            </a:lnSpc>
          </a:pPr>
          <a:endParaRPr lang="en-US"/>
        </a:p>
      </dgm:t>
    </dgm:pt>
    <dgm:pt modelId="{66D30EC6-C5BB-4F63-B6F8-ECDCCDC5125A}">
      <dgm:prSet/>
      <dgm:spPr/>
      <dgm:t>
        <a:bodyPr/>
        <a:lstStyle/>
        <a:p>
          <a:pPr>
            <a:lnSpc>
              <a:spcPct val="100000"/>
            </a:lnSpc>
          </a:pPr>
          <a:r>
            <a:rPr lang="en-US"/>
            <a:t>Be critical</a:t>
          </a:r>
        </a:p>
      </dgm:t>
    </dgm:pt>
    <dgm:pt modelId="{448EBCA4-37E4-4AA2-93C8-D7CA9D99D9E3}" type="parTrans" cxnId="{0EC6941B-E4A4-4276-A130-5789F4C57C9D}">
      <dgm:prSet/>
      <dgm:spPr/>
      <dgm:t>
        <a:bodyPr/>
        <a:lstStyle/>
        <a:p>
          <a:endParaRPr lang="en-US"/>
        </a:p>
      </dgm:t>
    </dgm:pt>
    <dgm:pt modelId="{DD68FB8E-5AD0-43A1-94EC-CCC31DEEE9FB}" type="sibTrans" cxnId="{0EC6941B-E4A4-4276-A130-5789F4C57C9D}">
      <dgm:prSet/>
      <dgm:spPr/>
      <dgm:t>
        <a:bodyPr/>
        <a:lstStyle/>
        <a:p>
          <a:pPr>
            <a:lnSpc>
              <a:spcPct val="100000"/>
            </a:lnSpc>
          </a:pPr>
          <a:endParaRPr lang="en-US"/>
        </a:p>
      </dgm:t>
    </dgm:pt>
    <dgm:pt modelId="{6480EC8C-3E12-4D00-948A-87B2EE6F203B}">
      <dgm:prSet/>
      <dgm:spPr/>
      <dgm:t>
        <a:bodyPr/>
        <a:lstStyle/>
        <a:p>
          <a:pPr>
            <a:lnSpc>
              <a:spcPct val="100000"/>
            </a:lnSpc>
          </a:pPr>
          <a:r>
            <a:rPr lang="en-US"/>
            <a:t>Be creative</a:t>
          </a:r>
        </a:p>
      </dgm:t>
    </dgm:pt>
    <dgm:pt modelId="{ECFE80FE-01DF-49ED-BF7E-36315858353E}" type="parTrans" cxnId="{7456ACCF-BE43-4392-8462-B6D8A3685866}">
      <dgm:prSet/>
      <dgm:spPr/>
      <dgm:t>
        <a:bodyPr/>
        <a:lstStyle/>
        <a:p>
          <a:endParaRPr lang="en-US"/>
        </a:p>
      </dgm:t>
    </dgm:pt>
    <dgm:pt modelId="{645F3B33-034A-408B-83FF-57F4ED5518DB}" type="sibTrans" cxnId="{7456ACCF-BE43-4392-8462-B6D8A3685866}">
      <dgm:prSet/>
      <dgm:spPr/>
      <dgm:t>
        <a:bodyPr/>
        <a:lstStyle/>
        <a:p>
          <a:pPr>
            <a:lnSpc>
              <a:spcPct val="100000"/>
            </a:lnSpc>
          </a:pPr>
          <a:endParaRPr lang="en-US"/>
        </a:p>
      </dgm:t>
    </dgm:pt>
    <dgm:pt modelId="{352DF8D7-54EF-4DB5-AEDE-4B6A8BDBB276}">
      <dgm:prSet/>
      <dgm:spPr/>
      <dgm:t>
        <a:bodyPr/>
        <a:lstStyle/>
        <a:p>
          <a:pPr>
            <a:lnSpc>
              <a:spcPct val="100000"/>
            </a:lnSpc>
          </a:pPr>
          <a:r>
            <a:rPr lang="en-US" dirty="0"/>
            <a:t>Get Inspired</a:t>
          </a:r>
        </a:p>
      </dgm:t>
    </dgm:pt>
    <dgm:pt modelId="{53F9BD4C-6641-49AF-AA27-3347921B29F1}" type="parTrans" cxnId="{162993C4-3B19-4C74-B616-6F71FE08B497}">
      <dgm:prSet/>
      <dgm:spPr/>
      <dgm:t>
        <a:bodyPr/>
        <a:lstStyle/>
        <a:p>
          <a:endParaRPr lang="en-US"/>
        </a:p>
      </dgm:t>
    </dgm:pt>
    <dgm:pt modelId="{D7D0FDE8-2E28-4CB0-9453-7FF0D7E20FF2}" type="sibTrans" cxnId="{162993C4-3B19-4C74-B616-6F71FE08B497}">
      <dgm:prSet/>
      <dgm:spPr/>
      <dgm:t>
        <a:bodyPr/>
        <a:lstStyle/>
        <a:p>
          <a:endParaRPr lang="en-US"/>
        </a:p>
      </dgm:t>
    </dgm:pt>
    <dgm:pt modelId="{E1CE308F-D80C-4D11-A7EE-26C42E52AB32}" type="pres">
      <dgm:prSet presAssocID="{AD2BE7D3-767D-41E5-B90C-37DE0276F695}" presName="root" presStyleCnt="0">
        <dgm:presLayoutVars>
          <dgm:dir/>
          <dgm:resizeHandles val="exact"/>
        </dgm:presLayoutVars>
      </dgm:prSet>
      <dgm:spPr/>
    </dgm:pt>
    <dgm:pt modelId="{D556E8D8-B660-4440-8C9E-EFDB022BE2E2}" type="pres">
      <dgm:prSet presAssocID="{AD2BE7D3-767D-41E5-B90C-37DE0276F695}" presName="container" presStyleCnt="0">
        <dgm:presLayoutVars>
          <dgm:dir/>
          <dgm:resizeHandles val="exact"/>
        </dgm:presLayoutVars>
      </dgm:prSet>
      <dgm:spPr/>
    </dgm:pt>
    <dgm:pt modelId="{9B654CBD-9EBA-4250-BC4F-C826EF95A88E}" type="pres">
      <dgm:prSet presAssocID="{9E3BD69C-57D9-4C7F-A272-C01E59D6ED63}" presName="compNode" presStyleCnt="0"/>
      <dgm:spPr/>
    </dgm:pt>
    <dgm:pt modelId="{5E3068AE-2403-4B9C-BDE5-2016613EE164}" type="pres">
      <dgm:prSet presAssocID="{9E3BD69C-57D9-4C7F-A272-C01E59D6ED63}" presName="iconBgRect" presStyleLbl="bgShp" presStyleIdx="0" presStyleCnt="6"/>
      <dgm:spPr/>
    </dgm:pt>
    <dgm:pt modelId="{2B6B68E9-8D25-4E7A-A126-D8F04378B1CB}" type="pres">
      <dgm:prSet presAssocID="{9E3BD69C-57D9-4C7F-A272-C01E59D6ED6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eacher"/>
        </a:ext>
      </dgm:extLst>
    </dgm:pt>
    <dgm:pt modelId="{95EBA368-9530-4596-B82E-5E8199CD6355}" type="pres">
      <dgm:prSet presAssocID="{9E3BD69C-57D9-4C7F-A272-C01E59D6ED63}" presName="spaceRect" presStyleCnt="0"/>
      <dgm:spPr/>
    </dgm:pt>
    <dgm:pt modelId="{9ADC7610-D935-4A15-AC73-4E80566049D4}" type="pres">
      <dgm:prSet presAssocID="{9E3BD69C-57D9-4C7F-A272-C01E59D6ED63}" presName="textRect" presStyleLbl="revTx" presStyleIdx="0" presStyleCnt="6">
        <dgm:presLayoutVars>
          <dgm:chMax val="1"/>
          <dgm:chPref val="1"/>
        </dgm:presLayoutVars>
      </dgm:prSet>
      <dgm:spPr/>
    </dgm:pt>
    <dgm:pt modelId="{2F34DCA6-BECB-483D-8DAB-E07528A1CB47}" type="pres">
      <dgm:prSet presAssocID="{D3569924-B141-46C7-BD39-111117A23ECA}" presName="sibTrans" presStyleLbl="sibTrans2D1" presStyleIdx="0" presStyleCnt="0"/>
      <dgm:spPr/>
    </dgm:pt>
    <dgm:pt modelId="{C598B951-DCB4-4F90-9E46-22A45BD43C85}" type="pres">
      <dgm:prSet presAssocID="{764B75CB-8B6E-4A2D-B0AC-21049252E62B}" presName="compNode" presStyleCnt="0"/>
      <dgm:spPr/>
    </dgm:pt>
    <dgm:pt modelId="{DC640430-7509-48D4-B5A6-E9CF270A8D00}" type="pres">
      <dgm:prSet presAssocID="{764B75CB-8B6E-4A2D-B0AC-21049252E62B}" presName="iconBgRect" presStyleLbl="bgShp" presStyleIdx="1" presStyleCnt="6"/>
      <dgm:spPr/>
    </dgm:pt>
    <dgm:pt modelId="{084C7012-D2D3-4E18-BABE-5EFBA58FE0C5}" type="pres">
      <dgm:prSet presAssocID="{764B75CB-8B6E-4A2D-B0AC-21049252E62B}"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ick"/>
        </a:ext>
      </dgm:extLst>
    </dgm:pt>
    <dgm:pt modelId="{A48F7636-56A7-475F-AA3C-C53DC3E7F2FC}" type="pres">
      <dgm:prSet presAssocID="{764B75CB-8B6E-4A2D-B0AC-21049252E62B}" presName="spaceRect" presStyleCnt="0"/>
      <dgm:spPr/>
    </dgm:pt>
    <dgm:pt modelId="{793AE0F1-0926-4A53-8B90-F383F4D53A36}" type="pres">
      <dgm:prSet presAssocID="{764B75CB-8B6E-4A2D-B0AC-21049252E62B}" presName="textRect" presStyleLbl="revTx" presStyleIdx="1" presStyleCnt="6">
        <dgm:presLayoutVars>
          <dgm:chMax val="1"/>
          <dgm:chPref val="1"/>
        </dgm:presLayoutVars>
      </dgm:prSet>
      <dgm:spPr/>
    </dgm:pt>
    <dgm:pt modelId="{75C4B873-C101-4DCE-B978-D024C4FCB354}" type="pres">
      <dgm:prSet presAssocID="{BCDB0337-0D41-4EBC-8D46-D4B83D2BA40A}" presName="sibTrans" presStyleLbl="sibTrans2D1" presStyleIdx="0" presStyleCnt="0"/>
      <dgm:spPr/>
    </dgm:pt>
    <dgm:pt modelId="{077D4A2E-DF38-402D-9C78-774BD33A023A}" type="pres">
      <dgm:prSet presAssocID="{F64E2528-FBC7-440D-A266-4284A1AF3C83}" presName="compNode" presStyleCnt="0"/>
      <dgm:spPr/>
    </dgm:pt>
    <dgm:pt modelId="{A8D12190-21A9-42A3-93F5-AAE869D36255}" type="pres">
      <dgm:prSet presAssocID="{F64E2528-FBC7-440D-A266-4284A1AF3C83}" presName="iconBgRect" presStyleLbl="bgShp" presStyleIdx="2" presStyleCnt="6"/>
      <dgm:spPr/>
    </dgm:pt>
    <dgm:pt modelId="{DAF32446-1331-4E7A-8532-0B7E13F618DF}" type="pres">
      <dgm:prSet presAssocID="{F64E2528-FBC7-440D-A266-4284A1AF3C8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ign Language"/>
        </a:ext>
      </dgm:extLst>
    </dgm:pt>
    <dgm:pt modelId="{AC80639C-705C-42BD-947D-7E10E890C93D}" type="pres">
      <dgm:prSet presAssocID="{F64E2528-FBC7-440D-A266-4284A1AF3C83}" presName="spaceRect" presStyleCnt="0"/>
      <dgm:spPr/>
    </dgm:pt>
    <dgm:pt modelId="{E812F26A-FD9C-4140-A2B9-FB8611BC944A}" type="pres">
      <dgm:prSet presAssocID="{F64E2528-FBC7-440D-A266-4284A1AF3C83}" presName="textRect" presStyleLbl="revTx" presStyleIdx="2" presStyleCnt="6">
        <dgm:presLayoutVars>
          <dgm:chMax val="1"/>
          <dgm:chPref val="1"/>
        </dgm:presLayoutVars>
      </dgm:prSet>
      <dgm:spPr/>
    </dgm:pt>
    <dgm:pt modelId="{9127C6E9-0C5B-4B41-AA11-A4D36812D801}" type="pres">
      <dgm:prSet presAssocID="{E5289570-FA84-493F-B176-9B1B18AC082A}" presName="sibTrans" presStyleLbl="sibTrans2D1" presStyleIdx="0" presStyleCnt="0"/>
      <dgm:spPr/>
    </dgm:pt>
    <dgm:pt modelId="{86A3FFED-FCC6-45E0-9DF9-FD2AAD4BF0D3}" type="pres">
      <dgm:prSet presAssocID="{66D30EC6-C5BB-4F63-B6F8-ECDCCDC5125A}" presName="compNode" presStyleCnt="0"/>
      <dgm:spPr/>
    </dgm:pt>
    <dgm:pt modelId="{CF266EF8-D8E2-44CE-B92D-AB24C9970ECA}" type="pres">
      <dgm:prSet presAssocID="{66D30EC6-C5BB-4F63-B6F8-ECDCCDC5125A}" presName="iconBgRect" presStyleLbl="bgShp" presStyleIdx="3" presStyleCnt="6"/>
      <dgm:spPr/>
    </dgm:pt>
    <dgm:pt modelId="{706E5DAC-8507-4A71-A8BA-B79AF05D4733}" type="pres">
      <dgm:prSet presAssocID="{66D30EC6-C5BB-4F63-B6F8-ECDCCDC5125A}"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ead with Gears"/>
        </a:ext>
      </dgm:extLst>
    </dgm:pt>
    <dgm:pt modelId="{F293973F-0479-4D14-9283-6EBDF318D2FA}" type="pres">
      <dgm:prSet presAssocID="{66D30EC6-C5BB-4F63-B6F8-ECDCCDC5125A}" presName="spaceRect" presStyleCnt="0"/>
      <dgm:spPr/>
    </dgm:pt>
    <dgm:pt modelId="{C621555D-05CA-4232-B5CF-41E2A20F9DE2}" type="pres">
      <dgm:prSet presAssocID="{66D30EC6-C5BB-4F63-B6F8-ECDCCDC5125A}" presName="textRect" presStyleLbl="revTx" presStyleIdx="3" presStyleCnt="6">
        <dgm:presLayoutVars>
          <dgm:chMax val="1"/>
          <dgm:chPref val="1"/>
        </dgm:presLayoutVars>
      </dgm:prSet>
      <dgm:spPr/>
    </dgm:pt>
    <dgm:pt modelId="{FB858EDF-CB43-47C3-9F49-EE4643626AEE}" type="pres">
      <dgm:prSet presAssocID="{DD68FB8E-5AD0-43A1-94EC-CCC31DEEE9FB}" presName="sibTrans" presStyleLbl="sibTrans2D1" presStyleIdx="0" presStyleCnt="0"/>
      <dgm:spPr/>
    </dgm:pt>
    <dgm:pt modelId="{A33B9638-FE1C-4E45-9AB7-750BD4626346}" type="pres">
      <dgm:prSet presAssocID="{6480EC8C-3E12-4D00-948A-87B2EE6F203B}" presName="compNode" presStyleCnt="0"/>
      <dgm:spPr/>
    </dgm:pt>
    <dgm:pt modelId="{A9F1D404-899B-46C4-9C98-60916767F4E6}" type="pres">
      <dgm:prSet presAssocID="{6480EC8C-3E12-4D00-948A-87B2EE6F203B}" presName="iconBgRect" presStyleLbl="bgShp" presStyleIdx="4" presStyleCnt="6"/>
      <dgm:spPr/>
    </dgm:pt>
    <dgm:pt modelId="{6F3E83F7-B48A-4A21-8D79-7F80FA84FC9D}" type="pres">
      <dgm:prSet presAssocID="{6480EC8C-3E12-4D00-948A-87B2EE6F203B}"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Palette"/>
        </a:ext>
      </dgm:extLst>
    </dgm:pt>
    <dgm:pt modelId="{6994D70E-4723-459C-B578-A72A5F0C173C}" type="pres">
      <dgm:prSet presAssocID="{6480EC8C-3E12-4D00-948A-87B2EE6F203B}" presName="spaceRect" presStyleCnt="0"/>
      <dgm:spPr/>
    </dgm:pt>
    <dgm:pt modelId="{AFA9959D-E38E-44E8-9144-6E43E47ACA0C}" type="pres">
      <dgm:prSet presAssocID="{6480EC8C-3E12-4D00-948A-87B2EE6F203B}" presName="textRect" presStyleLbl="revTx" presStyleIdx="4" presStyleCnt="6">
        <dgm:presLayoutVars>
          <dgm:chMax val="1"/>
          <dgm:chPref val="1"/>
        </dgm:presLayoutVars>
      </dgm:prSet>
      <dgm:spPr/>
    </dgm:pt>
    <dgm:pt modelId="{FB7AB632-9D22-4746-9DA9-26BC85EBC45A}" type="pres">
      <dgm:prSet presAssocID="{645F3B33-034A-408B-83FF-57F4ED5518DB}" presName="sibTrans" presStyleLbl="sibTrans2D1" presStyleIdx="0" presStyleCnt="0"/>
      <dgm:spPr/>
    </dgm:pt>
    <dgm:pt modelId="{10FEF9C1-8A0F-45F3-8A4B-F70EEF3C7461}" type="pres">
      <dgm:prSet presAssocID="{352DF8D7-54EF-4DB5-AEDE-4B6A8BDBB276}" presName="compNode" presStyleCnt="0"/>
      <dgm:spPr/>
    </dgm:pt>
    <dgm:pt modelId="{64DA5C8D-119B-438C-80C7-8148E41DD8A1}" type="pres">
      <dgm:prSet presAssocID="{352DF8D7-54EF-4DB5-AEDE-4B6A8BDBB276}" presName="iconBgRect" presStyleLbl="bgShp" presStyleIdx="5" presStyleCnt="6"/>
      <dgm:spPr/>
    </dgm:pt>
    <dgm:pt modelId="{BDAA2B70-D973-46BA-B65B-C09CE26263F8}" type="pres">
      <dgm:prSet presAssocID="{352DF8D7-54EF-4DB5-AEDE-4B6A8BDBB276}"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Dance"/>
        </a:ext>
      </dgm:extLst>
    </dgm:pt>
    <dgm:pt modelId="{B654AB54-D258-4DFA-88D5-14662002F899}" type="pres">
      <dgm:prSet presAssocID="{352DF8D7-54EF-4DB5-AEDE-4B6A8BDBB276}" presName="spaceRect" presStyleCnt="0"/>
      <dgm:spPr/>
    </dgm:pt>
    <dgm:pt modelId="{F86ADA22-3F53-4193-B813-36B0EA730D17}" type="pres">
      <dgm:prSet presAssocID="{352DF8D7-54EF-4DB5-AEDE-4B6A8BDBB276}" presName="textRect" presStyleLbl="revTx" presStyleIdx="5" presStyleCnt="6">
        <dgm:presLayoutVars>
          <dgm:chMax val="1"/>
          <dgm:chPref val="1"/>
        </dgm:presLayoutVars>
      </dgm:prSet>
      <dgm:spPr/>
    </dgm:pt>
  </dgm:ptLst>
  <dgm:cxnLst>
    <dgm:cxn modelId="{F097EF00-585D-46A9-9CB1-206D4571DDA7}" srcId="{AD2BE7D3-767D-41E5-B90C-37DE0276F695}" destId="{9E3BD69C-57D9-4C7F-A272-C01E59D6ED63}" srcOrd="0" destOrd="0" parTransId="{13BDDCF3-F9B3-4529-96D7-F3CAEEBB1339}" sibTransId="{D3569924-B141-46C7-BD39-111117A23ECA}"/>
    <dgm:cxn modelId="{0268B20D-BA4E-46EE-9568-386B3EF16C06}" type="presOf" srcId="{AD2BE7D3-767D-41E5-B90C-37DE0276F695}" destId="{E1CE308F-D80C-4D11-A7EE-26C42E52AB32}" srcOrd="0" destOrd="0" presId="urn:microsoft.com/office/officeart/2018/2/layout/IconCircleList"/>
    <dgm:cxn modelId="{D25F570E-24CB-4B9A-951C-ABC7C3FEA7F1}" type="presOf" srcId="{DD68FB8E-5AD0-43A1-94EC-CCC31DEEE9FB}" destId="{FB858EDF-CB43-47C3-9F49-EE4643626AEE}" srcOrd="0" destOrd="0" presId="urn:microsoft.com/office/officeart/2018/2/layout/IconCircleList"/>
    <dgm:cxn modelId="{CA1CBD1A-B214-4073-81ED-8637FC2C03CD}" type="presOf" srcId="{9E3BD69C-57D9-4C7F-A272-C01E59D6ED63}" destId="{9ADC7610-D935-4A15-AC73-4E80566049D4}" srcOrd="0" destOrd="0" presId="urn:microsoft.com/office/officeart/2018/2/layout/IconCircleList"/>
    <dgm:cxn modelId="{5592811B-2A51-46C4-82AC-9929E87F3A34}" type="presOf" srcId="{764B75CB-8B6E-4A2D-B0AC-21049252E62B}" destId="{793AE0F1-0926-4A53-8B90-F383F4D53A36}" srcOrd="0" destOrd="0" presId="urn:microsoft.com/office/officeart/2018/2/layout/IconCircleList"/>
    <dgm:cxn modelId="{0EC6941B-E4A4-4276-A130-5789F4C57C9D}" srcId="{AD2BE7D3-767D-41E5-B90C-37DE0276F695}" destId="{66D30EC6-C5BB-4F63-B6F8-ECDCCDC5125A}" srcOrd="3" destOrd="0" parTransId="{448EBCA4-37E4-4AA2-93C8-D7CA9D99D9E3}" sibTransId="{DD68FB8E-5AD0-43A1-94EC-CCC31DEEE9FB}"/>
    <dgm:cxn modelId="{D11A243C-262D-4412-AD59-72345A558F37}" type="presOf" srcId="{6480EC8C-3E12-4D00-948A-87B2EE6F203B}" destId="{AFA9959D-E38E-44E8-9144-6E43E47ACA0C}" srcOrd="0" destOrd="0" presId="urn:microsoft.com/office/officeart/2018/2/layout/IconCircleList"/>
    <dgm:cxn modelId="{B45AC13D-D927-4276-AEFB-6C1B0C555906}" type="presOf" srcId="{66D30EC6-C5BB-4F63-B6F8-ECDCCDC5125A}" destId="{C621555D-05CA-4232-B5CF-41E2A20F9DE2}" srcOrd="0" destOrd="0" presId="urn:microsoft.com/office/officeart/2018/2/layout/IconCircleList"/>
    <dgm:cxn modelId="{3E4C454E-ABCD-4320-8702-3B0373DFFF8C}" type="presOf" srcId="{645F3B33-034A-408B-83FF-57F4ED5518DB}" destId="{FB7AB632-9D22-4746-9DA9-26BC85EBC45A}" srcOrd="0" destOrd="0" presId="urn:microsoft.com/office/officeart/2018/2/layout/IconCircleList"/>
    <dgm:cxn modelId="{F39E2C52-BCE2-460C-9F23-21FCD5E63E68}" type="presOf" srcId="{BCDB0337-0D41-4EBC-8D46-D4B83D2BA40A}" destId="{75C4B873-C101-4DCE-B978-D024C4FCB354}" srcOrd="0" destOrd="0" presId="urn:microsoft.com/office/officeart/2018/2/layout/IconCircleList"/>
    <dgm:cxn modelId="{70F51F82-0EB3-4157-AA35-3317866A1B83}" srcId="{AD2BE7D3-767D-41E5-B90C-37DE0276F695}" destId="{764B75CB-8B6E-4A2D-B0AC-21049252E62B}" srcOrd="1" destOrd="0" parTransId="{BA5738AC-27EB-4FAD-ADC3-A9E2C58BC620}" sibTransId="{BCDB0337-0D41-4EBC-8D46-D4B83D2BA40A}"/>
    <dgm:cxn modelId="{79C5D0B7-CC2A-4DAD-B6ED-24C57BA71D47}" type="presOf" srcId="{D3569924-B141-46C7-BD39-111117A23ECA}" destId="{2F34DCA6-BECB-483D-8DAB-E07528A1CB47}" srcOrd="0" destOrd="0" presId="urn:microsoft.com/office/officeart/2018/2/layout/IconCircleList"/>
    <dgm:cxn modelId="{2D976EBA-51C1-43F2-931B-F24B66739964}" type="presOf" srcId="{352DF8D7-54EF-4DB5-AEDE-4B6A8BDBB276}" destId="{F86ADA22-3F53-4193-B813-36B0EA730D17}" srcOrd="0" destOrd="0" presId="urn:microsoft.com/office/officeart/2018/2/layout/IconCircleList"/>
    <dgm:cxn modelId="{162993C4-3B19-4C74-B616-6F71FE08B497}" srcId="{AD2BE7D3-767D-41E5-B90C-37DE0276F695}" destId="{352DF8D7-54EF-4DB5-AEDE-4B6A8BDBB276}" srcOrd="5" destOrd="0" parTransId="{53F9BD4C-6641-49AF-AA27-3347921B29F1}" sibTransId="{D7D0FDE8-2E28-4CB0-9453-7FF0D7E20FF2}"/>
    <dgm:cxn modelId="{7456ACCF-BE43-4392-8462-B6D8A3685866}" srcId="{AD2BE7D3-767D-41E5-B90C-37DE0276F695}" destId="{6480EC8C-3E12-4D00-948A-87B2EE6F203B}" srcOrd="4" destOrd="0" parTransId="{ECFE80FE-01DF-49ED-BF7E-36315858353E}" sibTransId="{645F3B33-034A-408B-83FF-57F4ED5518DB}"/>
    <dgm:cxn modelId="{9F107CD2-CDEF-4FCE-9B42-0D4890C2AA68}" srcId="{AD2BE7D3-767D-41E5-B90C-37DE0276F695}" destId="{F64E2528-FBC7-440D-A266-4284A1AF3C83}" srcOrd="2" destOrd="0" parTransId="{D1EE2BD9-3A65-4AB8-8BB2-3C571BDA21E6}" sibTransId="{E5289570-FA84-493F-B176-9B1B18AC082A}"/>
    <dgm:cxn modelId="{B79ED5DE-9F7E-4300-BBC3-ECC2FE600B0C}" type="presOf" srcId="{F64E2528-FBC7-440D-A266-4284A1AF3C83}" destId="{E812F26A-FD9C-4140-A2B9-FB8611BC944A}" srcOrd="0" destOrd="0" presId="urn:microsoft.com/office/officeart/2018/2/layout/IconCircleList"/>
    <dgm:cxn modelId="{B175ECF7-0EC8-443A-86A6-7C20000098C5}" type="presOf" srcId="{E5289570-FA84-493F-B176-9B1B18AC082A}" destId="{9127C6E9-0C5B-4B41-AA11-A4D36812D801}" srcOrd="0" destOrd="0" presId="urn:microsoft.com/office/officeart/2018/2/layout/IconCircleList"/>
    <dgm:cxn modelId="{4F94A8B3-C82D-4B7D-99FF-37AD5CD3271F}" type="presParOf" srcId="{E1CE308F-D80C-4D11-A7EE-26C42E52AB32}" destId="{D556E8D8-B660-4440-8C9E-EFDB022BE2E2}" srcOrd="0" destOrd="0" presId="urn:microsoft.com/office/officeart/2018/2/layout/IconCircleList"/>
    <dgm:cxn modelId="{0A98140C-05C9-4A16-9720-E91E2FA02F37}" type="presParOf" srcId="{D556E8D8-B660-4440-8C9E-EFDB022BE2E2}" destId="{9B654CBD-9EBA-4250-BC4F-C826EF95A88E}" srcOrd="0" destOrd="0" presId="urn:microsoft.com/office/officeart/2018/2/layout/IconCircleList"/>
    <dgm:cxn modelId="{81F69819-953A-407C-A7C1-7EAF8577B9F0}" type="presParOf" srcId="{9B654CBD-9EBA-4250-BC4F-C826EF95A88E}" destId="{5E3068AE-2403-4B9C-BDE5-2016613EE164}" srcOrd="0" destOrd="0" presId="urn:microsoft.com/office/officeart/2018/2/layout/IconCircleList"/>
    <dgm:cxn modelId="{088C2D07-B505-4CF8-B62A-CE4F98F37776}" type="presParOf" srcId="{9B654CBD-9EBA-4250-BC4F-C826EF95A88E}" destId="{2B6B68E9-8D25-4E7A-A126-D8F04378B1CB}" srcOrd="1" destOrd="0" presId="urn:microsoft.com/office/officeart/2018/2/layout/IconCircleList"/>
    <dgm:cxn modelId="{2FB01D68-4681-408D-8B10-2AACC82FE814}" type="presParOf" srcId="{9B654CBD-9EBA-4250-BC4F-C826EF95A88E}" destId="{95EBA368-9530-4596-B82E-5E8199CD6355}" srcOrd="2" destOrd="0" presId="urn:microsoft.com/office/officeart/2018/2/layout/IconCircleList"/>
    <dgm:cxn modelId="{82EA2CB6-6593-45CA-82C7-615A4EB0979B}" type="presParOf" srcId="{9B654CBD-9EBA-4250-BC4F-C826EF95A88E}" destId="{9ADC7610-D935-4A15-AC73-4E80566049D4}" srcOrd="3" destOrd="0" presId="urn:microsoft.com/office/officeart/2018/2/layout/IconCircleList"/>
    <dgm:cxn modelId="{25662EB4-032C-4CB5-953F-C589DC9FE645}" type="presParOf" srcId="{D556E8D8-B660-4440-8C9E-EFDB022BE2E2}" destId="{2F34DCA6-BECB-483D-8DAB-E07528A1CB47}" srcOrd="1" destOrd="0" presId="urn:microsoft.com/office/officeart/2018/2/layout/IconCircleList"/>
    <dgm:cxn modelId="{66F5F73B-5944-4FD3-9447-CCE5CAA8D665}" type="presParOf" srcId="{D556E8D8-B660-4440-8C9E-EFDB022BE2E2}" destId="{C598B951-DCB4-4F90-9E46-22A45BD43C85}" srcOrd="2" destOrd="0" presId="urn:microsoft.com/office/officeart/2018/2/layout/IconCircleList"/>
    <dgm:cxn modelId="{A85E0FA1-B8EC-4282-9B05-E1324BDF3787}" type="presParOf" srcId="{C598B951-DCB4-4F90-9E46-22A45BD43C85}" destId="{DC640430-7509-48D4-B5A6-E9CF270A8D00}" srcOrd="0" destOrd="0" presId="urn:microsoft.com/office/officeart/2018/2/layout/IconCircleList"/>
    <dgm:cxn modelId="{201BEB54-784B-4032-B079-DE5D09C0120C}" type="presParOf" srcId="{C598B951-DCB4-4F90-9E46-22A45BD43C85}" destId="{084C7012-D2D3-4E18-BABE-5EFBA58FE0C5}" srcOrd="1" destOrd="0" presId="urn:microsoft.com/office/officeart/2018/2/layout/IconCircleList"/>
    <dgm:cxn modelId="{34948053-9B6F-4759-B9BE-5DD266B3FC19}" type="presParOf" srcId="{C598B951-DCB4-4F90-9E46-22A45BD43C85}" destId="{A48F7636-56A7-475F-AA3C-C53DC3E7F2FC}" srcOrd="2" destOrd="0" presId="urn:microsoft.com/office/officeart/2018/2/layout/IconCircleList"/>
    <dgm:cxn modelId="{D5FC992E-ABA7-4595-8DFB-A114640D0719}" type="presParOf" srcId="{C598B951-DCB4-4F90-9E46-22A45BD43C85}" destId="{793AE0F1-0926-4A53-8B90-F383F4D53A36}" srcOrd="3" destOrd="0" presId="urn:microsoft.com/office/officeart/2018/2/layout/IconCircleList"/>
    <dgm:cxn modelId="{C934D221-FE20-42F9-8AA7-A2D9BE989A63}" type="presParOf" srcId="{D556E8D8-B660-4440-8C9E-EFDB022BE2E2}" destId="{75C4B873-C101-4DCE-B978-D024C4FCB354}" srcOrd="3" destOrd="0" presId="urn:microsoft.com/office/officeart/2018/2/layout/IconCircleList"/>
    <dgm:cxn modelId="{4A6AE246-98DC-4BF8-9F18-304468277C9C}" type="presParOf" srcId="{D556E8D8-B660-4440-8C9E-EFDB022BE2E2}" destId="{077D4A2E-DF38-402D-9C78-774BD33A023A}" srcOrd="4" destOrd="0" presId="urn:microsoft.com/office/officeart/2018/2/layout/IconCircleList"/>
    <dgm:cxn modelId="{ADC9299D-751B-4C45-A54B-952BD8906D07}" type="presParOf" srcId="{077D4A2E-DF38-402D-9C78-774BD33A023A}" destId="{A8D12190-21A9-42A3-93F5-AAE869D36255}" srcOrd="0" destOrd="0" presId="urn:microsoft.com/office/officeart/2018/2/layout/IconCircleList"/>
    <dgm:cxn modelId="{9B1999D1-4C64-4673-B582-9558F7766FAC}" type="presParOf" srcId="{077D4A2E-DF38-402D-9C78-774BD33A023A}" destId="{DAF32446-1331-4E7A-8532-0B7E13F618DF}" srcOrd="1" destOrd="0" presId="urn:microsoft.com/office/officeart/2018/2/layout/IconCircleList"/>
    <dgm:cxn modelId="{7E2CCB35-7E26-47AC-8526-5A53C171151A}" type="presParOf" srcId="{077D4A2E-DF38-402D-9C78-774BD33A023A}" destId="{AC80639C-705C-42BD-947D-7E10E890C93D}" srcOrd="2" destOrd="0" presId="urn:microsoft.com/office/officeart/2018/2/layout/IconCircleList"/>
    <dgm:cxn modelId="{51BEE633-0AB0-4BB7-9BDC-DBD5BF9C205B}" type="presParOf" srcId="{077D4A2E-DF38-402D-9C78-774BD33A023A}" destId="{E812F26A-FD9C-4140-A2B9-FB8611BC944A}" srcOrd="3" destOrd="0" presId="urn:microsoft.com/office/officeart/2018/2/layout/IconCircleList"/>
    <dgm:cxn modelId="{1FB9F1D9-5FB7-4B09-AA15-6A4B325EA7E8}" type="presParOf" srcId="{D556E8D8-B660-4440-8C9E-EFDB022BE2E2}" destId="{9127C6E9-0C5B-4B41-AA11-A4D36812D801}" srcOrd="5" destOrd="0" presId="urn:microsoft.com/office/officeart/2018/2/layout/IconCircleList"/>
    <dgm:cxn modelId="{2D8DA34F-8B25-477A-B87C-6E49CD619CD0}" type="presParOf" srcId="{D556E8D8-B660-4440-8C9E-EFDB022BE2E2}" destId="{86A3FFED-FCC6-45E0-9DF9-FD2AAD4BF0D3}" srcOrd="6" destOrd="0" presId="urn:microsoft.com/office/officeart/2018/2/layout/IconCircleList"/>
    <dgm:cxn modelId="{CBF70728-E8CA-4B0D-8165-5BC530F16330}" type="presParOf" srcId="{86A3FFED-FCC6-45E0-9DF9-FD2AAD4BF0D3}" destId="{CF266EF8-D8E2-44CE-B92D-AB24C9970ECA}" srcOrd="0" destOrd="0" presId="urn:microsoft.com/office/officeart/2018/2/layout/IconCircleList"/>
    <dgm:cxn modelId="{E08D9060-756C-40D6-AEF3-DF7B074C3F60}" type="presParOf" srcId="{86A3FFED-FCC6-45E0-9DF9-FD2AAD4BF0D3}" destId="{706E5DAC-8507-4A71-A8BA-B79AF05D4733}" srcOrd="1" destOrd="0" presId="urn:microsoft.com/office/officeart/2018/2/layout/IconCircleList"/>
    <dgm:cxn modelId="{D3729029-1684-40B2-89A2-D6F86E28A305}" type="presParOf" srcId="{86A3FFED-FCC6-45E0-9DF9-FD2AAD4BF0D3}" destId="{F293973F-0479-4D14-9283-6EBDF318D2FA}" srcOrd="2" destOrd="0" presId="urn:microsoft.com/office/officeart/2018/2/layout/IconCircleList"/>
    <dgm:cxn modelId="{BA7CC2EB-E863-4DAC-9758-99BB010B7FC8}" type="presParOf" srcId="{86A3FFED-FCC6-45E0-9DF9-FD2AAD4BF0D3}" destId="{C621555D-05CA-4232-B5CF-41E2A20F9DE2}" srcOrd="3" destOrd="0" presId="urn:microsoft.com/office/officeart/2018/2/layout/IconCircleList"/>
    <dgm:cxn modelId="{C3F3B147-D9F2-4F8E-85E5-28498447E7E8}" type="presParOf" srcId="{D556E8D8-B660-4440-8C9E-EFDB022BE2E2}" destId="{FB858EDF-CB43-47C3-9F49-EE4643626AEE}" srcOrd="7" destOrd="0" presId="urn:microsoft.com/office/officeart/2018/2/layout/IconCircleList"/>
    <dgm:cxn modelId="{FAD4F914-F536-46B8-8A02-1080352A2C01}" type="presParOf" srcId="{D556E8D8-B660-4440-8C9E-EFDB022BE2E2}" destId="{A33B9638-FE1C-4E45-9AB7-750BD4626346}" srcOrd="8" destOrd="0" presId="urn:microsoft.com/office/officeart/2018/2/layout/IconCircleList"/>
    <dgm:cxn modelId="{8CC937A0-693B-48E3-9D47-8F8CC9A89457}" type="presParOf" srcId="{A33B9638-FE1C-4E45-9AB7-750BD4626346}" destId="{A9F1D404-899B-46C4-9C98-60916767F4E6}" srcOrd="0" destOrd="0" presId="urn:microsoft.com/office/officeart/2018/2/layout/IconCircleList"/>
    <dgm:cxn modelId="{A2273297-2283-4C0D-A436-5A8661233652}" type="presParOf" srcId="{A33B9638-FE1C-4E45-9AB7-750BD4626346}" destId="{6F3E83F7-B48A-4A21-8D79-7F80FA84FC9D}" srcOrd="1" destOrd="0" presId="urn:microsoft.com/office/officeart/2018/2/layout/IconCircleList"/>
    <dgm:cxn modelId="{BD4E5299-BACA-4A33-81BF-153BC361DAF4}" type="presParOf" srcId="{A33B9638-FE1C-4E45-9AB7-750BD4626346}" destId="{6994D70E-4723-459C-B578-A72A5F0C173C}" srcOrd="2" destOrd="0" presId="urn:microsoft.com/office/officeart/2018/2/layout/IconCircleList"/>
    <dgm:cxn modelId="{CDEFA683-4BB3-4A19-9666-48B4C29E5DE4}" type="presParOf" srcId="{A33B9638-FE1C-4E45-9AB7-750BD4626346}" destId="{AFA9959D-E38E-44E8-9144-6E43E47ACA0C}" srcOrd="3" destOrd="0" presId="urn:microsoft.com/office/officeart/2018/2/layout/IconCircleList"/>
    <dgm:cxn modelId="{3E1058C1-04C0-4FB4-B118-C5F7A421E438}" type="presParOf" srcId="{D556E8D8-B660-4440-8C9E-EFDB022BE2E2}" destId="{FB7AB632-9D22-4746-9DA9-26BC85EBC45A}" srcOrd="9" destOrd="0" presId="urn:microsoft.com/office/officeart/2018/2/layout/IconCircleList"/>
    <dgm:cxn modelId="{DEBC3E05-AA66-452E-A70E-15D20DB9A41F}" type="presParOf" srcId="{D556E8D8-B660-4440-8C9E-EFDB022BE2E2}" destId="{10FEF9C1-8A0F-45F3-8A4B-F70EEF3C7461}" srcOrd="10" destOrd="0" presId="urn:microsoft.com/office/officeart/2018/2/layout/IconCircleList"/>
    <dgm:cxn modelId="{3AE6FEF1-5E88-4E99-BDF2-1037AD7D1C34}" type="presParOf" srcId="{10FEF9C1-8A0F-45F3-8A4B-F70EEF3C7461}" destId="{64DA5C8D-119B-438C-80C7-8148E41DD8A1}" srcOrd="0" destOrd="0" presId="urn:microsoft.com/office/officeart/2018/2/layout/IconCircleList"/>
    <dgm:cxn modelId="{AE0F8F2B-4CB4-47EE-B752-2CA7DD0FB675}" type="presParOf" srcId="{10FEF9C1-8A0F-45F3-8A4B-F70EEF3C7461}" destId="{BDAA2B70-D973-46BA-B65B-C09CE26263F8}" srcOrd="1" destOrd="0" presId="urn:microsoft.com/office/officeart/2018/2/layout/IconCircleList"/>
    <dgm:cxn modelId="{A7379AEA-D00B-46BF-92E4-2F5134E5D278}" type="presParOf" srcId="{10FEF9C1-8A0F-45F3-8A4B-F70EEF3C7461}" destId="{B654AB54-D258-4DFA-88D5-14662002F899}" srcOrd="2" destOrd="0" presId="urn:microsoft.com/office/officeart/2018/2/layout/IconCircleList"/>
    <dgm:cxn modelId="{BA52E116-AFB7-440B-B1E7-B7F88D00F987}" type="presParOf" srcId="{10FEF9C1-8A0F-45F3-8A4B-F70EEF3C7461}" destId="{F86ADA22-3F53-4193-B813-36B0EA730D1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49431E-DF5C-4215-AEE6-E7503BFD2A4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4268195-FC83-40E9-8980-C26145FE20C9}">
      <dgm:prSet/>
      <dgm:spPr/>
      <dgm:t>
        <a:bodyPr/>
        <a:lstStyle/>
        <a:p>
          <a:pPr>
            <a:lnSpc>
              <a:spcPct val="100000"/>
            </a:lnSpc>
          </a:pPr>
          <a:r>
            <a:rPr lang="en-GB" dirty="0"/>
            <a:t>One-hour Pre-recorded lecture</a:t>
          </a:r>
          <a:endParaRPr lang="en-US" dirty="0"/>
        </a:p>
      </dgm:t>
    </dgm:pt>
    <dgm:pt modelId="{206B3BB3-382E-4005-979F-948974768C2C}" type="parTrans" cxnId="{6F03ACAA-7301-4929-9D36-44B26901AA85}">
      <dgm:prSet/>
      <dgm:spPr/>
      <dgm:t>
        <a:bodyPr/>
        <a:lstStyle/>
        <a:p>
          <a:endParaRPr lang="en-US"/>
        </a:p>
      </dgm:t>
    </dgm:pt>
    <dgm:pt modelId="{08E78099-041E-4ADD-80FE-8E7EAB394C27}" type="sibTrans" cxnId="{6F03ACAA-7301-4929-9D36-44B26901AA85}">
      <dgm:prSet/>
      <dgm:spPr/>
      <dgm:t>
        <a:bodyPr/>
        <a:lstStyle/>
        <a:p>
          <a:endParaRPr lang="en-US"/>
        </a:p>
      </dgm:t>
    </dgm:pt>
    <dgm:pt modelId="{53AB82E0-CF6F-46E5-8779-7B0D278B6BC7}">
      <dgm:prSet/>
      <dgm:spPr/>
      <dgm:t>
        <a:bodyPr/>
        <a:lstStyle/>
        <a:p>
          <a:pPr>
            <a:lnSpc>
              <a:spcPct val="100000"/>
            </a:lnSpc>
          </a:pPr>
          <a:r>
            <a:rPr lang="en-GB" dirty="0"/>
            <a:t> Two hours in-class tutorial</a:t>
          </a:r>
          <a:endParaRPr lang="en-US" dirty="0"/>
        </a:p>
      </dgm:t>
    </dgm:pt>
    <dgm:pt modelId="{5C49A0E0-5D22-4900-89E6-E37BDF9B4AAD}" type="parTrans" cxnId="{7B1393AF-1393-47A8-8AEB-D73E83233EE3}">
      <dgm:prSet/>
      <dgm:spPr/>
      <dgm:t>
        <a:bodyPr/>
        <a:lstStyle/>
        <a:p>
          <a:endParaRPr lang="en-US"/>
        </a:p>
      </dgm:t>
    </dgm:pt>
    <dgm:pt modelId="{DC698D9C-5B01-41A4-B59B-6D7D76F86C11}" type="sibTrans" cxnId="{7B1393AF-1393-47A8-8AEB-D73E83233EE3}">
      <dgm:prSet/>
      <dgm:spPr/>
      <dgm:t>
        <a:bodyPr/>
        <a:lstStyle/>
        <a:p>
          <a:endParaRPr lang="en-US"/>
        </a:p>
      </dgm:t>
    </dgm:pt>
    <dgm:pt modelId="{F12E4DFE-49AF-4192-9883-DFB3BBBE2F6C}">
      <dgm:prSet/>
      <dgm:spPr/>
      <dgm:t>
        <a:bodyPr/>
        <a:lstStyle/>
        <a:p>
          <a:pPr>
            <a:lnSpc>
              <a:spcPct val="100000"/>
            </a:lnSpc>
          </a:pPr>
          <a:r>
            <a:rPr lang="en-GB" dirty="0"/>
            <a:t>Must watch pre-recorded lectures before tutorials </a:t>
          </a:r>
          <a:endParaRPr lang="en-US" dirty="0"/>
        </a:p>
      </dgm:t>
    </dgm:pt>
    <dgm:pt modelId="{696AA70E-457C-4633-B074-B2871C9322BE}" type="parTrans" cxnId="{6A7E05B6-34B7-40C6-9E0C-A9DA81BA0912}">
      <dgm:prSet/>
      <dgm:spPr/>
      <dgm:t>
        <a:bodyPr/>
        <a:lstStyle/>
        <a:p>
          <a:endParaRPr lang="en-US"/>
        </a:p>
      </dgm:t>
    </dgm:pt>
    <dgm:pt modelId="{BA2346CE-ED68-424C-905D-D9A78215CB31}" type="sibTrans" cxnId="{6A7E05B6-34B7-40C6-9E0C-A9DA81BA0912}">
      <dgm:prSet/>
      <dgm:spPr/>
      <dgm:t>
        <a:bodyPr/>
        <a:lstStyle/>
        <a:p>
          <a:endParaRPr lang="en-US"/>
        </a:p>
      </dgm:t>
    </dgm:pt>
    <dgm:pt modelId="{1C22513B-1901-4723-B072-F5FB148163ED}">
      <dgm:prSet/>
      <dgm:spPr/>
      <dgm:t>
        <a:bodyPr/>
        <a:lstStyle/>
        <a:p>
          <a:pPr>
            <a:lnSpc>
              <a:spcPct val="100000"/>
            </a:lnSpc>
          </a:pPr>
          <a:r>
            <a:rPr lang="en-GB" dirty="0"/>
            <a:t> Must engage in group activities</a:t>
          </a:r>
          <a:endParaRPr lang="en-US" dirty="0"/>
        </a:p>
      </dgm:t>
    </dgm:pt>
    <dgm:pt modelId="{E25FCDA6-778B-4AFC-8690-1BB987A3714A}" type="parTrans" cxnId="{8D142A87-9403-44E8-8ACB-513633EDF466}">
      <dgm:prSet/>
      <dgm:spPr/>
      <dgm:t>
        <a:bodyPr/>
        <a:lstStyle/>
        <a:p>
          <a:endParaRPr lang="en-US"/>
        </a:p>
      </dgm:t>
    </dgm:pt>
    <dgm:pt modelId="{6FE60B79-1329-4321-BD9C-16D1288777C8}" type="sibTrans" cxnId="{8D142A87-9403-44E8-8ACB-513633EDF466}">
      <dgm:prSet/>
      <dgm:spPr/>
      <dgm:t>
        <a:bodyPr/>
        <a:lstStyle/>
        <a:p>
          <a:endParaRPr lang="en-US"/>
        </a:p>
      </dgm:t>
    </dgm:pt>
    <dgm:pt modelId="{B7A003FC-A69A-45E3-B9EF-724772876D04}" type="pres">
      <dgm:prSet presAssocID="{6D49431E-DF5C-4215-AEE6-E7503BFD2A40}" presName="root" presStyleCnt="0">
        <dgm:presLayoutVars>
          <dgm:dir/>
          <dgm:resizeHandles val="exact"/>
        </dgm:presLayoutVars>
      </dgm:prSet>
      <dgm:spPr/>
    </dgm:pt>
    <dgm:pt modelId="{91560ACC-F73B-4932-8D09-C6A4E79E8D1F}" type="pres">
      <dgm:prSet presAssocID="{24268195-FC83-40E9-8980-C26145FE20C9}" presName="compNode" presStyleCnt="0"/>
      <dgm:spPr/>
    </dgm:pt>
    <dgm:pt modelId="{F4327A44-8B62-4636-BF6A-43DDC5600266}" type="pres">
      <dgm:prSet presAssocID="{24268195-FC83-40E9-8980-C26145FE20C9}" presName="bgRect" presStyleLbl="bgShp" presStyleIdx="0" presStyleCnt="4"/>
      <dgm:spPr/>
    </dgm:pt>
    <dgm:pt modelId="{EFB34561-54D8-48D6-B7F8-9D4B82788BCE}" type="pres">
      <dgm:prSet presAssocID="{24268195-FC83-40E9-8980-C26145FE20C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CBB85BBB-8CCE-43DB-A9FE-52B9BD551AC8}" type="pres">
      <dgm:prSet presAssocID="{24268195-FC83-40E9-8980-C26145FE20C9}" presName="spaceRect" presStyleCnt="0"/>
      <dgm:spPr/>
    </dgm:pt>
    <dgm:pt modelId="{44CA85A9-3712-4288-896C-7653C0CD358D}" type="pres">
      <dgm:prSet presAssocID="{24268195-FC83-40E9-8980-C26145FE20C9}" presName="parTx" presStyleLbl="revTx" presStyleIdx="0" presStyleCnt="4">
        <dgm:presLayoutVars>
          <dgm:chMax val="0"/>
          <dgm:chPref val="0"/>
        </dgm:presLayoutVars>
      </dgm:prSet>
      <dgm:spPr/>
    </dgm:pt>
    <dgm:pt modelId="{DCCB0337-02D0-485C-85EC-73299C68A2F7}" type="pres">
      <dgm:prSet presAssocID="{08E78099-041E-4ADD-80FE-8E7EAB394C27}" presName="sibTrans" presStyleCnt="0"/>
      <dgm:spPr/>
    </dgm:pt>
    <dgm:pt modelId="{588D5A39-92D8-4A24-ABA7-7DCB94A3D1D1}" type="pres">
      <dgm:prSet presAssocID="{53AB82E0-CF6F-46E5-8779-7B0D278B6BC7}" presName="compNode" presStyleCnt="0"/>
      <dgm:spPr/>
    </dgm:pt>
    <dgm:pt modelId="{77B1FBAE-4A13-4CD1-B97C-B14D7FBDB81F}" type="pres">
      <dgm:prSet presAssocID="{53AB82E0-CF6F-46E5-8779-7B0D278B6BC7}" presName="bgRect" presStyleLbl="bgShp" presStyleIdx="1" presStyleCnt="4"/>
      <dgm:spPr/>
    </dgm:pt>
    <dgm:pt modelId="{82235C74-0974-4D00-89A1-984FD94086D4}" type="pres">
      <dgm:prSet presAssocID="{53AB82E0-CF6F-46E5-8779-7B0D278B6BC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acher"/>
        </a:ext>
      </dgm:extLst>
    </dgm:pt>
    <dgm:pt modelId="{04A4F628-9C02-4DD0-B08D-369EF366280F}" type="pres">
      <dgm:prSet presAssocID="{53AB82E0-CF6F-46E5-8779-7B0D278B6BC7}" presName="spaceRect" presStyleCnt="0"/>
      <dgm:spPr/>
    </dgm:pt>
    <dgm:pt modelId="{51B7C43D-DC5E-4E1F-B915-AC238BFD800F}" type="pres">
      <dgm:prSet presAssocID="{53AB82E0-CF6F-46E5-8779-7B0D278B6BC7}" presName="parTx" presStyleLbl="revTx" presStyleIdx="1" presStyleCnt="4">
        <dgm:presLayoutVars>
          <dgm:chMax val="0"/>
          <dgm:chPref val="0"/>
        </dgm:presLayoutVars>
      </dgm:prSet>
      <dgm:spPr/>
    </dgm:pt>
    <dgm:pt modelId="{51421411-8BB7-410B-A79D-F4FC1F4EAD9E}" type="pres">
      <dgm:prSet presAssocID="{DC698D9C-5B01-41A4-B59B-6D7D76F86C11}" presName="sibTrans" presStyleCnt="0"/>
      <dgm:spPr/>
    </dgm:pt>
    <dgm:pt modelId="{EEF39FD9-5406-4011-87DC-1CA93B95240E}" type="pres">
      <dgm:prSet presAssocID="{F12E4DFE-49AF-4192-9883-DFB3BBBE2F6C}" presName="compNode" presStyleCnt="0"/>
      <dgm:spPr/>
    </dgm:pt>
    <dgm:pt modelId="{7B4C8241-0980-4FC9-91A7-5577834169DE}" type="pres">
      <dgm:prSet presAssocID="{F12E4DFE-49AF-4192-9883-DFB3BBBE2F6C}" presName="bgRect" presStyleLbl="bgShp" presStyleIdx="2" presStyleCnt="4"/>
      <dgm:spPr/>
    </dgm:pt>
    <dgm:pt modelId="{D810733A-E246-439E-A909-00D1F6AB70DD}" type="pres">
      <dgm:prSet presAssocID="{F12E4DFE-49AF-4192-9883-DFB3BBBE2F6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ick"/>
        </a:ext>
      </dgm:extLst>
    </dgm:pt>
    <dgm:pt modelId="{09887010-D89B-4D8E-BE14-D72C32E85301}" type="pres">
      <dgm:prSet presAssocID="{F12E4DFE-49AF-4192-9883-DFB3BBBE2F6C}" presName="spaceRect" presStyleCnt="0"/>
      <dgm:spPr/>
    </dgm:pt>
    <dgm:pt modelId="{01A571D8-E436-48F1-8C03-C663E4C15B74}" type="pres">
      <dgm:prSet presAssocID="{F12E4DFE-49AF-4192-9883-DFB3BBBE2F6C}" presName="parTx" presStyleLbl="revTx" presStyleIdx="2" presStyleCnt="4">
        <dgm:presLayoutVars>
          <dgm:chMax val="0"/>
          <dgm:chPref val="0"/>
        </dgm:presLayoutVars>
      </dgm:prSet>
      <dgm:spPr/>
    </dgm:pt>
    <dgm:pt modelId="{3C8B7FEE-CF6E-4CBB-A9DC-DEA96EB695F7}" type="pres">
      <dgm:prSet presAssocID="{BA2346CE-ED68-424C-905D-D9A78215CB31}" presName="sibTrans" presStyleCnt="0"/>
      <dgm:spPr/>
    </dgm:pt>
    <dgm:pt modelId="{D984D033-FBC8-4FCD-947C-EE172EECC454}" type="pres">
      <dgm:prSet presAssocID="{1C22513B-1901-4723-B072-F5FB148163ED}" presName="compNode" presStyleCnt="0"/>
      <dgm:spPr/>
    </dgm:pt>
    <dgm:pt modelId="{867155A3-C2A2-4BCA-9A70-63F7888D94FB}" type="pres">
      <dgm:prSet presAssocID="{1C22513B-1901-4723-B072-F5FB148163ED}" presName="bgRect" presStyleLbl="bgShp" presStyleIdx="3" presStyleCnt="4"/>
      <dgm:spPr/>
    </dgm:pt>
    <dgm:pt modelId="{904CCB7F-C874-4F38-9EB1-7C4FF95359B8}" type="pres">
      <dgm:prSet presAssocID="{1C22513B-1901-4723-B072-F5FB148163E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s"/>
        </a:ext>
      </dgm:extLst>
    </dgm:pt>
    <dgm:pt modelId="{387B3D8E-D712-4F13-B2A6-99133BCEAB28}" type="pres">
      <dgm:prSet presAssocID="{1C22513B-1901-4723-B072-F5FB148163ED}" presName="spaceRect" presStyleCnt="0"/>
      <dgm:spPr/>
    </dgm:pt>
    <dgm:pt modelId="{7B0B2557-62E7-4626-802C-A92FAE5F339D}" type="pres">
      <dgm:prSet presAssocID="{1C22513B-1901-4723-B072-F5FB148163ED}" presName="parTx" presStyleLbl="revTx" presStyleIdx="3" presStyleCnt="4">
        <dgm:presLayoutVars>
          <dgm:chMax val="0"/>
          <dgm:chPref val="0"/>
        </dgm:presLayoutVars>
      </dgm:prSet>
      <dgm:spPr/>
    </dgm:pt>
  </dgm:ptLst>
  <dgm:cxnLst>
    <dgm:cxn modelId="{ABA43033-1E06-4DE5-B887-873B1575D198}" type="presOf" srcId="{53AB82E0-CF6F-46E5-8779-7B0D278B6BC7}" destId="{51B7C43D-DC5E-4E1F-B915-AC238BFD800F}" srcOrd="0" destOrd="0" presId="urn:microsoft.com/office/officeart/2018/2/layout/IconVerticalSolidList"/>
    <dgm:cxn modelId="{AD43FC5D-FC7E-4A20-9601-63C03A4E8496}" type="presOf" srcId="{1C22513B-1901-4723-B072-F5FB148163ED}" destId="{7B0B2557-62E7-4626-802C-A92FAE5F339D}" srcOrd="0" destOrd="0" presId="urn:microsoft.com/office/officeart/2018/2/layout/IconVerticalSolidList"/>
    <dgm:cxn modelId="{BB58376E-BD55-45B2-B134-88A7DC5D4AAE}" type="presOf" srcId="{6D49431E-DF5C-4215-AEE6-E7503BFD2A40}" destId="{B7A003FC-A69A-45E3-B9EF-724772876D04}" srcOrd="0" destOrd="0" presId="urn:microsoft.com/office/officeart/2018/2/layout/IconVerticalSolidList"/>
    <dgm:cxn modelId="{8D142A87-9403-44E8-8ACB-513633EDF466}" srcId="{6D49431E-DF5C-4215-AEE6-E7503BFD2A40}" destId="{1C22513B-1901-4723-B072-F5FB148163ED}" srcOrd="3" destOrd="0" parTransId="{E25FCDA6-778B-4AFC-8690-1BB987A3714A}" sibTransId="{6FE60B79-1329-4321-BD9C-16D1288777C8}"/>
    <dgm:cxn modelId="{6F03ACAA-7301-4929-9D36-44B26901AA85}" srcId="{6D49431E-DF5C-4215-AEE6-E7503BFD2A40}" destId="{24268195-FC83-40E9-8980-C26145FE20C9}" srcOrd="0" destOrd="0" parTransId="{206B3BB3-382E-4005-979F-948974768C2C}" sibTransId="{08E78099-041E-4ADD-80FE-8E7EAB394C27}"/>
    <dgm:cxn modelId="{7FD3ABAB-272B-4C1D-AB63-4F4E2406A255}" type="presOf" srcId="{24268195-FC83-40E9-8980-C26145FE20C9}" destId="{44CA85A9-3712-4288-896C-7653C0CD358D}" srcOrd="0" destOrd="0" presId="urn:microsoft.com/office/officeart/2018/2/layout/IconVerticalSolidList"/>
    <dgm:cxn modelId="{7B1393AF-1393-47A8-8AEB-D73E83233EE3}" srcId="{6D49431E-DF5C-4215-AEE6-E7503BFD2A40}" destId="{53AB82E0-CF6F-46E5-8779-7B0D278B6BC7}" srcOrd="1" destOrd="0" parTransId="{5C49A0E0-5D22-4900-89E6-E37BDF9B4AAD}" sibTransId="{DC698D9C-5B01-41A4-B59B-6D7D76F86C11}"/>
    <dgm:cxn modelId="{6A7E05B6-34B7-40C6-9E0C-A9DA81BA0912}" srcId="{6D49431E-DF5C-4215-AEE6-E7503BFD2A40}" destId="{F12E4DFE-49AF-4192-9883-DFB3BBBE2F6C}" srcOrd="2" destOrd="0" parTransId="{696AA70E-457C-4633-B074-B2871C9322BE}" sibTransId="{BA2346CE-ED68-424C-905D-D9A78215CB31}"/>
    <dgm:cxn modelId="{C4F2BCDF-6EDD-403B-8A1A-5E8A5DEDD4C7}" type="presOf" srcId="{F12E4DFE-49AF-4192-9883-DFB3BBBE2F6C}" destId="{01A571D8-E436-48F1-8C03-C663E4C15B74}" srcOrd="0" destOrd="0" presId="urn:microsoft.com/office/officeart/2018/2/layout/IconVerticalSolidList"/>
    <dgm:cxn modelId="{AFC870B2-A373-497D-A555-D99FC6A44C89}" type="presParOf" srcId="{B7A003FC-A69A-45E3-B9EF-724772876D04}" destId="{91560ACC-F73B-4932-8D09-C6A4E79E8D1F}" srcOrd="0" destOrd="0" presId="urn:microsoft.com/office/officeart/2018/2/layout/IconVerticalSolidList"/>
    <dgm:cxn modelId="{5562891D-19D0-471B-859C-2A8FB5088B97}" type="presParOf" srcId="{91560ACC-F73B-4932-8D09-C6A4E79E8D1F}" destId="{F4327A44-8B62-4636-BF6A-43DDC5600266}" srcOrd="0" destOrd="0" presId="urn:microsoft.com/office/officeart/2018/2/layout/IconVerticalSolidList"/>
    <dgm:cxn modelId="{8FDD6510-F3C8-4EAE-9DBD-301FB340815E}" type="presParOf" srcId="{91560ACC-F73B-4932-8D09-C6A4E79E8D1F}" destId="{EFB34561-54D8-48D6-B7F8-9D4B82788BCE}" srcOrd="1" destOrd="0" presId="urn:microsoft.com/office/officeart/2018/2/layout/IconVerticalSolidList"/>
    <dgm:cxn modelId="{6606FF8B-128E-446C-98E4-CCA912E5BB3A}" type="presParOf" srcId="{91560ACC-F73B-4932-8D09-C6A4E79E8D1F}" destId="{CBB85BBB-8CCE-43DB-A9FE-52B9BD551AC8}" srcOrd="2" destOrd="0" presId="urn:microsoft.com/office/officeart/2018/2/layout/IconVerticalSolidList"/>
    <dgm:cxn modelId="{3A10F2B0-6B01-45A7-A87A-7AE524EE4594}" type="presParOf" srcId="{91560ACC-F73B-4932-8D09-C6A4E79E8D1F}" destId="{44CA85A9-3712-4288-896C-7653C0CD358D}" srcOrd="3" destOrd="0" presId="urn:microsoft.com/office/officeart/2018/2/layout/IconVerticalSolidList"/>
    <dgm:cxn modelId="{3449181B-CAD6-4C8C-913B-AECA40B7F7DC}" type="presParOf" srcId="{B7A003FC-A69A-45E3-B9EF-724772876D04}" destId="{DCCB0337-02D0-485C-85EC-73299C68A2F7}" srcOrd="1" destOrd="0" presId="urn:microsoft.com/office/officeart/2018/2/layout/IconVerticalSolidList"/>
    <dgm:cxn modelId="{E2B5807D-486F-41A8-BD8A-093B31987FF0}" type="presParOf" srcId="{B7A003FC-A69A-45E3-B9EF-724772876D04}" destId="{588D5A39-92D8-4A24-ABA7-7DCB94A3D1D1}" srcOrd="2" destOrd="0" presId="urn:microsoft.com/office/officeart/2018/2/layout/IconVerticalSolidList"/>
    <dgm:cxn modelId="{4AFE0E81-C63B-4E50-B1FA-DBA2191C76B4}" type="presParOf" srcId="{588D5A39-92D8-4A24-ABA7-7DCB94A3D1D1}" destId="{77B1FBAE-4A13-4CD1-B97C-B14D7FBDB81F}" srcOrd="0" destOrd="0" presId="urn:microsoft.com/office/officeart/2018/2/layout/IconVerticalSolidList"/>
    <dgm:cxn modelId="{A965B6DB-CB94-4203-A335-522B09C35B90}" type="presParOf" srcId="{588D5A39-92D8-4A24-ABA7-7DCB94A3D1D1}" destId="{82235C74-0974-4D00-89A1-984FD94086D4}" srcOrd="1" destOrd="0" presId="urn:microsoft.com/office/officeart/2018/2/layout/IconVerticalSolidList"/>
    <dgm:cxn modelId="{B57806ED-13E1-42B2-A0A4-C48D10A2F747}" type="presParOf" srcId="{588D5A39-92D8-4A24-ABA7-7DCB94A3D1D1}" destId="{04A4F628-9C02-4DD0-B08D-369EF366280F}" srcOrd="2" destOrd="0" presId="urn:microsoft.com/office/officeart/2018/2/layout/IconVerticalSolidList"/>
    <dgm:cxn modelId="{9F0FC421-D7F6-4F0C-8538-2C77F90F4675}" type="presParOf" srcId="{588D5A39-92D8-4A24-ABA7-7DCB94A3D1D1}" destId="{51B7C43D-DC5E-4E1F-B915-AC238BFD800F}" srcOrd="3" destOrd="0" presId="urn:microsoft.com/office/officeart/2018/2/layout/IconVerticalSolidList"/>
    <dgm:cxn modelId="{49B415F8-C0F0-4B1E-BF5F-D64F98816577}" type="presParOf" srcId="{B7A003FC-A69A-45E3-B9EF-724772876D04}" destId="{51421411-8BB7-410B-A79D-F4FC1F4EAD9E}" srcOrd="3" destOrd="0" presId="urn:microsoft.com/office/officeart/2018/2/layout/IconVerticalSolidList"/>
    <dgm:cxn modelId="{350A24F9-6265-4CDC-ADDA-C9F84755053D}" type="presParOf" srcId="{B7A003FC-A69A-45E3-B9EF-724772876D04}" destId="{EEF39FD9-5406-4011-87DC-1CA93B95240E}" srcOrd="4" destOrd="0" presId="urn:microsoft.com/office/officeart/2018/2/layout/IconVerticalSolidList"/>
    <dgm:cxn modelId="{19D88EF4-96FF-4BF8-B0C2-8CE3C02CE2FE}" type="presParOf" srcId="{EEF39FD9-5406-4011-87DC-1CA93B95240E}" destId="{7B4C8241-0980-4FC9-91A7-5577834169DE}" srcOrd="0" destOrd="0" presId="urn:microsoft.com/office/officeart/2018/2/layout/IconVerticalSolidList"/>
    <dgm:cxn modelId="{0AF8D301-199B-4CBA-BA8B-B789B485E59C}" type="presParOf" srcId="{EEF39FD9-5406-4011-87DC-1CA93B95240E}" destId="{D810733A-E246-439E-A909-00D1F6AB70DD}" srcOrd="1" destOrd="0" presId="urn:microsoft.com/office/officeart/2018/2/layout/IconVerticalSolidList"/>
    <dgm:cxn modelId="{D4CC98B3-2D77-49B8-AE01-AC025EA0B299}" type="presParOf" srcId="{EEF39FD9-5406-4011-87DC-1CA93B95240E}" destId="{09887010-D89B-4D8E-BE14-D72C32E85301}" srcOrd="2" destOrd="0" presId="urn:microsoft.com/office/officeart/2018/2/layout/IconVerticalSolidList"/>
    <dgm:cxn modelId="{65A5237E-20FA-4C61-9845-312269F8C15A}" type="presParOf" srcId="{EEF39FD9-5406-4011-87DC-1CA93B95240E}" destId="{01A571D8-E436-48F1-8C03-C663E4C15B74}" srcOrd="3" destOrd="0" presId="urn:microsoft.com/office/officeart/2018/2/layout/IconVerticalSolidList"/>
    <dgm:cxn modelId="{66CE188D-6054-4A0E-86B2-D877E82FC56E}" type="presParOf" srcId="{B7A003FC-A69A-45E3-B9EF-724772876D04}" destId="{3C8B7FEE-CF6E-4CBB-A9DC-DEA96EB695F7}" srcOrd="5" destOrd="0" presId="urn:microsoft.com/office/officeart/2018/2/layout/IconVerticalSolidList"/>
    <dgm:cxn modelId="{281C2381-5162-4721-A280-D8F016644AAE}" type="presParOf" srcId="{B7A003FC-A69A-45E3-B9EF-724772876D04}" destId="{D984D033-FBC8-4FCD-947C-EE172EECC454}" srcOrd="6" destOrd="0" presId="urn:microsoft.com/office/officeart/2018/2/layout/IconVerticalSolidList"/>
    <dgm:cxn modelId="{B5D7F7AC-7A4F-4F95-8EC6-8321F72D32BA}" type="presParOf" srcId="{D984D033-FBC8-4FCD-947C-EE172EECC454}" destId="{867155A3-C2A2-4BCA-9A70-63F7888D94FB}" srcOrd="0" destOrd="0" presId="urn:microsoft.com/office/officeart/2018/2/layout/IconVerticalSolidList"/>
    <dgm:cxn modelId="{A9972022-F271-4D81-B74C-A0D493D4BFBB}" type="presParOf" srcId="{D984D033-FBC8-4FCD-947C-EE172EECC454}" destId="{904CCB7F-C874-4F38-9EB1-7C4FF95359B8}" srcOrd="1" destOrd="0" presId="urn:microsoft.com/office/officeart/2018/2/layout/IconVerticalSolidList"/>
    <dgm:cxn modelId="{2FACB726-CCD6-44D2-A1F8-E4ABF04D910C}" type="presParOf" srcId="{D984D033-FBC8-4FCD-947C-EE172EECC454}" destId="{387B3D8E-D712-4F13-B2A6-99133BCEAB28}" srcOrd="2" destOrd="0" presId="urn:microsoft.com/office/officeart/2018/2/layout/IconVerticalSolidList"/>
    <dgm:cxn modelId="{5450E415-2925-42A2-891B-31BE2F92FFB2}" type="presParOf" srcId="{D984D033-FBC8-4FCD-947C-EE172EECC454}" destId="{7B0B2557-62E7-4626-802C-A92FAE5F339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068AE-2403-4B9C-BDE5-2016613EE164}">
      <dsp:nvSpPr>
        <dsp:cNvPr id="0" name=""/>
        <dsp:cNvSpPr/>
      </dsp:nvSpPr>
      <dsp:spPr>
        <a:xfrm>
          <a:off x="111179" y="573559"/>
          <a:ext cx="794530" cy="79453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6B68E9-8D25-4E7A-A126-D8F04378B1CB}">
      <dsp:nvSpPr>
        <dsp:cNvPr id="0" name=""/>
        <dsp:cNvSpPr/>
      </dsp:nvSpPr>
      <dsp:spPr>
        <a:xfrm>
          <a:off x="278031" y="740410"/>
          <a:ext cx="460827" cy="4608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DC7610-D935-4A15-AC73-4E80566049D4}">
      <dsp:nvSpPr>
        <dsp:cNvPr id="0" name=""/>
        <dsp:cNvSpPr/>
      </dsp:nvSpPr>
      <dsp:spPr>
        <a:xfrm>
          <a:off x="1075967" y="573559"/>
          <a:ext cx="1872822" cy="794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Be sure to attend your tutorials</a:t>
          </a:r>
        </a:p>
      </dsp:txBody>
      <dsp:txXfrm>
        <a:off x="1075967" y="573559"/>
        <a:ext cx="1872822" cy="794530"/>
      </dsp:txXfrm>
    </dsp:sp>
    <dsp:sp modelId="{DC640430-7509-48D4-B5A6-E9CF270A8D00}">
      <dsp:nvSpPr>
        <dsp:cNvPr id="0" name=""/>
        <dsp:cNvSpPr/>
      </dsp:nvSpPr>
      <dsp:spPr>
        <a:xfrm>
          <a:off x="3275114" y="573559"/>
          <a:ext cx="794530" cy="79453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4C7012-D2D3-4E18-BABE-5EFBA58FE0C5}">
      <dsp:nvSpPr>
        <dsp:cNvPr id="0" name=""/>
        <dsp:cNvSpPr/>
      </dsp:nvSpPr>
      <dsp:spPr>
        <a:xfrm>
          <a:off x="3441966" y="740410"/>
          <a:ext cx="460827" cy="4608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3AE0F1-0926-4A53-8B90-F383F4D53A36}">
      <dsp:nvSpPr>
        <dsp:cNvPr id="0" name=""/>
        <dsp:cNvSpPr/>
      </dsp:nvSpPr>
      <dsp:spPr>
        <a:xfrm>
          <a:off x="4239902" y="573559"/>
          <a:ext cx="1872822" cy="794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Please prepare: watch mini-lectures</a:t>
          </a:r>
        </a:p>
      </dsp:txBody>
      <dsp:txXfrm>
        <a:off x="4239902" y="573559"/>
        <a:ext cx="1872822" cy="794530"/>
      </dsp:txXfrm>
    </dsp:sp>
    <dsp:sp modelId="{A8D12190-21A9-42A3-93F5-AAE869D36255}">
      <dsp:nvSpPr>
        <dsp:cNvPr id="0" name=""/>
        <dsp:cNvSpPr/>
      </dsp:nvSpPr>
      <dsp:spPr>
        <a:xfrm>
          <a:off x="6439050" y="573559"/>
          <a:ext cx="794530" cy="79453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F32446-1331-4E7A-8532-0B7E13F618DF}">
      <dsp:nvSpPr>
        <dsp:cNvPr id="0" name=""/>
        <dsp:cNvSpPr/>
      </dsp:nvSpPr>
      <dsp:spPr>
        <a:xfrm>
          <a:off x="6605901" y="740410"/>
          <a:ext cx="460827" cy="4608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12F26A-FD9C-4140-A2B9-FB8611BC944A}">
      <dsp:nvSpPr>
        <dsp:cNvPr id="0" name=""/>
        <dsp:cNvSpPr/>
      </dsp:nvSpPr>
      <dsp:spPr>
        <a:xfrm>
          <a:off x="7403837" y="573559"/>
          <a:ext cx="1872822" cy="794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Communicate and engage</a:t>
          </a:r>
        </a:p>
      </dsp:txBody>
      <dsp:txXfrm>
        <a:off x="7403837" y="573559"/>
        <a:ext cx="1872822" cy="794530"/>
      </dsp:txXfrm>
    </dsp:sp>
    <dsp:sp modelId="{CF266EF8-D8E2-44CE-B92D-AB24C9970ECA}">
      <dsp:nvSpPr>
        <dsp:cNvPr id="0" name=""/>
        <dsp:cNvSpPr/>
      </dsp:nvSpPr>
      <dsp:spPr>
        <a:xfrm>
          <a:off x="111179" y="1928512"/>
          <a:ext cx="794530" cy="79453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6E5DAC-8507-4A71-A8BA-B79AF05D4733}">
      <dsp:nvSpPr>
        <dsp:cNvPr id="0" name=""/>
        <dsp:cNvSpPr/>
      </dsp:nvSpPr>
      <dsp:spPr>
        <a:xfrm>
          <a:off x="278031" y="2095363"/>
          <a:ext cx="460827" cy="46082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21555D-05CA-4232-B5CF-41E2A20F9DE2}">
      <dsp:nvSpPr>
        <dsp:cNvPr id="0" name=""/>
        <dsp:cNvSpPr/>
      </dsp:nvSpPr>
      <dsp:spPr>
        <a:xfrm>
          <a:off x="1075967" y="1928512"/>
          <a:ext cx="1872822" cy="794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Be critical</a:t>
          </a:r>
        </a:p>
      </dsp:txBody>
      <dsp:txXfrm>
        <a:off x="1075967" y="1928512"/>
        <a:ext cx="1872822" cy="794530"/>
      </dsp:txXfrm>
    </dsp:sp>
    <dsp:sp modelId="{A9F1D404-899B-46C4-9C98-60916767F4E6}">
      <dsp:nvSpPr>
        <dsp:cNvPr id="0" name=""/>
        <dsp:cNvSpPr/>
      </dsp:nvSpPr>
      <dsp:spPr>
        <a:xfrm>
          <a:off x="3275114" y="1928512"/>
          <a:ext cx="794530" cy="79453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3E83F7-B48A-4A21-8D79-7F80FA84FC9D}">
      <dsp:nvSpPr>
        <dsp:cNvPr id="0" name=""/>
        <dsp:cNvSpPr/>
      </dsp:nvSpPr>
      <dsp:spPr>
        <a:xfrm>
          <a:off x="3441966" y="2095363"/>
          <a:ext cx="460827" cy="46082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A9959D-E38E-44E8-9144-6E43E47ACA0C}">
      <dsp:nvSpPr>
        <dsp:cNvPr id="0" name=""/>
        <dsp:cNvSpPr/>
      </dsp:nvSpPr>
      <dsp:spPr>
        <a:xfrm>
          <a:off x="4239902" y="1928512"/>
          <a:ext cx="1872822" cy="794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Be creative</a:t>
          </a:r>
        </a:p>
      </dsp:txBody>
      <dsp:txXfrm>
        <a:off x="4239902" y="1928512"/>
        <a:ext cx="1872822" cy="794530"/>
      </dsp:txXfrm>
    </dsp:sp>
    <dsp:sp modelId="{64DA5C8D-119B-438C-80C7-8148E41DD8A1}">
      <dsp:nvSpPr>
        <dsp:cNvPr id="0" name=""/>
        <dsp:cNvSpPr/>
      </dsp:nvSpPr>
      <dsp:spPr>
        <a:xfrm>
          <a:off x="6439050" y="1928512"/>
          <a:ext cx="794530" cy="79453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AA2B70-D973-46BA-B65B-C09CE26263F8}">
      <dsp:nvSpPr>
        <dsp:cNvPr id="0" name=""/>
        <dsp:cNvSpPr/>
      </dsp:nvSpPr>
      <dsp:spPr>
        <a:xfrm>
          <a:off x="6605901" y="2095363"/>
          <a:ext cx="460827" cy="46082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ADA22-3F53-4193-B813-36B0EA730D17}">
      <dsp:nvSpPr>
        <dsp:cNvPr id="0" name=""/>
        <dsp:cNvSpPr/>
      </dsp:nvSpPr>
      <dsp:spPr>
        <a:xfrm>
          <a:off x="7403837" y="1928512"/>
          <a:ext cx="1872822" cy="794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Get Inspired</a:t>
          </a:r>
        </a:p>
      </dsp:txBody>
      <dsp:txXfrm>
        <a:off x="7403837" y="1928512"/>
        <a:ext cx="1872822" cy="7945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27A44-8B62-4636-BF6A-43DDC5600266}">
      <dsp:nvSpPr>
        <dsp:cNvPr id="0" name=""/>
        <dsp:cNvSpPr/>
      </dsp:nvSpPr>
      <dsp:spPr>
        <a:xfrm>
          <a:off x="0" y="228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B34561-54D8-48D6-B7F8-9D4B82788BCE}">
      <dsp:nvSpPr>
        <dsp:cNvPr id="0" name=""/>
        <dsp:cNvSpPr/>
      </dsp:nvSpPr>
      <dsp:spPr>
        <a:xfrm>
          <a:off x="350172" y="262743"/>
          <a:ext cx="636677" cy="6366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CA85A9-3712-4288-896C-7653C0CD358D}">
      <dsp:nvSpPr>
        <dsp:cNvPr id="0" name=""/>
        <dsp:cNvSpPr/>
      </dsp:nvSpPr>
      <dsp:spPr>
        <a:xfrm>
          <a:off x="1337023" y="228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77900">
            <a:lnSpc>
              <a:spcPct val="100000"/>
            </a:lnSpc>
            <a:spcBef>
              <a:spcPct val="0"/>
            </a:spcBef>
            <a:spcAft>
              <a:spcPct val="35000"/>
            </a:spcAft>
            <a:buNone/>
          </a:pPr>
          <a:r>
            <a:rPr lang="en-GB" sz="2200" kern="1200" dirty="0"/>
            <a:t>One-hour Pre-recorded lecture</a:t>
          </a:r>
          <a:endParaRPr lang="en-US" sz="2200" kern="1200" dirty="0"/>
        </a:p>
      </dsp:txBody>
      <dsp:txXfrm>
        <a:off x="1337023" y="2284"/>
        <a:ext cx="4524066" cy="1157596"/>
      </dsp:txXfrm>
    </dsp:sp>
    <dsp:sp modelId="{77B1FBAE-4A13-4CD1-B97C-B14D7FBDB81F}">
      <dsp:nvSpPr>
        <dsp:cNvPr id="0" name=""/>
        <dsp:cNvSpPr/>
      </dsp:nvSpPr>
      <dsp:spPr>
        <a:xfrm>
          <a:off x="0" y="144927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235C74-0974-4D00-89A1-984FD94086D4}">
      <dsp:nvSpPr>
        <dsp:cNvPr id="0" name=""/>
        <dsp:cNvSpPr/>
      </dsp:nvSpPr>
      <dsp:spPr>
        <a:xfrm>
          <a:off x="350172" y="1709738"/>
          <a:ext cx="636677" cy="6366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B7C43D-DC5E-4E1F-B915-AC238BFD800F}">
      <dsp:nvSpPr>
        <dsp:cNvPr id="0" name=""/>
        <dsp:cNvSpPr/>
      </dsp:nvSpPr>
      <dsp:spPr>
        <a:xfrm>
          <a:off x="1337023" y="144927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77900">
            <a:lnSpc>
              <a:spcPct val="100000"/>
            </a:lnSpc>
            <a:spcBef>
              <a:spcPct val="0"/>
            </a:spcBef>
            <a:spcAft>
              <a:spcPct val="35000"/>
            </a:spcAft>
            <a:buNone/>
          </a:pPr>
          <a:r>
            <a:rPr lang="en-GB" sz="2200" kern="1200" dirty="0"/>
            <a:t> Two hours in-class tutorial</a:t>
          </a:r>
          <a:endParaRPr lang="en-US" sz="2200" kern="1200" dirty="0"/>
        </a:p>
      </dsp:txBody>
      <dsp:txXfrm>
        <a:off x="1337023" y="1449279"/>
        <a:ext cx="4524066" cy="1157596"/>
      </dsp:txXfrm>
    </dsp:sp>
    <dsp:sp modelId="{7B4C8241-0980-4FC9-91A7-5577834169DE}">
      <dsp:nvSpPr>
        <dsp:cNvPr id="0" name=""/>
        <dsp:cNvSpPr/>
      </dsp:nvSpPr>
      <dsp:spPr>
        <a:xfrm>
          <a:off x="0" y="289627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10733A-E246-439E-A909-00D1F6AB70DD}">
      <dsp:nvSpPr>
        <dsp:cNvPr id="0" name=""/>
        <dsp:cNvSpPr/>
      </dsp:nvSpPr>
      <dsp:spPr>
        <a:xfrm>
          <a:off x="350172" y="3156733"/>
          <a:ext cx="636677" cy="6366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A571D8-E436-48F1-8C03-C663E4C15B74}">
      <dsp:nvSpPr>
        <dsp:cNvPr id="0" name=""/>
        <dsp:cNvSpPr/>
      </dsp:nvSpPr>
      <dsp:spPr>
        <a:xfrm>
          <a:off x="1337023" y="289627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77900">
            <a:lnSpc>
              <a:spcPct val="100000"/>
            </a:lnSpc>
            <a:spcBef>
              <a:spcPct val="0"/>
            </a:spcBef>
            <a:spcAft>
              <a:spcPct val="35000"/>
            </a:spcAft>
            <a:buNone/>
          </a:pPr>
          <a:r>
            <a:rPr lang="en-GB" sz="2200" kern="1200" dirty="0"/>
            <a:t>Must watch pre-recorded lectures before tutorials </a:t>
          </a:r>
          <a:endParaRPr lang="en-US" sz="2200" kern="1200" dirty="0"/>
        </a:p>
      </dsp:txBody>
      <dsp:txXfrm>
        <a:off x="1337023" y="2896274"/>
        <a:ext cx="4524066" cy="1157596"/>
      </dsp:txXfrm>
    </dsp:sp>
    <dsp:sp modelId="{867155A3-C2A2-4BCA-9A70-63F7888D94FB}">
      <dsp:nvSpPr>
        <dsp:cNvPr id="0" name=""/>
        <dsp:cNvSpPr/>
      </dsp:nvSpPr>
      <dsp:spPr>
        <a:xfrm>
          <a:off x="0" y="434326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4CCB7F-C874-4F38-9EB1-7C4FF95359B8}">
      <dsp:nvSpPr>
        <dsp:cNvPr id="0" name=""/>
        <dsp:cNvSpPr/>
      </dsp:nvSpPr>
      <dsp:spPr>
        <a:xfrm>
          <a:off x="350172" y="4603728"/>
          <a:ext cx="636677" cy="6366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0B2557-62E7-4626-802C-A92FAE5F339D}">
      <dsp:nvSpPr>
        <dsp:cNvPr id="0" name=""/>
        <dsp:cNvSpPr/>
      </dsp:nvSpPr>
      <dsp:spPr>
        <a:xfrm>
          <a:off x="1337023" y="434326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77900">
            <a:lnSpc>
              <a:spcPct val="100000"/>
            </a:lnSpc>
            <a:spcBef>
              <a:spcPct val="0"/>
            </a:spcBef>
            <a:spcAft>
              <a:spcPct val="35000"/>
            </a:spcAft>
            <a:buNone/>
          </a:pPr>
          <a:r>
            <a:rPr lang="en-GB" sz="2200" kern="1200" dirty="0"/>
            <a:t> Must engage in group activities</a:t>
          </a:r>
          <a:endParaRPr lang="en-US" sz="2200" kern="1200" dirty="0"/>
        </a:p>
      </dsp:txBody>
      <dsp:txXfrm>
        <a:off x="1337023" y="4343269"/>
        <a:ext cx="4524066" cy="115759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1/12/2026</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30075-A8B8-4C9A-80C4-69B75E914F0F}" type="slidenum">
              <a:rPr lang="en-GB" smtClean="0"/>
              <a:t>7</a:t>
            </a:fld>
            <a:endParaRPr lang="en-GB"/>
          </a:p>
        </p:txBody>
      </p:sp>
    </p:spTree>
    <p:extLst>
      <p:ext uri="{BB962C8B-B14F-4D97-AF65-F5344CB8AC3E}">
        <p14:creationId xmlns:p14="http://schemas.microsoft.com/office/powerpoint/2010/main" val="2353898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2E2E2E"/>
                </a:solidFill>
                <a:effectLst/>
                <a:latin typeface="Lato" panose="020F0502020204030203" pitchFamily="34" charset="0"/>
              </a:rPr>
              <a:t>Presentation will start </a:t>
            </a:r>
            <a:r>
              <a:rPr lang="en-GB" b="0" i="0" dirty="0" err="1">
                <a:solidFill>
                  <a:srgbClr val="2E2E2E"/>
                </a:solidFill>
                <a:effectLst/>
                <a:latin typeface="Lato" panose="020F0502020204030203" pitchFamily="34" charset="0"/>
              </a:rPr>
              <a:t>wc</a:t>
            </a:r>
            <a:r>
              <a:rPr lang="en-GB" b="0" i="0" dirty="0">
                <a:solidFill>
                  <a:srgbClr val="2E2E2E"/>
                </a:solidFill>
                <a:effectLst/>
                <a:latin typeface="Lato" panose="020F0502020204030203" pitchFamily="34" charset="0"/>
              </a:rPr>
              <a:t> 14/03/2022: 10 minutes + 5 min Q&amp;A        20% (schedule of group presentations will be made available closer to time) </a:t>
            </a:r>
          </a:p>
          <a:p>
            <a:pPr algn="l"/>
            <a:r>
              <a:rPr lang="en-GB" b="0" i="0" dirty="0">
                <a:solidFill>
                  <a:srgbClr val="2E2E2E"/>
                </a:solidFill>
                <a:effectLst/>
                <a:latin typeface="Lato" panose="020F0502020204030203" pitchFamily="34" charset="0"/>
              </a:rPr>
              <a:t>Group report                                                                                         20%</a:t>
            </a:r>
          </a:p>
          <a:p>
            <a:pPr algn="l"/>
            <a:r>
              <a:rPr lang="en-GB" b="0" i="0" dirty="0">
                <a:solidFill>
                  <a:srgbClr val="2E2E2E"/>
                </a:solidFill>
                <a:effectLst/>
                <a:latin typeface="Lato" panose="020F0502020204030203" pitchFamily="34" charset="0"/>
              </a:rPr>
              <a:t>Individual report                                                                                   60%</a:t>
            </a:r>
          </a:p>
          <a:p>
            <a:endParaRPr lang="en-GB" dirty="0"/>
          </a:p>
        </p:txBody>
      </p:sp>
      <p:sp>
        <p:nvSpPr>
          <p:cNvPr id="4" name="Slide Number Placeholder 3"/>
          <p:cNvSpPr>
            <a:spLocks noGrp="1"/>
          </p:cNvSpPr>
          <p:nvPr>
            <p:ph type="sldNum" sz="quarter" idx="10"/>
          </p:nvPr>
        </p:nvSpPr>
        <p:spPr/>
        <p:txBody>
          <a:bodyPr/>
          <a:lstStyle/>
          <a:p>
            <a:fld id="{47E5A797-D8F9-4B18-9C0A-A790F00A74AE}" type="slidenum">
              <a:rPr lang="en-GB" smtClean="0"/>
              <a:t>8</a:t>
            </a:fld>
            <a:endParaRPr lang="en-GB"/>
          </a:p>
        </p:txBody>
      </p:sp>
    </p:spTree>
    <p:extLst>
      <p:ext uri="{BB962C8B-B14F-4D97-AF65-F5344CB8AC3E}">
        <p14:creationId xmlns:p14="http://schemas.microsoft.com/office/powerpoint/2010/main" val="2763443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000000"/>
                </a:solidFill>
                <a:effectLst/>
                <a:latin typeface="Arial" panose="020B0604020202020204" pitchFamily="34" charset="0"/>
              </a:rPr>
              <a:t>UK patents will only give the holder rights in the UK and rights to stop others from importing the patented products into the UK. </a:t>
            </a:r>
            <a:endParaRPr lang="en-US" altLang="en-US">
              <a:latin typeface="Times New Roman" panose="02020603050405020304" pitchFamily="18" charset="0"/>
            </a:endParaRP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5A797-D8F9-4B18-9C0A-A790F00A74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3070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s Slide">
    <p:bg>
      <p:bgPr>
        <a:solidFill>
          <a:srgbClr val="EEFC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0BFC6-72B5-B948-841F-BA40B32DA3C3}"/>
              </a:ext>
            </a:extLst>
          </p:cNvPr>
          <p:cNvPicPr>
            <a:picLocks noChangeAspect="1"/>
          </p:cNvPicPr>
          <p:nvPr userDrawn="1"/>
        </p:nvPicPr>
        <p:blipFill>
          <a:blip r:embed="rId2"/>
          <a:srcRect/>
          <a:stretch/>
        </p:blipFill>
        <p:spPr>
          <a:xfrm>
            <a:off x="9862730" y="6034009"/>
            <a:ext cx="2097206" cy="757324"/>
          </a:xfrm>
          <a:prstGeom prst="rect">
            <a:avLst/>
          </a:prstGeom>
        </p:spPr>
      </p:pic>
      <p:sp>
        <p:nvSpPr>
          <p:cNvPr id="10" name="Title 1"/>
          <p:cNvSpPr>
            <a:spLocks noGrp="1"/>
          </p:cNvSpPr>
          <p:nvPr>
            <p:ph type="title" hasCustomPrompt="1"/>
          </p:nvPr>
        </p:nvSpPr>
        <p:spPr>
          <a:xfrm>
            <a:off x="756457" y="265616"/>
            <a:ext cx="10876341" cy="590202"/>
          </a:xfrm>
        </p:spPr>
        <p:txBody>
          <a:bodyPr vert="horz" lIns="0" tIns="0" rIns="0" bIns="0" rtlCol="0" anchor="ctr" anchorCtr="0">
            <a:normAutofit/>
          </a:bodyPr>
          <a:lstStyle>
            <a:lvl1pPr>
              <a:defRPr lang="en-US" sz="3600" dirty="0">
                <a:solidFill>
                  <a:srgbClr val="01033C"/>
                </a:solidFill>
                <a:latin typeface="Arial" panose="020B0604020202020204" pitchFamily="34" charset="0"/>
                <a:ea typeface="Arial" panose="020B0604020202020204" pitchFamily="34" charset="0"/>
                <a:cs typeface="Arial" panose="020B0604020202020204" pitchFamily="34" charset="0"/>
              </a:defRPr>
            </a:lvl1pPr>
          </a:lstStyle>
          <a:p>
            <a:pPr lvl="0"/>
            <a:r>
              <a:rPr lang="en-GB"/>
              <a:t>Contents slide</a:t>
            </a:r>
            <a:endParaRPr lang="en-US"/>
          </a:p>
        </p:txBody>
      </p:sp>
      <p:sp>
        <p:nvSpPr>
          <p:cNvPr id="11" name="Content Placeholder 2"/>
          <p:cNvSpPr>
            <a:spLocks noGrp="1"/>
          </p:cNvSpPr>
          <p:nvPr>
            <p:ph idx="1"/>
          </p:nvPr>
        </p:nvSpPr>
        <p:spPr>
          <a:xfrm>
            <a:off x="756457" y="1005840"/>
            <a:ext cx="10956176" cy="5394959"/>
          </a:xfrm>
        </p:spPr>
        <p:txBody>
          <a:bodyPr vert="horz" lIns="91440" tIns="45720" rIns="91440" bIns="45720" rtlCol="0">
            <a:normAutofit/>
          </a:bodyPr>
          <a:lstStyle>
            <a:lvl1pPr>
              <a:defRPr lang="en-US" sz="2400" dirty="0">
                <a:solidFill>
                  <a:srgbClr val="25327D"/>
                </a:solidFill>
                <a:latin typeface="Work Sans" pitchFamily="2" charset="0"/>
                <a:ea typeface="+mn-ea"/>
                <a:cs typeface="Times New Roman" panose="02020603050405020304" pitchFamily="18" charset="0"/>
              </a:defRPr>
            </a:lvl1pPr>
            <a:lvl2pPr>
              <a:defRPr lang="en-US" sz="2000" dirty="0">
                <a:solidFill>
                  <a:srgbClr val="25327D"/>
                </a:solidFill>
                <a:latin typeface="Work Sans" pitchFamily="2" charset="0"/>
                <a:ea typeface="+mn-ea"/>
                <a:cs typeface="Times New Roman" panose="02020603050405020304" pitchFamily="18" charset="0"/>
              </a:defRPr>
            </a:lvl2pPr>
            <a:lvl3pPr>
              <a:defRPr lang="en-US" sz="1800" dirty="0">
                <a:solidFill>
                  <a:srgbClr val="25327D"/>
                </a:solidFill>
                <a:latin typeface="Work Sans" pitchFamily="2" charset="0"/>
                <a:ea typeface="+mn-ea"/>
                <a:cs typeface="Times New Roman" panose="02020603050405020304" pitchFamily="18" charset="0"/>
              </a:defRPr>
            </a:lvl3pPr>
            <a:lvl4pPr>
              <a:defRPr lang="en-US" sz="1600" dirty="0">
                <a:solidFill>
                  <a:srgbClr val="25327D"/>
                </a:solidFill>
                <a:latin typeface="Work Sans" pitchFamily="2" charset="0"/>
                <a:ea typeface="+mn-ea"/>
                <a:cs typeface="Times New Roman" panose="02020603050405020304" pitchFamily="18" charset="0"/>
              </a:defRPr>
            </a:lvl4pPr>
            <a:lvl5pPr>
              <a:defRPr lang="en-US" sz="1600" dirty="0">
                <a:solidFill>
                  <a:srgbClr val="25327D"/>
                </a:solidFill>
                <a:latin typeface="Work Sans" pitchFamily="2" charset="0"/>
                <a:ea typeface="+mn-ea"/>
                <a:cs typeface="Times New Roman" panose="02020603050405020304" pitchFamily="18" charset="0"/>
              </a:defRPr>
            </a:lvl5pPr>
          </a:lstStyle>
          <a:p>
            <a:pPr marL="342900" lvl="0" indent="-342900" algn="just">
              <a:spcBef>
                <a:spcPct val="20000"/>
              </a:spcBef>
              <a:buFont typeface="Arial" pitchFamily="34" charset="0"/>
            </a:pPr>
            <a:r>
              <a:rPr lang="en-US"/>
              <a:t>Click to edit Master text styles</a:t>
            </a:r>
          </a:p>
          <a:p>
            <a:pPr marL="742950" lvl="1" indent="-285750" algn="just">
              <a:spcBef>
                <a:spcPct val="20000"/>
              </a:spcBef>
              <a:buFont typeface="Arial" pitchFamily="34" charset="0"/>
              <a:buChar char="–"/>
            </a:pPr>
            <a:r>
              <a:rPr lang="en-US"/>
              <a:t>Second level</a:t>
            </a:r>
          </a:p>
          <a:p>
            <a:pPr lvl="2" algn="just">
              <a:spcBef>
                <a:spcPct val="20000"/>
              </a:spcBef>
              <a:buFont typeface="Arial" pitchFamily="34" charset="0"/>
            </a:pPr>
            <a:r>
              <a:rPr lang="en-US"/>
              <a:t>Third level</a:t>
            </a:r>
          </a:p>
          <a:p>
            <a:pPr lvl="3" algn="just">
              <a:spcBef>
                <a:spcPct val="20000"/>
              </a:spcBef>
              <a:buFont typeface="Arial" pitchFamily="34" charset="0"/>
              <a:buChar char="–"/>
            </a:pPr>
            <a:r>
              <a:rPr lang="en-US"/>
              <a:t>Fourth level</a:t>
            </a:r>
          </a:p>
          <a:p>
            <a:pPr lvl="4" algn="just">
              <a:spcBef>
                <a:spcPct val="20000"/>
              </a:spcBef>
              <a:buFont typeface="Arial" pitchFamily="34" charset="0"/>
              <a:buChar char="»"/>
            </a:pPr>
            <a:r>
              <a:rPr lang="en-US"/>
              <a:t>Fifth level</a:t>
            </a:r>
          </a:p>
        </p:txBody>
      </p:sp>
    </p:spTree>
    <p:extLst>
      <p:ext uri="{BB962C8B-B14F-4D97-AF65-F5344CB8AC3E}">
        <p14:creationId xmlns:p14="http://schemas.microsoft.com/office/powerpoint/2010/main" val="83193137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1/12/2026</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06" r:id="rId20"/>
    <p:sldLayoutId id="2147483733"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gre.ac.uk/welcome#:~:text=Weekly%20events%20and%20activities"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hyperlink" Target="https://d1wqtxts1xzle7.cloudfront.net/67499068/j.jretai.2010.07.00920210602-5331-1lj2pjl-libre.pdf?1622701786=&amp;response-content-disposition=inline%3B+filename%3DTransaction_Cost_Theory_and_Internationa.pdf&amp;Expires=1695814248&amp;Signature=UvNvLwf28GFgs0YgMbGjMtg2K~4mZuZbwi4Dmjqjm1KYmFgF~3gd9yRmkCNJ6u-A9ogXVY-haM6Tgno~WA0p~NjI0lhkqrd7S8y58sNGdWn86rtjdaxdugu7zs~YWW2AB2UxRgFrqexySMfCYUJHR7naUa~Y97pEKPqTLKPWvx63~idAKYcmWVQ5xX3Li7iDjgkxqKJfInET362JUm~xc2s2J7CMcIlzyE-yYSqkAzsOU3W8KKtPvrAjFnCtBnd7wT5bWI9IncXnRPi4SIxpAu0e7mGnsLQqkPZk-dKwwjTmxDuLomCuctSv~7tHLzepwr-scuDXorlhh3tRHS2t2w__&amp;Key-Pair-Id=APKAJLOHF5GGSLRBV4ZA" TargetMode="Externa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hyperlink" Target="https://hbr.org/1965/11/exploit-the-product-life-cycle" TargetMode="External"/><Relationship Id="rId2" Type="http://schemas.openxmlformats.org/officeDocument/2006/relationships/image" Target="../media/image33.tiff"/><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hyperlink" Target="https://link.springer.com/content/pdf/10.1057/palgrave.jibs.8491034.pdf" TargetMode="Externa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hyperlink" Target="https://pdfs.semanticscholar.org/a921/3b12d20efd3eeee76cbdb31e7d96662fc0fc.pdf" TargetMode="Externa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hyperlink" Target="https://pdfs.semanticscholar.org/a921/3b12d20efd3eeee76cbdb31e7d96662fc0fc.pdf" TargetMode="Externa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hyperlink" Target="https://link.springer.com/article/10.1057/s41267-017-0107-7" TargetMode="Externa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link.springer.com/article/10.1057/s41267-017-0107-7" TargetMode="Externa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link.springer.com/article/10.1057/s41267-017-0107-7" TargetMode="Externa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0.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7.png"/><Relationship Id="rId1" Type="http://schemas.openxmlformats.org/officeDocument/2006/relationships/slideLayout" Target="../slideLayouts/slideLayout20.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7.png"/><Relationship Id="rId1" Type="http://schemas.openxmlformats.org/officeDocument/2006/relationships/slideLayout" Target="../slideLayouts/slideLayout20.xml"/><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7.png"/><Relationship Id="rId1" Type="http://schemas.openxmlformats.org/officeDocument/2006/relationships/slideLayout" Target="../slideLayouts/slideLayout20.xml"/><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hyperlink" Target="mailto:S.O.Mujakperuo@greenwich.ac.uk" TargetMode="Externa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2410" y="3227338"/>
            <a:ext cx="5499676" cy="3649754"/>
          </a:xfrm>
        </p:spPr>
        <p:txBody>
          <a:bodyPr lIns="0" tIns="0" rIns="0" bIns="0">
            <a:normAutofit/>
          </a:bodyPr>
          <a:lstStyle/>
          <a:p>
            <a:pPr>
              <a:lnSpc>
                <a:spcPct val="100000"/>
              </a:lnSpc>
            </a:pPr>
            <a:r>
              <a:rPr lang="en-US" sz="2300" dirty="0"/>
              <a:t>BUSI 1764 </a:t>
            </a:r>
          </a:p>
          <a:p>
            <a:pPr>
              <a:lnSpc>
                <a:spcPct val="100000"/>
              </a:lnSpc>
            </a:pPr>
            <a:r>
              <a:rPr lang="en-US" sz="2300" dirty="0"/>
              <a:t>(Global Entrepreneurship and Innovation)</a:t>
            </a:r>
          </a:p>
          <a:p>
            <a:endParaRPr lang="en-GB" b="1" dirty="0"/>
          </a:p>
          <a:p>
            <a:r>
              <a:rPr lang="en-GB" b="1" dirty="0">
                <a:solidFill>
                  <a:srgbClr val="FFC000"/>
                </a:solidFill>
              </a:rPr>
              <a:t>Week 1 Tutorial Slides</a:t>
            </a:r>
          </a:p>
          <a:p>
            <a:endParaRPr lang="en-GB" b="1" dirty="0">
              <a:solidFill>
                <a:srgbClr val="FFC000"/>
              </a:solidFill>
            </a:endParaRPr>
          </a:p>
          <a:p>
            <a:r>
              <a:rPr lang="en-GB" b="1" dirty="0">
                <a:solidFill>
                  <a:srgbClr val="FFC000"/>
                </a:solidFill>
              </a:rPr>
              <a:t>Dr Sylvester Mujakperuo</a:t>
            </a:r>
          </a:p>
          <a:p>
            <a:r>
              <a:rPr lang="en-GB" b="1" dirty="0">
                <a:solidFill>
                  <a:srgbClr val="FFC000"/>
                </a:solidFill>
              </a:rPr>
              <a:t>Module Leader</a:t>
            </a:r>
            <a:endParaRPr lang="en-GB" dirty="0">
              <a:solidFill>
                <a:srgbClr val="FFC000"/>
              </a:solidFill>
            </a:endParaRPr>
          </a:p>
          <a:p>
            <a:endParaRPr lang="en-GB" dirty="0"/>
          </a:p>
        </p:txBody>
      </p:sp>
      <p:sp>
        <p:nvSpPr>
          <p:cNvPr id="2" name="Title 1"/>
          <p:cNvSpPr>
            <a:spLocks noGrp="1"/>
          </p:cNvSpPr>
          <p:nvPr>
            <p:ph type="ctrTitle"/>
          </p:nvPr>
        </p:nvSpPr>
        <p:spPr>
          <a:xfrm>
            <a:off x="302409" y="685800"/>
            <a:ext cx="4850993" cy="2541538"/>
          </a:xfrm>
        </p:spPr>
        <p:txBody>
          <a:bodyPr lIns="0" tIns="0" rIns="0" bIns="0" anchor="t" anchorCtr="0">
            <a:normAutofit/>
          </a:bodyPr>
          <a:lstStyle/>
          <a:p>
            <a:r>
              <a:rPr lang="en-US" sz="3200" dirty="0">
                <a:solidFill>
                  <a:srgbClr val="FFC000"/>
                </a:solidFill>
                <a:latin typeface="Antonio" charset="0"/>
                <a:ea typeface="Antonio" charset="0"/>
                <a:cs typeface="Antonio" charset="0"/>
              </a:rPr>
              <a:t>Main Theories of International Business and International Entrepreneurship</a:t>
            </a:r>
            <a:endParaRPr lang="en-US" sz="32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9170" y="-1"/>
            <a:ext cx="6302829" cy="6877093"/>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844128" y="323121"/>
            <a:ext cx="4977976" cy="1266193"/>
          </a:xfrm>
        </p:spPr>
        <p:txBody>
          <a:bodyPr vert="horz" lIns="91440" tIns="45720" rIns="91440" bIns="45720" rtlCol="0" anchor="ctr">
            <a:normAutofit/>
          </a:bodyPr>
          <a:lstStyle/>
          <a:p>
            <a:r>
              <a:rPr lang="en-US" dirty="0"/>
              <a:t>Session Outline</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742292" y="2198913"/>
            <a:ext cx="8532337" cy="4100153"/>
          </a:xfrm>
        </p:spPr>
        <p:txBody>
          <a:bodyPr vert="horz" lIns="91440" tIns="45720" rIns="91440" bIns="45720" rtlCol="0" anchor="ctr">
            <a:normAutofit fontScale="77500" lnSpcReduction="20000"/>
          </a:bodyPr>
          <a:lstStyle/>
          <a:p>
            <a:pPr algn="l" rtl="0" fontAlgn="base">
              <a:buFont typeface="Arial" panose="020B0604020202020204" pitchFamily="34" charset="0"/>
              <a:buChar char="•"/>
            </a:pPr>
            <a:endParaRPr lang="en-GB" sz="1800" b="0" i="0" u="none" strike="noStrike" dirty="0">
              <a:solidFill>
                <a:srgbClr val="000000"/>
              </a:solidFill>
              <a:effectLst/>
              <a:latin typeface="Work Sans" pitchFamily="2" charset="0"/>
            </a:endParaRPr>
          </a:p>
          <a:p>
            <a:pPr algn="l" rtl="0" fontAlgn="base">
              <a:buFont typeface="Arial" panose="020B0604020202020204" pitchFamily="34" charset="0"/>
              <a:buChar char="•"/>
            </a:pPr>
            <a:endParaRPr lang="en-GB" sz="1800" dirty="0">
              <a:solidFill>
                <a:srgbClr val="000000"/>
              </a:solidFill>
            </a:endParaRPr>
          </a:p>
          <a:p>
            <a:pPr algn="l" rtl="0" fontAlgn="base">
              <a:buFont typeface="Arial" panose="020B0604020202020204" pitchFamily="34" charset="0"/>
              <a:buChar char="•"/>
            </a:pPr>
            <a:endParaRPr lang="en-GB" sz="1800" b="0" i="0" u="none" strike="noStrike" dirty="0">
              <a:solidFill>
                <a:srgbClr val="000000"/>
              </a:solidFill>
              <a:effectLst/>
              <a:latin typeface="Work Sans" pitchFamily="2" charset="0"/>
            </a:endParaRPr>
          </a:p>
          <a:p>
            <a:pPr algn="just" rtl="0" fontAlgn="base">
              <a:lnSpc>
                <a:spcPct val="150000"/>
              </a:lnSpc>
              <a:buFont typeface="Arial" panose="020B0604020202020204" pitchFamily="34" charset="0"/>
              <a:buChar char="•"/>
            </a:pPr>
            <a:endParaRPr lang="en-GB" dirty="0">
              <a:solidFill>
                <a:srgbClr val="000000"/>
              </a:solidFill>
            </a:endParaRPr>
          </a:p>
          <a:p>
            <a:pPr algn="just" rtl="0" fontAlgn="base">
              <a:lnSpc>
                <a:spcPct val="150000"/>
              </a:lnSpc>
              <a:buFont typeface="Arial" panose="020B0604020202020204" pitchFamily="34" charset="0"/>
              <a:buChar char="•"/>
            </a:pPr>
            <a:r>
              <a:rPr lang="en-GB" sz="3000" b="0" i="0" u="none" strike="noStrike" dirty="0">
                <a:solidFill>
                  <a:srgbClr val="000000"/>
                </a:solidFill>
                <a:effectLst/>
                <a:latin typeface="Work Sans" pitchFamily="2" charset="0"/>
              </a:rPr>
              <a:t>Develop your ability to identify various elements of innovation</a:t>
            </a:r>
            <a:r>
              <a:rPr lang="en-US" sz="3000" b="0" i="0" dirty="0">
                <a:solidFill>
                  <a:srgbClr val="000000"/>
                </a:solidFill>
                <a:effectLst/>
                <a:latin typeface="Work Sans" pitchFamily="2" charset="0"/>
              </a:rPr>
              <a:t>​</a:t>
            </a:r>
            <a:endParaRPr lang="en-US" sz="3000" b="0" i="0" dirty="0">
              <a:solidFill>
                <a:srgbClr val="000000"/>
              </a:solidFill>
              <a:effectLst/>
              <a:latin typeface="Arial" panose="020B0604020202020204" pitchFamily="34" charset="0"/>
            </a:endParaRPr>
          </a:p>
          <a:p>
            <a:pPr algn="just" rtl="0" fontAlgn="base">
              <a:lnSpc>
                <a:spcPct val="150000"/>
              </a:lnSpc>
              <a:buFont typeface="Arial" panose="020B0604020202020204" pitchFamily="34" charset="0"/>
              <a:buChar char="•"/>
            </a:pPr>
            <a:r>
              <a:rPr lang="en-GB" sz="3000" b="0" i="0" u="none" strike="noStrike" dirty="0" err="1">
                <a:solidFill>
                  <a:srgbClr val="000000"/>
                </a:solidFill>
                <a:effectLst/>
                <a:latin typeface="Work Sans" pitchFamily="2" charset="0"/>
              </a:rPr>
              <a:t>Analyze</a:t>
            </a:r>
            <a:r>
              <a:rPr lang="en-GB" sz="3000" b="0" i="0" u="none" strike="noStrike" dirty="0">
                <a:solidFill>
                  <a:srgbClr val="000000"/>
                </a:solidFill>
                <a:effectLst/>
                <a:latin typeface="Work Sans" pitchFamily="2" charset="0"/>
              </a:rPr>
              <a:t> the ways in which innovation enhances competitive advantage</a:t>
            </a:r>
            <a:r>
              <a:rPr lang="en-US" sz="3000" b="0" i="0" dirty="0">
                <a:solidFill>
                  <a:srgbClr val="000000"/>
                </a:solidFill>
                <a:effectLst/>
                <a:latin typeface="Work Sans" pitchFamily="2" charset="0"/>
              </a:rPr>
              <a:t>​</a:t>
            </a:r>
            <a:endParaRPr lang="en-US" sz="3000" b="0" i="0" dirty="0">
              <a:solidFill>
                <a:srgbClr val="000000"/>
              </a:solidFill>
              <a:effectLst/>
              <a:latin typeface="Arial" panose="020B0604020202020204" pitchFamily="34" charset="0"/>
            </a:endParaRPr>
          </a:p>
          <a:p>
            <a:pPr algn="just" rtl="0" fontAlgn="base">
              <a:lnSpc>
                <a:spcPct val="150000"/>
              </a:lnSpc>
              <a:buFont typeface="Arial" panose="020B0604020202020204" pitchFamily="34" charset="0"/>
              <a:buChar char="•"/>
            </a:pPr>
            <a:r>
              <a:rPr lang="en-GB" sz="3000" b="0" i="0" u="none" strike="noStrike" dirty="0">
                <a:solidFill>
                  <a:srgbClr val="000000"/>
                </a:solidFill>
                <a:effectLst/>
                <a:latin typeface="Work Sans" pitchFamily="2" charset="0"/>
              </a:rPr>
              <a:t>Practice internationalizing based on innovation</a:t>
            </a:r>
            <a:r>
              <a:rPr lang="en-US" sz="3000" b="0" i="0" dirty="0">
                <a:solidFill>
                  <a:srgbClr val="000000"/>
                </a:solidFill>
                <a:effectLst/>
                <a:latin typeface="Work Sans" pitchFamily="2" charset="0"/>
              </a:rPr>
              <a:t>​</a:t>
            </a:r>
            <a:endParaRPr lang="en-US" sz="3000" b="0" i="0" dirty="0">
              <a:solidFill>
                <a:srgbClr val="000000"/>
              </a:solidFill>
              <a:effectLst/>
              <a:latin typeface="Arial" panose="020B0604020202020204" pitchFamily="34" charset="0"/>
            </a:endParaRPr>
          </a:p>
          <a:p>
            <a:pPr marL="457200" indent="-228600" algn="just">
              <a:lnSpc>
                <a:spcPct val="150000"/>
              </a:lnSpc>
              <a:buFont typeface="Arial" panose="020B0604020202020204" pitchFamily="34" charset="0"/>
              <a:buChar char="•"/>
            </a:pPr>
            <a:endParaRPr lang="en-US" sz="3000" dirty="0">
              <a:solidFill>
                <a:schemeClr val="tx2"/>
              </a:solidFill>
              <a:latin typeface="+mn-lt"/>
              <a:ea typeface="+mn-ea"/>
              <a:cs typeface="+mn-cs"/>
            </a:endParaRPr>
          </a:p>
          <a:p>
            <a:pPr marL="457200" indent="-228600" algn="just">
              <a:lnSpc>
                <a:spcPct val="150000"/>
              </a:lnSpc>
              <a:buFont typeface="Arial" panose="020B0604020202020204" pitchFamily="34" charset="0"/>
              <a:buChar char="•"/>
            </a:pPr>
            <a:endParaRPr lang="en-US" sz="3000" dirty="0">
              <a:solidFill>
                <a:schemeClr val="tx2"/>
              </a:solidFill>
              <a:latin typeface="+mn-lt"/>
              <a:cs typeface="+mn-cs"/>
            </a:endParaRPr>
          </a:p>
          <a:p>
            <a:pPr marL="457200" indent="-228600" algn="just">
              <a:lnSpc>
                <a:spcPct val="150000"/>
              </a:lnSpc>
              <a:buFont typeface="Arial" panose="020B0604020202020204" pitchFamily="34" charset="0"/>
              <a:buChar char="•"/>
            </a:pPr>
            <a:endParaRPr lang="en-US" sz="3000" dirty="0">
              <a:solidFill>
                <a:schemeClr val="tx2"/>
              </a:solidFill>
              <a:latin typeface="+mn-lt"/>
              <a:ea typeface="+mn-ea"/>
              <a:cs typeface="+mn-cs"/>
            </a:endParaRPr>
          </a:p>
          <a:p>
            <a:pPr marL="457200" indent="-228600" algn="just">
              <a:lnSpc>
                <a:spcPct val="150000"/>
              </a:lnSpc>
              <a:buFont typeface="Arial" panose="020B0604020202020204" pitchFamily="34" charset="0"/>
              <a:buChar char="•"/>
            </a:pPr>
            <a:endParaRPr lang="en-US" sz="3000" dirty="0">
              <a:solidFill>
                <a:schemeClr val="tx2"/>
              </a:solidFill>
              <a:latin typeface="+mn-lt"/>
              <a:ea typeface="+mn-ea"/>
              <a:cs typeface="+mn-cs"/>
            </a:endParaRPr>
          </a:p>
          <a:p>
            <a:pPr marL="457200" indent="-228600">
              <a:buFont typeface="Arial" panose="020B0604020202020204" pitchFamily="34" charset="0"/>
              <a:buChar char="•"/>
            </a:pPr>
            <a:endParaRPr lang="en-US" sz="3200" dirty="0">
              <a:solidFill>
                <a:schemeClr val="tx2"/>
              </a:solidFill>
              <a:latin typeface="+mn-lt"/>
              <a:ea typeface="+mn-ea"/>
              <a:cs typeface="+mn-cs"/>
            </a:endParaRPr>
          </a:p>
        </p:txBody>
      </p:sp>
    </p:spTree>
    <p:extLst>
      <p:ext uri="{BB962C8B-B14F-4D97-AF65-F5344CB8AC3E}">
        <p14:creationId xmlns:p14="http://schemas.microsoft.com/office/powerpoint/2010/main" val="232680151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844128" y="944880"/>
            <a:ext cx="4977976" cy="832292"/>
          </a:xfrm>
        </p:spPr>
        <p:txBody>
          <a:bodyPr vert="horz" lIns="91440" tIns="45720" rIns="91440" bIns="45720" rtlCol="0" anchor="ctr">
            <a:normAutofit/>
          </a:bodyPr>
          <a:lstStyle/>
          <a:p>
            <a:r>
              <a:rPr lang="en-US" dirty="0"/>
              <a:t>Agenda</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675527" y="2033486"/>
            <a:ext cx="4977578" cy="3639289"/>
          </a:xfrm>
        </p:spPr>
        <p:txBody>
          <a:bodyPr vert="horz" lIns="91440" tIns="45720" rIns="91440" bIns="45720" rtlCol="0" anchor="ctr">
            <a:normAutofit/>
          </a:bodyPr>
          <a:lstStyle/>
          <a:p>
            <a:pPr marL="457200" indent="-228600">
              <a:buFont typeface="Arial" panose="020B0604020202020204" pitchFamily="34" charset="0"/>
              <a:buChar char="•"/>
            </a:pPr>
            <a:endParaRPr lang="en-US" sz="3200" dirty="0">
              <a:solidFill>
                <a:schemeClr val="tx2"/>
              </a:solidFill>
              <a:latin typeface="+mn-lt"/>
              <a:ea typeface="+mn-ea"/>
              <a:cs typeface="+mn-cs"/>
            </a:endParaRPr>
          </a:p>
          <a:p>
            <a:pPr marL="457200" indent="-228600">
              <a:buFont typeface="Arial" panose="020B0604020202020204" pitchFamily="34" charset="0"/>
              <a:buChar char="•"/>
            </a:pPr>
            <a:r>
              <a:rPr lang="en-US" sz="3200" dirty="0">
                <a:solidFill>
                  <a:schemeClr val="tx2"/>
                </a:solidFill>
                <a:latin typeface="+mn-lt"/>
                <a:ea typeface="+mn-ea"/>
                <a:cs typeface="+mn-cs"/>
              </a:rPr>
              <a:t>Introductory Round</a:t>
            </a:r>
          </a:p>
          <a:p>
            <a:pPr marL="457200" indent="-228600">
              <a:buFont typeface="Arial" panose="020B0604020202020204" pitchFamily="34" charset="0"/>
              <a:buChar char="•"/>
            </a:pPr>
            <a:r>
              <a:rPr lang="en-US" sz="3200" dirty="0">
                <a:solidFill>
                  <a:schemeClr val="tx2"/>
                </a:solidFill>
                <a:latin typeface="+mn-lt"/>
                <a:ea typeface="+mn-ea"/>
                <a:cs typeface="+mn-cs"/>
              </a:rPr>
              <a:t>Assessment</a:t>
            </a:r>
          </a:p>
          <a:p>
            <a:pPr marL="457200" indent="-228600">
              <a:buFont typeface="Arial" panose="020B0604020202020204" pitchFamily="34" charset="0"/>
              <a:buChar char="•"/>
            </a:pPr>
            <a:r>
              <a:rPr lang="en-US" sz="3200" dirty="0">
                <a:solidFill>
                  <a:schemeClr val="tx2"/>
                </a:solidFill>
                <a:latin typeface="+mn-lt"/>
                <a:ea typeface="+mn-ea"/>
                <a:cs typeface="+mn-cs"/>
              </a:rPr>
              <a:t>Brief Recap</a:t>
            </a:r>
          </a:p>
          <a:p>
            <a:pPr marL="457200" indent="-228600">
              <a:buFont typeface="Arial" panose="020B0604020202020204" pitchFamily="34" charset="0"/>
              <a:buChar char="•"/>
            </a:pPr>
            <a:r>
              <a:rPr lang="en-US" sz="3200" dirty="0">
                <a:solidFill>
                  <a:schemeClr val="tx2"/>
                </a:solidFill>
                <a:latin typeface="+mn-lt"/>
                <a:ea typeface="+mn-ea"/>
                <a:cs typeface="+mn-cs"/>
              </a:rPr>
              <a:t>Case Study</a:t>
            </a:r>
          </a:p>
          <a:p>
            <a:pPr marL="457200" indent="-228600">
              <a:buFont typeface="Arial" panose="020B0604020202020204" pitchFamily="34" charset="0"/>
              <a:buChar char="•"/>
            </a:pPr>
            <a:endParaRPr lang="en-US" sz="3200" dirty="0">
              <a:solidFill>
                <a:schemeClr val="tx2"/>
              </a:solidFill>
              <a:latin typeface="+mn-lt"/>
              <a:ea typeface="+mn-ea"/>
              <a:cs typeface="+mn-cs"/>
            </a:endParaRPr>
          </a:p>
          <a:p>
            <a:pPr marL="457200" indent="-228600">
              <a:buFont typeface="Arial" panose="020B0604020202020204" pitchFamily="34" charset="0"/>
              <a:buChar char="•"/>
            </a:pPr>
            <a:endParaRPr lang="en-US" sz="3200" dirty="0">
              <a:solidFill>
                <a:schemeClr val="tx2"/>
              </a:solidFill>
              <a:latin typeface="+mn-lt"/>
              <a:ea typeface="+mn-ea"/>
              <a:cs typeface="+mn-cs"/>
            </a:endParaRPr>
          </a:p>
        </p:txBody>
      </p:sp>
      <p:pic>
        <p:nvPicPr>
          <p:cNvPr id="7" name="Graphic 6" descr="CheckList">
            <a:extLst>
              <a:ext uri="{FF2B5EF4-FFF2-40B4-BE49-F238E27FC236}">
                <a16:creationId xmlns:a16="http://schemas.microsoft.com/office/drawing/2014/main" id="{657411F1-B288-9CD0-745C-E7D7A5AA6B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299927987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he ideal way to a great meeting | Nordantech">
            <a:extLst>
              <a:ext uri="{FF2B5EF4-FFF2-40B4-BE49-F238E27FC236}">
                <a16:creationId xmlns:a16="http://schemas.microsoft.com/office/drawing/2014/main" id="{90562D7F-20B6-1AF3-6005-7017724690F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1078" r="-1" b="11745"/>
          <a:stretch/>
        </p:blipFill>
        <p:spPr bwMode="auto">
          <a:xfrm>
            <a:off x="566371" y="956140"/>
            <a:ext cx="11625629" cy="443695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9DFFCC96-FA02-2468-51BC-5E740602F837}"/>
              </a:ext>
            </a:extLst>
          </p:cNvPr>
          <p:cNvSpPr>
            <a:spLocks noGrp="1"/>
          </p:cNvSpPr>
          <p:nvPr>
            <p:ph type="title"/>
          </p:nvPr>
        </p:nvSpPr>
        <p:spPr>
          <a:xfrm>
            <a:off x="915516" y="5900454"/>
            <a:ext cx="7220712" cy="739353"/>
          </a:xfrm>
        </p:spPr>
        <p:txBody>
          <a:bodyPr/>
          <a:lstStyle/>
          <a:p>
            <a:r>
              <a:rPr lang="en-US" dirty="0"/>
              <a:t>Introductory Round</a:t>
            </a:r>
          </a:p>
        </p:txBody>
      </p:sp>
    </p:spTree>
    <p:extLst>
      <p:ext uri="{BB962C8B-B14F-4D97-AF65-F5344CB8AC3E}">
        <p14:creationId xmlns:p14="http://schemas.microsoft.com/office/powerpoint/2010/main" val="372891078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9BA66-FCDB-9BAA-5D60-7926E60B4944}"/>
              </a:ext>
            </a:extLst>
          </p:cNvPr>
          <p:cNvSpPr>
            <a:spLocks noGrp="1"/>
          </p:cNvSpPr>
          <p:nvPr>
            <p:ph type="title"/>
          </p:nvPr>
        </p:nvSpPr>
        <p:spPr>
          <a:xfrm>
            <a:off x="762000" y="1148536"/>
            <a:ext cx="10668000" cy="964078"/>
          </a:xfrm>
        </p:spPr>
        <p:txBody>
          <a:bodyPr vert="horz" lIns="91440" tIns="45720" rIns="91440" bIns="45720" rtlCol="0" anchor="b">
            <a:noAutofit/>
          </a:bodyPr>
          <a:lstStyle/>
          <a:p>
            <a:r>
              <a:rPr lang="en-US" sz="4000" dirty="0"/>
              <a:t>The Big Welcome- Seven Week Framework</a:t>
            </a:r>
          </a:p>
        </p:txBody>
      </p:sp>
      <p:sp>
        <p:nvSpPr>
          <p:cNvPr id="5" name="TextBox 4">
            <a:extLst>
              <a:ext uri="{FF2B5EF4-FFF2-40B4-BE49-F238E27FC236}">
                <a16:creationId xmlns:a16="http://schemas.microsoft.com/office/drawing/2014/main" id="{075947DE-FA1A-211D-BB37-91295879A02D}"/>
              </a:ext>
            </a:extLst>
          </p:cNvPr>
          <p:cNvSpPr txBox="1"/>
          <p:nvPr/>
        </p:nvSpPr>
        <p:spPr>
          <a:xfrm>
            <a:off x="758952" y="2112614"/>
            <a:ext cx="10668000" cy="758952"/>
          </a:xfrm>
          <a:prstGeom prst="rect">
            <a:avLst/>
          </a:prstGeom>
        </p:spPr>
        <p:txBody>
          <a:bodyPr vert="horz" lIns="91440" tIns="45720" rIns="91440" bIns="45720" rtlCol="0" anchor="t">
            <a:normAutofit fontScale="92500" lnSpcReduction="10000"/>
          </a:bodyPr>
          <a:lstStyle/>
          <a:p>
            <a:pPr marL="0" marR="0" lvl="0" indent="0" algn="l" defTabSz="914400" rtl="0" eaLnBrk="1" fontAlgn="auto" latinLnBrk="0" hangingPunct="1">
              <a:lnSpc>
                <a:spcPct val="105000"/>
              </a:lnSpc>
              <a:spcBef>
                <a:spcPts val="900"/>
              </a:spcBef>
              <a:spcAft>
                <a:spcPts val="0"/>
              </a:spcAft>
              <a:buClr>
                <a:srgbClr val="FA2481"/>
              </a:buClr>
              <a:buSzTx/>
              <a:buFontTx/>
              <a:buNone/>
              <a:tabLst/>
              <a:defRPr/>
            </a:pPr>
            <a:r>
              <a:rPr kumimoji="0" lang="en-GB" sz="2000" b="0" i="0" u="none" strike="noStrike" kern="1200" cap="none" spc="0" normalizeH="0" baseline="0" noProof="0" dirty="0">
                <a:ln>
                  <a:noFill/>
                </a:ln>
                <a:solidFill>
                  <a:srgbClr val="51B851"/>
                </a:solidFill>
                <a:effectLst/>
                <a:uLnTx/>
                <a:uFillTx/>
                <a:latin typeface="Avenir Next LT Pro"/>
                <a:ea typeface="+mn-ea"/>
                <a:cs typeface="+mn-cs"/>
                <a:hlinkClick r:id="rId2">
                  <a:extLst>
                    <a:ext uri="{A12FA001-AC4F-418D-AE19-62706E023703}">
                      <ahyp:hlinkClr xmlns:ahyp="http://schemas.microsoft.com/office/drawing/2018/hyperlinkcolor" val="tx"/>
                    </a:ext>
                  </a:extLst>
                </a:hlinkClick>
              </a:rPr>
              <a:t>Welcome | University of Greenwich</a:t>
            </a:r>
            <a:endParaRPr kumimoji="0" lang="en-US" sz="2000" b="0" i="0" u="none" strike="noStrike" kern="1200" cap="none" spc="0" normalizeH="0" baseline="0" noProof="0" dirty="0">
              <a:ln>
                <a:noFill/>
              </a:ln>
              <a:solidFill>
                <a:srgbClr val="51B851"/>
              </a:solidFill>
              <a:effectLst/>
              <a:uLnTx/>
              <a:uFillTx/>
              <a:latin typeface="Avenir Next LT Pro"/>
              <a:ea typeface="+mn-ea"/>
              <a:cs typeface="+mn-cs"/>
              <a:hlinkClick r:id="">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5000"/>
              </a:lnSpc>
              <a:spcBef>
                <a:spcPts val="900"/>
              </a:spcBef>
              <a:spcAft>
                <a:spcPts val="0"/>
              </a:spcAft>
              <a:buClr>
                <a:srgbClr val="FA2481"/>
              </a:buClr>
              <a:buSzTx/>
              <a:buFontTx/>
              <a:buNone/>
              <a:tabLst/>
              <a:defRPr/>
            </a:pPr>
            <a:r>
              <a:rPr kumimoji="0" lang="en-US" sz="2000" b="0" i="0" u="none" strike="noStrike" kern="1200" cap="none" spc="0" normalizeH="0" baseline="0" noProof="0" dirty="0">
                <a:ln>
                  <a:noFill/>
                </a:ln>
                <a:solidFill>
                  <a:srgbClr val="51B851"/>
                </a:solidFill>
                <a:effectLst/>
                <a:uLnTx/>
                <a:uFillTx/>
                <a:latin typeface="Avenir Next LT Pro"/>
                <a:ea typeface="+mn-ea"/>
                <a:cs typeface="+mn-cs"/>
                <a:hlinkClick r:id="">
                  <a:extLst>
                    <a:ext uri="{A12FA001-AC4F-418D-AE19-62706E023703}">
                      <ahyp:hlinkClr xmlns:ahyp="http://schemas.microsoft.com/office/drawing/2018/hyperlinkcolor" val="tx"/>
                    </a:ext>
                  </a:extLst>
                </a:hlinkClick>
              </a:rPr>
              <a:t>The Big Welcome - Getting Started | Events | University of Greenwich</a:t>
            </a:r>
            <a:endParaRPr kumimoji="0" lang="en-US" sz="2000" b="0" i="0" u="none" strike="noStrike" kern="1200" cap="none" spc="0" normalizeH="0" baseline="0" noProof="0" dirty="0">
              <a:ln>
                <a:noFill/>
              </a:ln>
              <a:solidFill>
                <a:srgbClr val="51B851"/>
              </a:solidFill>
              <a:effectLst/>
              <a:uLnTx/>
              <a:uFillTx/>
              <a:latin typeface="Avenir Next LT Pro"/>
              <a:ea typeface="+mn-ea"/>
              <a:cs typeface="+mn-cs"/>
            </a:endParaRPr>
          </a:p>
        </p:txBody>
      </p:sp>
      <p:pic>
        <p:nvPicPr>
          <p:cNvPr id="6" name="Picture 5" descr="A couple of women looking at a cellphone">
            <a:extLst>
              <a:ext uri="{FF2B5EF4-FFF2-40B4-BE49-F238E27FC236}">
                <a16:creationId xmlns:a16="http://schemas.microsoft.com/office/drawing/2014/main" id="{827C1D52-12E8-8D00-6777-11538CA2F0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951" y="3348054"/>
            <a:ext cx="5071577" cy="2852761"/>
          </a:xfrm>
          <a:prstGeom prst="rect">
            <a:avLst/>
          </a:prstGeom>
        </p:spPr>
      </p:pic>
      <p:graphicFrame>
        <p:nvGraphicFramePr>
          <p:cNvPr id="4" name="Content Placeholder 3">
            <a:extLst>
              <a:ext uri="{FF2B5EF4-FFF2-40B4-BE49-F238E27FC236}">
                <a16:creationId xmlns:a16="http://schemas.microsoft.com/office/drawing/2014/main" id="{71C9EEB9-5EA3-C394-AB18-C6FAD9CC7513}"/>
              </a:ext>
            </a:extLst>
          </p:cNvPr>
          <p:cNvGraphicFramePr>
            <a:graphicFrameLocks noGrp="1"/>
          </p:cNvGraphicFramePr>
          <p:nvPr>
            <p:ph idx="1"/>
          </p:nvPr>
        </p:nvGraphicFramePr>
        <p:xfrm>
          <a:off x="6607285" y="3359788"/>
          <a:ext cx="4527494" cy="2932859"/>
        </p:xfrm>
        <a:graphic>
          <a:graphicData uri="http://schemas.openxmlformats.org/drawingml/2006/table">
            <a:tbl>
              <a:tblPr firstRow="1" bandRow="1">
                <a:tableStyleId>{5C22544A-7EE6-4342-B048-85BDC9FD1C3A}</a:tableStyleId>
              </a:tblPr>
              <a:tblGrid>
                <a:gridCol w="844644">
                  <a:extLst>
                    <a:ext uri="{9D8B030D-6E8A-4147-A177-3AD203B41FA5}">
                      <a16:colId xmlns:a16="http://schemas.microsoft.com/office/drawing/2014/main" val="3470310361"/>
                    </a:ext>
                  </a:extLst>
                </a:gridCol>
                <a:gridCol w="1622263">
                  <a:extLst>
                    <a:ext uri="{9D8B030D-6E8A-4147-A177-3AD203B41FA5}">
                      <a16:colId xmlns:a16="http://schemas.microsoft.com/office/drawing/2014/main" val="999296503"/>
                    </a:ext>
                  </a:extLst>
                </a:gridCol>
                <a:gridCol w="2060587">
                  <a:extLst>
                    <a:ext uri="{9D8B030D-6E8A-4147-A177-3AD203B41FA5}">
                      <a16:colId xmlns:a16="http://schemas.microsoft.com/office/drawing/2014/main" val="3005355118"/>
                    </a:ext>
                  </a:extLst>
                </a:gridCol>
              </a:tblGrid>
              <a:tr h="344536">
                <a:tc>
                  <a:txBody>
                    <a:bodyPr/>
                    <a:lstStyle/>
                    <a:p>
                      <a:r>
                        <a:rPr lang="en-GB" sz="1200" b="1" dirty="0"/>
                        <a:t>Week </a:t>
                      </a:r>
                    </a:p>
                  </a:txBody>
                  <a:tcPr marL="140496" marR="140496" marT="70248" marB="70248"/>
                </a:tc>
                <a:tc>
                  <a:txBody>
                    <a:bodyPr/>
                    <a:lstStyle/>
                    <a:p>
                      <a:r>
                        <a:rPr lang="en-GB" sz="1200" b="1" dirty="0"/>
                        <a:t>Date</a:t>
                      </a:r>
                    </a:p>
                  </a:txBody>
                  <a:tcPr marL="140496" marR="140496" marT="70248" marB="70248"/>
                </a:tc>
                <a:tc>
                  <a:txBody>
                    <a:bodyPr/>
                    <a:lstStyle/>
                    <a:p>
                      <a:r>
                        <a:rPr lang="en-GB" sz="1200" b="1" dirty="0"/>
                        <a:t>Theme </a:t>
                      </a:r>
                    </a:p>
                  </a:txBody>
                  <a:tcPr marL="140496" marR="140496" marT="70248" marB="70248"/>
                </a:tc>
                <a:extLst>
                  <a:ext uri="{0D108BD9-81ED-4DB2-BD59-A6C34878D82A}">
                    <a16:rowId xmlns:a16="http://schemas.microsoft.com/office/drawing/2014/main" val="2290809014"/>
                  </a:ext>
                </a:extLst>
              </a:tr>
              <a:tr h="344536">
                <a:tc>
                  <a:txBody>
                    <a:bodyPr/>
                    <a:lstStyle/>
                    <a:p>
                      <a:r>
                        <a:rPr lang="en-GB" sz="1200" b="1" dirty="0"/>
                        <a:t>0</a:t>
                      </a:r>
                    </a:p>
                  </a:txBody>
                  <a:tcPr marL="140496" marR="140496" marT="70248" marB="70248"/>
                </a:tc>
                <a:tc>
                  <a:txBody>
                    <a:bodyPr/>
                    <a:lstStyle/>
                    <a:p>
                      <a:r>
                        <a:rPr lang="en-GB" sz="1200" b="1" dirty="0"/>
                        <a:t>5-9 January </a:t>
                      </a:r>
                    </a:p>
                  </a:txBody>
                  <a:tcPr marL="140496" marR="140496" marT="70248" marB="70248"/>
                </a:tc>
                <a:tc>
                  <a:txBody>
                    <a:bodyPr/>
                    <a:lstStyle/>
                    <a:p>
                      <a:r>
                        <a:rPr lang="en-GB" sz="1200" b="1" dirty="0"/>
                        <a:t>Getting Started</a:t>
                      </a:r>
                    </a:p>
                  </a:txBody>
                  <a:tcPr marL="140496" marR="140496" marT="70248" marB="70248"/>
                </a:tc>
                <a:extLst>
                  <a:ext uri="{0D108BD9-81ED-4DB2-BD59-A6C34878D82A}">
                    <a16:rowId xmlns:a16="http://schemas.microsoft.com/office/drawing/2014/main" val="848379610"/>
                  </a:ext>
                </a:extLst>
              </a:tr>
              <a:tr h="344536">
                <a:tc>
                  <a:txBody>
                    <a:bodyPr/>
                    <a:lstStyle/>
                    <a:p>
                      <a:r>
                        <a:rPr lang="en-GB" sz="1200" b="1"/>
                        <a:t>1</a:t>
                      </a:r>
                    </a:p>
                  </a:txBody>
                  <a:tcPr marL="140496" marR="140496" marT="70248" marB="70248"/>
                </a:tc>
                <a:tc>
                  <a:txBody>
                    <a:bodyPr/>
                    <a:lstStyle/>
                    <a:p>
                      <a:r>
                        <a:rPr lang="en-GB" sz="1200" b="1" dirty="0"/>
                        <a:t>12-16 January </a:t>
                      </a:r>
                    </a:p>
                  </a:txBody>
                  <a:tcPr marL="140496" marR="140496" marT="70248" marB="70248"/>
                </a:tc>
                <a:tc>
                  <a:txBody>
                    <a:bodyPr/>
                    <a:lstStyle/>
                    <a:p>
                      <a:r>
                        <a:rPr lang="en-GB" sz="1200" b="1" dirty="0"/>
                        <a:t>Well-Being &amp; Support</a:t>
                      </a:r>
                    </a:p>
                  </a:txBody>
                  <a:tcPr marL="140496" marR="140496" marT="70248" marB="70248"/>
                </a:tc>
                <a:extLst>
                  <a:ext uri="{0D108BD9-81ED-4DB2-BD59-A6C34878D82A}">
                    <a16:rowId xmlns:a16="http://schemas.microsoft.com/office/drawing/2014/main" val="1111499246"/>
                  </a:ext>
                </a:extLst>
              </a:tr>
              <a:tr h="521107">
                <a:tc>
                  <a:txBody>
                    <a:bodyPr/>
                    <a:lstStyle/>
                    <a:p>
                      <a:r>
                        <a:rPr lang="en-GB" sz="1200" b="1"/>
                        <a:t>2</a:t>
                      </a:r>
                    </a:p>
                  </a:txBody>
                  <a:tcPr marL="140496" marR="140496" marT="70248" marB="70248"/>
                </a:tc>
                <a:tc>
                  <a:txBody>
                    <a:bodyPr/>
                    <a:lstStyle/>
                    <a:p>
                      <a:r>
                        <a:rPr lang="en-GB" sz="1200" b="1" dirty="0"/>
                        <a:t>19- 23 January</a:t>
                      </a:r>
                    </a:p>
                  </a:txBody>
                  <a:tcPr marL="140496" marR="140496" marT="70248" marB="70248"/>
                </a:tc>
                <a:tc>
                  <a:txBody>
                    <a:bodyPr/>
                    <a:lstStyle/>
                    <a:p>
                      <a:r>
                        <a:rPr lang="en-GB" sz="1200" b="1" dirty="0"/>
                        <a:t>Succeeding in your studies</a:t>
                      </a:r>
                    </a:p>
                  </a:txBody>
                  <a:tcPr marL="140496" marR="140496" marT="70248" marB="70248"/>
                </a:tc>
                <a:extLst>
                  <a:ext uri="{0D108BD9-81ED-4DB2-BD59-A6C34878D82A}">
                    <a16:rowId xmlns:a16="http://schemas.microsoft.com/office/drawing/2014/main" val="1720020425"/>
                  </a:ext>
                </a:extLst>
              </a:tr>
              <a:tr h="344536">
                <a:tc>
                  <a:txBody>
                    <a:bodyPr/>
                    <a:lstStyle/>
                    <a:p>
                      <a:r>
                        <a:rPr lang="en-GB" sz="1200" b="1"/>
                        <a:t>3</a:t>
                      </a:r>
                    </a:p>
                  </a:txBody>
                  <a:tcPr marL="140496" marR="140496" marT="70248" marB="70248"/>
                </a:tc>
                <a:tc>
                  <a:txBody>
                    <a:bodyPr/>
                    <a:lstStyle/>
                    <a:p>
                      <a:r>
                        <a:rPr lang="en-GB" sz="1200" b="1" dirty="0"/>
                        <a:t>26 - 30 January</a:t>
                      </a:r>
                    </a:p>
                  </a:txBody>
                  <a:tcPr marL="140496" marR="140496" marT="70248" marB="70248"/>
                </a:tc>
                <a:tc>
                  <a:txBody>
                    <a:bodyPr/>
                    <a:lstStyle/>
                    <a:p>
                      <a:r>
                        <a:rPr lang="en-GB" sz="1200" b="1" dirty="0"/>
                        <a:t>Making Connections</a:t>
                      </a:r>
                    </a:p>
                  </a:txBody>
                  <a:tcPr marL="140496" marR="140496" marT="70248" marB="70248"/>
                </a:tc>
                <a:extLst>
                  <a:ext uri="{0D108BD9-81ED-4DB2-BD59-A6C34878D82A}">
                    <a16:rowId xmlns:a16="http://schemas.microsoft.com/office/drawing/2014/main" val="519986551"/>
                  </a:ext>
                </a:extLst>
              </a:tr>
              <a:tr h="344536">
                <a:tc>
                  <a:txBody>
                    <a:bodyPr/>
                    <a:lstStyle/>
                    <a:p>
                      <a:r>
                        <a:rPr lang="en-GB" sz="1200" b="1"/>
                        <a:t>4</a:t>
                      </a:r>
                    </a:p>
                  </a:txBody>
                  <a:tcPr marL="140496" marR="140496" marT="70248" marB="70248"/>
                </a:tc>
                <a:tc>
                  <a:txBody>
                    <a:bodyPr/>
                    <a:lstStyle/>
                    <a:p>
                      <a:r>
                        <a:rPr lang="en-GB" sz="1200" b="1"/>
                        <a:t>2 – 6 February</a:t>
                      </a:r>
                    </a:p>
                  </a:txBody>
                  <a:tcPr marL="140496" marR="140496" marT="70248" marB="70248"/>
                </a:tc>
                <a:tc>
                  <a:txBody>
                    <a:bodyPr/>
                    <a:lstStyle/>
                    <a:p>
                      <a:r>
                        <a:rPr lang="en-GB" sz="1200" b="1" dirty="0"/>
                        <a:t>Managing Your Money</a:t>
                      </a:r>
                    </a:p>
                  </a:txBody>
                  <a:tcPr marL="140496" marR="140496" marT="70248" marB="70248"/>
                </a:tc>
                <a:extLst>
                  <a:ext uri="{0D108BD9-81ED-4DB2-BD59-A6C34878D82A}">
                    <a16:rowId xmlns:a16="http://schemas.microsoft.com/office/drawing/2014/main" val="3897285047"/>
                  </a:ext>
                </a:extLst>
              </a:tr>
              <a:tr h="344536">
                <a:tc>
                  <a:txBody>
                    <a:bodyPr/>
                    <a:lstStyle/>
                    <a:p>
                      <a:r>
                        <a:rPr lang="en-GB" sz="1200" b="1" dirty="0"/>
                        <a:t>5</a:t>
                      </a:r>
                    </a:p>
                  </a:txBody>
                  <a:tcPr marL="140496" marR="140496" marT="70248" marB="70248"/>
                </a:tc>
                <a:tc>
                  <a:txBody>
                    <a:bodyPr/>
                    <a:lstStyle/>
                    <a:p>
                      <a:r>
                        <a:rPr lang="en-GB" sz="1200" b="1" dirty="0"/>
                        <a:t>9 – 13 February</a:t>
                      </a:r>
                    </a:p>
                  </a:txBody>
                  <a:tcPr marL="140496" marR="140496" marT="70248" marB="70248"/>
                </a:tc>
                <a:tc>
                  <a:txBody>
                    <a:bodyPr/>
                    <a:lstStyle/>
                    <a:p>
                      <a:r>
                        <a:rPr lang="en-GB" sz="1200" b="1" dirty="0"/>
                        <a:t>Careers &amp; Next Steps</a:t>
                      </a:r>
                    </a:p>
                  </a:txBody>
                  <a:tcPr marL="140496" marR="140496" marT="70248" marB="70248"/>
                </a:tc>
                <a:extLst>
                  <a:ext uri="{0D108BD9-81ED-4DB2-BD59-A6C34878D82A}">
                    <a16:rowId xmlns:a16="http://schemas.microsoft.com/office/drawing/2014/main" val="886968137"/>
                  </a:ext>
                </a:extLst>
              </a:tr>
              <a:tr h="344536">
                <a:tc>
                  <a:txBody>
                    <a:bodyPr/>
                    <a:lstStyle/>
                    <a:p>
                      <a:r>
                        <a:rPr lang="en-GB" sz="1200" b="1" dirty="0"/>
                        <a:t>6</a:t>
                      </a:r>
                    </a:p>
                  </a:txBody>
                  <a:tcPr marL="140496" marR="140496" marT="70248" marB="70248"/>
                </a:tc>
                <a:tc>
                  <a:txBody>
                    <a:bodyPr/>
                    <a:lstStyle/>
                    <a:p>
                      <a:r>
                        <a:rPr lang="en-GB" sz="1200" b="1" dirty="0"/>
                        <a:t>16 – 20 February</a:t>
                      </a:r>
                    </a:p>
                  </a:txBody>
                  <a:tcPr marL="140496" marR="140496" marT="70248" marB="70248"/>
                </a:tc>
                <a:tc>
                  <a:txBody>
                    <a:bodyPr/>
                    <a:lstStyle/>
                    <a:p>
                      <a:r>
                        <a:rPr lang="en-GB" sz="1200" b="1" dirty="0"/>
                        <a:t>Assignment Support</a:t>
                      </a:r>
                    </a:p>
                  </a:txBody>
                  <a:tcPr marL="140496" marR="140496" marT="70248" marB="70248"/>
                </a:tc>
                <a:extLst>
                  <a:ext uri="{0D108BD9-81ED-4DB2-BD59-A6C34878D82A}">
                    <a16:rowId xmlns:a16="http://schemas.microsoft.com/office/drawing/2014/main" val="2369693501"/>
                  </a:ext>
                </a:extLst>
              </a:tr>
            </a:tbl>
          </a:graphicData>
        </a:graphic>
      </p:graphicFrame>
    </p:spTree>
    <p:extLst>
      <p:ext uri="{BB962C8B-B14F-4D97-AF65-F5344CB8AC3E}">
        <p14:creationId xmlns:p14="http://schemas.microsoft.com/office/powerpoint/2010/main" val="1640443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A46B0-8C95-D330-B98C-5E2FD6BC4D29}"/>
              </a:ext>
            </a:extLst>
          </p:cNvPr>
          <p:cNvSpPr>
            <a:spLocks noGrp="1"/>
          </p:cNvSpPr>
          <p:nvPr>
            <p:ph type="title"/>
          </p:nvPr>
        </p:nvSpPr>
        <p:spPr>
          <a:xfrm>
            <a:off x="1130005" y="1342263"/>
            <a:ext cx="7220712" cy="739353"/>
          </a:xfrm>
        </p:spPr>
        <p:txBody>
          <a:bodyPr/>
          <a:lstStyle/>
          <a:p>
            <a:r>
              <a:rPr lang="en-US"/>
              <a:t>Housekeeping</a:t>
            </a:r>
            <a:endParaRPr lang="en-US" dirty="0"/>
          </a:p>
        </p:txBody>
      </p:sp>
      <p:graphicFrame>
        <p:nvGraphicFramePr>
          <p:cNvPr id="6" name="Content Placeholder 2">
            <a:extLst>
              <a:ext uri="{FF2B5EF4-FFF2-40B4-BE49-F238E27FC236}">
                <a16:creationId xmlns:a16="http://schemas.microsoft.com/office/drawing/2014/main" id="{141A202F-495E-1C2A-CEBA-FAE9EA6ACB44}"/>
              </a:ext>
            </a:extLst>
          </p:cNvPr>
          <p:cNvGraphicFramePr>
            <a:graphicFrameLocks noGrp="1"/>
          </p:cNvGraphicFramePr>
          <p:nvPr>
            <p:ph idx="1"/>
          </p:nvPr>
        </p:nvGraphicFramePr>
        <p:xfrm>
          <a:off x="1130005" y="2359400"/>
          <a:ext cx="9387840" cy="3296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025983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5609-BF99-43E0-AEB0-BDBF7AEE0687}"/>
              </a:ext>
            </a:extLst>
          </p:cNvPr>
          <p:cNvSpPr>
            <a:spLocks noGrp="1"/>
          </p:cNvSpPr>
          <p:nvPr>
            <p:ph type="title"/>
          </p:nvPr>
        </p:nvSpPr>
        <p:spPr>
          <a:xfrm>
            <a:off x="1256522" y="591829"/>
            <a:ext cx="3939688" cy="5583126"/>
          </a:xfrm>
        </p:spPr>
        <p:txBody>
          <a:bodyPr vert="horz" lIns="91440" tIns="45720" rIns="91440" bIns="45720" rtlCol="0" anchor="ctr">
            <a:normAutofit/>
          </a:bodyPr>
          <a:lstStyle/>
          <a:p>
            <a:br>
              <a:rPr lang="en-US" sz="8000" kern="1200" dirty="0">
                <a:solidFill>
                  <a:schemeClr val="tx1"/>
                </a:solidFill>
                <a:latin typeface="+mj-lt"/>
                <a:ea typeface="+mj-ea"/>
                <a:cs typeface="+mj-cs"/>
              </a:rPr>
            </a:br>
            <a:r>
              <a:rPr lang="en-US" sz="8000" kern="1200" dirty="0">
                <a:solidFill>
                  <a:schemeClr val="tx1"/>
                </a:solidFill>
                <a:latin typeface="+mj-lt"/>
                <a:ea typeface="+mj-ea"/>
                <a:cs typeface="+mj-cs"/>
              </a:rPr>
              <a:t>Teaching Structure</a:t>
            </a:r>
          </a:p>
        </p:txBody>
      </p:sp>
      <p:graphicFrame>
        <p:nvGraphicFramePr>
          <p:cNvPr id="5" name="Content Placeholder 2">
            <a:extLst>
              <a:ext uri="{FF2B5EF4-FFF2-40B4-BE49-F238E27FC236}">
                <a16:creationId xmlns:a16="http://schemas.microsoft.com/office/drawing/2014/main" id="{104717E9-A435-4F23-A914-F7BD18A17F27}"/>
              </a:ext>
            </a:extLst>
          </p:cNvPr>
          <p:cNvGraphicFramePr>
            <a:graphicFrameLocks noGrp="1"/>
          </p:cNvGraphicFramePr>
          <p:nvPr>
            <p:ph idx="1"/>
            <p:extLst>
              <p:ext uri="{D42A27DB-BD31-4B8C-83A1-F6EECF244321}">
                <p14:modId xmlns:p14="http://schemas.microsoft.com/office/powerpoint/2010/main" val="318228646"/>
              </p:ext>
            </p:extLst>
          </p:nvPr>
        </p:nvGraphicFramePr>
        <p:xfrm>
          <a:off x="5492710" y="671805"/>
          <a:ext cx="5861090" cy="5503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937204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8638" y="244742"/>
            <a:ext cx="6706418" cy="1148629"/>
          </a:xfrm>
        </p:spPr>
        <p:txBody>
          <a:bodyPr vert="horz" lIns="91440" tIns="45720" rIns="91440" bIns="45720" rtlCol="0" anchor="ctr">
            <a:normAutofit/>
          </a:bodyPr>
          <a:lstStyle/>
          <a:p>
            <a:r>
              <a:rPr lang="en-US" kern="1200" dirty="0">
                <a:solidFill>
                  <a:schemeClr val="tx1"/>
                </a:solidFill>
                <a:latin typeface="+mj-lt"/>
                <a:ea typeface="+mj-ea"/>
                <a:cs typeface="+mj-cs"/>
              </a:rPr>
              <a:t>Summary of Assessment</a:t>
            </a:r>
          </a:p>
        </p:txBody>
      </p:sp>
      <p:sp>
        <p:nvSpPr>
          <p:cNvPr id="3" name="Content Placeholder 2"/>
          <p:cNvSpPr>
            <a:spLocks noGrp="1"/>
          </p:cNvSpPr>
          <p:nvPr>
            <p:ph idx="1"/>
          </p:nvPr>
        </p:nvSpPr>
        <p:spPr>
          <a:xfrm>
            <a:off x="7605057" y="244741"/>
            <a:ext cx="4114801" cy="1235226"/>
          </a:xfrm>
        </p:spPr>
        <p:txBody>
          <a:bodyPr vert="horz" lIns="91440" tIns="45720" rIns="91440" bIns="45720" rtlCol="0" anchor="ctr">
            <a:normAutofit/>
          </a:bodyPr>
          <a:lstStyle/>
          <a:p>
            <a:pPr marL="0" indent="0" algn="r" fontAlgn="t">
              <a:buNone/>
            </a:pPr>
            <a:r>
              <a:rPr lang="en-US" sz="2000" b="1" kern="1200" dirty="0">
                <a:solidFill>
                  <a:schemeClr val="tx1"/>
                </a:solidFill>
                <a:latin typeface="+mn-lt"/>
                <a:ea typeface="+mn-ea"/>
                <a:cs typeface="+mn-cs"/>
              </a:rPr>
              <a:t> </a:t>
            </a:r>
            <a:endParaRPr lang="en-US" sz="2000" kern="1200" dirty="0">
              <a:solidFill>
                <a:schemeClr val="tx1"/>
              </a:solidFill>
              <a:latin typeface="+mn-lt"/>
              <a:ea typeface="+mn-ea"/>
              <a:cs typeface="+mn-cs"/>
            </a:endParaRPr>
          </a:p>
        </p:txBody>
      </p:sp>
      <p:graphicFrame>
        <p:nvGraphicFramePr>
          <p:cNvPr id="4" name="Table 3"/>
          <p:cNvGraphicFramePr>
            <a:graphicFrameLocks noGrp="1"/>
          </p:cNvGraphicFramePr>
          <p:nvPr>
            <p:extLst>
              <p:ext uri="{D42A27DB-BD31-4B8C-83A1-F6EECF244321}">
                <p14:modId xmlns:p14="http://schemas.microsoft.com/office/powerpoint/2010/main" val="941908751"/>
              </p:ext>
            </p:extLst>
          </p:nvPr>
        </p:nvGraphicFramePr>
        <p:xfrm>
          <a:off x="898638" y="1479968"/>
          <a:ext cx="10821219" cy="4572490"/>
        </p:xfrm>
        <a:graphic>
          <a:graphicData uri="http://schemas.openxmlformats.org/drawingml/2006/table">
            <a:tbl>
              <a:tblPr firstRow="1" bandRow="1">
                <a:tableStyleId>{8799B23B-EC83-4686-B30A-512413B5E67A}</a:tableStyleId>
              </a:tblPr>
              <a:tblGrid>
                <a:gridCol w="3597569">
                  <a:extLst>
                    <a:ext uri="{9D8B030D-6E8A-4147-A177-3AD203B41FA5}">
                      <a16:colId xmlns:a16="http://schemas.microsoft.com/office/drawing/2014/main" val="20000"/>
                    </a:ext>
                  </a:extLst>
                </a:gridCol>
                <a:gridCol w="2556520">
                  <a:extLst>
                    <a:ext uri="{9D8B030D-6E8A-4147-A177-3AD203B41FA5}">
                      <a16:colId xmlns:a16="http://schemas.microsoft.com/office/drawing/2014/main" val="20001"/>
                    </a:ext>
                  </a:extLst>
                </a:gridCol>
                <a:gridCol w="1913859">
                  <a:extLst>
                    <a:ext uri="{9D8B030D-6E8A-4147-A177-3AD203B41FA5}">
                      <a16:colId xmlns:a16="http://schemas.microsoft.com/office/drawing/2014/main" val="20002"/>
                    </a:ext>
                  </a:extLst>
                </a:gridCol>
                <a:gridCol w="2753271">
                  <a:extLst>
                    <a:ext uri="{9D8B030D-6E8A-4147-A177-3AD203B41FA5}">
                      <a16:colId xmlns:a16="http://schemas.microsoft.com/office/drawing/2014/main" val="20003"/>
                    </a:ext>
                  </a:extLst>
                </a:gridCol>
              </a:tblGrid>
              <a:tr h="674136">
                <a:tc>
                  <a:txBody>
                    <a:bodyPr/>
                    <a:lstStyle/>
                    <a:p>
                      <a:r>
                        <a:rPr lang="en-US" sz="3300"/>
                        <a:t>Assessment</a:t>
                      </a:r>
                      <a:r>
                        <a:rPr lang="en-US" sz="3300" baseline="0"/>
                        <a:t> Title</a:t>
                      </a:r>
                      <a:endParaRPr lang="en-US" sz="3300"/>
                    </a:p>
                  </a:txBody>
                  <a:tcPr marL="165867" marR="165867" marT="82933" marB="82933"/>
                </a:tc>
                <a:tc>
                  <a:txBody>
                    <a:bodyPr/>
                    <a:lstStyle/>
                    <a:p>
                      <a:r>
                        <a:rPr lang="en-US" sz="3300"/>
                        <a:t>Weight</a:t>
                      </a:r>
                    </a:p>
                  </a:txBody>
                  <a:tcPr marL="165867" marR="165867" marT="82933" marB="82933"/>
                </a:tc>
                <a:tc>
                  <a:txBody>
                    <a:bodyPr/>
                    <a:lstStyle/>
                    <a:p>
                      <a:r>
                        <a:rPr lang="en-US" sz="3300"/>
                        <a:t>Length</a:t>
                      </a:r>
                    </a:p>
                  </a:txBody>
                  <a:tcPr marL="165867" marR="165867" marT="82933" marB="82933"/>
                </a:tc>
                <a:tc>
                  <a:txBody>
                    <a:bodyPr/>
                    <a:lstStyle/>
                    <a:p>
                      <a:r>
                        <a:rPr lang="en-US" sz="3300"/>
                        <a:t>Due Date</a:t>
                      </a:r>
                    </a:p>
                  </a:txBody>
                  <a:tcPr marL="165867" marR="165867" marT="82933" marB="82933"/>
                </a:tc>
                <a:extLst>
                  <a:ext uri="{0D108BD9-81ED-4DB2-BD59-A6C34878D82A}">
                    <a16:rowId xmlns:a16="http://schemas.microsoft.com/office/drawing/2014/main" val="10000"/>
                  </a:ext>
                </a:extLst>
              </a:tr>
              <a:tr h="19030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300" dirty="0"/>
                        <a:t>Learning dairy</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000" dirty="0"/>
                    </a:p>
                  </a:txBody>
                  <a:tcPr marL="165867" marR="165867" marT="82933" marB="82933"/>
                </a:tc>
                <a:tc>
                  <a:txBody>
                    <a:bodyPr/>
                    <a:lstStyle/>
                    <a:p>
                      <a:r>
                        <a:rPr lang="en-US" sz="3300" dirty="0"/>
                        <a:t>30%  </a:t>
                      </a:r>
                    </a:p>
                  </a:txBody>
                  <a:tcPr marL="165867" marR="165867" marT="82933" marB="82933"/>
                </a:tc>
                <a:tc>
                  <a:txBody>
                    <a:bodyPr/>
                    <a:lstStyle/>
                    <a:p>
                      <a:r>
                        <a:rPr lang="en-US" sz="3300" dirty="0"/>
                        <a:t>1,000</a:t>
                      </a:r>
                    </a:p>
                  </a:txBody>
                  <a:tcPr marL="165867" marR="165867" marT="82933" marB="82933"/>
                </a:tc>
                <a:tc>
                  <a:txBody>
                    <a:bodyPr/>
                    <a:lstStyle/>
                    <a:p>
                      <a:r>
                        <a:rPr lang="en-US" sz="3300" dirty="0"/>
                        <a:t>09/03/2026</a:t>
                      </a:r>
                    </a:p>
                    <a:p>
                      <a:endParaRPr lang="en-US" sz="3300" dirty="0"/>
                    </a:p>
                    <a:p>
                      <a:endParaRPr lang="en-US" sz="2000" dirty="0"/>
                    </a:p>
                  </a:txBody>
                  <a:tcPr marL="165867" marR="165867" marT="82933" marB="82933"/>
                </a:tc>
                <a:extLst>
                  <a:ext uri="{0D108BD9-81ED-4DB2-BD59-A6C34878D82A}">
                    <a16:rowId xmlns:a16="http://schemas.microsoft.com/office/drawing/2014/main" val="10001"/>
                  </a:ext>
                </a:extLst>
              </a:tr>
              <a:tr h="19952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300" dirty="0"/>
                        <a:t>Individual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300" dirty="0"/>
                    </a:p>
                  </a:txBody>
                  <a:tcPr marL="165867" marR="165867" marT="82933" marB="82933"/>
                </a:tc>
                <a:tc>
                  <a:txBody>
                    <a:bodyPr/>
                    <a:lstStyle/>
                    <a:p>
                      <a:r>
                        <a:rPr lang="en-US" sz="3300" dirty="0"/>
                        <a:t>70%</a:t>
                      </a:r>
                    </a:p>
                  </a:txBody>
                  <a:tcPr marL="165867" marR="165867" marT="82933" marB="82933"/>
                </a:tc>
                <a:tc>
                  <a:txBody>
                    <a:bodyPr/>
                    <a:lstStyle/>
                    <a:p>
                      <a:r>
                        <a:rPr lang="en-US" sz="3300" dirty="0"/>
                        <a:t>2,000</a:t>
                      </a:r>
                    </a:p>
                  </a:txBody>
                  <a:tcPr marL="165867" marR="165867" marT="82933" marB="82933"/>
                </a:tc>
                <a:tc>
                  <a:txBody>
                    <a:bodyPr/>
                    <a:lstStyle/>
                    <a:p>
                      <a:r>
                        <a:rPr lang="en-US" sz="3300" dirty="0"/>
                        <a:t>30/03/2026</a:t>
                      </a:r>
                    </a:p>
                    <a:p>
                      <a:endParaRPr lang="en-US" sz="33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p>
                    <a:p>
                      <a:endParaRPr lang="en-US" sz="3300" dirty="0"/>
                    </a:p>
                  </a:txBody>
                  <a:tcPr marL="165867" marR="165867" marT="82933" marB="82933"/>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7847499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10DC-09A2-C20B-23D3-8A476749511C}"/>
              </a:ext>
            </a:extLst>
          </p:cNvPr>
          <p:cNvSpPr>
            <a:spLocks noGrp="1"/>
          </p:cNvSpPr>
          <p:nvPr>
            <p:ph type="title"/>
          </p:nvPr>
        </p:nvSpPr>
        <p:spPr/>
        <p:txBody>
          <a:bodyPr/>
          <a:lstStyle/>
          <a:p>
            <a:r>
              <a:rPr lang="en-US" dirty="0"/>
              <a:t>How can you prepare?</a:t>
            </a:r>
          </a:p>
        </p:txBody>
      </p:sp>
      <p:sp>
        <p:nvSpPr>
          <p:cNvPr id="3" name="Content Placeholder 2">
            <a:extLst>
              <a:ext uri="{FF2B5EF4-FFF2-40B4-BE49-F238E27FC236}">
                <a16:creationId xmlns:a16="http://schemas.microsoft.com/office/drawing/2014/main" id="{F7E1432F-1E66-8BB6-81DD-0D32D5A25CE6}"/>
              </a:ext>
            </a:extLst>
          </p:cNvPr>
          <p:cNvSpPr>
            <a:spLocks noGrp="1"/>
          </p:cNvSpPr>
          <p:nvPr>
            <p:ph idx="1"/>
          </p:nvPr>
        </p:nvSpPr>
        <p:spPr>
          <a:xfrm>
            <a:off x="756457" y="1611085"/>
            <a:ext cx="10956176" cy="4789713"/>
          </a:xfrm>
        </p:spPr>
        <p:txBody>
          <a:bodyPr>
            <a:normAutofit/>
          </a:bodyPr>
          <a:lstStyle/>
          <a:p>
            <a:pPr marL="457200" indent="-457200" algn="just">
              <a:lnSpc>
                <a:spcPct val="150000"/>
              </a:lnSpc>
              <a:buFont typeface="Arial" panose="020B0604020202020204" pitchFamily="34" charset="0"/>
              <a:buChar char="•"/>
            </a:pPr>
            <a:r>
              <a:rPr lang="en-US" sz="2500" dirty="0"/>
              <a:t>Read the Assessment Guidelines carefully that are available on Moodle</a:t>
            </a:r>
          </a:p>
          <a:p>
            <a:pPr marL="457200" indent="-457200" algn="just">
              <a:lnSpc>
                <a:spcPct val="150000"/>
              </a:lnSpc>
              <a:buFont typeface="Arial" panose="020B0604020202020204" pitchFamily="34" charset="0"/>
              <a:buChar char="•"/>
            </a:pPr>
            <a:r>
              <a:rPr lang="en-US" sz="2500" dirty="0"/>
              <a:t>Listen and learn from your group work during these tutorials</a:t>
            </a:r>
          </a:p>
          <a:p>
            <a:pPr marL="457200" indent="-457200" algn="just">
              <a:lnSpc>
                <a:spcPct val="150000"/>
              </a:lnSpc>
              <a:buFont typeface="Arial" panose="020B0604020202020204" pitchFamily="34" charset="0"/>
              <a:buChar char="•"/>
            </a:pPr>
            <a:r>
              <a:rPr lang="en-US" sz="2500" dirty="0"/>
              <a:t>Read the examples available on Moodle</a:t>
            </a:r>
          </a:p>
          <a:p>
            <a:pPr marL="457200" indent="-457200" algn="just">
              <a:lnSpc>
                <a:spcPct val="150000"/>
              </a:lnSpc>
              <a:buFont typeface="Arial" panose="020B0604020202020204" pitchFamily="34" charset="0"/>
              <a:buChar char="•"/>
            </a:pPr>
            <a:r>
              <a:rPr lang="en-US" sz="2500" dirty="0"/>
              <a:t>Refer Back to Recorded Lectures</a:t>
            </a:r>
          </a:p>
          <a:p>
            <a:pPr marL="457200" indent="-457200" algn="just">
              <a:lnSpc>
                <a:spcPct val="150000"/>
              </a:lnSpc>
              <a:buFont typeface="Arial" panose="020B0604020202020204" pitchFamily="34" charset="0"/>
              <a:buChar char="•"/>
            </a:pPr>
            <a:r>
              <a:rPr lang="en-US" sz="2500" dirty="0"/>
              <a:t>Ask Questions!</a:t>
            </a:r>
          </a:p>
          <a:p>
            <a:pPr marL="914400" lvl="1" indent="-457200" algn="just">
              <a:lnSpc>
                <a:spcPct val="150000"/>
              </a:lnSpc>
              <a:buFont typeface="Arial" panose="020B0604020202020204" pitchFamily="34" charset="0"/>
              <a:buChar char="•"/>
            </a:pPr>
            <a:endParaRPr lang="en-US" sz="2500" dirty="0"/>
          </a:p>
          <a:p>
            <a:pPr marL="914400" lvl="1" indent="-457200">
              <a:buFont typeface="Arial" panose="020B0604020202020204" pitchFamily="34" charset="0"/>
              <a:buChar char="•"/>
            </a:pPr>
            <a:endParaRPr lang="en-US" dirty="0"/>
          </a:p>
        </p:txBody>
      </p:sp>
      <p:pic>
        <p:nvPicPr>
          <p:cNvPr id="4" name="Bild 5" descr="little green alien wearing a sign with the word tipp on it">
            <a:extLst>
              <a:ext uri="{FF2B5EF4-FFF2-40B4-BE49-F238E27FC236}">
                <a16:creationId xmlns:a16="http://schemas.microsoft.com/office/drawing/2014/main" id="{38B99D9F-8FA0-9EE9-68F5-A3A162931923}"/>
              </a:ext>
            </a:extLst>
          </p:cNvPr>
          <p:cNvPicPr>
            <a:picLocks noChangeAspect="1"/>
          </p:cNvPicPr>
          <p:nvPr/>
        </p:nvPicPr>
        <p:blipFill>
          <a:blip r:embed="rId2"/>
          <a:stretch>
            <a:fillRect/>
          </a:stretch>
        </p:blipFill>
        <p:spPr>
          <a:xfrm>
            <a:off x="10061344" y="222522"/>
            <a:ext cx="1406461" cy="1266592"/>
          </a:xfrm>
          <a:prstGeom prst="rect">
            <a:avLst/>
          </a:prstGeom>
        </p:spPr>
      </p:pic>
    </p:spTree>
    <p:extLst>
      <p:ext uri="{BB962C8B-B14F-4D97-AF65-F5344CB8AC3E}">
        <p14:creationId xmlns:p14="http://schemas.microsoft.com/office/powerpoint/2010/main" val="8870791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CF42-CA51-A228-C66D-A765FB7DBE6A}"/>
              </a:ext>
            </a:extLst>
          </p:cNvPr>
          <p:cNvSpPr>
            <a:spLocks noGrp="1"/>
          </p:cNvSpPr>
          <p:nvPr>
            <p:ph type="title"/>
          </p:nvPr>
        </p:nvSpPr>
        <p:spPr>
          <a:xfrm>
            <a:off x="7442843" y="2928257"/>
            <a:ext cx="4087306" cy="678016"/>
          </a:xfrm>
        </p:spPr>
        <p:txBody>
          <a:bodyPr vert="horz" lIns="91440" tIns="45720" rIns="91440" bIns="45720" rtlCol="0" anchor="b">
            <a:normAutofit fontScale="90000"/>
          </a:bodyPr>
          <a:lstStyle/>
          <a:p>
            <a:pPr algn="ctr"/>
            <a:r>
              <a:rPr lang="en-US" sz="4200" dirty="0">
                <a:solidFill>
                  <a:schemeClr val="tx1"/>
                </a:solidFill>
                <a:latin typeface="+mj-lt"/>
                <a:ea typeface="+mj-ea"/>
                <a:cs typeface="+mj-cs"/>
              </a:rPr>
              <a:t>Recapping the Mini-Lectures</a:t>
            </a:r>
          </a:p>
        </p:txBody>
      </p:sp>
      <p:pic>
        <p:nvPicPr>
          <p:cNvPr id="7170" name="Picture 2" descr="Any Questions? | ATD">
            <a:extLst>
              <a:ext uri="{FF2B5EF4-FFF2-40B4-BE49-F238E27FC236}">
                <a16:creationId xmlns:a16="http://schemas.microsoft.com/office/drawing/2014/main" id="{651500CC-8D6A-E44D-BFC4-747719EEDE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2425"/>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89614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F44032A-A5AA-2C6C-1FE8-827E09961547}"/>
              </a:ext>
            </a:extLst>
          </p:cNvPr>
          <p:cNvSpPr txBox="1"/>
          <p:nvPr/>
        </p:nvSpPr>
        <p:spPr>
          <a:xfrm>
            <a:off x="5889171" y="1012371"/>
            <a:ext cx="5774741" cy="5178365"/>
          </a:xfrm>
          <a:prstGeom prst="rect">
            <a:avLst/>
          </a:prstGeom>
        </p:spPr>
        <p:txBody>
          <a:bodyPr vert="horz" lIns="91440" tIns="45720" rIns="91440" bIns="45720" rtlCol="0">
            <a:normAutofit fontScale="62500" lnSpcReduction="20000"/>
          </a:bodyPr>
          <a:lstStyle/>
          <a:p>
            <a:pPr algn="just">
              <a:lnSpc>
                <a:spcPct val="90000"/>
              </a:lnSpc>
              <a:spcAft>
                <a:spcPts val="600"/>
              </a:spcAft>
            </a:pPr>
            <a:r>
              <a:rPr lang="en-US" sz="2000" b="1" dirty="0">
                <a:latin typeface="Calibri" panose="020F0502020204030204" pitchFamily="34" charset="0"/>
                <a:cs typeface="Calibri" panose="020F0502020204030204" pitchFamily="34" charset="0"/>
              </a:rPr>
              <a:t>Incremental Innovation: </a:t>
            </a:r>
            <a:r>
              <a:rPr lang="en-US" sz="2000" dirty="0">
                <a:latin typeface="Calibri" panose="020F0502020204030204" pitchFamily="34" charset="0"/>
                <a:cs typeface="Calibri" panose="020F0502020204030204" pitchFamily="34" charset="0"/>
              </a:rPr>
              <a:t>Small, gradual improvements to existing products, services, or processes. Typically enhance efficiency, functionality, or quality without fundamentally altering the core offering.</a:t>
            </a:r>
          </a:p>
          <a:p>
            <a:pPr algn="just">
              <a:lnSpc>
                <a:spcPct val="90000"/>
              </a:lnSpc>
              <a:spcAft>
                <a:spcPts val="600"/>
              </a:spcAft>
            </a:pPr>
            <a:endParaRPr lang="en-US" sz="2000" dirty="0">
              <a:latin typeface="Calibri" panose="020F0502020204030204" pitchFamily="34" charset="0"/>
              <a:cs typeface="Calibri" panose="020F0502020204030204" pitchFamily="34" charset="0"/>
            </a:endParaRPr>
          </a:p>
          <a:p>
            <a:pPr algn="just">
              <a:lnSpc>
                <a:spcPct val="90000"/>
              </a:lnSpc>
              <a:spcAft>
                <a:spcPts val="600"/>
              </a:spcAft>
            </a:pPr>
            <a:r>
              <a:rPr lang="en-US" sz="2000" b="1" dirty="0">
                <a:latin typeface="Calibri" panose="020F0502020204030204" pitchFamily="34" charset="0"/>
                <a:cs typeface="Calibri" panose="020F0502020204030204" pitchFamily="34" charset="0"/>
              </a:rPr>
              <a:t>Radical Innovation: </a:t>
            </a:r>
            <a:r>
              <a:rPr lang="en-US" sz="2000" dirty="0">
                <a:latin typeface="Calibri" panose="020F0502020204030204" pitchFamily="34" charset="0"/>
                <a:cs typeface="Calibri" panose="020F0502020204030204" pitchFamily="34" charset="0"/>
              </a:rPr>
              <a:t>Significant, transformative changes that introduce entirely new products, services, or ways of doing business. Often involve breakthrough technologies or novel approaches that create new markets or dramatically reshape existing ones.</a:t>
            </a:r>
          </a:p>
          <a:p>
            <a:pPr algn="just">
              <a:lnSpc>
                <a:spcPct val="90000"/>
              </a:lnSpc>
              <a:spcAft>
                <a:spcPts val="600"/>
              </a:spcAft>
            </a:pPr>
            <a:endParaRPr lang="en-US" sz="2000" b="1" dirty="0">
              <a:latin typeface="Calibri" panose="020F0502020204030204" pitchFamily="34" charset="0"/>
              <a:cs typeface="Calibri" panose="020F0502020204030204" pitchFamily="34" charset="0"/>
            </a:endParaRPr>
          </a:p>
          <a:p>
            <a:pPr algn="just">
              <a:lnSpc>
                <a:spcPct val="90000"/>
              </a:lnSpc>
              <a:spcAft>
                <a:spcPts val="600"/>
              </a:spcAft>
            </a:pPr>
            <a:r>
              <a:rPr lang="en-US" sz="2000" b="1" dirty="0">
                <a:latin typeface="Calibri" panose="020F0502020204030204" pitchFamily="34" charset="0"/>
                <a:cs typeface="Calibri" panose="020F0502020204030204" pitchFamily="34" charset="0"/>
              </a:rPr>
              <a:t>Sustaining Innovation: </a:t>
            </a:r>
            <a:r>
              <a:rPr lang="en-US" sz="2000" dirty="0">
                <a:latin typeface="Calibri" panose="020F0502020204030204" pitchFamily="34" charset="0"/>
                <a:cs typeface="Calibri" panose="020F0502020204030204" pitchFamily="34" charset="0"/>
              </a:rPr>
              <a:t>Improvements that enhance the performance of established products or services along dimensions historically valued by mainstream customers. Can include both incremental and more significant advancements.</a:t>
            </a:r>
          </a:p>
          <a:p>
            <a:pPr algn="just">
              <a:lnSpc>
                <a:spcPct val="90000"/>
              </a:lnSpc>
              <a:spcAft>
                <a:spcPts val="600"/>
              </a:spcAft>
            </a:pPr>
            <a:endParaRPr lang="en-US" sz="2000" b="1" dirty="0">
              <a:latin typeface="Calibri" panose="020F0502020204030204" pitchFamily="34" charset="0"/>
              <a:cs typeface="Calibri" panose="020F0502020204030204" pitchFamily="34" charset="0"/>
            </a:endParaRPr>
          </a:p>
          <a:p>
            <a:pPr algn="just">
              <a:lnSpc>
                <a:spcPct val="90000"/>
              </a:lnSpc>
              <a:spcAft>
                <a:spcPts val="600"/>
              </a:spcAft>
            </a:pPr>
            <a:r>
              <a:rPr lang="en-US" sz="2000" b="1" dirty="0">
                <a:latin typeface="Calibri" panose="020F0502020204030204" pitchFamily="34" charset="0"/>
                <a:cs typeface="Calibri" panose="020F0502020204030204" pitchFamily="34" charset="0"/>
              </a:rPr>
              <a:t>Disruptive Innovation</a:t>
            </a:r>
            <a:r>
              <a:rPr lang="en-US" sz="2000" dirty="0">
                <a:latin typeface="Calibri" panose="020F0502020204030204" pitchFamily="34" charset="0"/>
                <a:cs typeface="Calibri" panose="020F0502020204030204" pitchFamily="34" charset="0"/>
              </a:rPr>
              <a:t>: Innovations that initially serve a niche market with a product or service that may be simpler, cheaper, or more convenient than existing offerings. Over time, these innovations improve and move upmarket, eventually displacing established competitors.</a:t>
            </a:r>
          </a:p>
          <a:p>
            <a:pPr algn="just">
              <a:lnSpc>
                <a:spcPct val="90000"/>
              </a:lnSpc>
              <a:spcAft>
                <a:spcPts val="600"/>
              </a:spcAft>
            </a:pPr>
            <a:endParaRPr lang="en-US" sz="2000" dirty="0">
              <a:latin typeface="Calibri" panose="020F0502020204030204" pitchFamily="34" charset="0"/>
              <a:cs typeface="Calibri" panose="020F0502020204030204" pitchFamily="34" charset="0"/>
            </a:endParaRPr>
          </a:p>
          <a:p>
            <a:pPr algn="just">
              <a:lnSpc>
                <a:spcPct val="90000"/>
              </a:lnSpc>
              <a:spcAft>
                <a:spcPts val="600"/>
              </a:spcAft>
            </a:pPr>
            <a:r>
              <a:rPr lang="en-US" sz="2000" b="1" dirty="0">
                <a:latin typeface="Calibri" panose="020F0502020204030204" pitchFamily="34" charset="0"/>
                <a:cs typeface="Calibri" panose="020F0502020204030204" pitchFamily="34" charset="0"/>
              </a:rPr>
              <a:t>Process Innovation: </a:t>
            </a:r>
            <a:r>
              <a:rPr lang="en-US" sz="2000" dirty="0">
                <a:latin typeface="Calibri" panose="020F0502020204030204" pitchFamily="34" charset="0"/>
                <a:cs typeface="Calibri" panose="020F0502020204030204" pitchFamily="34" charset="0"/>
              </a:rPr>
              <a:t>Improving or redesigning how a company creates or delivers its products or services. Focuses on enhancing efficiency, reducing costs, or improving quality in internal operations.</a:t>
            </a:r>
          </a:p>
          <a:p>
            <a:pPr algn="just">
              <a:lnSpc>
                <a:spcPct val="90000"/>
              </a:lnSpc>
              <a:spcAft>
                <a:spcPts val="600"/>
              </a:spcAft>
            </a:pPr>
            <a:endParaRPr lang="en-US" sz="2000" dirty="0">
              <a:latin typeface="Calibri" panose="020F0502020204030204" pitchFamily="34" charset="0"/>
              <a:cs typeface="Calibri" panose="020F0502020204030204" pitchFamily="34" charset="0"/>
            </a:endParaRPr>
          </a:p>
          <a:p>
            <a:pPr algn="just">
              <a:lnSpc>
                <a:spcPct val="90000"/>
              </a:lnSpc>
              <a:spcAft>
                <a:spcPts val="600"/>
              </a:spcAft>
            </a:pPr>
            <a:r>
              <a:rPr lang="en-US" sz="2000" b="1" dirty="0">
                <a:latin typeface="Calibri" panose="020F0502020204030204" pitchFamily="34" charset="0"/>
                <a:cs typeface="Calibri" panose="020F0502020204030204" pitchFamily="34" charset="0"/>
              </a:rPr>
              <a:t>Product Innovation: </a:t>
            </a:r>
            <a:r>
              <a:rPr lang="en-US" sz="2000" dirty="0">
                <a:latin typeface="Calibri" panose="020F0502020204030204" pitchFamily="34" charset="0"/>
                <a:cs typeface="Calibri" panose="020F0502020204030204" pitchFamily="34" charset="0"/>
              </a:rPr>
              <a:t>Developing new products or significantly improving existing ones to meet market needs or create new markets. This can involve changes in functionality, design, or features.</a:t>
            </a:r>
          </a:p>
          <a:p>
            <a:pPr algn="just">
              <a:lnSpc>
                <a:spcPct val="90000"/>
              </a:lnSpc>
              <a:spcAft>
                <a:spcPts val="600"/>
              </a:spcAft>
            </a:pPr>
            <a:endParaRPr lang="en-US" sz="2000" dirty="0">
              <a:latin typeface="Calibri" panose="020F0502020204030204" pitchFamily="34" charset="0"/>
              <a:cs typeface="Calibri" panose="020F0502020204030204" pitchFamily="34" charset="0"/>
            </a:endParaRPr>
          </a:p>
          <a:p>
            <a:pPr algn="just">
              <a:lnSpc>
                <a:spcPct val="90000"/>
              </a:lnSpc>
              <a:spcAft>
                <a:spcPts val="600"/>
              </a:spcAft>
            </a:pPr>
            <a:r>
              <a:rPr lang="en-US" sz="2000" b="1" dirty="0">
                <a:latin typeface="Calibri" panose="020F0502020204030204" pitchFamily="34" charset="0"/>
                <a:cs typeface="Calibri" panose="020F0502020204030204" pitchFamily="34" charset="0"/>
              </a:rPr>
              <a:t>Business Model Innovation (revenue model innovation): </a:t>
            </a:r>
            <a:r>
              <a:rPr lang="en-US" sz="2000" dirty="0">
                <a:latin typeface="Calibri" panose="020F0502020204030204" pitchFamily="34" charset="0"/>
                <a:cs typeface="Calibri" panose="020F0502020204030204" pitchFamily="34" charset="0"/>
              </a:rPr>
              <a:t>Fundamentally changing how a company creates, delivers, and captures value. Involves altering revenue streams, customer relationships, or key activities.</a:t>
            </a:r>
          </a:p>
        </p:txBody>
      </p:sp>
      <p:sp>
        <p:nvSpPr>
          <p:cNvPr id="2" name="TextBox 1">
            <a:extLst>
              <a:ext uri="{FF2B5EF4-FFF2-40B4-BE49-F238E27FC236}">
                <a16:creationId xmlns:a16="http://schemas.microsoft.com/office/drawing/2014/main" id="{04B47D22-2A67-C704-2C90-13FA3528431F}"/>
              </a:ext>
            </a:extLst>
          </p:cNvPr>
          <p:cNvSpPr txBox="1"/>
          <p:nvPr/>
        </p:nvSpPr>
        <p:spPr>
          <a:xfrm>
            <a:off x="3125832" y="239486"/>
            <a:ext cx="4802111" cy="653143"/>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400" b="1" dirty="0">
                <a:solidFill>
                  <a:srgbClr val="606EB2"/>
                </a:solidFill>
                <a:latin typeface="Antonio" charset="0"/>
              </a:rPr>
              <a:t>Types of Innovation</a:t>
            </a:r>
          </a:p>
        </p:txBody>
      </p:sp>
      <p:pic>
        <p:nvPicPr>
          <p:cNvPr id="1026" name="Picture 2" descr="Nine Lessons For Your Innovation Journey">
            <a:extLst>
              <a:ext uri="{FF2B5EF4-FFF2-40B4-BE49-F238E27FC236}">
                <a16:creationId xmlns:a16="http://schemas.microsoft.com/office/drawing/2014/main" id="{5CBD59F0-1A83-BD88-2562-DE4D48ABCE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544" y="1012371"/>
            <a:ext cx="5181600" cy="5178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8425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dissolv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dissolv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dissolve">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dissolve">
                                      <p:cBhvr>
                                        <p:cTn id="27" dur="500"/>
                                        <p:tgtEl>
                                          <p:spTgt spid="6">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
                                            <p:txEl>
                                              <p:pRg st="10" end="10"/>
                                            </p:txEl>
                                          </p:spTgt>
                                        </p:tgtEl>
                                        <p:attrNameLst>
                                          <p:attrName>style.visibility</p:attrName>
                                        </p:attrNameLst>
                                      </p:cBhvr>
                                      <p:to>
                                        <p:strVal val="visible"/>
                                      </p:to>
                                    </p:set>
                                    <p:animEffect transition="in" filter="dissolve">
                                      <p:cBhvr>
                                        <p:cTn id="32" dur="500"/>
                                        <p:tgtEl>
                                          <p:spTgt spid="6">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6">
                                            <p:txEl>
                                              <p:pRg st="12" end="12"/>
                                            </p:txEl>
                                          </p:spTgt>
                                        </p:tgtEl>
                                        <p:attrNameLst>
                                          <p:attrName>style.visibility</p:attrName>
                                        </p:attrNameLst>
                                      </p:cBhvr>
                                      <p:to>
                                        <p:strVal val="visible"/>
                                      </p:to>
                                    </p:set>
                                    <p:animEffect transition="in" filter="dissolve">
                                      <p:cBhvr>
                                        <p:cTn id="37"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E149B-08A3-23A9-3D49-73D5788F86EF}"/>
              </a:ext>
            </a:extLst>
          </p:cNvPr>
          <p:cNvSpPr>
            <a:spLocks noGrp="1"/>
          </p:cNvSpPr>
          <p:nvPr>
            <p:ph type="title"/>
          </p:nvPr>
        </p:nvSpPr>
        <p:spPr>
          <a:xfrm>
            <a:off x="891037" y="1003339"/>
            <a:ext cx="3505495" cy="1622321"/>
          </a:xfrm>
        </p:spPr>
        <p:txBody>
          <a:bodyPr vert="horz" lIns="91440" tIns="45720" rIns="91440" bIns="45720" rtlCol="0" anchor="ctr">
            <a:normAutofit fontScale="90000"/>
          </a:bodyPr>
          <a:lstStyle/>
          <a:p>
            <a:r>
              <a:rPr lang="en-US" sz="4000" dirty="0"/>
              <a:t>Transaction</a:t>
            </a:r>
            <a:r>
              <a:rPr lang="en-US" sz="3700" kern="1200" dirty="0">
                <a:solidFill>
                  <a:schemeClr val="tx1"/>
                </a:solidFill>
                <a:latin typeface="+mj-lt"/>
                <a:ea typeface="+mj-ea"/>
                <a:cs typeface="+mj-cs"/>
              </a:rPr>
              <a:t> </a:t>
            </a:r>
            <a:r>
              <a:rPr lang="en-US" sz="4000" dirty="0"/>
              <a:t>Cost Theory</a:t>
            </a:r>
            <a:br>
              <a:rPr lang="en-US" sz="3700" kern="1200" dirty="0">
                <a:solidFill>
                  <a:schemeClr val="tx1"/>
                </a:solidFill>
                <a:latin typeface="+mj-lt"/>
                <a:ea typeface="+mj-ea"/>
                <a:cs typeface="+mj-cs"/>
              </a:rPr>
            </a:br>
            <a:endParaRPr lang="en-US" sz="3700"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E3EEB193-98F6-18FB-3D36-848020668FED}"/>
              </a:ext>
            </a:extLst>
          </p:cNvPr>
          <p:cNvSpPr>
            <a:spLocks noGrp="1"/>
          </p:cNvSpPr>
          <p:nvPr>
            <p:ph idx="1"/>
          </p:nvPr>
        </p:nvSpPr>
        <p:spPr>
          <a:xfrm>
            <a:off x="992474" y="2202873"/>
            <a:ext cx="9686411" cy="4285013"/>
          </a:xfrm>
        </p:spPr>
        <p:txBody>
          <a:bodyPr vert="horz" lIns="91440" tIns="45720" rIns="91440" bIns="45720" rtlCol="0">
            <a:normAutofit fontScale="92500" lnSpcReduction="20000"/>
          </a:bodyPr>
          <a:lstStyle/>
          <a:p>
            <a:pPr marL="0" indent="0" algn="just">
              <a:lnSpc>
                <a:spcPct val="115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TRANSACTION COST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transaction cost approach to the theory of the firm was first discussed by Coase (1937). The author described transaction costs as the cost of providing for some goods and services through the market rather than having them produced within the firm.</a:t>
            </a:r>
          </a:p>
          <a:p>
            <a:pPr algn="just">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Basically, the author grouped transaction cost into 3 categories. </a:t>
            </a:r>
          </a:p>
          <a:p>
            <a:pPr marL="342900" lvl="0" indent="-342900" algn="just">
              <a:lnSpc>
                <a:spcPct val="115000"/>
              </a:lnSpc>
              <a:buFont typeface="+mj-lt"/>
              <a:buAutoNum type="alphaL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These are the search and information costs</a:t>
            </a:r>
          </a:p>
          <a:p>
            <a:pPr marL="342900" lvl="0" indent="-342900" algn="just">
              <a:lnSpc>
                <a:spcPct val="115000"/>
              </a:lnSpc>
              <a:buFont typeface="+mj-lt"/>
              <a:buAutoNum type="alphaL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bargaining and decision costs </a:t>
            </a:r>
          </a:p>
          <a:p>
            <a:pPr marL="342900" lvl="0" indent="-342900" algn="just">
              <a:lnSpc>
                <a:spcPct val="115000"/>
              </a:lnSpc>
              <a:spcAft>
                <a:spcPts val="800"/>
              </a:spcAft>
              <a:buFont typeface="+mj-lt"/>
              <a:buAutoNum type="alphaL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policing and enforcement costs.</a:t>
            </a:r>
          </a:p>
          <a:p>
            <a:pPr algn="just">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lgn="just">
              <a:buNone/>
            </a:pPr>
            <a:endParaRPr lang="en-US" sz="2000" dirty="0">
              <a:latin typeface="+mn-lt"/>
              <a:ea typeface="+mn-ea"/>
              <a:cs typeface="+mn-cs"/>
            </a:endParaRPr>
          </a:p>
        </p:txBody>
      </p:sp>
      <p:sp>
        <p:nvSpPr>
          <p:cNvPr id="5" name="TextBox 4">
            <a:extLst>
              <a:ext uri="{FF2B5EF4-FFF2-40B4-BE49-F238E27FC236}">
                <a16:creationId xmlns:a16="http://schemas.microsoft.com/office/drawing/2014/main" id="{74C0A0C1-6270-524C-C561-9AF7DEEC9C3A}"/>
              </a:ext>
            </a:extLst>
          </p:cNvPr>
          <p:cNvSpPr txBox="1"/>
          <p:nvPr/>
        </p:nvSpPr>
        <p:spPr>
          <a:xfrm>
            <a:off x="5405862" y="5637928"/>
            <a:ext cx="4924231" cy="523220"/>
          </a:xfrm>
          <a:prstGeom prst="rect">
            <a:avLst/>
          </a:prstGeom>
          <a:noFill/>
        </p:spPr>
        <p:txBody>
          <a:bodyPr wrap="square">
            <a:spAutoFit/>
          </a:bodyPr>
          <a:lstStyle/>
          <a:p>
            <a:r>
              <a:rPr lang="en-GB" sz="1400" b="0" i="0" u="none" strike="noStrike" dirty="0" err="1">
                <a:solidFill>
                  <a:srgbClr val="222222"/>
                </a:solidFill>
                <a:effectLst/>
                <a:latin typeface="Arial" panose="020B0604020202020204" pitchFamily="34" charset="0"/>
                <a:hlinkClick r:id="rId2"/>
              </a:rPr>
              <a:t>Hennart</a:t>
            </a:r>
            <a:r>
              <a:rPr lang="en-GB" sz="1400" b="0" i="0" u="none" strike="noStrike" dirty="0">
                <a:solidFill>
                  <a:srgbClr val="222222"/>
                </a:solidFill>
                <a:effectLst/>
                <a:latin typeface="Arial" panose="020B0604020202020204" pitchFamily="34" charset="0"/>
                <a:hlinkClick r:id="rId2"/>
              </a:rPr>
              <a:t>, J. F. (2010). Transaction cost theory and international business. </a:t>
            </a:r>
            <a:r>
              <a:rPr lang="en-GB" sz="1400" b="0" i="1" u="none" strike="noStrike" dirty="0">
                <a:solidFill>
                  <a:srgbClr val="222222"/>
                </a:solidFill>
                <a:effectLst/>
                <a:latin typeface="Arial" panose="020B0604020202020204" pitchFamily="34" charset="0"/>
                <a:hlinkClick r:id="rId2"/>
              </a:rPr>
              <a:t>Journal of Retailing</a:t>
            </a:r>
            <a:r>
              <a:rPr lang="en-GB" sz="1400" b="0" i="0" u="none" strike="noStrike" dirty="0">
                <a:solidFill>
                  <a:srgbClr val="222222"/>
                </a:solidFill>
                <a:effectLst/>
                <a:latin typeface="Arial" panose="020B0604020202020204" pitchFamily="34" charset="0"/>
                <a:hlinkClick r:id="rId2"/>
              </a:rPr>
              <a:t>, </a:t>
            </a:r>
            <a:r>
              <a:rPr lang="en-GB" sz="1400" b="0" i="1" u="none" strike="noStrike" dirty="0">
                <a:solidFill>
                  <a:srgbClr val="222222"/>
                </a:solidFill>
                <a:effectLst/>
                <a:latin typeface="Arial" panose="020B0604020202020204" pitchFamily="34" charset="0"/>
                <a:hlinkClick r:id="rId2"/>
              </a:rPr>
              <a:t>86</a:t>
            </a:r>
            <a:r>
              <a:rPr lang="en-GB" sz="1400" b="0" i="0" u="none" strike="noStrike" dirty="0">
                <a:solidFill>
                  <a:srgbClr val="222222"/>
                </a:solidFill>
                <a:effectLst/>
                <a:latin typeface="Arial" panose="020B0604020202020204" pitchFamily="34" charset="0"/>
                <a:hlinkClick r:id="rId2"/>
              </a:rPr>
              <a:t>(3), 257-269.</a:t>
            </a:r>
            <a:endParaRPr lang="en-US" sz="1400" dirty="0"/>
          </a:p>
        </p:txBody>
      </p:sp>
    </p:spTree>
    <p:extLst>
      <p:ext uri="{BB962C8B-B14F-4D97-AF65-F5344CB8AC3E}">
        <p14:creationId xmlns:p14="http://schemas.microsoft.com/office/powerpoint/2010/main" val="341245361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4FA2D-4283-A73A-1191-BD4523DB2375}"/>
              </a:ext>
            </a:extLst>
          </p:cNvPr>
          <p:cNvSpPr>
            <a:spLocks noGrp="1"/>
          </p:cNvSpPr>
          <p:nvPr>
            <p:ph type="title"/>
          </p:nvPr>
        </p:nvSpPr>
        <p:spPr>
          <a:xfrm>
            <a:off x="933701" y="1017193"/>
            <a:ext cx="3505495" cy="1622321"/>
          </a:xfrm>
        </p:spPr>
        <p:txBody>
          <a:bodyPr vert="horz" lIns="91440" tIns="45720" rIns="91440" bIns="45720" rtlCol="0" anchor="ctr">
            <a:normAutofit fontScale="90000"/>
          </a:bodyPr>
          <a:lstStyle/>
          <a:p>
            <a:r>
              <a:rPr lang="en-US" sz="4000" dirty="0"/>
              <a:t>International</a:t>
            </a:r>
            <a:r>
              <a:rPr lang="en-US" sz="3100" kern="1200" dirty="0">
                <a:solidFill>
                  <a:schemeClr val="tx1"/>
                </a:solidFill>
                <a:latin typeface="+mj-lt"/>
                <a:ea typeface="+mj-ea"/>
                <a:cs typeface="+mj-cs"/>
              </a:rPr>
              <a:t> </a:t>
            </a:r>
            <a:r>
              <a:rPr lang="en-US" sz="4000" dirty="0"/>
              <a:t>Product Life Cycle (Vernon’s)</a:t>
            </a:r>
            <a:br>
              <a:rPr lang="en-US" sz="3100" kern="1200" dirty="0">
                <a:solidFill>
                  <a:schemeClr val="tx1"/>
                </a:solidFill>
                <a:latin typeface="+mj-lt"/>
                <a:ea typeface="+mj-ea"/>
                <a:cs typeface="+mj-cs"/>
              </a:rPr>
            </a:br>
            <a:endParaRPr lang="en-US" sz="3100" kern="1200" dirty="0">
              <a:solidFill>
                <a:schemeClr val="tx1"/>
              </a:solidFill>
              <a:latin typeface="+mj-lt"/>
              <a:ea typeface="+mj-ea"/>
              <a:cs typeface="+mj-cs"/>
            </a:endParaRPr>
          </a:p>
        </p:txBody>
      </p:sp>
      <p:sp>
        <p:nvSpPr>
          <p:cNvPr id="8" name="Content Placeholder 7">
            <a:extLst>
              <a:ext uri="{FF2B5EF4-FFF2-40B4-BE49-F238E27FC236}">
                <a16:creationId xmlns:a16="http://schemas.microsoft.com/office/drawing/2014/main" id="{6E35BBA2-59DE-4A32-37E2-B5BD300B03C8}"/>
              </a:ext>
            </a:extLst>
          </p:cNvPr>
          <p:cNvSpPr>
            <a:spLocks noGrp="1"/>
          </p:cNvSpPr>
          <p:nvPr>
            <p:ph idx="1"/>
          </p:nvPr>
        </p:nvSpPr>
        <p:spPr>
          <a:xfrm>
            <a:off x="933702" y="2511552"/>
            <a:ext cx="3505494" cy="3785419"/>
          </a:xfrm>
        </p:spPr>
        <p:txBody>
          <a:bodyPr vert="horz" lIns="91440" tIns="45720" rIns="91440" bIns="45720" rtlCol="0">
            <a:normAutofit/>
          </a:bodyPr>
          <a:lstStyle/>
          <a:p>
            <a:pPr indent="-228600">
              <a:buFont typeface="Arial" panose="020B0604020202020204" pitchFamily="34" charset="0"/>
              <a:buChar char="•"/>
            </a:pPr>
            <a:r>
              <a:rPr lang="en-US" sz="2000" dirty="0">
                <a:latin typeface="+mn-lt"/>
                <a:ea typeface="+mn-ea"/>
                <a:cs typeface="+mn-cs"/>
              </a:rPr>
              <a:t>Representation of the relation between profit margin, sales volume, and lifecycle of a product</a:t>
            </a:r>
          </a:p>
        </p:txBody>
      </p:sp>
      <p:pic>
        <p:nvPicPr>
          <p:cNvPr id="4" name="Content Placeholder 3">
            <a:extLst>
              <a:ext uri="{FF2B5EF4-FFF2-40B4-BE49-F238E27FC236}">
                <a16:creationId xmlns:a16="http://schemas.microsoft.com/office/drawing/2014/main" id="{67F21E6A-5158-5BD1-32C4-141E277839C8}"/>
              </a:ext>
            </a:extLst>
          </p:cNvPr>
          <p:cNvPicPr>
            <a:picLocks noChangeAspect="1"/>
          </p:cNvPicPr>
          <p:nvPr/>
        </p:nvPicPr>
        <p:blipFill>
          <a:blip r:embed="rId2"/>
          <a:stretch>
            <a:fillRect/>
          </a:stretch>
        </p:blipFill>
        <p:spPr>
          <a:xfrm>
            <a:off x="5861238" y="807593"/>
            <a:ext cx="5108578" cy="5239568"/>
          </a:xfrm>
          <a:prstGeom prst="rect">
            <a:avLst/>
          </a:prstGeom>
          <a:effectLst/>
        </p:spPr>
      </p:pic>
      <p:sp>
        <p:nvSpPr>
          <p:cNvPr id="3" name="TextBox 2">
            <a:extLst>
              <a:ext uri="{FF2B5EF4-FFF2-40B4-BE49-F238E27FC236}">
                <a16:creationId xmlns:a16="http://schemas.microsoft.com/office/drawing/2014/main" id="{E97CE346-360A-5B31-4695-4FCBC9A6C650}"/>
              </a:ext>
            </a:extLst>
          </p:cNvPr>
          <p:cNvSpPr txBox="1"/>
          <p:nvPr/>
        </p:nvSpPr>
        <p:spPr>
          <a:xfrm>
            <a:off x="7056595" y="5987099"/>
            <a:ext cx="2542478" cy="369332"/>
          </a:xfrm>
          <a:prstGeom prst="rect">
            <a:avLst/>
          </a:prstGeom>
          <a:noFill/>
        </p:spPr>
        <p:txBody>
          <a:bodyPr wrap="square" rtlCol="0">
            <a:spAutoFit/>
          </a:bodyPr>
          <a:lstStyle/>
          <a:p>
            <a:r>
              <a:rPr lang="en-US" dirty="0">
                <a:hlinkClick r:id="rId3"/>
              </a:rPr>
              <a:t>Harvard Business Review</a:t>
            </a:r>
            <a:endParaRPr lang="en-US" dirty="0"/>
          </a:p>
        </p:txBody>
      </p:sp>
      <p:sp>
        <p:nvSpPr>
          <p:cNvPr id="5" name="TextBox 4">
            <a:extLst>
              <a:ext uri="{FF2B5EF4-FFF2-40B4-BE49-F238E27FC236}">
                <a16:creationId xmlns:a16="http://schemas.microsoft.com/office/drawing/2014/main" id="{266B1ADB-9E10-E5D8-86F8-0FE1F7B774E6}"/>
              </a:ext>
            </a:extLst>
          </p:cNvPr>
          <p:cNvSpPr txBox="1"/>
          <p:nvPr/>
        </p:nvSpPr>
        <p:spPr>
          <a:xfrm>
            <a:off x="933701" y="3767667"/>
            <a:ext cx="3620370" cy="2677656"/>
          </a:xfrm>
          <a:prstGeom prst="rect">
            <a:avLst/>
          </a:prstGeom>
          <a:noFill/>
        </p:spPr>
        <p:txBody>
          <a:bodyPr wrap="square" rtlCol="0">
            <a:spAutoFit/>
          </a:bodyPr>
          <a:lstStyle/>
          <a:p>
            <a:r>
              <a:rPr lang="en-US" sz="1400" u="sng" dirty="0"/>
              <a:t>Introduction (Development) Stage- </a:t>
            </a:r>
            <a:r>
              <a:rPr lang="en-US" sz="1400" dirty="0"/>
              <a:t>Characterized by the risk of fit between market need &amp; product/service</a:t>
            </a:r>
          </a:p>
          <a:p>
            <a:endParaRPr lang="en-US" sz="1400" dirty="0"/>
          </a:p>
          <a:p>
            <a:r>
              <a:rPr lang="en-US" sz="1400" u="sng" dirty="0"/>
              <a:t>Growth Stage-  </a:t>
            </a:r>
            <a:r>
              <a:rPr lang="en-US" sz="1400" dirty="0"/>
              <a:t>Potential competition become involved</a:t>
            </a:r>
          </a:p>
          <a:p>
            <a:endParaRPr lang="en-US" sz="1400" dirty="0"/>
          </a:p>
          <a:p>
            <a:r>
              <a:rPr lang="en-US" sz="1400" u="sng" dirty="0"/>
              <a:t>Maturity Stage- </a:t>
            </a:r>
            <a:r>
              <a:rPr lang="en-US" sz="1400" dirty="0"/>
              <a:t>Market becomes relatively saturated</a:t>
            </a:r>
          </a:p>
          <a:p>
            <a:endParaRPr lang="en-US" sz="1400" dirty="0"/>
          </a:p>
          <a:p>
            <a:r>
              <a:rPr lang="en-US" sz="1400" u="sng" dirty="0"/>
              <a:t>Decline-</a:t>
            </a:r>
            <a:r>
              <a:rPr lang="en-US" sz="1400" dirty="0"/>
              <a:t> Characterized by Industry transformation  and consumer disconnect</a:t>
            </a:r>
          </a:p>
        </p:txBody>
      </p:sp>
    </p:spTree>
    <p:extLst>
      <p:ext uri="{BB962C8B-B14F-4D97-AF65-F5344CB8AC3E}">
        <p14:creationId xmlns:p14="http://schemas.microsoft.com/office/powerpoint/2010/main" val="81712475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3DE9D-8B0F-4801-6092-A5706ACF045B}"/>
              </a:ext>
            </a:extLst>
          </p:cNvPr>
          <p:cNvSpPr>
            <a:spLocks noGrp="1"/>
          </p:cNvSpPr>
          <p:nvPr>
            <p:ph type="title"/>
          </p:nvPr>
        </p:nvSpPr>
        <p:spPr>
          <a:xfrm>
            <a:off x="756457" y="265615"/>
            <a:ext cx="10876341" cy="1203955"/>
          </a:xfrm>
        </p:spPr>
        <p:txBody>
          <a:bodyPr>
            <a:normAutofit/>
          </a:bodyPr>
          <a:lstStyle/>
          <a:p>
            <a:r>
              <a:rPr lang="en-US" dirty="0"/>
              <a:t>Monopolistic Advantage Theory</a:t>
            </a:r>
            <a:br>
              <a:rPr lang="en-US" dirty="0"/>
            </a:br>
            <a:endParaRPr lang="en-US" dirty="0"/>
          </a:p>
        </p:txBody>
      </p:sp>
      <p:sp>
        <p:nvSpPr>
          <p:cNvPr id="3" name="Content Placeholder 2">
            <a:extLst>
              <a:ext uri="{FF2B5EF4-FFF2-40B4-BE49-F238E27FC236}">
                <a16:creationId xmlns:a16="http://schemas.microsoft.com/office/drawing/2014/main" id="{154D30CF-677B-E8A5-B5F4-B96C89D4A048}"/>
              </a:ext>
            </a:extLst>
          </p:cNvPr>
          <p:cNvSpPr>
            <a:spLocks noGrp="1"/>
          </p:cNvSpPr>
          <p:nvPr>
            <p:ph idx="1"/>
          </p:nvPr>
        </p:nvSpPr>
        <p:spPr>
          <a:xfrm>
            <a:off x="756457" y="1469571"/>
            <a:ext cx="10956176" cy="5257800"/>
          </a:xfrm>
        </p:spPr>
        <p:txBody>
          <a:bodyPr>
            <a:normAutofit/>
          </a:bodyPr>
          <a:lstStyle/>
          <a:p>
            <a:pPr marL="457200" indent="-457200" algn="just">
              <a:lnSpc>
                <a:spcPct val="150000"/>
              </a:lnSpc>
              <a:buFont typeface="Arial" panose="020B0604020202020204" pitchFamily="34" charset="0"/>
              <a:buChar char="•"/>
            </a:pPr>
            <a:r>
              <a:rPr lang="en-GB" b="0" i="0" dirty="0">
                <a:solidFill>
                  <a:srgbClr val="1F1F1F"/>
                </a:solidFill>
                <a:effectLst/>
                <a:latin typeface="Google Sans"/>
              </a:rPr>
              <a:t>Stephen </a:t>
            </a:r>
            <a:r>
              <a:rPr lang="en-GB" b="0" i="0" dirty="0" err="1">
                <a:solidFill>
                  <a:srgbClr val="1F1F1F"/>
                </a:solidFill>
                <a:effectLst/>
                <a:latin typeface="Google Sans"/>
              </a:rPr>
              <a:t>Hymer's</a:t>
            </a:r>
            <a:r>
              <a:rPr lang="en-GB" b="0" i="0" dirty="0">
                <a:solidFill>
                  <a:srgbClr val="1F1F1F"/>
                </a:solidFill>
                <a:effectLst/>
                <a:latin typeface="Google Sans"/>
              </a:rPr>
              <a:t> monopolistic advantage theory suggests that firms with monopolies establish foreign direct investment, FDI, by relocating production to the unfamiliar and sometimes hostile environments of new countries because the ultimate market power advantages make it worth their while.</a:t>
            </a:r>
            <a:endParaRPr lang="en-US" dirty="0"/>
          </a:p>
          <a:p>
            <a:pPr marL="457200" indent="-457200" algn="just">
              <a:lnSpc>
                <a:spcPct val="150000"/>
              </a:lnSpc>
              <a:buFont typeface="Arial" panose="020B0604020202020204" pitchFamily="34" charset="0"/>
              <a:buChar char="•"/>
            </a:pPr>
            <a:r>
              <a:rPr lang="en-US" dirty="0">
                <a:solidFill>
                  <a:schemeClr val="tx1"/>
                </a:solidFill>
              </a:rPr>
              <a:t>Presumes that an internationalizing firm or other (FDI) has some sort of market capturing advantage (e.g. technology, social capital, human capital, economies of scale, economies of agglomeration, </a:t>
            </a:r>
            <a:r>
              <a:rPr lang="en-US" dirty="0" err="1">
                <a:solidFill>
                  <a:schemeClr val="tx1"/>
                </a:solidFill>
              </a:rPr>
              <a:t>etc</a:t>
            </a:r>
            <a:r>
              <a:rPr lang="en-US" dirty="0">
                <a:solidFill>
                  <a:schemeClr val="tx1"/>
                </a:solidFill>
              </a:rPr>
              <a:t>)</a:t>
            </a:r>
          </a:p>
        </p:txBody>
      </p:sp>
      <p:sp>
        <p:nvSpPr>
          <p:cNvPr id="4" name="TextBox 3">
            <a:extLst>
              <a:ext uri="{FF2B5EF4-FFF2-40B4-BE49-F238E27FC236}">
                <a16:creationId xmlns:a16="http://schemas.microsoft.com/office/drawing/2014/main" id="{6A8A3FF4-2C44-8631-4EA0-BD4EC3FAB491}"/>
              </a:ext>
            </a:extLst>
          </p:cNvPr>
          <p:cNvSpPr txBox="1"/>
          <p:nvPr/>
        </p:nvSpPr>
        <p:spPr>
          <a:xfrm>
            <a:off x="1248937" y="6006924"/>
            <a:ext cx="8452625" cy="584775"/>
          </a:xfrm>
          <a:prstGeom prst="rect">
            <a:avLst/>
          </a:prstGeom>
          <a:noFill/>
        </p:spPr>
        <p:txBody>
          <a:bodyPr wrap="square" rtlCol="0">
            <a:spAutoFit/>
          </a:bodyPr>
          <a:lstStyle/>
          <a:p>
            <a:r>
              <a:rPr lang="en-GB" sz="1600" b="0" i="0" u="none" strike="noStrike" dirty="0" err="1">
                <a:solidFill>
                  <a:srgbClr val="222222"/>
                </a:solidFill>
                <a:effectLst/>
                <a:latin typeface="Arial" panose="020B0604020202020204" pitchFamily="34" charset="0"/>
              </a:rPr>
              <a:t>Hymer</a:t>
            </a:r>
            <a:r>
              <a:rPr lang="en-GB" sz="1600" b="0" i="0" u="none" strike="noStrike" dirty="0">
                <a:solidFill>
                  <a:srgbClr val="222222"/>
                </a:solidFill>
                <a:effectLst/>
                <a:latin typeface="Arial" panose="020B0604020202020204" pitchFamily="34" charset="0"/>
              </a:rPr>
              <a:t>, S. H. (1960). </a:t>
            </a:r>
            <a:r>
              <a:rPr lang="en-GB" sz="1600" b="0" i="1" u="none" strike="noStrike" dirty="0">
                <a:solidFill>
                  <a:srgbClr val="222222"/>
                </a:solidFill>
                <a:effectLst/>
                <a:latin typeface="Arial" panose="020B0604020202020204" pitchFamily="34" charset="0"/>
              </a:rPr>
              <a:t>The international operations of national firms, a study of direct foreign investment</a:t>
            </a:r>
            <a:r>
              <a:rPr lang="en-GB" sz="1600" b="0" i="0" u="none" strike="noStrike" dirty="0">
                <a:solidFill>
                  <a:srgbClr val="222222"/>
                </a:solidFill>
                <a:effectLst/>
                <a:latin typeface="Arial" panose="020B0604020202020204" pitchFamily="34" charset="0"/>
              </a:rPr>
              <a:t> (Doctoral dissertation, Massachusetts Institute of Technology).</a:t>
            </a:r>
            <a:endParaRPr lang="en-US" sz="1600" dirty="0"/>
          </a:p>
        </p:txBody>
      </p:sp>
    </p:spTree>
    <p:extLst>
      <p:ext uri="{BB962C8B-B14F-4D97-AF65-F5344CB8AC3E}">
        <p14:creationId xmlns:p14="http://schemas.microsoft.com/office/powerpoint/2010/main" val="356385004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257BA-6E0D-216C-408B-73922E4A7122}"/>
              </a:ext>
            </a:extLst>
          </p:cNvPr>
          <p:cNvSpPr>
            <a:spLocks noGrp="1"/>
          </p:cNvSpPr>
          <p:nvPr>
            <p:ph type="title"/>
          </p:nvPr>
        </p:nvSpPr>
        <p:spPr>
          <a:xfrm>
            <a:off x="756457" y="359230"/>
            <a:ext cx="10876341" cy="853158"/>
          </a:xfrm>
        </p:spPr>
        <p:txBody>
          <a:bodyPr>
            <a:normAutofit fontScale="90000"/>
          </a:bodyPr>
          <a:lstStyle/>
          <a:p>
            <a:br>
              <a:rPr lang="en-US" dirty="0"/>
            </a:br>
            <a:r>
              <a:rPr lang="en-US" dirty="0"/>
              <a:t>Oligopolistic Reaction Theory</a:t>
            </a:r>
            <a:br>
              <a:rPr lang="en-US" dirty="0"/>
            </a:br>
            <a:endParaRPr lang="en-US" dirty="0"/>
          </a:p>
        </p:txBody>
      </p:sp>
      <p:sp>
        <p:nvSpPr>
          <p:cNvPr id="3" name="Content Placeholder 2">
            <a:extLst>
              <a:ext uri="{FF2B5EF4-FFF2-40B4-BE49-F238E27FC236}">
                <a16:creationId xmlns:a16="http://schemas.microsoft.com/office/drawing/2014/main" id="{015BD508-B179-A0F5-F985-B369036A9EA6}"/>
              </a:ext>
            </a:extLst>
          </p:cNvPr>
          <p:cNvSpPr>
            <a:spLocks noGrp="1"/>
          </p:cNvSpPr>
          <p:nvPr>
            <p:ph idx="1"/>
          </p:nvPr>
        </p:nvSpPr>
        <p:spPr>
          <a:xfrm>
            <a:off x="756457" y="1360714"/>
            <a:ext cx="10956176" cy="5334812"/>
          </a:xfrm>
        </p:spPr>
        <p:txBody>
          <a:bodyPr/>
          <a:lstStyle/>
          <a:p>
            <a:pPr marL="457200" indent="-457200" algn="just">
              <a:lnSpc>
                <a:spcPct val="150000"/>
              </a:lnSpc>
              <a:buFont typeface="Arial" panose="020B0604020202020204" pitchFamily="34" charset="0"/>
              <a:buChar char="•"/>
            </a:pPr>
            <a:r>
              <a:rPr lang="en-US" dirty="0">
                <a:solidFill>
                  <a:schemeClr val="tx1"/>
                </a:solidFill>
              </a:rPr>
              <a:t>Relates to foreign investment decisions</a:t>
            </a:r>
          </a:p>
          <a:p>
            <a:pPr marL="457200" indent="-457200" algn="just">
              <a:lnSpc>
                <a:spcPct val="150000"/>
              </a:lnSpc>
              <a:buFont typeface="Arial" panose="020B0604020202020204" pitchFamily="34" charset="0"/>
              <a:buChar char="•"/>
            </a:pPr>
            <a:r>
              <a:rPr lang="en-US" dirty="0">
                <a:solidFill>
                  <a:schemeClr val="tx1"/>
                </a:solidFill>
              </a:rPr>
              <a:t>Motivated by market competition</a:t>
            </a:r>
          </a:p>
          <a:p>
            <a:pPr marL="457200" indent="-457200" algn="just">
              <a:lnSpc>
                <a:spcPct val="150000"/>
              </a:lnSpc>
              <a:buFont typeface="Arial" panose="020B0604020202020204" pitchFamily="34" charset="0"/>
              <a:buChar char="•"/>
            </a:pPr>
            <a:r>
              <a:rPr lang="en-US" dirty="0">
                <a:solidFill>
                  <a:schemeClr val="tx1"/>
                </a:solidFill>
              </a:rPr>
              <a:t>Oligopoly refers to market structure dominated by small number of big firms (e.g. follow the leader)</a:t>
            </a:r>
          </a:p>
          <a:p>
            <a:pPr marL="457200" indent="-457200" algn="just">
              <a:lnSpc>
                <a:spcPct val="150000"/>
              </a:lnSpc>
              <a:buFont typeface="Arial" panose="020B0604020202020204" pitchFamily="34" charset="0"/>
              <a:buChar char="•"/>
            </a:pPr>
            <a:r>
              <a:rPr lang="en-GB" b="0" i="0" dirty="0">
                <a:solidFill>
                  <a:schemeClr val="tx1"/>
                </a:solidFill>
                <a:effectLst/>
                <a:latin typeface="Google Sans"/>
              </a:rPr>
              <a:t>The oligopolistic reaction is defined as: the decision of one firm to invest overseas raises competing firms' incentives to invest in the same country (Head, Mayer, Ries, 2002) .</a:t>
            </a:r>
            <a:endParaRPr lang="en-US" dirty="0">
              <a:solidFill>
                <a:schemeClr val="tx1"/>
              </a:solidFill>
            </a:endParaRPr>
          </a:p>
        </p:txBody>
      </p:sp>
      <p:sp>
        <p:nvSpPr>
          <p:cNvPr id="4" name="TextBox 3">
            <a:extLst>
              <a:ext uri="{FF2B5EF4-FFF2-40B4-BE49-F238E27FC236}">
                <a16:creationId xmlns:a16="http://schemas.microsoft.com/office/drawing/2014/main" id="{C27CA768-1F58-9E56-1C58-BB51FD13D152}"/>
              </a:ext>
            </a:extLst>
          </p:cNvPr>
          <p:cNvSpPr txBox="1"/>
          <p:nvPr/>
        </p:nvSpPr>
        <p:spPr>
          <a:xfrm>
            <a:off x="859736" y="6049195"/>
            <a:ext cx="7761249" cy="646331"/>
          </a:xfrm>
          <a:prstGeom prst="rect">
            <a:avLst/>
          </a:prstGeom>
          <a:noFill/>
        </p:spPr>
        <p:txBody>
          <a:bodyPr wrap="square" rtlCol="0">
            <a:spAutoFit/>
          </a:bodyPr>
          <a:lstStyle/>
          <a:p>
            <a:r>
              <a:rPr lang="en-GB" b="0" i="0" u="none" strike="noStrike" dirty="0">
                <a:solidFill>
                  <a:srgbClr val="222222"/>
                </a:solidFill>
                <a:effectLst/>
                <a:latin typeface="Arial" panose="020B0604020202020204" pitchFamily="34" charset="0"/>
                <a:hlinkClick r:id="rId2"/>
              </a:rPr>
              <a:t>Ito, K., &amp; Rose, E. L. (2002). Foreign direct investment location strategies in the tire industry. </a:t>
            </a:r>
            <a:r>
              <a:rPr lang="en-GB" b="0" i="1" u="none" strike="noStrike" dirty="0">
                <a:solidFill>
                  <a:srgbClr val="222222"/>
                </a:solidFill>
                <a:effectLst/>
                <a:latin typeface="Arial" panose="020B0604020202020204" pitchFamily="34" charset="0"/>
                <a:hlinkClick r:id="rId2"/>
              </a:rPr>
              <a:t>Journal of International Business Studies</a:t>
            </a:r>
            <a:r>
              <a:rPr lang="en-GB" b="0" i="0" u="none" strike="noStrike" dirty="0">
                <a:solidFill>
                  <a:srgbClr val="222222"/>
                </a:solidFill>
                <a:effectLst/>
                <a:latin typeface="Arial" panose="020B0604020202020204" pitchFamily="34" charset="0"/>
                <a:hlinkClick r:id="rId2"/>
              </a:rPr>
              <a:t>, </a:t>
            </a:r>
            <a:r>
              <a:rPr lang="en-GB" b="0" i="1" u="none" strike="noStrike" dirty="0">
                <a:solidFill>
                  <a:srgbClr val="222222"/>
                </a:solidFill>
                <a:effectLst/>
                <a:latin typeface="Arial" panose="020B0604020202020204" pitchFamily="34" charset="0"/>
                <a:hlinkClick r:id="rId2"/>
              </a:rPr>
              <a:t>33</a:t>
            </a:r>
            <a:r>
              <a:rPr lang="en-GB" b="0" i="0" u="none" strike="noStrike" dirty="0">
                <a:solidFill>
                  <a:srgbClr val="222222"/>
                </a:solidFill>
                <a:effectLst/>
                <a:latin typeface="Arial" panose="020B0604020202020204" pitchFamily="34" charset="0"/>
                <a:hlinkClick r:id="rId2"/>
              </a:rPr>
              <a:t>, 593-602.</a:t>
            </a:r>
            <a:endParaRPr lang="en-US" dirty="0"/>
          </a:p>
        </p:txBody>
      </p:sp>
    </p:spTree>
    <p:extLst>
      <p:ext uri="{BB962C8B-B14F-4D97-AF65-F5344CB8AC3E}">
        <p14:creationId xmlns:p14="http://schemas.microsoft.com/office/powerpoint/2010/main" val="259897192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FE8B-8FEA-7E8D-314D-49E207C205C1}"/>
              </a:ext>
            </a:extLst>
          </p:cNvPr>
          <p:cNvSpPr>
            <a:spLocks noGrp="1"/>
          </p:cNvSpPr>
          <p:nvPr>
            <p:ph type="title"/>
          </p:nvPr>
        </p:nvSpPr>
        <p:spPr>
          <a:xfrm>
            <a:off x="921622" y="228600"/>
            <a:ext cx="6393578" cy="1001486"/>
          </a:xfrm>
        </p:spPr>
        <p:txBody>
          <a:bodyPr vert="horz" lIns="91440" tIns="45720" rIns="91440" bIns="45720" rtlCol="0" anchor="ctr">
            <a:normAutofit fontScale="90000"/>
          </a:bodyPr>
          <a:lstStyle/>
          <a:p>
            <a:r>
              <a:rPr lang="en-US" dirty="0"/>
              <a:t>OLI Model (Eclectic Paradigm)</a:t>
            </a:r>
            <a:endParaRPr lang="en-US" kern="1200" dirty="0">
              <a:solidFill>
                <a:schemeClr val="tx1"/>
              </a:solidFill>
              <a:latin typeface="+mj-lt"/>
              <a:ea typeface="+mj-ea"/>
              <a:cs typeface="+mj-cs"/>
            </a:endParaRPr>
          </a:p>
        </p:txBody>
      </p:sp>
      <p:sp>
        <p:nvSpPr>
          <p:cNvPr id="23" name="Content Placeholder 22">
            <a:extLst>
              <a:ext uri="{FF2B5EF4-FFF2-40B4-BE49-F238E27FC236}">
                <a16:creationId xmlns:a16="http://schemas.microsoft.com/office/drawing/2014/main" id="{76850B4E-A902-1DC2-FAD7-2276ABE470B8}"/>
              </a:ext>
            </a:extLst>
          </p:cNvPr>
          <p:cNvSpPr>
            <a:spLocks noGrp="1"/>
          </p:cNvSpPr>
          <p:nvPr>
            <p:ph idx="1"/>
          </p:nvPr>
        </p:nvSpPr>
        <p:spPr>
          <a:xfrm>
            <a:off x="886369" y="1360715"/>
            <a:ext cx="10032002" cy="4676292"/>
          </a:xfrm>
        </p:spPr>
        <p:txBody>
          <a:bodyPr vert="horz" lIns="91440" tIns="45720" rIns="91440" bIns="45720" rtlCol="0">
            <a:normAutofit/>
          </a:bodyPr>
          <a:lstStyle/>
          <a:p>
            <a:pPr indent="-228600" algn="just">
              <a:lnSpc>
                <a:spcPct val="150000"/>
              </a:lnSpc>
              <a:buFont typeface="Arial" panose="020B0604020202020204" pitchFamily="34" charset="0"/>
              <a:buChar char="•"/>
            </a:pPr>
            <a:r>
              <a:rPr lang="en-GB" sz="1600" dirty="0"/>
              <a:t>The eclectic paradigm or the ownership, location and internalisation (OLI) model as often called, is a framework used by firms to ascertain whether or not to embark on Foreign Direct Investment (FDI) in a particular market (Eden and Dai 2010).</a:t>
            </a:r>
          </a:p>
          <a:p>
            <a:pPr indent="-228600" algn="just">
              <a:lnSpc>
                <a:spcPct val="150000"/>
              </a:lnSpc>
              <a:buFont typeface="Arial" panose="020B0604020202020204" pitchFamily="34" charset="0"/>
              <a:buChar char="•"/>
            </a:pPr>
            <a:r>
              <a:rPr lang="en-GB" sz="1600" dirty="0"/>
              <a:t>The model which was developed by Dunning (1977, 1980, 1993, 2000 and 2001), holds that a company must satisfy three main conditions prior to engaging in FDI. </a:t>
            </a:r>
          </a:p>
          <a:p>
            <a:pPr indent="-228600" algn="just">
              <a:lnSpc>
                <a:spcPct val="150000"/>
              </a:lnSpc>
              <a:buFont typeface="Arial" panose="020B0604020202020204" pitchFamily="34" charset="0"/>
              <a:buChar char="•"/>
            </a:pPr>
            <a:r>
              <a:rPr lang="en-GB" sz="1600" dirty="0"/>
              <a:t>Firstly, the company must have ownership advantage in terms of requisite skills and other resources including technical, scientific and other physical assets relative to foreign rivals. </a:t>
            </a:r>
          </a:p>
          <a:p>
            <a:pPr indent="-228600" algn="just">
              <a:lnSpc>
                <a:spcPct val="150000"/>
              </a:lnSpc>
              <a:buFont typeface="Arial" panose="020B0604020202020204" pitchFamily="34" charset="0"/>
              <a:buChar char="•"/>
            </a:pPr>
            <a:r>
              <a:rPr lang="en-GB" sz="1600" dirty="0"/>
              <a:t>The second precondition which companies must satisfy according to the author, is the location advantage. This involves assessing whether there are compelling advantages in undertaking FDI in the host country. </a:t>
            </a:r>
            <a:endParaRPr lang="en-US" sz="2000" dirty="0">
              <a:latin typeface="+mn-lt"/>
              <a:ea typeface="+mn-ea"/>
              <a:cs typeface="+mn-cs"/>
            </a:endParaRPr>
          </a:p>
        </p:txBody>
      </p:sp>
      <p:sp>
        <p:nvSpPr>
          <p:cNvPr id="3" name="TextBox 2">
            <a:extLst>
              <a:ext uri="{FF2B5EF4-FFF2-40B4-BE49-F238E27FC236}">
                <a16:creationId xmlns:a16="http://schemas.microsoft.com/office/drawing/2014/main" id="{AADDA264-5828-63B7-1AE9-86EDD278F9D1}"/>
              </a:ext>
            </a:extLst>
          </p:cNvPr>
          <p:cNvSpPr txBox="1"/>
          <p:nvPr/>
        </p:nvSpPr>
        <p:spPr>
          <a:xfrm>
            <a:off x="886369" y="6088822"/>
            <a:ext cx="3717434" cy="646331"/>
          </a:xfrm>
          <a:prstGeom prst="rect">
            <a:avLst/>
          </a:prstGeom>
          <a:noFill/>
        </p:spPr>
        <p:txBody>
          <a:bodyPr wrap="square" rtlCol="0">
            <a:spAutoFit/>
          </a:bodyPr>
          <a:lstStyle/>
          <a:p>
            <a:r>
              <a:rPr lang="en-GB" sz="1200" b="0" i="0" u="none" strike="noStrike" dirty="0">
                <a:solidFill>
                  <a:srgbClr val="222222"/>
                </a:solidFill>
                <a:effectLst/>
                <a:latin typeface="Arial" panose="020B0604020202020204" pitchFamily="34" charset="0"/>
                <a:hlinkClick r:id="rId2"/>
              </a:rPr>
              <a:t>Dunning, J. H., &amp; </a:t>
            </a:r>
            <a:r>
              <a:rPr lang="en-GB" sz="1200" b="0" i="0" u="none" strike="noStrike" dirty="0" err="1">
                <a:solidFill>
                  <a:srgbClr val="222222"/>
                </a:solidFill>
                <a:effectLst/>
                <a:latin typeface="Arial" panose="020B0604020202020204" pitchFamily="34" charset="0"/>
                <a:hlinkClick r:id="rId2"/>
              </a:rPr>
              <a:t>Lundan</a:t>
            </a:r>
            <a:r>
              <a:rPr lang="en-GB" sz="1200" b="0" i="0" u="none" strike="noStrike" dirty="0">
                <a:solidFill>
                  <a:srgbClr val="222222"/>
                </a:solidFill>
                <a:effectLst/>
                <a:latin typeface="Arial" panose="020B0604020202020204" pitchFamily="34" charset="0"/>
                <a:hlinkClick r:id="rId2"/>
              </a:rPr>
              <a:t>, S. M. (2008). </a:t>
            </a:r>
            <a:r>
              <a:rPr lang="en-GB" sz="1200" b="0" i="1" u="none" strike="noStrike" dirty="0">
                <a:solidFill>
                  <a:srgbClr val="222222"/>
                </a:solidFill>
                <a:effectLst/>
                <a:latin typeface="Arial" panose="020B0604020202020204" pitchFamily="34" charset="0"/>
                <a:hlinkClick r:id="rId2"/>
              </a:rPr>
              <a:t>Multinational enterprises and the global economy</a:t>
            </a:r>
            <a:r>
              <a:rPr lang="en-GB" sz="1200" b="0" i="0" u="none" strike="noStrike" dirty="0">
                <a:solidFill>
                  <a:srgbClr val="222222"/>
                </a:solidFill>
                <a:effectLst/>
                <a:latin typeface="Arial" panose="020B0604020202020204" pitchFamily="34" charset="0"/>
                <a:hlinkClick r:id="rId2"/>
              </a:rPr>
              <a:t>. Edward Elgar Publishing.</a:t>
            </a:r>
            <a:endParaRPr lang="en-US" sz="1200" dirty="0"/>
          </a:p>
        </p:txBody>
      </p:sp>
    </p:spTree>
    <p:extLst>
      <p:ext uri="{BB962C8B-B14F-4D97-AF65-F5344CB8AC3E}">
        <p14:creationId xmlns:p14="http://schemas.microsoft.com/office/powerpoint/2010/main" val="41770355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FE8B-8FEA-7E8D-314D-49E207C205C1}"/>
              </a:ext>
            </a:extLst>
          </p:cNvPr>
          <p:cNvSpPr>
            <a:spLocks noGrp="1"/>
          </p:cNvSpPr>
          <p:nvPr>
            <p:ph type="title"/>
          </p:nvPr>
        </p:nvSpPr>
        <p:spPr>
          <a:xfrm>
            <a:off x="921622" y="228600"/>
            <a:ext cx="6393578" cy="1001486"/>
          </a:xfrm>
        </p:spPr>
        <p:txBody>
          <a:bodyPr vert="horz" lIns="91440" tIns="45720" rIns="91440" bIns="45720" rtlCol="0" anchor="ctr">
            <a:normAutofit fontScale="90000"/>
          </a:bodyPr>
          <a:lstStyle/>
          <a:p>
            <a:r>
              <a:rPr lang="en-US" dirty="0"/>
              <a:t>OLI Model (Eclectic Paradigm)</a:t>
            </a:r>
            <a:endParaRPr lang="en-US" kern="1200" dirty="0">
              <a:solidFill>
                <a:schemeClr val="tx1"/>
              </a:solidFill>
              <a:latin typeface="+mj-lt"/>
              <a:ea typeface="+mj-ea"/>
              <a:cs typeface="+mj-cs"/>
            </a:endParaRPr>
          </a:p>
        </p:txBody>
      </p:sp>
      <p:sp>
        <p:nvSpPr>
          <p:cNvPr id="23" name="Content Placeholder 22">
            <a:extLst>
              <a:ext uri="{FF2B5EF4-FFF2-40B4-BE49-F238E27FC236}">
                <a16:creationId xmlns:a16="http://schemas.microsoft.com/office/drawing/2014/main" id="{76850B4E-A902-1DC2-FAD7-2276ABE470B8}"/>
              </a:ext>
            </a:extLst>
          </p:cNvPr>
          <p:cNvSpPr>
            <a:spLocks noGrp="1"/>
          </p:cNvSpPr>
          <p:nvPr>
            <p:ph idx="1"/>
          </p:nvPr>
        </p:nvSpPr>
        <p:spPr>
          <a:xfrm>
            <a:off x="886369" y="1360715"/>
            <a:ext cx="10032002" cy="4676292"/>
          </a:xfrm>
        </p:spPr>
        <p:txBody>
          <a:bodyPr vert="horz" lIns="91440" tIns="45720" rIns="91440" bIns="45720" rtlCol="0">
            <a:normAutofit/>
          </a:bodyPr>
          <a:lstStyle/>
          <a:p>
            <a:pPr indent="-228600" algn="just">
              <a:lnSpc>
                <a:spcPct val="150000"/>
              </a:lnSpc>
              <a:buFont typeface="Arial" panose="020B0604020202020204" pitchFamily="34" charset="0"/>
              <a:buChar char="•"/>
            </a:pPr>
            <a:r>
              <a:rPr lang="en-GB" sz="1600" dirty="0"/>
              <a:t>The internalisation advantage represents the third precondition a company must satisfy to justify undertaking FDI. The key issues to consider under the internalisation advantage according to Dunning (1988), is establishing whether it remains beneficial or cost effective to perform value chain activities in the home country or to outsource or perform them abroad. </a:t>
            </a:r>
            <a:endParaRPr lang="en-US" sz="2000" dirty="0">
              <a:latin typeface="+mn-lt"/>
              <a:ea typeface="+mn-ea"/>
              <a:cs typeface="+mn-cs"/>
            </a:endParaRPr>
          </a:p>
        </p:txBody>
      </p:sp>
      <p:sp>
        <p:nvSpPr>
          <p:cNvPr id="3" name="TextBox 2">
            <a:extLst>
              <a:ext uri="{FF2B5EF4-FFF2-40B4-BE49-F238E27FC236}">
                <a16:creationId xmlns:a16="http://schemas.microsoft.com/office/drawing/2014/main" id="{AADDA264-5828-63B7-1AE9-86EDD278F9D1}"/>
              </a:ext>
            </a:extLst>
          </p:cNvPr>
          <p:cNvSpPr txBox="1"/>
          <p:nvPr/>
        </p:nvSpPr>
        <p:spPr>
          <a:xfrm>
            <a:off x="886369" y="6088822"/>
            <a:ext cx="3717434" cy="646331"/>
          </a:xfrm>
          <a:prstGeom prst="rect">
            <a:avLst/>
          </a:prstGeom>
          <a:noFill/>
        </p:spPr>
        <p:txBody>
          <a:bodyPr wrap="square" rtlCol="0">
            <a:spAutoFit/>
          </a:bodyPr>
          <a:lstStyle/>
          <a:p>
            <a:r>
              <a:rPr lang="en-GB" sz="1200" b="0" i="0" u="none" strike="noStrike" dirty="0">
                <a:solidFill>
                  <a:srgbClr val="222222"/>
                </a:solidFill>
                <a:effectLst/>
                <a:latin typeface="Arial" panose="020B0604020202020204" pitchFamily="34" charset="0"/>
                <a:hlinkClick r:id="rId2"/>
              </a:rPr>
              <a:t>Dunning, J. H., &amp; </a:t>
            </a:r>
            <a:r>
              <a:rPr lang="en-GB" sz="1200" b="0" i="0" u="none" strike="noStrike" dirty="0" err="1">
                <a:solidFill>
                  <a:srgbClr val="222222"/>
                </a:solidFill>
                <a:effectLst/>
                <a:latin typeface="Arial" panose="020B0604020202020204" pitchFamily="34" charset="0"/>
                <a:hlinkClick r:id="rId2"/>
              </a:rPr>
              <a:t>Lundan</a:t>
            </a:r>
            <a:r>
              <a:rPr lang="en-GB" sz="1200" b="0" i="0" u="none" strike="noStrike" dirty="0">
                <a:solidFill>
                  <a:srgbClr val="222222"/>
                </a:solidFill>
                <a:effectLst/>
                <a:latin typeface="Arial" panose="020B0604020202020204" pitchFamily="34" charset="0"/>
                <a:hlinkClick r:id="rId2"/>
              </a:rPr>
              <a:t>, S. M. (2008). </a:t>
            </a:r>
            <a:r>
              <a:rPr lang="en-GB" sz="1200" b="0" i="1" u="none" strike="noStrike" dirty="0">
                <a:solidFill>
                  <a:srgbClr val="222222"/>
                </a:solidFill>
                <a:effectLst/>
                <a:latin typeface="Arial" panose="020B0604020202020204" pitchFamily="34" charset="0"/>
                <a:hlinkClick r:id="rId2"/>
              </a:rPr>
              <a:t>Multinational enterprises and the global economy</a:t>
            </a:r>
            <a:r>
              <a:rPr lang="en-GB" sz="1200" b="0" i="0" u="none" strike="noStrike" dirty="0">
                <a:solidFill>
                  <a:srgbClr val="222222"/>
                </a:solidFill>
                <a:effectLst/>
                <a:latin typeface="Arial" panose="020B0604020202020204" pitchFamily="34" charset="0"/>
                <a:hlinkClick r:id="rId2"/>
              </a:rPr>
              <a:t>. Edward Elgar Publishing.</a:t>
            </a:r>
            <a:endParaRPr lang="en-US" sz="1200" dirty="0"/>
          </a:p>
        </p:txBody>
      </p:sp>
    </p:spTree>
    <p:extLst>
      <p:ext uri="{BB962C8B-B14F-4D97-AF65-F5344CB8AC3E}">
        <p14:creationId xmlns:p14="http://schemas.microsoft.com/office/powerpoint/2010/main" val="331992347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10image12046816">
            <a:extLst>
              <a:ext uri="{FF2B5EF4-FFF2-40B4-BE49-F238E27FC236}">
                <a16:creationId xmlns:a16="http://schemas.microsoft.com/office/drawing/2014/main" id="{461498FD-3999-98A6-A28C-80F9A644D3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9982" y="1677725"/>
            <a:ext cx="7035800" cy="3632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F86FE8B-8FEA-7E8D-314D-49E207C205C1}"/>
              </a:ext>
            </a:extLst>
          </p:cNvPr>
          <p:cNvSpPr>
            <a:spLocks noGrp="1"/>
          </p:cNvSpPr>
          <p:nvPr>
            <p:ph type="title"/>
          </p:nvPr>
        </p:nvSpPr>
        <p:spPr>
          <a:xfrm>
            <a:off x="921622" y="435430"/>
            <a:ext cx="6916092" cy="1242295"/>
          </a:xfrm>
        </p:spPr>
        <p:txBody>
          <a:bodyPr vert="horz" lIns="91440" tIns="45720" rIns="91440" bIns="45720" rtlCol="0" anchor="ctr">
            <a:normAutofit/>
          </a:bodyPr>
          <a:lstStyle/>
          <a:p>
            <a:r>
              <a:rPr lang="en-US" dirty="0"/>
              <a:t>OLI Model (Eclectic Paradigm) (continued)</a:t>
            </a:r>
            <a:endParaRPr lang="en-US" kern="1200" dirty="0">
              <a:solidFill>
                <a:schemeClr val="tx1"/>
              </a:solidFill>
              <a:latin typeface="+mj-lt"/>
              <a:ea typeface="+mj-ea"/>
              <a:cs typeface="+mj-cs"/>
            </a:endParaRPr>
          </a:p>
        </p:txBody>
      </p:sp>
      <p:sp>
        <p:nvSpPr>
          <p:cNvPr id="23" name="Content Placeholder 22">
            <a:extLst>
              <a:ext uri="{FF2B5EF4-FFF2-40B4-BE49-F238E27FC236}">
                <a16:creationId xmlns:a16="http://schemas.microsoft.com/office/drawing/2014/main" id="{76850B4E-A902-1DC2-FAD7-2276ABE470B8}"/>
              </a:ext>
            </a:extLst>
          </p:cNvPr>
          <p:cNvSpPr>
            <a:spLocks noGrp="1"/>
          </p:cNvSpPr>
          <p:nvPr>
            <p:ph idx="1"/>
          </p:nvPr>
        </p:nvSpPr>
        <p:spPr>
          <a:xfrm>
            <a:off x="1063055" y="2251587"/>
            <a:ext cx="3505494" cy="3785419"/>
          </a:xfrm>
        </p:spPr>
        <p:txBody>
          <a:bodyPr vert="horz" lIns="91440" tIns="45720" rIns="91440" bIns="45720" rtlCol="0">
            <a:normAutofit lnSpcReduction="10000"/>
          </a:bodyPr>
          <a:lstStyle/>
          <a:p>
            <a:pPr indent="-228600">
              <a:buFont typeface="Arial" panose="020B0604020202020204" pitchFamily="34" charset="0"/>
              <a:buChar char="•"/>
            </a:pPr>
            <a:r>
              <a:rPr lang="en-US" sz="2000" dirty="0">
                <a:latin typeface="+mn-lt"/>
                <a:ea typeface="+mn-ea"/>
                <a:cs typeface="+mn-cs"/>
              </a:rPr>
              <a:t>Tool developed by John Dunning for conceptualizing and understanding how companies might internationalize (I)</a:t>
            </a:r>
          </a:p>
          <a:p>
            <a:pPr indent="-228600">
              <a:buFont typeface="Arial" panose="020B0604020202020204" pitchFamily="34" charset="0"/>
              <a:buChar char="•"/>
            </a:pPr>
            <a:r>
              <a:rPr lang="en-US" sz="2000" dirty="0">
                <a:latin typeface="+mn-lt"/>
                <a:ea typeface="+mn-ea"/>
                <a:cs typeface="+mn-cs"/>
              </a:rPr>
              <a:t>Breaks down choice of optimal locations (L) for conducting activities of competitive advantages (O)</a:t>
            </a:r>
          </a:p>
          <a:p>
            <a:endParaRPr lang="en-US" sz="2000" dirty="0">
              <a:latin typeface="+mn-lt"/>
              <a:ea typeface="+mn-ea"/>
              <a:cs typeface="+mn-cs"/>
            </a:endParaRPr>
          </a:p>
          <a:p>
            <a:pPr indent="-228600">
              <a:buFont typeface="Arial" panose="020B0604020202020204" pitchFamily="34" charset="0"/>
              <a:buChar char="•"/>
            </a:pPr>
            <a:r>
              <a:rPr lang="en-US" sz="2000" dirty="0">
                <a:latin typeface="+mn-lt"/>
                <a:ea typeface="+mn-ea"/>
                <a:cs typeface="+mn-cs"/>
              </a:rPr>
              <a:t>Differentiates externally and internally induced organizational change</a:t>
            </a:r>
          </a:p>
        </p:txBody>
      </p:sp>
    </p:spTree>
    <p:extLst>
      <p:ext uri="{BB962C8B-B14F-4D97-AF65-F5344CB8AC3E}">
        <p14:creationId xmlns:p14="http://schemas.microsoft.com/office/powerpoint/2010/main" val="96287007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8117-73AD-6E54-51AC-608C838F3C59}"/>
              </a:ext>
            </a:extLst>
          </p:cNvPr>
          <p:cNvSpPr>
            <a:spLocks noGrp="1"/>
          </p:cNvSpPr>
          <p:nvPr>
            <p:ph type="title"/>
          </p:nvPr>
        </p:nvSpPr>
        <p:spPr>
          <a:xfrm>
            <a:off x="829875" y="546926"/>
            <a:ext cx="3707952" cy="1129474"/>
          </a:xfrm>
        </p:spPr>
        <p:txBody>
          <a:bodyPr vert="horz" lIns="91440" tIns="45720" rIns="91440" bIns="45720" rtlCol="0" anchor="ctr">
            <a:normAutofit/>
          </a:bodyPr>
          <a:lstStyle/>
          <a:p>
            <a:r>
              <a:rPr lang="en-US" dirty="0"/>
              <a:t>Uppsala Model</a:t>
            </a:r>
            <a:endParaRPr lang="en-US" kern="1200" dirty="0">
              <a:solidFill>
                <a:schemeClr val="tx1"/>
              </a:solidFill>
              <a:latin typeface="+mj-lt"/>
              <a:ea typeface="+mj-ea"/>
              <a:cs typeface="+mj-cs"/>
            </a:endParaRPr>
          </a:p>
        </p:txBody>
      </p:sp>
      <p:sp>
        <p:nvSpPr>
          <p:cNvPr id="10" name="Content Placeholder 9">
            <a:extLst>
              <a:ext uri="{FF2B5EF4-FFF2-40B4-BE49-F238E27FC236}">
                <a16:creationId xmlns:a16="http://schemas.microsoft.com/office/drawing/2014/main" id="{D7AFEAD8-4695-583B-9CCC-BEB203240C16}"/>
              </a:ext>
            </a:extLst>
          </p:cNvPr>
          <p:cNvSpPr>
            <a:spLocks noGrp="1"/>
          </p:cNvSpPr>
          <p:nvPr>
            <p:ph idx="1"/>
          </p:nvPr>
        </p:nvSpPr>
        <p:spPr>
          <a:xfrm>
            <a:off x="931104" y="1870363"/>
            <a:ext cx="4402896" cy="3785419"/>
          </a:xfrm>
        </p:spPr>
        <p:txBody>
          <a:bodyPr vert="horz" lIns="91440" tIns="45720" rIns="91440" bIns="45720" rtlCol="0">
            <a:normAutofit/>
          </a:bodyPr>
          <a:lstStyle/>
          <a:p>
            <a:pPr indent="-228600" algn="just">
              <a:lnSpc>
                <a:spcPct val="150000"/>
              </a:lnSpc>
              <a:buFont typeface="Arial" panose="020B0604020202020204" pitchFamily="34" charset="0"/>
              <a:buChar char="•"/>
            </a:pPr>
            <a:r>
              <a:rPr lang="en-US" sz="2000" dirty="0">
                <a:latin typeface="+mn-lt"/>
                <a:ea typeface="+mn-ea"/>
                <a:cs typeface="+mn-cs"/>
              </a:rPr>
              <a:t>Swedish model: internationalization is evolutionary and temporal process</a:t>
            </a:r>
          </a:p>
          <a:p>
            <a:pPr indent="-228600" algn="just">
              <a:lnSpc>
                <a:spcPct val="150000"/>
              </a:lnSpc>
              <a:buFont typeface="Arial" panose="020B0604020202020204" pitchFamily="34" charset="0"/>
              <a:buChar char="•"/>
            </a:pPr>
            <a:r>
              <a:rPr lang="en-US" sz="2000" dirty="0">
                <a:latin typeface="+mn-lt"/>
                <a:ea typeface="+mn-ea"/>
                <a:cs typeface="+mn-cs"/>
              </a:rPr>
              <a:t>Knowledge iteratively accumulated</a:t>
            </a:r>
          </a:p>
          <a:p>
            <a:pPr indent="-228600" algn="just">
              <a:lnSpc>
                <a:spcPct val="150000"/>
              </a:lnSpc>
              <a:buFont typeface="Arial" panose="020B0604020202020204" pitchFamily="34" charset="0"/>
              <a:buChar char="•"/>
            </a:pPr>
            <a:r>
              <a:rPr lang="en-US" sz="2000" dirty="0">
                <a:latin typeface="+mn-lt"/>
                <a:ea typeface="+mn-ea"/>
                <a:cs typeface="+mn-cs"/>
              </a:rPr>
              <a:t>Emphasizes notion of psychic distance</a:t>
            </a:r>
          </a:p>
        </p:txBody>
      </p:sp>
      <p:sp>
        <p:nvSpPr>
          <p:cNvPr id="3" name="TextBox 2">
            <a:extLst>
              <a:ext uri="{FF2B5EF4-FFF2-40B4-BE49-F238E27FC236}">
                <a16:creationId xmlns:a16="http://schemas.microsoft.com/office/drawing/2014/main" id="{65F6BCEE-9F52-DCD4-6F53-D2B197F6F68D}"/>
              </a:ext>
            </a:extLst>
          </p:cNvPr>
          <p:cNvSpPr txBox="1"/>
          <p:nvPr/>
        </p:nvSpPr>
        <p:spPr>
          <a:xfrm>
            <a:off x="833366" y="5154735"/>
            <a:ext cx="3321476" cy="1323439"/>
          </a:xfrm>
          <a:prstGeom prst="rect">
            <a:avLst/>
          </a:prstGeom>
          <a:noFill/>
        </p:spPr>
        <p:txBody>
          <a:bodyPr wrap="square" rtlCol="0">
            <a:spAutoFit/>
          </a:bodyPr>
          <a:lstStyle/>
          <a:p>
            <a:r>
              <a:rPr lang="en-GB" sz="1600" b="0" i="0" u="none" strike="noStrike" dirty="0">
                <a:solidFill>
                  <a:srgbClr val="222222"/>
                </a:solidFill>
                <a:effectLst/>
                <a:latin typeface="Arial" panose="020B0604020202020204" pitchFamily="34" charset="0"/>
                <a:hlinkClick r:id="rId2"/>
              </a:rPr>
              <a:t>Vahlne, J. E., &amp; </a:t>
            </a:r>
            <a:r>
              <a:rPr lang="en-GB" sz="1600" b="0" i="0" u="none" strike="noStrike" dirty="0" err="1">
                <a:solidFill>
                  <a:srgbClr val="222222"/>
                </a:solidFill>
                <a:effectLst/>
                <a:latin typeface="Arial" panose="020B0604020202020204" pitchFamily="34" charset="0"/>
                <a:hlinkClick r:id="rId2"/>
              </a:rPr>
              <a:t>Johanson</a:t>
            </a:r>
            <a:r>
              <a:rPr lang="en-GB" sz="1600" b="0" i="0" u="none" strike="noStrike" dirty="0">
                <a:solidFill>
                  <a:srgbClr val="222222"/>
                </a:solidFill>
                <a:effectLst/>
                <a:latin typeface="Arial" panose="020B0604020202020204" pitchFamily="34" charset="0"/>
                <a:hlinkClick r:id="rId2"/>
              </a:rPr>
              <a:t>, J. (2017). From internationalization to evolution: The Uppsala model at 40 years. </a:t>
            </a:r>
            <a:r>
              <a:rPr lang="en-GB" sz="1600" b="0" i="1" u="none" strike="noStrike" dirty="0">
                <a:solidFill>
                  <a:srgbClr val="222222"/>
                </a:solidFill>
                <a:effectLst/>
                <a:latin typeface="Arial" panose="020B0604020202020204" pitchFamily="34" charset="0"/>
                <a:hlinkClick r:id="rId2"/>
              </a:rPr>
              <a:t>Journal of International Business Studies</a:t>
            </a:r>
            <a:r>
              <a:rPr lang="en-GB" sz="1600" b="0" i="0" u="none" strike="noStrike" dirty="0">
                <a:solidFill>
                  <a:srgbClr val="222222"/>
                </a:solidFill>
                <a:effectLst/>
                <a:latin typeface="Arial" panose="020B0604020202020204" pitchFamily="34" charset="0"/>
                <a:hlinkClick r:id="rId2"/>
              </a:rPr>
              <a:t>, </a:t>
            </a:r>
            <a:r>
              <a:rPr lang="en-GB" sz="1600" b="0" i="1" u="none" strike="noStrike" dirty="0">
                <a:solidFill>
                  <a:srgbClr val="222222"/>
                </a:solidFill>
                <a:effectLst/>
                <a:latin typeface="Arial" panose="020B0604020202020204" pitchFamily="34" charset="0"/>
                <a:hlinkClick r:id="rId2"/>
              </a:rPr>
              <a:t>48</a:t>
            </a:r>
            <a:r>
              <a:rPr lang="en-GB" sz="1600" b="0" i="0" u="none" strike="noStrike" dirty="0">
                <a:solidFill>
                  <a:srgbClr val="222222"/>
                </a:solidFill>
                <a:effectLst/>
                <a:latin typeface="Arial" panose="020B0604020202020204" pitchFamily="34" charset="0"/>
                <a:hlinkClick r:id="rId2"/>
              </a:rPr>
              <a:t>, 1087-1102.</a:t>
            </a:r>
            <a:endParaRPr lang="en-US" sz="1600" dirty="0"/>
          </a:p>
        </p:txBody>
      </p:sp>
    </p:spTree>
    <p:extLst>
      <p:ext uri="{BB962C8B-B14F-4D97-AF65-F5344CB8AC3E}">
        <p14:creationId xmlns:p14="http://schemas.microsoft.com/office/powerpoint/2010/main" val="42623300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8117-73AD-6E54-51AC-608C838F3C59}"/>
              </a:ext>
            </a:extLst>
          </p:cNvPr>
          <p:cNvSpPr>
            <a:spLocks noGrp="1"/>
          </p:cNvSpPr>
          <p:nvPr>
            <p:ph type="title"/>
          </p:nvPr>
        </p:nvSpPr>
        <p:spPr>
          <a:xfrm>
            <a:off x="829874" y="228600"/>
            <a:ext cx="10023183" cy="1001486"/>
          </a:xfrm>
        </p:spPr>
        <p:txBody>
          <a:bodyPr vert="horz" lIns="91440" tIns="45720" rIns="91440" bIns="45720" rtlCol="0" anchor="ctr">
            <a:normAutofit/>
          </a:bodyPr>
          <a:lstStyle/>
          <a:p>
            <a:r>
              <a:rPr lang="en-US" dirty="0"/>
              <a:t>The Network Theory of Internationalisation</a:t>
            </a:r>
            <a:endParaRPr lang="en-US" kern="1200" dirty="0">
              <a:solidFill>
                <a:schemeClr val="tx1"/>
              </a:solidFill>
              <a:latin typeface="+mj-lt"/>
              <a:ea typeface="+mj-ea"/>
              <a:cs typeface="+mj-cs"/>
            </a:endParaRPr>
          </a:p>
        </p:txBody>
      </p:sp>
      <p:sp>
        <p:nvSpPr>
          <p:cNvPr id="10" name="Content Placeholder 9">
            <a:extLst>
              <a:ext uri="{FF2B5EF4-FFF2-40B4-BE49-F238E27FC236}">
                <a16:creationId xmlns:a16="http://schemas.microsoft.com/office/drawing/2014/main" id="{D7AFEAD8-4695-583B-9CCC-BEB203240C16}"/>
              </a:ext>
            </a:extLst>
          </p:cNvPr>
          <p:cNvSpPr>
            <a:spLocks noGrp="1"/>
          </p:cNvSpPr>
          <p:nvPr>
            <p:ph idx="1"/>
          </p:nvPr>
        </p:nvSpPr>
        <p:spPr>
          <a:xfrm>
            <a:off x="829874" y="1502230"/>
            <a:ext cx="4950440" cy="4626427"/>
          </a:xfrm>
        </p:spPr>
        <p:txBody>
          <a:bodyPr vert="horz" lIns="91440" tIns="45720" rIns="91440" bIns="45720" rtlCol="0">
            <a:normAutofit fontScale="92500" lnSpcReduction="10000"/>
          </a:bodyPr>
          <a:lstStyle/>
          <a:p>
            <a:pPr indent="-228600" algn="just">
              <a:lnSpc>
                <a:spcPct val="150000"/>
              </a:lnSpc>
              <a:buFont typeface="Arial" panose="020B0604020202020204" pitchFamily="34" charset="0"/>
              <a:buChar char="•"/>
            </a:pPr>
            <a:r>
              <a:rPr lang="en-GB" sz="1400" dirty="0"/>
              <a:t>The network theory of internationalisation emphasizes the importance of establishing and developing long-term relationships with participants in foreign markets.</a:t>
            </a:r>
          </a:p>
          <a:p>
            <a:pPr indent="-228600" algn="just">
              <a:lnSpc>
                <a:spcPct val="150000"/>
              </a:lnSpc>
              <a:buFont typeface="Arial" panose="020B0604020202020204" pitchFamily="34" charset="0"/>
              <a:buChar char="•"/>
            </a:pPr>
            <a:r>
              <a:rPr lang="en-GB" sz="1400" dirty="0"/>
              <a:t> It involves cultivating business relationships with customers, suppliers, distributors and governments of the foreign environment. </a:t>
            </a:r>
          </a:p>
          <a:p>
            <a:pPr indent="-228600" algn="just">
              <a:lnSpc>
                <a:spcPct val="150000"/>
              </a:lnSpc>
              <a:buFont typeface="Arial" panose="020B0604020202020204" pitchFamily="34" charset="0"/>
              <a:buChar char="•"/>
            </a:pPr>
            <a:r>
              <a:rPr lang="en-GB" sz="1400" dirty="0"/>
              <a:t>This implies that companies considering international expansion into foreign markets must make effort to develop their business networks (Johanson and </a:t>
            </a:r>
            <a:r>
              <a:rPr lang="en-GB" sz="1400" dirty="0" err="1"/>
              <a:t>Mattsson</a:t>
            </a:r>
            <a:r>
              <a:rPr lang="en-GB" sz="1400" dirty="0"/>
              <a:t> 1988).</a:t>
            </a:r>
          </a:p>
          <a:p>
            <a:pPr indent="-228600" algn="just">
              <a:lnSpc>
                <a:spcPct val="150000"/>
              </a:lnSpc>
              <a:buFont typeface="Arial" panose="020B0604020202020204" pitchFamily="34" charset="0"/>
              <a:buChar char="•"/>
            </a:pPr>
            <a:r>
              <a:rPr lang="en-GB" sz="1400" dirty="0"/>
              <a:t>A company’s position in a network and the nature of relationship it enjoys within the network is a prerequisite for success in its internationalisation process.</a:t>
            </a:r>
          </a:p>
          <a:p>
            <a:pPr indent="-228600" algn="just">
              <a:lnSpc>
                <a:spcPct val="150000"/>
              </a:lnSpc>
              <a:buFont typeface="Arial" panose="020B0604020202020204" pitchFamily="34" charset="0"/>
              <a:buChar char="•"/>
            </a:pPr>
            <a:endParaRPr lang="en-US" sz="1800" dirty="0">
              <a:latin typeface="+mn-lt"/>
              <a:ea typeface="+mn-ea"/>
              <a:cs typeface="+mn-cs"/>
            </a:endParaRPr>
          </a:p>
          <a:p>
            <a:pPr indent="-228600" algn="just">
              <a:lnSpc>
                <a:spcPct val="150000"/>
              </a:lnSpc>
              <a:buFont typeface="Arial" panose="020B0604020202020204" pitchFamily="34" charset="0"/>
              <a:buChar char="•"/>
            </a:pPr>
            <a:endParaRPr lang="en-US" sz="1800" dirty="0">
              <a:latin typeface="+mn-lt"/>
              <a:ea typeface="+mn-ea"/>
              <a:cs typeface="+mn-cs"/>
            </a:endParaRPr>
          </a:p>
          <a:p>
            <a:pPr indent="-228600">
              <a:buFont typeface="Arial" panose="020B0604020202020204" pitchFamily="34" charset="0"/>
              <a:buChar char="•"/>
            </a:pPr>
            <a:endParaRPr lang="en-US" sz="1600" dirty="0">
              <a:latin typeface="+mn-lt"/>
              <a:ea typeface="+mn-ea"/>
              <a:cs typeface="+mn-cs"/>
            </a:endParaRPr>
          </a:p>
        </p:txBody>
      </p:sp>
      <p:sp>
        <p:nvSpPr>
          <p:cNvPr id="3" name="TextBox 2">
            <a:extLst>
              <a:ext uri="{FF2B5EF4-FFF2-40B4-BE49-F238E27FC236}">
                <a16:creationId xmlns:a16="http://schemas.microsoft.com/office/drawing/2014/main" id="{65F6BCEE-9F52-DCD4-6F53-D2B197F6F68D}"/>
              </a:ext>
            </a:extLst>
          </p:cNvPr>
          <p:cNvSpPr txBox="1"/>
          <p:nvPr/>
        </p:nvSpPr>
        <p:spPr>
          <a:xfrm>
            <a:off x="829875" y="5390423"/>
            <a:ext cx="3321476" cy="338554"/>
          </a:xfrm>
          <a:prstGeom prst="rect">
            <a:avLst/>
          </a:prstGeom>
          <a:noFill/>
        </p:spPr>
        <p:txBody>
          <a:bodyPr wrap="square" rtlCol="0">
            <a:spAutoFit/>
          </a:bodyPr>
          <a:lstStyle/>
          <a:p>
            <a:r>
              <a:rPr lang="en-GB" sz="1600" b="0" i="0" u="none" strike="noStrike" dirty="0">
                <a:solidFill>
                  <a:srgbClr val="222222"/>
                </a:solidFill>
                <a:effectLst/>
                <a:latin typeface="Arial" panose="020B0604020202020204" pitchFamily="34" charset="0"/>
                <a:hlinkClick r:id="rId2"/>
              </a:rPr>
              <a:t>.</a:t>
            </a:r>
            <a:endParaRPr lang="en-US" sz="1600" dirty="0"/>
          </a:p>
        </p:txBody>
      </p:sp>
      <p:pic>
        <p:nvPicPr>
          <p:cNvPr id="1026" name="Picture 2" descr="Network Theory of Internationalization ...">
            <a:extLst>
              <a:ext uri="{FF2B5EF4-FFF2-40B4-BE49-F238E27FC236}">
                <a16:creationId xmlns:a16="http://schemas.microsoft.com/office/drawing/2014/main" id="{E6A484F9-B22C-A04C-9F12-484364103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0313" y="1502230"/>
            <a:ext cx="6237515" cy="4626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87930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A7B91-796D-78FE-C7F0-FC9F11245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12AEE-7A8F-7D55-8967-AF05CBC988BE}"/>
              </a:ext>
            </a:extLst>
          </p:cNvPr>
          <p:cNvSpPr>
            <a:spLocks noGrp="1"/>
          </p:cNvSpPr>
          <p:nvPr>
            <p:ph type="title"/>
          </p:nvPr>
        </p:nvSpPr>
        <p:spPr>
          <a:xfrm>
            <a:off x="829874" y="228600"/>
            <a:ext cx="10023183" cy="1001486"/>
          </a:xfrm>
        </p:spPr>
        <p:txBody>
          <a:bodyPr vert="horz" lIns="91440" tIns="45720" rIns="91440" bIns="45720" rtlCol="0" anchor="ctr">
            <a:normAutofit/>
          </a:bodyPr>
          <a:lstStyle/>
          <a:p>
            <a:pPr algn="ctr"/>
            <a:r>
              <a:rPr lang="en-US" dirty="0"/>
              <a:t>The Born Global Theory</a:t>
            </a:r>
            <a:endParaRPr lang="en-US" kern="1200" dirty="0">
              <a:solidFill>
                <a:schemeClr val="tx1"/>
              </a:solidFill>
              <a:latin typeface="+mj-lt"/>
              <a:ea typeface="+mj-ea"/>
              <a:cs typeface="+mj-cs"/>
            </a:endParaRPr>
          </a:p>
        </p:txBody>
      </p:sp>
      <p:sp>
        <p:nvSpPr>
          <p:cNvPr id="10" name="Content Placeholder 9">
            <a:extLst>
              <a:ext uri="{FF2B5EF4-FFF2-40B4-BE49-F238E27FC236}">
                <a16:creationId xmlns:a16="http://schemas.microsoft.com/office/drawing/2014/main" id="{DC4AF975-A523-F920-91B0-F9B2F61EC6EC}"/>
              </a:ext>
            </a:extLst>
          </p:cNvPr>
          <p:cNvSpPr>
            <a:spLocks noGrp="1"/>
          </p:cNvSpPr>
          <p:nvPr>
            <p:ph idx="1"/>
          </p:nvPr>
        </p:nvSpPr>
        <p:spPr>
          <a:xfrm>
            <a:off x="511629" y="1502230"/>
            <a:ext cx="5366657" cy="4626427"/>
          </a:xfrm>
        </p:spPr>
        <p:txBody>
          <a:bodyPr vert="horz" lIns="91440" tIns="45720" rIns="91440" bIns="45720" rtlCol="0">
            <a:normAutofit fontScale="70000" lnSpcReduction="20000"/>
          </a:bodyPr>
          <a:lstStyle/>
          <a:p>
            <a:pPr marL="0" indent="0" algn="just">
              <a:lnSpc>
                <a:spcPct val="150000"/>
              </a:lnSpc>
              <a:buNone/>
            </a:pPr>
            <a:r>
              <a:rPr lang="en-GB" dirty="0"/>
              <a:t>Born Global Firm are firms that from inception, seek to derive competitive advantage through the use of their resources and the sale of their outputs in multiple countries (Oviatt and McDougall 1994).</a:t>
            </a:r>
          </a:p>
          <a:p>
            <a:pPr marL="0" indent="0" algn="just">
              <a:lnSpc>
                <a:spcPct val="150000"/>
              </a:lnSpc>
              <a:buNone/>
            </a:pPr>
            <a:r>
              <a:rPr lang="en-GB" dirty="0"/>
              <a:t>Other names by which they are called includes:</a:t>
            </a:r>
          </a:p>
          <a:p>
            <a:pPr algn="just">
              <a:lnSpc>
                <a:spcPct val="150000"/>
              </a:lnSpc>
            </a:pPr>
            <a:r>
              <a:rPr lang="en-GB" dirty="0"/>
              <a:t>Global start-ups (Oviatt and McDougall 1994).</a:t>
            </a:r>
          </a:p>
          <a:p>
            <a:pPr algn="just">
              <a:lnSpc>
                <a:spcPct val="150000"/>
              </a:lnSpc>
            </a:pPr>
            <a:r>
              <a:rPr lang="en-GB" dirty="0"/>
              <a:t>International new ventures (McDougall et al 1994) </a:t>
            </a:r>
          </a:p>
          <a:p>
            <a:pPr algn="just">
              <a:lnSpc>
                <a:spcPct val="150000"/>
              </a:lnSpc>
            </a:pPr>
            <a:r>
              <a:rPr lang="en-GB" dirty="0"/>
              <a:t>Instant international (Preece et al 1999)</a:t>
            </a:r>
          </a:p>
          <a:p>
            <a:pPr marL="0" indent="0" algn="just">
              <a:lnSpc>
                <a:spcPct val="150000"/>
              </a:lnSpc>
              <a:buNone/>
            </a:pPr>
            <a:endParaRPr lang="en-GB" dirty="0"/>
          </a:p>
          <a:p>
            <a:pPr marL="0" indent="0" algn="just">
              <a:lnSpc>
                <a:spcPct val="150000"/>
              </a:lnSpc>
              <a:buNone/>
            </a:pPr>
            <a:endParaRPr lang="en-US" sz="1800" dirty="0">
              <a:latin typeface="+mn-lt"/>
              <a:ea typeface="+mn-ea"/>
              <a:cs typeface="+mn-cs"/>
            </a:endParaRPr>
          </a:p>
          <a:p>
            <a:pPr indent="-228600" algn="just">
              <a:lnSpc>
                <a:spcPct val="150000"/>
              </a:lnSpc>
              <a:buFont typeface="Arial" panose="020B0604020202020204" pitchFamily="34" charset="0"/>
              <a:buChar char="•"/>
            </a:pPr>
            <a:endParaRPr lang="en-US" sz="1800" dirty="0">
              <a:latin typeface="+mn-lt"/>
              <a:ea typeface="+mn-ea"/>
              <a:cs typeface="+mn-cs"/>
            </a:endParaRPr>
          </a:p>
          <a:p>
            <a:pPr indent="-228600">
              <a:buFont typeface="Arial" panose="020B0604020202020204" pitchFamily="34" charset="0"/>
              <a:buChar char="•"/>
            </a:pPr>
            <a:endParaRPr lang="en-US" sz="1600" dirty="0">
              <a:latin typeface="+mn-lt"/>
              <a:ea typeface="+mn-ea"/>
              <a:cs typeface="+mn-cs"/>
            </a:endParaRPr>
          </a:p>
        </p:txBody>
      </p:sp>
      <p:sp>
        <p:nvSpPr>
          <p:cNvPr id="3" name="TextBox 2">
            <a:extLst>
              <a:ext uri="{FF2B5EF4-FFF2-40B4-BE49-F238E27FC236}">
                <a16:creationId xmlns:a16="http://schemas.microsoft.com/office/drawing/2014/main" id="{EF42D403-8550-2AF2-2105-0454C8437DF4}"/>
              </a:ext>
            </a:extLst>
          </p:cNvPr>
          <p:cNvSpPr txBox="1"/>
          <p:nvPr/>
        </p:nvSpPr>
        <p:spPr>
          <a:xfrm>
            <a:off x="829875" y="5390423"/>
            <a:ext cx="3321476" cy="338554"/>
          </a:xfrm>
          <a:prstGeom prst="rect">
            <a:avLst/>
          </a:prstGeom>
          <a:noFill/>
        </p:spPr>
        <p:txBody>
          <a:bodyPr wrap="square" rtlCol="0">
            <a:spAutoFit/>
          </a:bodyPr>
          <a:lstStyle/>
          <a:p>
            <a:r>
              <a:rPr lang="en-GB" sz="1600" b="0" i="0" u="none" strike="noStrike" dirty="0">
                <a:solidFill>
                  <a:srgbClr val="222222"/>
                </a:solidFill>
                <a:effectLst/>
                <a:latin typeface="Arial" panose="020B0604020202020204" pitchFamily="34" charset="0"/>
                <a:hlinkClick r:id="rId2"/>
              </a:rPr>
              <a:t>.</a:t>
            </a:r>
            <a:endParaRPr lang="en-US" sz="1600" dirty="0"/>
          </a:p>
        </p:txBody>
      </p:sp>
      <p:pic>
        <p:nvPicPr>
          <p:cNvPr id="5" name="Picture 4" descr="Can a Firm be Born Global? by on Prezi">
            <a:extLst>
              <a:ext uri="{FF2B5EF4-FFF2-40B4-BE49-F238E27FC236}">
                <a16:creationId xmlns:a16="http://schemas.microsoft.com/office/drawing/2014/main" id="{CD442D8E-7378-9C35-5971-EF04A9EE514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08914" y="1502230"/>
            <a:ext cx="5502910" cy="4125684"/>
          </a:xfrm>
          <a:prstGeom prst="rect">
            <a:avLst/>
          </a:prstGeom>
          <a:noFill/>
          <a:ln>
            <a:noFill/>
          </a:ln>
        </p:spPr>
      </p:pic>
    </p:spTree>
    <p:extLst>
      <p:ext uri="{BB962C8B-B14F-4D97-AF65-F5344CB8AC3E}">
        <p14:creationId xmlns:p14="http://schemas.microsoft.com/office/powerpoint/2010/main" val="183418517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CF42-CA51-A228-C66D-A765FB7DBE6A}"/>
              </a:ext>
            </a:extLst>
          </p:cNvPr>
          <p:cNvSpPr>
            <a:spLocks noGrp="1"/>
          </p:cNvSpPr>
          <p:nvPr>
            <p:ph type="title"/>
          </p:nvPr>
        </p:nvSpPr>
        <p:spPr>
          <a:xfrm>
            <a:off x="7399298" y="2090056"/>
            <a:ext cx="4618529" cy="1853673"/>
          </a:xfrm>
        </p:spPr>
        <p:txBody>
          <a:bodyPr vert="horz" lIns="91440" tIns="45720" rIns="91440" bIns="45720" rtlCol="0" anchor="b">
            <a:normAutofit fontScale="90000"/>
          </a:bodyPr>
          <a:lstStyle/>
          <a:p>
            <a:pPr algn="ctr"/>
            <a:r>
              <a:rPr lang="en-US" sz="3800" dirty="0">
                <a:solidFill>
                  <a:schemeClr val="tx1"/>
                </a:solidFill>
                <a:latin typeface="+mj-lt"/>
                <a:ea typeface="+mj-ea"/>
                <a:cs typeface="+mj-cs"/>
              </a:rPr>
              <a:t>Case Study: Analyzing the External Environment using the PESTEL Framework</a:t>
            </a:r>
          </a:p>
        </p:txBody>
      </p:sp>
      <p:pic>
        <p:nvPicPr>
          <p:cNvPr id="7170" name="Picture 2" descr="Any Questions? | ATD">
            <a:extLst>
              <a:ext uri="{FF2B5EF4-FFF2-40B4-BE49-F238E27FC236}">
                <a16:creationId xmlns:a16="http://schemas.microsoft.com/office/drawing/2014/main" id="{651500CC-8D6A-E44D-BFC4-747719EEDE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2425"/>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16276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ung 30" descr="Discuss and Analyse the following">
            <a:extLst>
              <a:ext uri="{FF2B5EF4-FFF2-40B4-BE49-F238E27FC236}">
                <a16:creationId xmlns:a16="http://schemas.microsoft.com/office/drawing/2014/main" id="{43EC26D6-E705-C0C0-9AA1-3601E195E91D}"/>
              </a:ext>
            </a:extLst>
          </p:cNvPr>
          <p:cNvGrpSpPr/>
          <p:nvPr/>
        </p:nvGrpSpPr>
        <p:grpSpPr>
          <a:xfrm>
            <a:off x="2084354" y="1444891"/>
            <a:ext cx="8299967" cy="715291"/>
            <a:chOff x="546100" y="5884280"/>
            <a:chExt cx="8077200" cy="803274"/>
          </a:xfrm>
        </p:grpSpPr>
        <p:sp>
          <p:nvSpPr>
            <p:cNvPr id="5" name="AutoShape 17">
              <a:extLst>
                <a:ext uri="{FF2B5EF4-FFF2-40B4-BE49-F238E27FC236}">
                  <a16:creationId xmlns:a16="http://schemas.microsoft.com/office/drawing/2014/main" id="{424924EF-117C-9F26-41A4-BF62ECDE54F3}"/>
                </a:ext>
              </a:extLst>
            </p:cNvPr>
            <p:cNvSpPr>
              <a:spLocks noChangeArrowheads="1"/>
            </p:cNvSpPr>
            <p:nvPr/>
          </p:nvSpPr>
          <p:spPr bwMode="auto">
            <a:xfrm>
              <a:off x="546100" y="5884280"/>
              <a:ext cx="8077200" cy="803274"/>
            </a:xfrm>
            <a:prstGeom prst="roundRect">
              <a:avLst>
                <a:gd name="adj" fmla="val 938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hteck 13">
              <a:extLst>
                <a:ext uri="{FF2B5EF4-FFF2-40B4-BE49-F238E27FC236}">
                  <a16:creationId xmlns:a16="http://schemas.microsoft.com/office/drawing/2014/main" id="{F7F79EDB-C191-68C9-A9E4-A16FFEEC50A5}"/>
                </a:ext>
              </a:extLst>
            </p:cNvPr>
            <p:cNvSpPr/>
            <p:nvPr/>
          </p:nvSpPr>
          <p:spPr>
            <a:xfrm>
              <a:off x="1553748" y="6049751"/>
              <a:ext cx="6904451" cy="4147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Discuss and analyse the following case example</a:t>
              </a:r>
            </a:p>
          </p:txBody>
        </p:sp>
      </p:grpSp>
      <p:pic>
        <p:nvPicPr>
          <p:cNvPr id="7" name="Bild 14">
            <a:extLst>
              <a:ext uri="{FF2B5EF4-FFF2-40B4-BE49-F238E27FC236}">
                <a16:creationId xmlns:a16="http://schemas.microsoft.com/office/drawing/2014/main" id="{8E61713C-7A52-F2DC-1C77-CDCE2103D25D}"/>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17044" y="1444891"/>
            <a:ext cx="731401" cy="715291"/>
          </a:xfrm>
          <a:prstGeom prst="rect">
            <a:avLst/>
          </a:prstGeom>
        </p:spPr>
      </p:pic>
      <p:sp>
        <p:nvSpPr>
          <p:cNvPr id="9" name="Abgerundetes Rechteck 9">
            <a:extLst>
              <a:ext uri="{FF2B5EF4-FFF2-40B4-BE49-F238E27FC236}">
                <a16:creationId xmlns:a16="http://schemas.microsoft.com/office/drawing/2014/main" id="{1D365320-A848-C067-CF09-E5E5C949CF52}"/>
              </a:ext>
            </a:extLst>
          </p:cNvPr>
          <p:cNvSpPr/>
          <p:nvPr/>
        </p:nvSpPr>
        <p:spPr>
          <a:xfrm>
            <a:off x="2084353" y="2285761"/>
            <a:ext cx="8299968" cy="170599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Textfeld 16">
            <a:extLst>
              <a:ext uri="{FF2B5EF4-FFF2-40B4-BE49-F238E27FC236}">
                <a16:creationId xmlns:a16="http://schemas.microsoft.com/office/drawing/2014/main" id="{77DD4E71-1611-7826-2B63-E4C52DB6A752}"/>
              </a:ext>
            </a:extLst>
          </p:cNvPr>
          <p:cNvSpPr txBox="1"/>
          <p:nvPr/>
        </p:nvSpPr>
        <p:spPr>
          <a:xfrm>
            <a:off x="4009444" y="2846389"/>
            <a:ext cx="2086555" cy="1015663"/>
          </a:xfrm>
          <a:prstGeom prst="rect">
            <a:avLst/>
          </a:prstGeom>
          <a:noFill/>
        </p:spPr>
        <p:txBody>
          <a:bodyPr wrap="square" rtlCol="0">
            <a:spAutoFit/>
          </a:bodyPr>
          <a:lstStyle/>
          <a:p>
            <a:r>
              <a:rPr lang="de-DE" sz="2000" dirty="0"/>
              <a:t>Andreas Heinecke</a:t>
            </a:r>
          </a:p>
          <a:p>
            <a:r>
              <a:rPr lang="de-DE" sz="2000" dirty="0"/>
              <a:t>Dialogue Social Enterprises</a:t>
            </a:r>
          </a:p>
        </p:txBody>
      </p:sp>
      <p:pic>
        <p:nvPicPr>
          <p:cNvPr id="12" name="Picture 11">
            <a:extLst>
              <a:ext uri="{FF2B5EF4-FFF2-40B4-BE49-F238E27FC236}">
                <a16:creationId xmlns:a16="http://schemas.microsoft.com/office/drawing/2014/main" id="{BD69B872-6E3D-5961-2D9F-2C6A72407EBA}"/>
              </a:ext>
            </a:extLst>
          </p:cNvPr>
          <p:cNvPicPr>
            <a:picLocks noChangeAspect="1"/>
          </p:cNvPicPr>
          <p:nvPr/>
        </p:nvPicPr>
        <p:blipFill>
          <a:blip r:embed="rId3"/>
          <a:srcRect/>
          <a:stretch/>
        </p:blipFill>
        <p:spPr>
          <a:xfrm>
            <a:off x="8857786" y="2596725"/>
            <a:ext cx="1060960" cy="1060960"/>
          </a:xfrm>
          <a:prstGeom prst="rect">
            <a:avLst/>
          </a:prstGeom>
        </p:spPr>
      </p:pic>
      <p:pic>
        <p:nvPicPr>
          <p:cNvPr id="13" name="Picture 2" descr="Image result for dialogue social enterprise">
            <a:extLst>
              <a:ext uri="{FF2B5EF4-FFF2-40B4-BE49-F238E27FC236}">
                <a16:creationId xmlns:a16="http://schemas.microsoft.com/office/drawing/2014/main" id="{6F8C3461-3FC3-70BC-4C53-B019044979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0828" y="2627971"/>
            <a:ext cx="1658955" cy="125386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5">
            <a:extLst>
              <a:ext uri="{FF2B5EF4-FFF2-40B4-BE49-F238E27FC236}">
                <a16:creationId xmlns:a16="http://schemas.microsoft.com/office/drawing/2014/main" id="{5E01EA83-7996-278D-556C-89E107DE867A}"/>
              </a:ext>
            </a:extLst>
          </p:cNvPr>
          <p:cNvSpPr/>
          <p:nvPr/>
        </p:nvSpPr>
        <p:spPr>
          <a:xfrm>
            <a:off x="2151063" y="4140159"/>
            <a:ext cx="7921696" cy="2308324"/>
          </a:xfrm>
          <a:prstGeom prst="rect">
            <a:avLst/>
          </a:prstGeom>
        </p:spPr>
        <p:txBody>
          <a:bodyPr wrap="square">
            <a:spAutoFit/>
          </a:bodyPr>
          <a:lstStyle/>
          <a:p>
            <a:r>
              <a:rPr lang="en-US"/>
              <a:t>What is the problem?</a:t>
            </a:r>
          </a:p>
          <a:p>
            <a:r>
              <a:rPr lang="en-US"/>
              <a:t>How did the entrepreneur identify the problem?</a:t>
            </a:r>
          </a:p>
          <a:p>
            <a:r>
              <a:rPr lang="en-US"/>
              <a:t>What type of entrepreneurship is this?</a:t>
            </a:r>
          </a:p>
          <a:p>
            <a:r>
              <a:rPr lang="en-US"/>
              <a:t>What is the key idea of this example?</a:t>
            </a:r>
          </a:p>
          <a:p>
            <a:r>
              <a:rPr lang="en-US"/>
              <a:t>What is the innovation?</a:t>
            </a:r>
          </a:p>
          <a:p>
            <a:r>
              <a:rPr lang="en-US"/>
              <a:t>Who benefits from their product/ service directly and how indirectly?</a:t>
            </a:r>
          </a:p>
          <a:p>
            <a:r>
              <a:rPr lang="en-US"/>
              <a:t>What is (are) their income stream(s)?</a:t>
            </a:r>
          </a:p>
          <a:p>
            <a:r>
              <a:rPr lang="en-US"/>
              <a:t>How might you bring this to a new market?</a:t>
            </a:r>
          </a:p>
        </p:txBody>
      </p:sp>
      <p:sp>
        <p:nvSpPr>
          <p:cNvPr id="2" name="TextBox 1">
            <a:extLst>
              <a:ext uri="{FF2B5EF4-FFF2-40B4-BE49-F238E27FC236}">
                <a16:creationId xmlns:a16="http://schemas.microsoft.com/office/drawing/2014/main" id="{8C400F7A-03C9-95FA-16CC-AD9C98CB1A49}"/>
              </a:ext>
            </a:extLst>
          </p:cNvPr>
          <p:cNvSpPr txBox="1"/>
          <p:nvPr/>
        </p:nvSpPr>
        <p:spPr>
          <a:xfrm>
            <a:off x="2357120" y="2204720"/>
            <a:ext cx="931665" cy="1862048"/>
          </a:xfrm>
          <a:prstGeom prst="rect">
            <a:avLst/>
          </a:prstGeom>
          <a:noFill/>
        </p:spPr>
        <p:txBody>
          <a:bodyPr wrap="none" rtlCol="0">
            <a:spAutoFit/>
          </a:bodyPr>
          <a:lstStyle/>
          <a:p>
            <a:r>
              <a:rPr lang="en-US" sz="11500"/>
              <a:t>1</a:t>
            </a:r>
          </a:p>
        </p:txBody>
      </p:sp>
    </p:spTree>
    <p:extLst>
      <p:ext uri="{BB962C8B-B14F-4D97-AF65-F5344CB8AC3E}">
        <p14:creationId xmlns:p14="http://schemas.microsoft.com/office/powerpoint/2010/main" val="100049271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ung 30" descr="Discuss and Analyse the following">
            <a:extLst>
              <a:ext uri="{FF2B5EF4-FFF2-40B4-BE49-F238E27FC236}">
                <a16:creationId xmlns:a16="http://schemas.microsoft.com/office/drawing/2014/main" id="{43EC26D6-E705-C0C0-9AA1-3601E195E91D}"/>
              </a:ext>
            </a:extLst>
          </p:cNvPr>
          <p:cNvGrpSpPr/>
          <p:nvPr/>
        </p:nvGrpSpPr>
        <p:grpSpPr>
          <a:xfrm>
            <a:off x="2084354" y="1262011"/>
            <a:ext cx="8299967" cy="715291"/>
            <a:chOff x="546100" y="5884280"/>
            <a:chExt cx="8077200" cy="803274"/>
          </a:xfrm>
        </p:grpSpPr>
        <p:sp>
          <p:nvSpPr>
            <p:cNvPr id="5" name="AutoShape 17">
              <a:extLst>
                <a:ext uri="{FF2B5EF4-FFF2-40B4-BE49-F238E27FC236}">
                  <a16:creationId xmlns:a16="http://schemas.microsoft.com/office/drawing/2014/main" id="{424924EF-117C-9F26-41A4-BF62ECDE54F3}"/>
                </a:ext>
              </a:extLst>
            </p:cNvPr>
            <p:cNvSpPr>
              <a:spLocks noChangeArrowheads="1"/>
            </p:cNvSpPr>
            <p:nvPr/>
          </p:nvSpPr>
          <p:spPr bwMode="auto">
            <a:xfrm>
              <a:off x="546100" y="5884280"/>
              <a:ext cx="8077200" cy="803274"/>
            </a:xfrm>
            <a:prstGeom prst="roundRect">
              <a:avLst>
                <a:gd name="adj" fmla="val 938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hteck 13">
              <a:extLst>
                <a:ext uri="{FF2B5EF4-FFF2-40B4-BE49-F238E27FC236}">
                  <a16:creationId xmlns:a16="http://schemas.microsoft.com/office/drawing/2014/main" id="{F7F79EDB-C191-68C9-A9E4-A16FFEEC50A5}"/>
                </a:ext>
              </a:extLst>
            </p:cNvPr>
            <p:cNvSpPr/>
            <p:nvPr/>
          </p:nvSpPr>
          <p:spPr>
            <a:xfrm>
              <a:off x="1553748" y="6049751"/>
              <a:ext cx="6904451" cy="4147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Discuss and analyse the following case example</a:t>
              </a:r>
            </a:p>
          </p:txBody>
        </p:sp>
      </p:grpSp>
      <p:pic>
        <p:nvPicPr>
          <p:cNvPr id="7" name="Bild 14">
            <a:extLst>
              <a:ext uri="{FF2B5EF4-FFF2-40B4-BE49-F238E27FC236}">
                <a16:creationId xmlns:a16="http://schemas.microsoft.com/office/drawing/2014/main" id="{8E61713C-7A52-F2DC-1C77-CDCE2103D25D}"/>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17044" y="1302651"/>
            <a:ext cx="731401" cy="715291"/>
          </a:xfrm>
          <a:prstGeom prst="rect">
            <a:avLst/>
          </a:prstGeom>
        </p:spPr>
      </p:pic>
      <p:sp>
        <p:nvSpPr>
          <p:cNvPr id="14" name="Rechteck 5">
            <a:extLst>
              <a:ext uri="{FF2B5EF4-FFF2-40B4-BE49-F238E27FC236}">
                <a16:creationId xmlns:a16="http://schemas.microsoft.com/office/drawing/2014/main" id="{5E01EA83-7996-278D-556C-89E107DE867A}"/>
              </a:ext>
            </a:extLst>
          </p:cNvPr>
          <p:cNvSpPr/>
          <p:nvPr/>
        </p:nvSpPr>
        <p:spPr>
          <a:xfrm>
            <a:off x="2151063" y="4140159"/>
            <a:ext cx="7921696" cy="2308324"/>
          </a:xfrm>
          <a:prstGeom prst="rect">
            <a:avLst/>
          </a:prstGeom>
        </p:spPr>
        <p:txBody>
          <a:bodyPr wrap="square">
            <a:spAutoFit/>
          </a:bodyPr>
          <a:lstStyle/>
          <a:p>
            <a:r>
              <a:rPr lang="en-US"/>
              <a:t>What is the problem?</a:t>
            </a:r>
          </a:p>
          <a:p>
            <a:r>
              <a:rPr lang="en-US"/>
              <a:t>How did the entrepreneur identify the problem?</a:t>
            </a:r>
          </a:p>
          <a:p>
            <a:r>
              <a:rPr lang="en-US"/>
              <a:t>What type of entrepreneurship is this?</a:t>
            </a:r>
          </a:p>
          <a:p>
            <a:r>
              <a:rPr lang="en-US"/>
              <a:t>What is the key idea of this example?</a:t>
            </a:r>
          </a:p>
          <a:p>
            <a:r>
              <a:rPr lang="en-US"/>
              <a:t>What is the innovation?</a:t>
            </a:r>
          </a:p>
          <a:p>
            <a:r>
              <a:rPr lang="en-US"/>
              <a:t>Who benefits from their product/ service directly and how indirectly?</a:t>
            </a:r>
          </a:p>
          <a:p>
            <a:r>
              <a:rPr lang="en-US"/>
              <a:t>What is (are) their income stream(s)?</a:t>
            </a:r>
          </a:p>
          <a:p>
            <a:r>
              <a:rPr lang="en-US"/>
              <a:t>How might you bring this to a new market?</a:t>
            </a:r>
          </a:p>
        </p:txBody>
      </p:sp>
      <p:grpSp>
        <p:nvGrpSpPr>
          <p:cNvPr id="3" name="Group 2">
            <a:extLst>
              <a:ext uri="{FF2B5EF4-FFF2-40B4-BE49-F238E27FC236}">
                <a16:creationId xmlns:a16="http://schemas.microsoft.com/office/drawing/2014/main" id="{0CD9A061-596E-0F65-692C-C363CCB6E102}"/>
              </a:ext>
            </a:extLst>
          </p:cNvPr>
          <p:cNvGrpSpPr/>
          <p:nvPr/>
        </p:nvGrpSpPr>
        <p:grpSpPr>
          <a:xfrm>
            <a:off x="2084353" y="2103120"/>
            <a:ext cx="8299968" cy="1862048"/>
            <a:chOff x="2084353" y="2194560"/>
            <a:chExt cx="8299968" cy="1862048"/>
          </a:xfrm>
        </p:grpSpPr>
        <p:sp>
          <p:nvSpPr>
            <p:cNvPr id="9" name="Abgerundetes Rechteck 9">
              <a:extLst>
                <a:ext uri="{FF2B5EF4-FFF2-40B4-BE49-F238E27FC236}">
                  <a16:creationId xmlns:a16="http://schemas.microsoft.com/office/drawing/2014/main" id="{1D365320-A848-C067-CF09-E5E5C949CF52}"/>
                </a:ext>
              </a:extLst>
            </p:cNvPr>
            <p:cNvSpPr/>
            <p:nvPr/>
          </p:nvSpPr>
          <p:spPr>
            <a:xfrm>
              <a:off x="2084353" y="2285761"/>
              <a:ext cx="8299968" cy="170599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Textfeld 16">
              <a:extLst>
                <a:ext uri="{FF2B5EF4-FFF2-40B4-BE49-F238E27FC236}">
                  <a16:creationId xmlns:a16="http://schemas.microsoft.com/office/drawing/2014/main" id="{77DD4E71-1611-7826-2B63-E4C52DB6A752}"/>
                </a:ext>
              </a:extLst>
            </p:cNvPr>
            <p:cNvSpPr txBox="1"/>
            <p:nvPr/>
          </p:nvSpPr>
          <p:spPr>
            <a:xfrm>
              <a:off x="3653844" y="2663509"/>
              <a:ext cx="2228796" cy="1015663"/>
            </a:xfrm>
            <a:prstGeom prst="rect">
              <a:avLst/>
            </a:prstGeom>
            <a:noFill/>
          </p:spPr>
          <p:txBody>
            <a:bodyPr wrap="square" rtlCol="0">
              <a:spAutoFit/>
            </a:bodyPr>
            <a:lstStyle/>
            <a:p>
              <a:r>
                <a:rPr lang="de-DE" sz="2000"/>
                <a:t>Kristian </a:t>
              </a:r>
              <a:r>
                <a:rPr lang="de-DE" sz="2000" err="1"/>
                <a:t>Tapaninaho</a:t>
              </a:r>
              <a:r>
                <a:rPr lang="de-DE" sz="2000"/>
                <a:t> &amp; </a:t>
              </a:r>
              <a:r>
                <a:rPr lang="de-DE" sz="2000" err="1"/>
                <a:t>Darina</a:t>
              </a:r>
              <a:r>
                <a:rPr lang="de-DE" sz="2000"/>
                <a:t> Garland </a:t>
              </a:r>
            </a:p>
            <a:p>
              <a:r>
                <a:rPr lang="de-DE" sz="2000" err="1"/>
                <a:t>Ooni</a:t>
              </a:r>
              <a:endParaRPr lang="de-DE" sz="2000"/>
            </a:p>
          </p:txBody>
        </p:sp>
        <p:sp>
          <p:nvSpPr>
            <p:cNvPr id="2" name="TextBox 1">
              <a:extLst>
                <a:ext uri="{FF2B5EF4-FFF2-40B4-BE49-F238E27FC236}">
                  <a16:creationId xmlns:a16="http://schemas.microsoft.com/office/drawing/2014/main" id="{6636A793-FB49-9FA2-4918-AFA35A924188}"/>
                </a:ext>
              </a:extLst>
            </p:cNvPr>
            <p:cNvSpPr txBox="1"/>
            <p:nvPr/>
          </p:nvSpPr>
          <p:spPr>
            <a:xfrm>
              <a:off x="2468880" y="2194560"/>
              <a:ext cx="931665" cy="1862048"/>
            </a:xfrm>
            <a:prstGeom prst="rect">
              <a:avLst/>
            </a:prstGeom>
            <a:noFill/>
          </p:spPr>
          <p:txBody>
            <a:bodyPr wrap="none" rtlCol="0">
              <a:spAutoFit/>
            </a:bodyPr>
            <a:lstStyle/>
            <a:p>
              <a:r>
                <a:rPr lang="en-US" sz="11500" dirty="0"/>
                <a:t>2</a:t>
              </a:r>
            </a:p>
          </p:txBody>
        </p:sp>
      </p:grpSp>
      <p:pic>
        <p:nvPicPr>
          <p:cNvPr id="1030" name="Picture 6" descr="The Future of Pizza is Here: Introducing the Ooni Volt 12 ...">
            <a:extLst>
              <a:ext uri="{FF2B5EF4-FFF2-40B4-BE49-F238E27FC236}">
                <a16:creationId xmlns:a16="http://schemas.microsoft.com/office/drawing/2014/main" id="{B7B1B20E-2857-6F25-95E8-D5BECD5B52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8880" y="2493362"/>
            <a:ext cx="2082800" cy="10899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arina Garland and Kristian Tapaninaho | EY UK">
            <a:extLst>
              <a:ext uri="{FF2B5EF4-FFF2-40B4-BE49-F238E27FC236}">
                <a16:creationId xmlns:a16="http://schemas.microsoft.com/office/drawing/2014/main" id="{EB512FB1-0FCB-36EF-BCBE-131585DD05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1700" y="2521372"/>
            <a:ext cx="1536700" cy="1024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1813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ung 30" descr="Discuss and Analyse the following">
            <a:extLst>
              <a:ext uri="{FF2B5EF4-FFF2-40B4-BE49-F238E27FC236}">
                <a16:creationId xmlns:a16="http://schemas.microsoft.com/office/drawing/2014/main" id="{43EC26D6-E705-C0C0-9AA1-3601E195E91D}"/>
              </a:ext>
            </a:extLst>
          </p:cNvPr>
          <p:cNvGrpSpPr/>
          <p:nvPr/>
        </p:nvGrpSpPr>
        <p:grpSpPr>
          <a:xfrm>
            <a:off x="2084354" y="1262011"/>
            <a:ext cx="8299967" cy="715291"/>
            <a:chOff x="546100" y="5884280"/>
            <a:chExt cx="8077200" cy="803274"/>
          </a:xfrm>
        </p:grpSpPr>
        <p:sp>
          <p:nvSpPr>
            <p:cNvPr id="5" name="AutoShape 17">
              <a:extLst>
                <a:ext uri="{FF2B5EF4-FFF2-40B4-BE49-F238E27FC236}">
                  <a16:creationId xmlns:a16="http://schemas.microsoft.com/office/drawing/2014/main" id="{424924EF-117C-9F26-41A4-BF62ECDE54F3}"/>
                </a:ext>
              </a:extLst>
            </p:cNvPr>
            <p:cNvSpPr>
              <a:spLocks noChangeArrowheads="1"/>
            </p:cNvSpPr>
            <p:nvPr/>
          </p:nvSpPr>
          <p:spPr bwMode="auto">
            <a:xfrm>
              <a:off x="546100" y="5884280"/>
              <a:ext cx="8077200" cy="803274"/>
            </a:xfrm>
            <a:prstGeom prst="roundRect">
              <a:avLst>
                <a:gd name="adj" fmla="val 938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hteck 13">
              <a:extLst>
                <a:ext uri="{FF2B5EF4-FFF2-40B4-BE49-F238E27FC236}">
                  <a16:creationId xmlns:a16="http://schemas.microsoft.com/office/drawing/2014/main" id="{F7F79EDB-C191-68C9-A9E4-A16FFEEC50A5}"/>
                </a:ext>
              </a:extLst>
            </p:cNvPr>
            <p:cNvSpPr/>
            <p:nvPr/>
          </p:nvSpPr>
          <p:spPr>
            <a:xfrm>
              <a:off x="1553748" y="6049751"/>
              <a:ext cx="6904451" cy="4147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Discuss and analyse the following case example</a:t>
              </a:r>
            </a:p>
          </p:txBody>
        </p:sp>
      </p:grpSp>
      <p:pic>
        <p:nvPicPr>
          <p:cNvPr id="7" name="Bild 14">
            <a:extLst>
              <a:ext uri="{FF2B5EF4-FFF2-40B4-BE49-F238E27FC236}">
                <a16:creationId xmlns:a16="http://schemas.microsoft.com/office/drawing/2014/main" id="{8E61713C-7A52-F2DC-1C77-CDCE2103D25D}"/>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17044" y="1302651"/>
            <a:ext cx="731401" cy="715291"/>
          </a:xfrm>
          <a:prstGeom prst="rect">
            <a:avLst/>
          </a:prstGeom>
        </p:spPr>
      </p:pic>
      <p:sp>
        <p:nvSpPr>
          <p:cNvPr id="14" name="Rechteck 5">
            <a:extLst>
              <a:ext uri="{FF2B5EF4-FFF2-40B4-BE49-F238E27FC236}">
                <a16:creationId xmlns:a16="http://schemas.microsoft.com/office/drawing/2014/main" id="{5E01EA83-7996-278D-556C-89E107DE867A}"/>
              </a:ext>
            </a:extLst>
          </p:cNvPr>
          <p:cNvSpPr/>
          <p:nvPr/>
        </p:nvSpPr>
        <p:spPr>
          <a:xfrm>
            <a:off x="2151063" y="4140159"/>
            <a:ext cx="7921696" cy="2308324"/>
          </a:xfrm>
          <a:prstGeom prst="rect">
            <a:avLst/>
          </a:prstGeom>
        </p:spPr>
        <p:txBody>
          <a:bodyPr wrap="square">
            <a:spAutoFit/>
          </a:bodyPr>
          <a:lstStyle/>
          <a:p>
            <a:r>
              <a:rPr lang="en-US"/>
              <a:t>What is the problem?</a:t>
            </a:r>
          </a:p>
          <a:p>
            <a:r>
              <a:rPr lang="en-US"/>
              <a:t>How did the entrepreneur identify the problem?</a:t>
            </a:r>
          </a:p>
          <a:p>
            <a:r>
              <a:rPr lang="en-US"/>
              <a:t>What type of entrepreneurship is this?</a:t>
            </a:r>
          </a:p>
          <a:p>
            <a:r>
              <a:rPr lang="en-US"/>
              <a:t>What is the key idea of this example?</a:t>
            </a:r>
          </a:p>
          <a:p>
            <a:r>
              <a:rPr lang="en-US"/>
              <a:t>What is the innovation?</a:t>
            </a:r>
          </a:p>
          <a:p>
            <a:r>
              <a:rPr lang="en-US"/>
              <a:t>Who benefits from their product/ service directly and how indirectly?</a:t>
            </a:r>
          </a:p>
          <a:p>
            <a:r>
              <a:rPr lang="en-US"/>
              <a:t>What is (are) their income stream(s)?</a:t>
            </a:r>
          </a:p>
          <a:p>
            <a:r>
              <a:rPr lang="en-US"/>
              <a:t>How might you bring this to a new market?</a:t>
            </a:r>
          </a:p>
        </p:txBody>
      </p:sp>
      <p:grpSp>
        <p:nvGrpSpPr>
          <p:cNvPr id="3" name="Group 2">
            <a:extLst>
              <a:ext uri="{FF2B5EF4-FFF2-40B4-BE49-F238E27FC236}">
                <a16:creationId xmlns:a16="http://schemas.microsoft.com/office/drawing/2014/main" id="{0CD9A061-596E-0F65-692C-C363CCB6E102}"/>
              </a:ext>
            </a:extLst>
          </p:cNvPr>
          <p:cNvGrpSpPr/>
          <p:nvPr/>
        </p:nvGrpSpPr>
        <p:grpSpPr>
          <a:xfrm>
            <a:off x="2084353" y="2103120"/>
            <a:ext cx="8299968" cy="1862048"/>
            <a:chOff x="2084353" y="2194560"/>
            <a:chExt cx="8299968" cy="1862048"/>
          </a:xfrm>
        </p:grpSpPr>
        <p:sp>
          <p:nvSpPr>
            <p:cNvPr id="9" name="Abgerundetes Rechteck 9">
              <a:extLst>
                <a:ext uri="{FF2B5EF4-FFF2-40B4-BE49-F238E27FC236}">
                  <a16:creationId xmlns:a16="http://schemas.microsoft.com/office/drawing/2014/main" id="{1D365320-A848-C067-CF09-E5E5C949CF52}"/>
                </a:ext>
              </a:extLst>
            </p:cNvPr>
            <p:cNvSpPr/>
            <p:nvPr/>
          </p:nvSpPr>
          <p:spPr>
            <a:xfrm>
              <a:off x="2084353" y="2285761"/>
              <a:ext cx="8299968" cy="170599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Textfeld 16">
              <a:extLst>
                <a:ext uri="{FF2B5EF4-FFF2-40B4-BE49-F238E27FC236}">
                  <a16:creationId xmlns:a16="http://schemas.microsoft.com/office/drawing/2014/main" id="{77DD4E71-1611-7826-2B63-E4C52DB6A752}"/>
                </a:ext>
              </a:extLst>
            </p:cNvPr>
            <p:cNvSpPr txBox="1"/>
            <p:nvPr/>
          </p:nvSpPr>
          <p:spPr>
            <a:xfrm>
              <a:off x="3470964" y="2826069"/>
              <a:ext cx="2228796" cy="707886"/>
            </a:xfrm>
            <a:prstGeom prst="rect">
              <a:avLst/>
            </a:prstGeom>
            <a:noFill/>
          </p:spPr>
          <p:txBody>
            <a:bodyPr wrap="square" rtlCol="0">
              <a:spAutoFit/>
            </a:bodyPr>
            <a:lstStyle/>
            <a:p>
              <a:pPr algn="l"/>
              <a:r>
                <a:rPr lang="en-GB" sz="2000" b="0" i="0" u="none" strike="noStrike" err="1">
                  <a:solidFill>
                    <a:srgbClr val="211F1F"/>
                  </a:solidFill>
                  <a:effectLst/>
                  <a:latin typeface="Roboto" panose="02000000000000000000" pitchFamily="2" charset="0"/>
                </a:rPr>
                <a:t>Monisha</a:t>
              </a:r>
              <a:r>
                <a:rPr lang="en-GB" sz="2000" b="0" i="0" u="none" strike="noStrike">
                  <a:solidFill>
                    <a:srgbClr val="211F1F"/>
                  </a:solidFill>
                  <a:effectLst/>
                  <a:latin typeface="Roboto" panose="02000000000000000000" pitchFamily="2" charset="0"/>
                </a:rPr>
                <a:t> </a:t>
              </a:r>
              <a:r>
                <a:rPr lang="en-GB" sz="2000" b="0" i="0" u="none" strike="noStrike" err="1">
                  <a:solidFill>
                    <a:srgbClr val="211F1F"/>
                  </a:solidFill>
                  <a:effectLst/>
                  <a:latin typeface="Roboto" panose="02000000000000000000" pitchFamily="2" charset="0"/>
                </a:rPr>
                <a:t>Narke</a:t>
              </a:r>
              <a:endParaRPr lang="en-GB" sz="2000" b="0" i="0" u="none" strike="noStrike">
                <a:solidFill>
                  <a:srgbClr val="211F1F"/>
                </a:solidFill>
                <a:effectLst/>
                <a:latin typeface="Roboto" panose="02000000000000000000" pitchFamily="2" charset="0"/>
              </a:endParaRPr>
            </a:p>
            <a:p>
              <a:pPr algn="l"/>
              <a:r>
                <a:rPr lang="en-GB" sz="2000" b="0" i="0" u="none" strike="noStrike">
                  <a:solidFill>
                    <a:srgbClr val="211F1F"/>
                  </a:solidFill>
                  <a:effectLst/>
                  <a:latin typeface="Roboto" panose="02000000000000000000" pitchFamily="2" charset="0"/>
                </a:rPr>
                <a:t>RUR </a:t>
              </a:r>
              <a:r>
                <a:rPr lang="en-GB" sz="2000" b="0" i="0" u="none" strike="noStrike" err="1">
                  <a:solidFill>
                    <a:srgbClr val="211F1F"/>
                  </a:solidFill>
                  <a:effectLst/>
                  <a:latin typeface="Roboto" panose="02000000000000000000" pitchFamily="2" charset="0"/>
                </a:rPr>
                <a:t>Greenlife</a:t>
              </a:r>
              <a:endParaRPr lang="en-GB" sz="2000" b="0" i="0" u="none" strike="noStrike">
                <a:solidFill>
                  <a:srgbClr val="211F1F"/>
                </a:solidFill>
                <a:effectLst/>
                <a:latin typeface="Roboto" panose="02000000000000000000" pitchFamily="2" charset="0"/>
              </a:endParaRPr>
            </a:p>
          </p:txBody>
        </p:sp>
        <p:sp>
          <p:nvSpPr>
            <p:cNvPr id="2" name="TextBox 1">
              <a:extLst>
                <a:ext uri="{FF2B5EF4-FFF2-40B4-BE49-F238E27FC236}">
                  <a16:creationId xmlns:a16="http://schemas.microsoft.com/office/drawing/2014/main" id="{6636A793-FB49-9FA2-4918-AFA35A924188}"/>
                </a:ext>
              </a:extLst>
            </p:cNvPr>
            <p:cNvSpPr txBox="1"/>
            <p:nvPr/>
          </p:nvSpPr>
          <p:spPr>
            <a:xfrm>
              <a:off x="2468880" y="2194560"/>
              <a:ext cx="931665" cy="1862048"/>
            </a:xfrm>
            <a:prstGeom prst="rect">
              <a:avLst/>
            </a:prstGeom>
            <a:noFill/>
          </p:spPr>
          <p:txBody>
            <a:bodyPr wrap="none" rtlCol="0">
              <a:spAutoFit/>
            </a:bodyPr>
            <a:lstStyle/>
            <a:p>
              <a:r>
                <a:rPr lang="en-US" sz="11500" dirty="0"/>
                <a:t>3</a:t>
              </a:r>
            </a:p>
          </p:txBody>
        </p:sp>
      </p:grpSp>
      <p:pic>
        <p:nvPicPr>
          <p:cNvPr id="4102" name="Picture 6" descr="Monisha Narke | Changemakers | Monisha is a perfect example of someone who  is completely committed to her objective. When your passion for your work  is so visible, the transformation... | By">
            <a:extLst>
              <a:ext uri="{FF2B5EF4-FFF2-40B4-BE49-F238E27FC236}">
                <a16:creationId xmlns:a16="http://schemas.microsoft.com/office/drawing/2014/main" id="{999C0AA1-C91C-7ABD-345F-33EA116F4C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2275840"/>
            <a:ext cx="870509" cy="155448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RUR GREENLIFE PRIVATE LIMITED | LinkedIn">
            <a:extLst>
              <a:ext uri="{FF2B5EF4-FFF2-40B4-BE49-F238E27FC236}">
                <a16:creationId xmlns:a16="http://schemas.microsoft.com/office/drawing/2014/main" id="{B637DED3-41E2-69C5-612C-ABE7E62695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080" y="2331720"/>
            <a:ext cx="1493520" cy="149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95409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ung 30" descr="Discuss and Analyse the following">
            <a:extLst>
              <a:ext uri="{FF2B5EF4-FFF2-40B4-BE49-F238E27FC236}">
                <a16:creationId xmlns:a16="http://schemas.microsoft.com/office/drawing/2014/main" id="{43EC26D6-E705-C0C0-9AA1-3601E195E91D}"/>
              </a:ext>
            </a:extLst>
          </p:cNvPr>
          <p:cNvGrpSpPr/>
          <p:nvPr/>
        </p:nvGrpSpPr>
        <p:grpSpPr>
          <a:xfrm>
            <a:off x="2084354" y="1262011"/>
            <a:ext cx="8299967" cy="715291"/>
            <a:chOff x="546100" y="5884280"/>
            <a:chExt cx="8077200" cy="803274"/>
          </a:xfrm>
        </p:grpSpPr>
        <p:sp>
          <p:nvSpPr>
            <p:cNvPr id="5" name="AutoShape 17">
              <a:extLst>
                <a:ext uri="{FF2B5EF4-FFF2-40B4-BE49-F238E27FC236}">
                  <a16:creationId xmlns:a16="http://schemas.microsoft.com/office/drawing/2014/main" id="{424924EF-117C-9F26-41A4-BF62ECDE54F3}"/>
                </a:ext>
              </a:extLst>
            </p:cNvPr>
            <p:cNvSpPr>
              <a:spLocks noChangeArrowheads="1"/>
            </p:cNvSpPr>
            <p:nvPr/>
          </p:nvSpPr>
          <p:spPr bwMode="auto">
            <a:xfrm>
              <a:off x="546100" y="5884280"/>
              <a:ext cx="8077200" cy="803274"/>
            </a:xfrm>
            <a:prstGeom prst="roundRect">
              <a:avLst>
                <a:gd name="adj" fmla="val 938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hteck 13">
              <a:extLst>
                <a:ext uri="{FF2B5EF4-FFF2-40B4-BE49-F238E27FC236}">
                  <a16:creationId xmlns:a16="http://schemas.microsoft.com/office/drawing/2014/main" id="{F7F79EDB-C191-68C9-A9E4-A16FFEEC50A5}"/>
                </a:ext>
              </a:extLst>
            </p:cNvPr>
            <p:cNvSpPr/>
            <p:nvPr/>
          </p:nvSpPr>
          <p:spPr>
            <a:xfrm>
              <a:off x="1553748" y="6049751"/>
              <a:ext cx="6904451" cy="4147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Discuss and analyse the following case example</a:t>
              </a:r>
            </a:p>
          </p:txBody>
        </p:sp>
      </p:grpSp>
      <p:pic>
        <p:nvPicPr>
          <p:cNvPr id="7" name="Bild 14">
            <a:extLst>
              <a:ext uri="{FF2B5EF4-FFF2-40B4-BE49-F238E27FC236}">
                <a16:creationId xmlns:a16="http://schemas.microsoft.com/office/drawing/2014/main" id="{8E61713C-7A52-F2DC-1C77-CDCE2103D25D}"/>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17044" y="1302651"/>
            <a:ext cx="731401" cy="715291"/>
          </a:xfrm>
          <a:prstGeom prst="rect">
            <a:avLst/>
          </a:prstGeom>
        </p:spPr>
      </p:pic>
      <p:sp>
        <p:nvSpPr>
          <p:cNvPr id="14" name="Rechteck 5">
            <a:extLst>
              <a:ext uri="{FF2B5EF4-FFF2-40B4-BE49-F238E27FC236}">
                <a16:creationId xmlns:a16="http://schemas.microsoft.com/office/drawing/2014/main" id="{5E01EA83-7996-278D-556C-89E107DE867A}"/>
              </a:ext>
            </a:extLst>
          </p:cNvPr>
          <p:cNvSpPr/>
          <p:nvPr/>
        </p:nvSpPr>
        <p:spPr>
          <a:xfrm>
            <a:off x="2151063" y="4140159"/>
            <a:ext cx="7921696" cy="2308324"/>
          </a:xfrm>
          <a:prstGeom prst="rect">
            <a:avLst/>
          </a:prstGeom>
        </p:spPr>
        <p:txBody>
          <a:bodyPr wrap="square">
            <a:spAutoFit/>
          </a:bodyPr>
          <a:lstStyle/>
          <a:p>
            <a:r>
              <a:rPr lang="en-US"/>
              <a:t>What is the problem?</a:t>
            </a:r>
          </a:p>
          <a:p>
            <a:r>
              <a:rPr lang="en-US"/>
              <a:t>How did the entrepreneur identify the problem?</a:t>
            </a:r>
          </a:p>
          <a:p>
            <a:r>
              <a:rPr lang="en-US"/>
              <a:t>What type of entrepreneurship is this?</a:t>
            </a:r>
          </a:p>
          <a:p>
            <a:r>
              <a:rPr lang="en-US"/>
              <a:t>What is the key idea of this example?</a:t>
            </a:r>
          </a:p>
          <a:p>
            <a:r>
              <a:rPr lang="en-US"/>
              <a:t>What is the innovation?</a:t>
            </a:r>
          </a:p>
          <a:p>
            <a:r>
              <a:rPr lang="en-US"/>
              <a:t>Who benefits from their product/ service directly and how indirectly?</a:t>
            </a:r>
          </a:p>
          <a:p>
            <a:r>
              <a:rPr lang="en-US"/>
              <a:t>What is (are) their income stream(s)?</a:t>
            </a:r>
          </a:p>
          <a:p>
            <a:r>
              <a:rPr lang="en-US"/>
              <a:t>How might you bring this to a new market?</a:t>
            </a:r>
          </a:p>
        </p:txBody>
      </p:sp>
      <p:grpSp>
        <p:nvGrpSpPr>
          <p:cNvPr id="3" name="Group 2">
            <a:extLst>
              <a:ext uri="{FF2B5EF4-FFF2-40B4-BE49-F238E27FC236}">
                <a16:creationId xmlns:a16="http://schemas.microsoft.com/office/drawing/2014/main" id="{0CD9A061-596E-0F65-692C-C363CCB6E102}"/>
              </a:ext>
            </a:extLst>
          </p:cNvPr>
          <p:cNvGrpSpPr/>
          <p:nvPr/>
        </p:nvGrpSpPr>
        <p:grpSpPr>
          <a:xfrm>
            <a:off x="2084353" y="2103120"/>
            <a:ext cx="8299968" cy="1862048"/>
            <a:chOff x="2084353" y="2194560"/>
            <a:chExt cx="8299968" cy="1862048"/>
          </a:xfrm>
        </p:grpSpPr>
        <p:sp>
          <p:nvSpPr>
            <p:cNvPr id="9" name="Abgerundetes Rechteck 9">
              <a:extLst>
                <a:ext uri="{FF2B5EF4-FFF2-40B4-BE49-F238E27FC236}">
                  <a16:creationId xmlns:a16="http://schemas.microsoft.com/office/drawing/2014/main" id="{1D365320-A848-C067-CF09-E5E5C949CF52}"/>
                </a:ext>
              </a:extLst>
            </p:cNvPr>
            <p:cNvSpPr/>
            <p:nvPr/>
          </p:nvSpPr>
          <p:spPr>
            <a:xfrm>
              <a:off x="2084353" y="2285761"/>
              <a:ext cx="8299968" cy="170599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Textfeld 16">
              <a:extLst>
                <a:ext uri="{FF2B5EF4-FFF2-40B4-BE49-F238E27FC236}">
                  <a16:creationId xmlns:a16="http://schemas.microsoft.com/office/drawing/2014/main" id="{77DD4E71-1611-7826-2B63-E4C52DB6A752}"/>
                </a:ext>
              </a:extLst>
            </p:cNvPr>
            <p:cNvSpPr txBox="1"/>
            <p:nvPr/>
          </p:nvSpPr>
          <p:spPr>
            <a:xfrm>
              <a:off x="3470964" y="2826069"/>
              <a:ext cx="2228796" cy="707886"/>
            </a:xfrm>
            <a:prstGeom prst="rect">
              <a:avLst/>
            </a:prstGeom>
            <a:noFill/>
          </p:spPr>
          <p:txBody>
            <a:bodyPr wrap="square" rtlCol="0">
              <a:spAutoFit/>
            </a:bodyPr>
            <a:lstStyle/>
            <a:p>
              <a:pPr algn="l"/>
              <a:r>
                <a:rPr lang="en-GB" sz="2000" b="0" i="0" u="none" strike="noStrike">
                  <a:solidFill>
                    <a:srgbClr val="211F1F"/>
                  </a:solidFill>
                  <a:effectLst/>
                  <a:latin typeface="Roboto" panose="02000000000000000000" pitchFamily="2" charset="0"/>
                </a:rPr>
                <a:t>Tope </a:t>
              </a:r>
              <a:r>
                <a:rPr lang="en-GB" sz="2000" b="0" i="0" u="none" strike="noStrike" err="1">
                  <a:solidFill>
                    <a:srgbClr val="211F1F"/>
                  </a:solidFill>
                  <a:effectLst/>
                  <a:latin typeface="Roboto" panose="02000000000000000000" pitchFamily="2" charset="0"/>
                </a:rPr>
                <a:t>Awotona</a:t>
              </a:r>
              <a:endParaRPr lang="en-GB" sz="2000" b="0" i="0" u="none" strike="noStrike">
                <a:solidFill>
                  <a:srgbClr val="211F1F"/>
                </a:solidFill>
                <a:effectLst/>
                <a:latin typeface="Roboto" panose="02000000000000000000" pitchFamily="2" charset="0"/>
              </a:endParaRPr>
            </a:p>
            <a:p>
              <a:pPr algn="l"/>
              <a:r>
                <a:rPr lang="en-GB" sz="2000" b="0" i="0" u="none" strike="noStrike">
                  <a:solidFill>
                    <a:srgbClr val="211F1F"/>
                  </a:solidFill>
                  <a:effectLst/>
                  <a:latin typeface="Roboto" panose="02000000000000000000" pitchFamily="2" charset="0"/>
                </a:rPr>
                <a:t>Calendly</a:t>
              </a:r>
            </a:p>
          </p:txBody>
        </p:sp>
        <p:sp>
          <p:nvSpPr>
            <p:cNvPr id="2" name="TextBox 1">
              <a:extLst>
                <a:ext uri="{FF2B5EF4-FFF2-40B4-BE49-F238E27FC236}">
                  <a16:creationId xmlns:a16="http://schemas.microsoft.com/office/drawing/2014/main" id="{6636A793-FB49-9FA2-4918-AFA35A924188}"/>
                </a:ext>
              </a:extLst>
            </p:cNvPr>
            <p:cNvSpPr txBox="1"/>
            <p:nvPr/>
          </p:nvSpPr>
          <p:spPr>
            <a:xfrm>
              <a:off x="2468880" y="2194560"/>
              <a:ext cx="931665" cy="1862048"/>
            </a:xfrm>
            <a:prstGeom prst="rect">
              <a:avLst/>
            </a:prstGeom>
            <a:noFill/>
          </p:spPr>
          <p:txBody>
            <a:bodyPr wrap="none" rtlCol="0">
              <a:spAutoFit/>
            </a:bodyPr>
            <a:lstStyle/>
            <a:p>
              <a:r>
                <a:rPr lang="en-US" sz="11500" dirty="0"/>
                <a:t>4</a:t>
              </a:r>
            </a:p>
          </p:txBody>
        </p:sp>
      </p:grpSp>
      <p:pic>
        <p:nvPicPr>
          <p:cNvPr id="6146" name="Picture 2" descr="Tope Awotona - A Founder Story">
            <a:extLst>
              <a:ext uri="{FF2B5EF4-FFF2-40B4-BE49-F238E27FC236}">
                <a16:creationId xmlns:a16="http://schemas.microsoft.com/office/drawing/2014/main" id="{55635F69-87CB-A9BC-C232-2AB1E69B10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9100" y="2363734"/>
            <a:ext cx="2059940" cy="140689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ew Calendly logo brutally mocked for unfortunate resemblance | Creative  Bloq">
            <a:extLst>
              <a:ext uri="{FF2B5EF4-FFF2-40B4-BE49-F238E27FC236}">
                <a16:creationId xmlns:a16="http://schemas.microsoft.com/office/drawing/2014/main" id="{B59F739E-EBC0-FE84-3176-73BACDF08B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5588" y="2456815"/>
            <a:ext cx="2297291" cy="129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58172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iagram showing a PESTLE analysis. PESTLE analyses allow organisations to study the key external factors (Political, Economic, Sociological, Technological, Legal and Environmental) that influence their operations.">
            <a:extLst>
              <a:ext uri="{FF2B5EF4-FFF2-40B4-BE49-F238E27FC236}">
                <a16:creationId xmlns:a16="http://schemas.microsoft.com/office/drawing/2014/main" id="{700E8A55-25D6-53A0-B30A-2F47849B0A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96910" y="976096"/>
            <a:ext cx="3763719" cy="4224694"/>
          </a:xfrm>
          <a:prstGeom prst="rect">
            <a:avLst/>
          </a:prstGeom>
        </p:spPr>
      </p:pic>
      <p:sp>
        <p:nvSpPr>
          <p:cNvPr id="23" name="Title 22">
            <a:extLst>
              <a:ext uri="{FF2B5EF4-FFF2-40B4-BE49-F238E27FC236}">
                <a16:creationId xmlns:a16="http://schemas.microsoft.com/office/drawing/2014/main" id="{33EDAF9C-D55B-A725-17CC-12FD3FA320D6}"/>
              </a:ext>
            </a:extLst>
          </p:cNvPr>
          <p:cNvSpPr>
            <a:spLocks noGrp="1"/>
          </p:cNvSpPr>
          <p:nvPr>
            <p:ph type="title"/>
          </p:nvPr>
        </p:nvSpPr>
        <p:spPr>
          <a:xfrm>
            <a:off x="544286" y="1099457"/>
            <a:ext cx="6106885" cy="4659086"/>
          </a:xfrm>
        </p:spPr>
        <p:txBody>
          <a:bodyPr>
            <a:normAutofit/>
          </a:bodyPr>
          <a:lstStyle/>
          <a:p>
            <a:pPr algn="just"/>
            <a:r>
              <a:rPr lang="en-US" sz="3100" b="0" dirty="0"/>
              <a:t>Use the PESTEL Framework to identify the external environment of a new market and use the previously discussed international business tools to examine how you would internationalize this venture</a:t>
            </a:r>
          </a:p>
        </p:txBody>
      </p:sp>
    </p:spTree>
    <p:extLst>
      <p:ext uri="{BB962C8B-B14F-4D97-AF65-F5344CB8AC3E}">
        <p14:creationId xmlns:p14="http://schemas.microsoft.com/office/powerpoint/2010/main" val="249834346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4EEB4-38E5-768B-C830-6B4483A42370}"/>
              </a:ext>
            </a:extLst>
          </p:cNvPr>
          <p:cNvSpPr>
            <a:spLocks noGrp="1"/>
          </p:cNvSpPr>
          <p:nvPr>
            <p:ph type="title"/>
          </p:nvPr>
        </p:nvSpPr>
        <p:spPr>
          <a:xfrm>
            <a:off x="756457" y="457200"/>
            <a:ext cx="10876341" cy="979713"/>
          </a:xfrm>
        </p:spPr>
        <p:txBody>
          <a:bodyPr>
            <a:normAutofit fontScale="90000"/>
          </a:bodyPr>
          <a:lstStyle/>
          <a:p>
            <a:br>
              <a:rPr lang="en-US" dirty="0"/>
            </a:br>
            <a:r>
              <a:rPr lang="en-US" dirty="0"/>
              <a:t>Thanks for Listening!</a:t>
            </a:r>
          </a:p>
        </p:txBody>
      </p:sp>
      <p:sp>
        <p:nvSpPr>
          <p:cNvPr id="3" name="Content Placeholder 2">
            <a:extLst>
              <a:ext uri="{FF2B5EF4-FFF2-40B4-BE49-F238E27FC236}">
                <a16:creationId xmlns:a16="http://schemas.microsoft.com/office/drawing/2014/main" id="{A6A43260-9AE3-853A-5FD3-F7A0FBE2CE0E}"/>
              </a:ext>
            </a:extLst>
          </p:cNvPr>
          <p:cNvSpPr>
            <a:spLocks noGrp="1"/>
          </p:cNvSpPr>
          <p:nvPr>
            <p:ph idx="1"/>
          </p:nvPr>
        </p:nvSpPr>
        <p:spPr>
          <a:xfrm>
            <a:off x="756457" y="1828800"/>
            <a:ext cx="10956176" cy="4571999"/>
          </a:xfrm>
        </p:spPr>
        <p:txBody>
          <a:bodyPr/>
          <a:lstStyle/>
          <a:p>
            <a:pPr marL="457200" indent="-457200" algn="just">
              <a:buClrTx/>
              <a:buFont typeface="Arial" panose="020B0604020202020204" pitchFamily="34" charset="0"/>
              <a:buChar char="•"/>
            </a:pPr>
            <a:r>
              <a:rPr lang="en-US" sz="3200" dirty="0"/>
              <a:t>Any Questions:</a:t>
            </a:r>
          </a:p>
          <a:p>
            <a:pPr marL="914400" lvl="1" indent="-457200" algn="just">
              <a:buClrTx/>
              <a:buFont typeface="Arial" panose="020B0604020202020204" pitchFamily="34" charset="0"/>
              <a:buChar char="•"/>
            </a:pPr>
            <a:r>
              <a:rPr lang="en-US" sz="3200" dirty="0"/>
              <a:t>Module Leader- Dr Sylvester Mujakperuo</a:t>
            </a:r>
          </a:p>
          <a:p>
            <a:pPr marL="1371600" lvl="2" indent="-457200" algn="just">
              <a:buClrTx/>
              <a:buFont typeface="Arial" panose="020B0604020202020204" pitchFamily="34" charset="0"/>
              <a:buChar char="•"/>
            </a:pPr>
            <a:r>
              <a:rPr lang="en-US" sz="3200" dirty="0">
                <a:hlinkClick r:id="rId2"/>
              </a:rPr>
              <a:t>S.O.Mujakperuo@greenwich.ac.uk</a:t>
            </a:r>
            <a:r>
              <a:rPr lang="en-US" sz="3200" dirty="0"/>
              <a:t>	</a:t>
            </a:r>
          </a:p>
          <a:p>
            <a:pPr marL="914400" lvl="1" indent="-457200" algn="just">
              <a:buClrTx/>
              <a:buFont typeface="Arial" panose="020B0604020202020204" pitchFamily="34" charset="0"/>
              <a:buChar char="•"/>
            </a:pPr>
            <a:endParaRPr lang="en-US" sz="3200" dirty="0"/>
          </a:p>
        </p:txBody>
      </p:sp>
    </p:spTree>
    <p:extLst>
      <p:ext uri="{BB962C8B-B14F-4D97-AF65-F5344CB8AC3E}">
        <p14:creationId xmlns:p14="http://schemas.microsoft.com/office/powerpoint/2010/main" val="78739319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1986</TotalTime>
  <Words>1874</Words>
  <Application>Microsoft Office PowerPoint</Application>
  <PresentationFormat>Widescreen</PresentationFormat>
  <Paragraphs>231</Paragraphs>
  <Slides>29</Slides>
  <Notes>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29</vt:i4>
      </vt:variant>
    </vt:vector>
  </HeadingPairs>
  <TitlesOfParts>
    <vt:vector size="43" baseType="lpstr">
      <vt:lpstr>Antonio</vt:lpstr>
      <vt:lpstr>Aptos</vt:lpstr>
      <vt:lpstr>Arial</vt:lpstr>
      <vt:lpstr>Avenir Next LT Pro</vt:lpstr>
      <vt:lpstr>Calibri</vt:lpstr>
      <vt:lpstr>COOPERHEWITT-MEDIUM</vt:lpstr>
      <vt:lpstr>COOPERHEWITT-SEMIBOLD</vt:lpstr>
      <vt:lpstr>Google Sans</vt:lpstr>
      <vt:lpstr>Lato</vt:lpstr>
      <vt:lpstr>Public Sans</vt:lpstr>
      <vt:lpstr>Roboto</vt:lpstr>
      <vt:lpstr>Times New Roman</vt:lpstr>
      <vt:lpstr>Work Sans</vt:lpstr>
      <vt:lpstr>Office Theme</vt:lpstr>
      <vt:lpstr>Main Theories of International Business and International Entrepreneurship</vt:lpstr>
      <vt:lpstr>Session Outline</vt:lpstr>
      <vt:lpstr>Agenda</vt:lpstr>
      <vt:lpstr>Introductory Round</vt:lpstr>
      <vt:lpstr>The Big Welcome- Seven Week Framework</vt:lpstr>
      <vt:lpstr>Housekeeping</vt:lpstr>
      <vt:lpstr> Teaching Structure</vt:lpstr>
      <vt:lpstr>Summary of Assessment</vt:lpstr>
      <vt:lpstr>How can you prepare?</vt:lpstr>
      <vt:lpstr>Recapping the Mini-Lectures</vt:lpstr>
      <vt:lpstr>PowerPoint Presentation</vt:lpstr>
      <vt:lpstr>Transaction Cost Theory </vt:lpstr>
      <vt:lpstr>International Product Life Cycle (Vernon’s) </vt:lpstr>
      <vt:lpstr>Monopolistic Advantage Theory </vt:lpstr>
      <vt:lpstr> Oligopolistic Reaction Theory </vt:lpstr>
      <vt:lpstr>OLI Model (Eclectic Paradigm)</vt:lpstr>
      <vt:lpstr>OLI Model (Eclectic Paradigm)</vt:lpstr>
      <vt:lpstr>OLI Model (Eclectic Paradigm) (continued)</vt:lpstr>
      <vt:lpstr>Uppsala Model</vt:lpstr>
      <vt:lpstr>The Network Theory of Internationalisation</vt:lpstr>
      <vt:lpstr>The Born Global Theory</vt:lpstr>
      <vt:lpstr>Case Study: Analyzing the External Environment using the PESTEL Framework</vt:lpstr>
      <vt:lpstr>PowerPoint Presentation</vt:lpstr>
      <vt:lpstr>PowerPoint Presentation</vt:lpstr>
      <vt:lpstr>PowerPoint Presentation</vt:lpstr>
      <vt:lpstr>PowerPoint Presentation</vt:lpstr>
      <vt:lpstr>Use the PESTEL Framework to identify the external environment of a new market and use the previously discussed international business tools to examine how you would internationalize this venture</vt:lpstr>
      <vt:lpstr> Thanks for Listening!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22</cp:revision>
  <dcterms:created xsi:type="dcterms:W3CDTF">2022-03-14T13:44:34Z</dcterms:created>
  <dcterms:modified xsi:type="dcterms:W3CDTF">2026-01-12T18:04:52Z</dcterms:modified>
</cp:coreProperties>
</file>