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7" r:id="rId2"/>
    <p:sldId id="356" r:id="rId3"/>
    <p:sldId id="360" r:id="rId4"/>
    <p:sldId id="4440" r:id="rId5"/>
    <p:sldId id="4435" r:id="rId6"/>
    <p:sldId id="3732" r:id="rId7"/>
    <p:sldId id="4420" r:id="rId8"/>
    <p:sldId id="4421" r:id="rId9"/>
    <p:sldId id="4422" r:id="rId10"/>
    <p:sldId id="1328" r:id="rId11"/>
    <p:sldId id="359" r:id="rId12"/>
  </p:sldIdLst>
  <p:sldSz cx="12192000" cy="6858000"/>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33"/>
    <p:restoredTop sz="96327"/>
  </p:normalViewPr>
  <p:slideViewPr>
    <p:cSldViewPr snapToGrid="0">
      <p:cViewPr varScale="1">
        <p:scale>
          <a:sx n="63" d="100"/>
          <a:sy n="63" d="100"/>
        </p:scale>
        <p:origin x="86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diagrams/_rels/data1.xml.rels><?xml version="1.0" encoding="UTF-8" standalone="yes"?>
<Relationships xmlns="http://schemas.openxmlformats.org/package/2006/relationships"><Relationship Id="rId1" Type="http://schemas.openxmlformats.org/officeDocument/2006/relationships/hyperlink" Target="https://calendly.com/ecostales_ebc/greenwich"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calendly.com/ecostales_ebc/greenwich"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5421EB-5807-47BA-88AD-F0BAEE95C59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90E1FCC2-CF49-4F15-8223-A62165D07607}">
      <dgm:prSet/>
      <dgm:spPr/>
      <dgm:t>
        <a:bodyPr/>
        <a:lstStyle/>
        <a:p>
          <a:r>
            <a:rPr lang="en-US"/>
            <a:t>Emilio Costales</a:t>
          </a:r>
        </a:p>
      </dgm:t>
    </dgm:pt>
    <dgm:pt modelId="{E349C018-1936-4410-8EAF-19CE799C3F54}" type="parTrans" cxnId="{079176DC-F3D1-4CD8-A407-9C7B6DE79583}">
      <dgm:prSet/>
      <dgm:spPr/>
      <dgm:t>
        <a:bodyPr/>
        <a:lstStyle/>
        <a:p>
          <a:endParaRPr lang="en-US"/>
        </a:p>
      </dgm:t>
    </dgm:pt>
    <dgm:pt modelId="{31FBF472-A41A-4409-819F-A6ECD719F9A5}" type="sibTrans" cxnId="{079176DC-F3D1-4CD8-A407-9C7B6DE79583}">
      <dgm:prSet/>
      <dgm:spPr/>
      <dgm:t>
        <a:bodyPr/>
        <a:lstStyle/>
        <a:p>
          <a:endParaRPr lang="en-US"/>
        </a:p>
      </dgm:t>
    </dgm:pt>
    <dgm:pt modelId="{A5117C9F-787E-4E88-B382-249D87822C74}">
      <dgm:prSet/>
      <dgm:spPr/>
      <dgm:t>
        <a:bodyPr/>
        <a:lstStyle/>
        <a:p>
          <a:r>
            <a:rPr lang="en-US" dirty="0"/>
            <a:t>Senior Lecturer in Social Entrepreneurship and Innovation</a:t>
          </a:r>
        </a:p>
      </dgm:t>
    </dgm:pt>
    <dgm:pt modelId="{1969F0FD-18B3-4D37-B421-E2E7948D14A6}" type="parTrans" cxnId="{5CA74BBB-96E0-4FEA-8CDD-3338295A9655}">
      <dgm:prSet/>
      <dgm:spPr/>
      <dgm:t>
        <a:bodyPr/>
        <a:lstStyle/>
        <a:p>
          <a:endParaRPr lang="en-US"/>
        </a:p>
      </dgm:t>
    </dgm:pt>
    <dgm:pt modelId="{B4AA1E6F-CFE9-45B6-A827-D698C54F0A5D}" type="sibTrans" cxnId="{5CA74BBB-96E0-4FEA-8CDD-3338295A9655}">
      <dgm:prSet/>
      <dgm:spPr/>
      <dgm:t>
        <a:bodyPr/>
        <a:lstStyle/>
        <a:p>
          <a:endParaRPr lang="en-US"/>
        </a:p>
      </dgm:t>
    </dgm:pt>
    <dgm:pt modelId="{F5C3A4AF-D051-477E-A7C0-DAFBE0D6FD99}">
      <dgm:prSet/>
      <dgm:spPr/>
      <dgm:t>
        <a:bodyPr/>
        <a:lstStyle/>
        <a:p>
          <a:r>
            <a:rPr lang="en-US" dirty="0"/>
            <a:t>Contact information</a:t>
          </a:r>
        </a:p>
      </dgm:t>
    </dgm:pt>
    <dgm:pt modelId="{B2454B66-10D9-4B48-A007-7B6122B426AE}" type="parTrans" cxnId="{6FE37F46-3B81-4D0D-9239-678BA56C7D37}">
      <dgm:prSet/>
      <dgm:spPr/>
      <dgm:t>
        <a:bodyPr/>
        <a:lstStyle/>
        <a:p>
          <a:endParaRPr lang="en-US"/>
        </a:p>
      </dgm:t>
    </dgm:pt>
    <dgm:pt modelId="{51D97E28-F7B7-41AA-8FE4-204194A5458D}" type="sibTrans" cxnId="{6FE37F46-3B81-4D0D-9239-678BA56C7D37}">
      <dgm:prSet/>
      <dgm:spPr/>
      <dgm:t>
        <a:bodyPr/>
        <a:lstStyle/>
        <a:p>
          <a:endParaRPr lang="en-US"/>
        </a:p>
      </dgm:t>
    </dgm:pt>
    <dgm:pt modelId="{869A996F-5372-4249-9BD1-BC911F8E2737}">
      <dgm:prSet/>
      <dgm:spPr/>
      <dgm:t>
        <a:bodyPr/>
        <a:lstStyle/>
        <a:p>
          <a:r>
            <a:rPr lang="en-US"/>
            <a:t>Email: 	e.costales@Greenwich.ac.uk	</a:t>
          </a:r>
        </a:p>
      </dgm:t>
    </dgm:pt>
    <dgm:pt modelId="{8385526A-DD94-48DB-907B-5758125BEBCA}" type="parTrans" cxnId="{139352E6-C32F-4468-9DD2-E1E46E2BD1D6}">
      <dgm:prSet/>
      <dgm:spPr/>
      <dgm:t>
        <a:bodyPr/>
        <a:lstStyle/>
        <a:p>
          <a:endParaRPr lang="en-US"/>
        </a:p>
      </dgm:t>
    </dgm:pt>
    <dgm:pt modelId="{EB40358D-DCF9-4C67-B753-F5760198FFBF}" type="sibTrans" cxnId="{139352E6-C32F-4468-9DD2-E1E46E2BD1D6}">
      <dgm:prSet/>
      <dgm:spPr/>
      <dgm:t>
        <a:bodyPr/>
        <a:lstStyle/>
        <a:p>
          <a:endParaRPr lang="en-US"/>
        </a:p>
      </dgm:t>
    </dgm:pt>
    <dgm:pt modelId="{3959F61D-6171-40AD-B1B0-3382E65D2CF3}">
      <dgm:prSet/>
      <dgm:spPr/>
      <dgm:t>
        <a:bodyPr/>
        <a:lstStyle/>
        <a:p>
          <a:r>
            <a:rPr lang="en-US" dirty="0"/>
            <a:t>Office:	QM 161	</a:t>
          </a:r>
        </a:p>
      </dgm:t>
    </dgm:pt>
    <dgm:pt modelId="{C763AA39-1E47-4E61-A713-3DF2550F227E}" type="parTrans" cxnId="{62B3CDA7-7BBC-499C-85C3-D18695B9160E}">
      <dgm:prSet/>
      <dgm:spPr/>
      <dgm:t>
        <a:bodyPr/>
        <a:lstStyle/>
        <a:p>
          <a:endParaRPr lang="en-US"/>
        </a:p>
      </dgm:t>
    </dgm:pt>
    <dgm:pt modelId="{249FA4AF-10C1-4C48-AD26-0FB34220C3FD}" type="sibTrans" cxnId="{62B3CDA7-7BBC-499C-85C3-D18695B9160E}">
      <dgm:prSet/>
      <dgm:spPr/>
      <dgm:t>
        <a:bodyPr/>
        <a:lstStyle/>
        <a:p>
          <a:endParaRPr lang="en-US"/>
        </a:p>
      </dgm:t>
    </dgm:pt>
    <dgm:pt modelId="{6289BF05-5CED-40B4-BFEC-9A4ECD9CD801}">
      <dgm:prSet/>
      <dgm:spPr/>
      <dgm:t>
        <a:bodyPr/>
        <a:lstStyle/>
        <a:p>
          <a:r>
            <a:rPr lang="en-US" dirty="0"/>
            <a:t>Office hours: book via </a:t>
          </a:r>
          <a:r>
            <a:rPr lang="en-US" dirty="0" err="1"/>
            <a:t>calendly</a:t>
          </a:r>
          <a:r>
            <a:rPr lang="en-US" dirty="0"/>
            <a:t>: </a:t>
          </a:r>
          <a:r>
            <a:rPr lang="en-GB" dirty="0">
              <a:hlinkClick xmlns:r="http://schemas.openxmlformats.org/officeDocument/2006/relationships" r:id="rId1"/>
            </a:rPr>
            <a:t>https://calendly.com/ecostales_ebc/greenwich</a:t>
          </a:r>
          <a:r>
            <a:rPr lang="en-GB" dirty="0"/>
            <a:t>	</a:t>
          </a:r>
          <a:endParaRPr lang="en-US" dirty="0"/>
        </a:p>
      </dgm:t>
    </dgm:pt>
    <dgm:pt modelId="{EFB5405E-BD73-4743-9C80-3AB89C57ABF1}" type="parTrans" cxnId="{9D40AF80-38BB-476D-96FC-2CFE16D5AD49}">
      <dgm:prSet/>
      <dgm:spPr/>
      <dgm:t>
        <a:bodyPr/>
        <a:lstStyle/>
        <a:p>
          <a:endParaRPr lang="en-US"/>
        </a:p>
      </dgm:t>
    </dgm:pt>
    <dgm:pt modelId="{CA76328C-8316-4645-B68F-7C4C4050FCB1}" type="sibTrans" cxnId="{9D40AF80-38BB-476D-96FC-2CFE16D5AD49}">
      <dgm:prSet/>
      <dgm:spPr/>
      <dgm:t>
        <a:bodyPr/>
        <a:lstStyle/>
        <a:p>
          <a:endParaRPr lang="en-US"/>
        </a:p>
      </dgm:t>
    </dgm:pt>
    <dgm:pt modelId="{A0CB1204-419E-FE4B-A724-890CC9593964}" type="pres">
      <dgm:prSet presAssocID="{8B5421EB-5807-47BA-88AD-F0BAEE95C591}" presName="vert0" presStyleCnt="0">
        <dgm:presLayoutVars>
          <dgm:dir/>
          <dgm:animOne val="branch"/>
          <dgm:animLvl val="lvl"/>
        </dgm:presLayoutVars>
      </dgm:prSet>
      <dgm:spPr/>
    </dgm:pt>
    <dgm:pt modelId="{596C76C9-DD44-6F42-ABAC-E8909F5F12B6}" type="pres">
      <dgm:prSet presAssocID="{90E1FCC2-CF49-4F15-8223-A62165D07607}" presName="thickLine" presStyleLbl="alignNode1" presStyleIdx="0" presStyleCnt="1"/>
      <dgm:spPr/>
    </dgm:pt>
    <dgm:pt modelId="{8385A68B-702A-304E-AB1E-A57183E339BC}" type="pres">
      <dgm:prSet presAssocID="{90E1FCC2-CF49-4F15-8223-A62165D07607}" presName="horz1" presStyleCnt="0"/>
      <dgm:spPr/>
    </dgm:pt>
    <dgm:pt modelId="{DE7F93CB-1F55-EC4B-BE31-039932D0DFD4}" type="pres">
      <dgm:prSet presAssocID="{90E1FCC2-CF49-4F15-8223-A62165D07607}" presName="tx1" presStyleLbl="revTx" presStyleIdx="0" presStyleCnt="6"/>
      <dgm:spPr/>
    </dgm:pt>
    <dgm:pt modelId="{5C2C2D00-0E95-1249-B16F-E7A5841E659D}" type="pres">
      <dgm:prSet presAssocID="{90E1FCC2-CF49-4F15-8223-A62165D07607}" presName="vert1" presStyleCnt="0"/>
      <dgm:spPr/>
    </dgm:pt>
    <dgm:pt modelId="{A74E8358-3B77-2B4E-9654-DB11AF8F3AD6}" type="pres">
      <dgm:prSet presAssocID="{A5117C9F-787E-4E88-B382-249D87822C74}" presName="vertSpace2a" presStyleCnt="0"/>
      <dgm:spPr/>
    </dgm:pt>
    <dgm:pt modelId="{9647905B-08A3-F940-830F-91B8B4F9B04F}" type="pres">
      <dgm:prSet presAssocID="{A5117C9F-787E-4E88-B382-249D87822C74}" presName="horz2" presStyleCnt="0"/>
      <dgm:spPr/>
    </dgm:pt>
    <dgm:pt modelId="{F1557DA3-E4D0-2F4B-BD51-8917A3ADBD82}" type="pres">
      <dgm:prSet presAssocID="{A5117C9F-787E-4E88-B382-249D87822C74}" presName="horzSpace2" presStyleCnt="0"/>
      <dgm:spPr/>
    </dgm:pt>
    <dgm:pt modelId="{B1BE0E6A-85E8-6749-B49B-D9460287C02C}" type="pres">
      <dgm:prSet presAssocID="{A5117C9F-787E-4E88-B382-249D87822C74}" presName="tx2" presStyleLbl="revTx" presStyleIdx="1" presStyleCnt="6"/>
      <dgm:spPr/>
    </dgm:pt>
    <dgm:pt modelId="{EE6EDE3A-44DC-DE43-9A77-7D32777EAF04}" type="pres">
      <dgm:prSet presAssocID="{A5117C9F-787E-4E88-B382-249D87822C74}" presName="vert2" presStyleCnt="0"/>
      <dgm:spPr/>
    </dgm:pt>
    <dgm:pt modelId="{4E877C1A-A705-2942-A326-408C43DFCB4D}" type="pres">
      <dgm:prSet presAssocID="{A5117C9F-787E-4E88-B382-249D87822C74}" presName="thinLine2b" presStyleLbl="callout" presStyleIdx="0" presStyleCnt="5"/>
      <dgm:spPr/>
    </dgm:pt>
    <dgm:pt modelId="{254510E0-0DCA-9342-8742-FEFC42CB64BF}" type="pres">
      <dgm:prSet presAssocID="{A5117C9F-787E-4E88-B382-249D87822C74}" presName="vertSpace2b" presStyleCnt="0"/>
      <dgm:spPr/>
    </dgm:pt>
    <dgm:pt modelId="{5E80FD3B-688A-F84F-B210-8C8407084D52}" type="pres">
      <dgm:prSet presAssocID="{F5C3A4AF-D051-477E-A7C0-DAFBE0D6FD99}" presName="horz2" presStyleCnt="0"/>
      <dgm:spPr/>
    </dgm:pt>
    <dgm:pt modelId="{47A5AB0A-B558-B846-B070-B67AEDCD482A}" type="pres">
      <dgm:prSet presAssocID="{F5C3A4AF-D051-477E-A7C0-DAFBE0D6FD99}" presName="horzSpace2" presStyleCnt="0"/>
      <dgm:spPr/>
    </dgm:pt>
    <dgm:pt modelId="{3E7F9811-85B1-6A48-86A2-229E458CA604}" type="pres">
      <dgm:prSet presAssocID="{F5C3A4AF-D051-477E-A7C0-DAFBE0D6FD99}" presName="tx2" presStyleLbl="revTx" presStyleIdx="2" presStyleCnt="6"/>
      <dgm:spPr/>
    </dgm:pt>
    <dgm:pt modelId="{AC347F55-2242-C543-8498-2B54908DBD48}" type="pres">
      <dgm:prSet presAssocID="{F5C3A4AF-D051-477E-A7C0-DAFBE0D6FD99}" presName="vert2" presStyleCnt="0"/>
      <dgm:spPr/>
    </dgm:pt>
    <dgm:pt modelId="{C28AB880-FF9E-B749-A31A-59B24E265ED5}" type="pres">
      <dgm:prSet presAssocID="{F5C3A4AF-D051-477E-A7C0-DAFBE0D6FD99}" presName="thinLine2b" presStyleLbl="callout" presStyleIdx="1" presStyleCnt="5"/>
      <dgm:spPr/>
    </dgm:pt>
    <dgm:pt modelId="{96B6BE46-0A5C-4540-B7B7-2AAE1C8A2096}" type="pres">
      <dgm:prSet presAssocID="{F5C3A4AF-D051-477E-A7C0-DAFBE0D6FD99}" presName="vertSpace2b" presStyleCnt="0"/>
      <dgm:spPr/>
    </dgm:pt>
    <dgm:pt modelId="{8D695808-5815-4B45-B65F-03373272735A}" type="pres">
      <dgm:prSet presAssocID="{869A996F-5372-4249-9BD1-BC911F8E2737}" presName="horz2" presStyleCnt="0"/>
      <dgm:spPr/>
    </dgm:pt>
    <dgm:pt modelId="{818BDD27-0468-644A-9EB1-D6F3578503B9}" type="pres">
      <dgm:prSet presAssocID="{869A996F-5372-4249-9BD1-BC911F8E2737}" presName="horzSpace2" presStyleCnt="0"/>
      <dgm:spPr/>
    </dgm:pt>
    <dgm:pt modelId="{8B9FC249-C7FB-A04C-BDA6-96C4F5D7334F}" type="pres">
      <dgm:prSet presAssocID="{869A996F-5372-4249-9BD1-BC911F8E2737}" presName="tx2" presStyleLbl="revTx" presStyleIdx="3" presStyleCnt="6"/>
      <dgm:spPr/>
    </dgm:pt>
    <dgm:pt modelId="{1017A740-D58D-E749-AFE4-142DA2F291FC}" type="pres">
      <dgm:prSet presAssocID="{869A996F-5372-4249-9BD1-BC911F8E2737}" presName="vert2" presStyleCnt="0"/>
      <dgm:spPr/>
    </dgm:pt>
    <dgm:pt modelId="{7155193A-A754-B841-9EE2-6E4D9E88BE15}" type="pres">
      <dgm:prSet presAssocID="{869A996F-5372-4249-9BD1-BC911F8E2737}" presName="thinLine2b" presStyleLbl="callout" presStyleIdx="2" presStyleCnt="5"/>
      <dgm:spPr/>
    </dgm:pt>
    <dgm:pt modelId="{E55C49A9-2267-3F4B-A6C4-6C12C9728CB9}" type="pres">
      <dgm:prSet presAssocID="{869A996F-5372-4249-9BD1-BC911F8E2737}" presName="vertSpace2b" presStyleCnt="0"/>
      <dgm:spPr/>
    </dgm:pt>
    <dgm:pt modelId="{9A80E853-1F22-194B-A039-D52EE9755D8E}" type="pres">
      <dgm:prSet presAssocID="{3959F61D-6171-40AD-B1B0-3382E65D2CF3}" presName="horz2" presStyleCnt="0"/>
      <dgm:spPr/>
    </dgm:pt>
    <dgm:pt modelId="{5B98F5C3-2427-FD43-8500-4A0F4C5CA59B}" type="pres">
      <dgm:prSet presAssocID="{3959F61D-6171-40AD-B1B0-3382E65D2CF3}" presName="horzSpace2" presStyleCnt="0"/>
      <dgm:spPr/>
    </dgm:pt>
    <dgm:pt modelId="{CD15E98D-DD1B-AD47-9AAD-D89FF484D6B3}" type="pres">
      <dgm:prSet presAssocID="{3959F61D-6171-40AD-B1B0-3382E65D2CF3}" presName="tx2" presStyleLbl="revTx" presStyleIdx="4" presStyleCnt="6"/>
      <dgm:spPr/>
    </dgm:pt>
    <dgm:pt modelId="{BAF45E1D-03EE-5447-999F-605E80F11359}" type="pres">
      <dgm:prSet presAssocID="{3959F61D-6171-40AD-B1B0-3382E65D2CF3}" presName="vert2" presStyleCnt="0"/>
      <dgm:spPr/>
    </dgm:pt>
    <dgm:pt modelId="{9E4B7E65-D8F9-7B4B-8CFB-DF869A25E4D6}" type="pres">
      <dgm:prSet presAssocID="{3959F61D-6171-40AD-B1B0-3382E65D2CF3}" presName="thinLine2b" presStyleLbl="callout" presStyleIdx="3" presStyleCnt="5"/>
      <dgm:spPr/>
    </dgm:pt>
    <dgm:pt modelId="{35F3E4F5-BF9D-874F-8CE9-5FD530CC65C4}" type="pres">
      <dgm:prSet presAssocID="{3959F61D-6171-40AD-B1B0-3382E65D2CF3}" presName="vertSpace2b" presStyleCnt="0"/>
      <dgm:spPr/>
    </dgm:pt>
    <dgm:pt modelId="{E0DECDA7-1AE3-C54B-9961-851F5143C3BA}" type="pres">
      <dgm:prSet presAssocID="{6289BF05-5CED-40B4-BFEC-9A4ECD9CD801}" presName="horz2" presStyleCnt="0"/>
      <dgm:spPr/>
    </dgm:pt>
    <dgm:pt modelId="{FF26144E-E169-1248-8061-11EF503F7165}" type="pres">
      <dgm:prSet presAssocID="{6289BF05-5CED-40B4-BFEC-9A4ECD9CD801}" presName="horzSpace2" presStyleCnt="0"/>
      <dgm:spPr/>
    </dgm:pt>
    <dgm:pt modelId="{F99F8EA4-31D0-D846-AE58-CD2D7D0FDF66}" type="pres">
      <dgm:prSet presAssocID="{6289BF05-5CED-40B4-BFEC-9A4ECD9CD801}" presName="tx2" presStyleLbl="revTx" presStyleIdx="5" presStyleCnt="6"/>
      <dgm:spPr/>
    </dgm:pt>
    <dgm:pt modelId="{71AFD68C-BB2F-AD40-BD06-60A4D7D65A87}" type="pres">
      <dgm:prSet presAssocID="{6289BF05-5CED-40B4-BFEC-9A4ECD9CD801}" presName="vert2" presStyleCnt="0"/>
      <dgm:spPr/>
    </dgm:pt>
    <dgm:pt modelId="{02898395-5483-2C44-B9E2-BC251D5739BA}" type="pres">
      <dgm:prSet presAssocID="{6289BF05-5CED-40B4-BFEC-9A4ECD9CD801}" presName="thinLine2b" presStyleLbl="callout" presStyleIdx="4" presStyleCnt="5"/>
      <dgm:spPr/>
    </dgm:pt>
    <dgm:pt modelId="{AC792CB4-D70C-194A-80B1-949DA302D318}" type="pres">
      <dgm:prSet presAssocID="{6289BF05-5CED-40B4-BFEC-9A4ECD9CD801}" presName="vertSpace2b" presStyleCnt="0"/>
      <dgm:spPr/>
    </dgm:pt>
  </dgm:ptLst>
  <dgm:cxnLst>
    <dgm:cxn modelId="{EB2C0609-8316-414A-8F5D-D46A71A09EBF}" type="presOf" srcId="{6289BF05-5CED-40B4-BFEC-9A4ECD9CD801}" destId="{F99F8EA4-31D0-D846-AE58-CD2D7D0FDF66}" srcOrd="0" destOrd="0" presId="urn:microsoft.com/office/officeart/2008/layout/LinedList"/>
    <dgm:cxn modelId="{6FE37F46-3B81-4D0D-9239-678BA56C7D37}" srcId="{90E1FCC2-CF49-4F15-8223-A62165D07607}" destId="{F5C3A4AF-D051-477E-A7C0-DAFBE0D6FD99}" srcOrd="1" destOrd="0" parTransId="{B2454B66-10D9-4B48-A007-7B6122B426AE}" sibTransId="{51D97E28-F7B7-41AA-8FE4-204194A5458D}"/>
    <dgm:cxn modelId="{D20C1C71-D68F-B04A-83D5-E6D7DF87B0CF}" type="presOf" srcId="{8B5421EB-5807-47BA-88AD-F0BAEE95C591}" destId="{A0CB1204-419E-FE4B-A724-890CC9593964}" srcOrd="0" destOrd="0" presId="urn:microsoft.com/office/officeart/2008/layout/LinedList"/>
    <dgm:cxn modelId="{8A69BD53-541A-2F4E-93F5-ECDF080129FB}" type="presOf" srcId="{90E1FCC2-CF49-4F15-8223-A62165D07607}" destId="{DE7F93CB-1F55-EC4B-BE31-039932D0DFD4}" srcOrd="0" destOrd="0" presId="urn:microsoft.com/office/officeart/2008/layout/LinedList"/>
    <dgm:cxn modelId="{9D40AF80-38BB-476D-96FC-2CFE16D5AD49}" srcId="{90E1FCC2-CF49-4F15-8223-A62165D07607}" destId="{6289BF05-5CED-40B4-BFEC-9A4ECD9CD801}" srcOrd="4" destOrd="0" parTransId="{EFB5405E-BD73-4743-9C80-3AB89C57ABF1}" sibTransId="{CA76328C-8316-4645-B68F-7C4C4050FCB1}"/>
    <dgm:cxn modelId="{62B3CDA7-7BBC-499C-85C3-D18695B9160E}" srcId="{90E1FCC2-CF49-4F15-8223-A62165D07607}" destId="{3959F61D-6171-40AD-B1B0-3382E65D2CF3}" srcOrd="3" destOrd="0" parTransId="{C763AA39-1E47-4E61-A713-3DF2550F227E}" sibTransId="{249FA4AF-10C1-4C48-AD26-0FB34220C3FD}"/>
    <dgm:cxn modelId="{36E38CB0-C1CA-3041-BD3F-8C445964BBF1}" type="presOf" srcId="{3959F61D-6171-40AD-B1B0-3382E65D2CF3}" destId="{CD15E98D-DD1B-AD47-9AAD-D89FF484D6B3}" srcOrd="0" destOrd="0" presId="urn:microsoft.com/office/officeart/2008/layout/LinedList"/>
    <dgm:cxn modelId="{062760BA-CB5E-7B44-A896-2394F3089B31}" type="presOf" srcId="{869A996F-5372-4249-9BD1-BC911F8E2737}" destId="{8B9FC249-C7FB-A04C-BDA6-96C4F5D7334F}" srcOrd="0" destOrd="0" presId="urn:microsoft.com/office/officeart/2008/layout/LinedList"/>
    <dgm:cxn modelId="{5CA74BBB-96E0-4FEA-8CDD-3338295A9655}" srcId="{90E1FCC2-CF49-4F15-8223-A62165D07607}" destId="{A5117C9F-787E-4E88-B382-249D87822C74}" srcOrd="0" destOrd="0" parTransId="{1969F0FD-18B3-4D37-B421-E2E7948D14A6}" sibTransId="{B4AA1E6F-CFE9-45B6-A827-D698C54F0A5D}"/>
    <dgm:cxn modelId="{265416BE-2E6C-EF42-AA0C-BC9EC2AC32C3}" type="presOf" srcId="{F5C3A4AF-D051-477E-A7C0-DAFBE0D6FD99}" destId="{3E7F9811-85B1-6A48-86A2-229E458CA604}" srcOrd="0" destOrd="0" presId="urn:microsoft.com/office/officeart/2008/layout/LinedList"/>
    <dgm:cxn modelId="{079176DC-F3D1-4CD8-A407-9C7B6DE79583}" srcId="{8B5421EB-5807-47BA-88AD-F0BAEE95C591}" destId="{90E1FCC2-CF49-4F15-8223-A62165D07607}" srcOrd="0" destOrd="0" parTransId="{E349C018-1936-4410-8EAF-19CE799C3F54}" sibTransId="{31FBF472-A41A-4409-819F-A6ECD719F9A5}"/>
    <dgm:cxn modelId="{139352E6-C32F-4468-9DD2-E1E46E2BD1D6}" srcId="{90E1FCC2-CF49-4F15-8223-A62165D07607}" destId="{869A996F-5372-4249-9BD1-BC911F8E2737}" srcOrd="2" destOrd="0" parTransId="{8385526A-DD94-48DB-907B-5758125BEBCA}" sibTransId="{EB40358D-DCF9-4C67-B753-F5760198FFBF}"/>
    <dgm:cxn modelId="{61F5E0FB-C8B6-844B-9E3F-BD8EB3E29498}" type="presOf" srcId="{A5117C9F-787E-4E88-B382-249D87822C74}" destId="{B1BE0E6A-85E8-6749-B49B-D9460287C02C}" srcOrd="0" destOrd="0" presId="urn:microsoft.com/office/officeart/2008/layout/LinedList"/>
    <dgm:cxn modelId="{605EB2D3-0643-2440-9353-88B1BB0C8157}" type="presParOf" srcId="{A0CB1204-419E-FE4B-A724-890CC9593964}" destId="{596C76C9-DD44-6F42-ABAC-E8909F5F12B6}" srcOrd="0" destOrd="0" presId="urn:microsoft.com/office/officeart/2008/layout/LinedList"/>
    <dgm:cxn modelId="{B82BE201-F02D-D346-A09A-AD8ACDD4754D}" type="presParOf" srcId="{A0CB1204-419E-FE4B-A724-890CC9593964}" destId="{8385A68B-702A-304E-AB1E-A57183E339BC}" srcOrd="1" destOrd="0" presId="urn:microsoft.com/office/officeart/2008/layout/LinedList"/>
    <dgm:cxn modelId="{004DC648-2433-6243-BEE7-50DE4ADB766A}" type="presParOf" srcId="{8385A68B-702A-304E-AB1E-A57183E339BC}" destId="{DE7F93CB-1F55-EC4B-BE31-039932D0DFD4}" srcOrd="0" destOrd="0" presId="urn:microsoft.com/office/officeart/2008/layout/LinedList"/>
    <dgm:cxn modelId="{9323645F-6EC2-7047-83FF-F32DD282E5AE}" type="presParOf" srcId="{8385A68B-702A-304E-AB1E-A57183E339BC}" destId="{5C2C2D00-0E95-1249-B16F-E7A5841E659D}" srcOrd="1" destOrd="0" presId="urn:microsoft.com/office/officeart/2008/layout/LinedList"/>
    <dgm:cxn modelId="{CB864CE8-2515-C74F-BCBF-5DDED921B66E}" type="presParOf" srcId="{5C2C2D00-0E95-1249-B16F-E7A5841E659D}" destId="{A74E8358-3B77-2B4E-9654-DB11AF8F3AD6}" srcOrd="0" destOrd="0" presId="urn:microsoft.com/office/officeart/2008/layout/LinedList"/>
    <dgm:cxn modelId="{036A7E70-4175-884F-8D71-0B3E6F069C0F}" type="presParOf" srcId="{5C2C2D00-0E95-1249-B16F-E7A5841E659D}" destId="{9647905B-08A3-F940-830F-91B8B4F9B04F}" srcOrd="1" destOrd="0" presId="urn:microsoft.com/office/officeart/2008/layout/LinedList"/>
    <dgm:cxn modelId="{ECD319CA-B69B-CA4F-83E9-08913EA9EE4C}" type="presParOf" srcId="{9647905B-08A3-F940-830F-91B8B4F9B04F}" destId="{F1557DA3-E4D0-2F4B-BD51-8917A3ADBD82}" srcOrd="0" destOrd="0" presId="urn:microsoft.com/office/officeart/2008/layout/LinedList"/>
    <dgm:cxn modelId="{88F85F84-A076-FB47-8751-5C21B09A1018}" type="presParOf" srcId="{9647905B-08A3-F940-830F-91B8B4F9B04F}" destId="{B1BE0E6A-85E8-6749-B49B-D9460287C02C}" srcOrd="1" destOrd="0" presId="urn:microsoft.com/office/officeart/2008/layout/LinedList"/>
    <dgm:cxn modelId="{3DCD8751-8503-0346-AA7E-C307A35DC036}" type="presParOf" srcId="{9647905B-08A3-F940-830F-91B8B4F9B04F}" destId="{EE6EDE3A-44DC-DE43-9A77-7D32777EAF04}" srcOrd="2" destOrd="0" presId="urn:microsoft.com/office/officeart/2008/layout/LinedList"/>
    <dgm:cxn modelId="{7C97B4E1-25E8-F940-B19F-473543199D30}" type="presParOf" srcId="{5C2C2D00-0E95-1249-B16F-E7A5841E659D}" destId="{4E877C1A-A705-2942-A326-408C43DFCB4D}" srcOrd="2" destOrd="0" presId="urn:microsoft.com/office/officeart/2008/layout/LinedList"/>
    <dgm:cxn modelId="{E59B29BF-7372-1348-B953-A152BEE5E0FA}" type="presParOf" srcId="{5C2C2D00-0E95-1249-B16F-E7A5841E659D}" destId="{254510E0-0DCA-9342-8742-FEFC42CB64BF}" srcOrd="3" destOrd="0" presId="urn:microsoft.com/office/officeart/2008/layout/LinedList"/>
    <dgm:cxn modelId="{E639DD01-9662-E848-9EA4-D9CA9AFCF0BF}" type="presParOf" srcId="{5C2C2D00-0E95-1249-B16F-E7A5841E659D}" destId="{5E80FD3B-688A-F84F-B210-8C8407084D52}" srcOrd="4" destOrd="0" presId="urn:microsoft.com/office/officeart/2008/layout/LinedList"/>
    <dgm:cxn modelId="{1134CDDA-7E7A-EC4D-999C-EA9FB16B73BA}" type="presParOf" srcId="{5E80FD3B-688A-F84F-B210-8C8407084D52}" destId="{47A5AB0A-B558-B846-B070-B67AEDCD482A}" srcOrd="0" destOrd="0" presId="urn:microsoft.com/office/officeart/2008/layout/LinedList"/>
    <dgm:cxn modelId="{6443200F-E92F-DD42-8528-1DDBE18E2025}" type="presParOf" srcId="{5E80FD3B-688A-F84F-B210-8C8407084D52}" destId="{3E7F9811-85B1-6A48-86A2-229E458CA604}" srcOrd="1" destOrd="0" presId="urn:microsoft.com/office/officeart/2008/layout/LinedList"/>
    <dgm:cxn modelId="{D5051271-2BAE-094F-BB20-6AF68CBA1451}" type="presParOf" srcId="{5E80FD3B-688A-F84F-B210-8C8407084D52}" destId="{AC347F55-2242-C543-8498-2B54908DBD48}" srcOrd="2" destOrd="0" presId="urn:microsoft.com/office/officeart/2008/layout/LinedList"/>
    <dgm:cxn modelId="{6F72F3E5-1E38-6F46-880D-66625183F934}" type="presParOf" srcId="{5C2C2D00-0E95-1249-B16F-E7A5841E659D}" destId="{C28AB880-FF9E-B749-A31A-59B24E265ED5}" srcOrd="5" destOrd="0" presId="urn:microsoft.com/office/officeart/2008/layout/LinedList"/>
    <dgm:cxn modelId="{ED522554-B649-6D41-BA28-6A2A9A9EF87C}" type="presParOf" srcId="{5C2C2D00-0E95-1249-B16F-E7A5841E659D}" destId="{96B6BE46-0A5C-4540-B7B7-2AAE1C8A2096}" srcOrd="6" destOrd="0" presId="urn:microsoft.com/office/officeart/2008/layout/LinedList"/>
    <dgm:cxn modelId="{B638BDB3-310D-E643-AF38-7AE485E3CED9}" type="presParOf" srcId="{5C2C2D00-0E95-1249-B16F-E7A5841E659D}" destId="{8D695808-5815-4B45-B65F-03373272735A}" srcOrd="7" destOrd="0" presId="urn:microsoft.com/office/officeart/2008/layout/LinedList"/>
    <dgm:cxn modelId="{19DD29E5-9180-FE4F-9557-93C454413F59}" type="presParOf" srcId="{8D695808-5815-4B45-B65F-03373272735A}" destId="{818BDD27-0468-644A-9EB1-D6F3578503B9}" srcOrd="0" destOrd="0" presId="urn:microsoft.com/office/officeart/2008/layout/LinedList"/>
    <dgm:cxn modelId="{82CDD219-67FE-4340-AC65-7BF3C1DB5FD4}" type="presParOf" srcId="{8D695808-5815-4B45-B65F-03373272735A}" destId="{8B9FC249-C7FB-A04C-BDA6-96C4F5D7334F}" srcOrd="1" destOrd="0" presId="urn:microsoft.com/office/officeart/2008/layout/LinedList"/>
    <dgm:cxn modelId="{AF281B47-4563-2D45-9ED8-D321659FBE80}" type="presParOf" srcId="{8D695808-5815-4B45-B65F-03373272735A}" destId="{1017A740-D58D-E749-AFE4-142DA2F291FC}" srcOrd="2" destOrd="0" presId="urn:microsoft.com/office/officeart/2008/layout/LinedList"/>
    <dgm:cxn modelId="{0842B3CB-C472-044E-922D-5D69B8F74D2A}" type="presParOf" srcId="{5C2C2D00-0E95-1249-B16F-E7A5841E659D}" destId="{7155193A-A754-B841-9EE2-6E4D9E88BE15}" srcOrd="8" destOrd="0" presId="urn:microsoft.com/office/officeart/2008/layout/LinedList"/>
    <dgm:cxn modelId="{2941B9EF-374E-C44C-AD39-932233E04E2A}" type="presParOf" srcId="{5C2C2D00-0E95-1249-B16F-E7A5841E659D}" destId="{E55C49A9-2267-3F4B-A6C4-6C12C9728CB9}" srcOrd="9" destOrd="0" presId="urn:microsoft.com/office/officeart/2008/layout/LinedList"/>
    <dgm:cxn modelId="{89496316-F941-7648-8EF6-7F563B9BD9E2}" type="presParOf" srcId="{5C2C2D00-0E95-1249-B16F-E7A5841E659D}" destId="{9A80E853-1F22-194B-A039-D52EE9755D8E}" srcOrd="10" destOrd="0" presId="urn:microsoft.com/office/officeart/2008/layout/LinedList"/>
    <dgm:cxn modelId="{E4BC7EBE-27C3-0D45-8604-FA84B86F42F4}" type="presParOf" srcId="{9A80E853-1F22-194B-A039-D52EE9755D8E}" destId="{5B98F5C3-2427-FD43-8500-4A0F4C5CA59B}" srcOrd="0" destOrd="0" presId="urn:microsoft.com/office/officeart/2008/layout/LinedList"/>
    <dgm:cxn modelId="{DE4FBEE6-1CBE-D14D-A592-6BFC93B05CBF}" type="presParOf" srcId="{9A80E853-1F22-194B-A039-D52EE9755D8E}" destId="{CD15E98D-DD1B-AD47-9AAD-D89FF484D6B3}" srcOrd="1" destOrd="0" presId="urn:microsoft.com/office/officeart/2008/layout/LinedList"/>
    <dgm:cxn modelId="{E2807D67-AC79-BA4C-AFB5-0F78F08CAF8C}" type="presParOf" srcId="{9A80E853-1F22-194B-A039-D52EE9755D8E}" destId="{BAF45E1D-03EE-5447-999F-605E80F11359}" srcOrd="2" destOrd="0" presId="urn:microsoft.com/office/officeart/2008/layout/LinedList"/>
    <dgm:cxn modelId="{C12DD4A9-B9B7-1A47-A072-562C8D634CD2}" type="presParOf" srcId="{5C2C2D00-0E95-1249-B16F-E7A5841E659D}" destId="{9E4B7E65-D8F9-7B4B-8CFB-DF869A25E4D6}" srcOrd="11" destOrd="0" presId="urn:microsoft.com/office/officeart/2008/layout/LinedList"/>
    <dgm:cxn modelId="{50828C8A-0D32-C140-B12C-DC3C33B3E92F}" type="presParOf" srcId="{5C2C2D00-0E95-1249-B16F-E7A5841E659D}" destId="{35F3E4F5-BF9D-874F-8CE9-5FD530CC65C4}" srcOrd="12" destOrd="0" presId="urn:microsoft.com/office/officeart/2008/layout/LinedList"/>
    <dgm:cxn modelId="{8A36DBB6-D6DD-BF4B-8D2C-93EE4BA872F7}" type="presParOf" srcId="{5C2C2D00-0E95-1249-B16F-E7A5841E659D}" destId="{E0DECDA7-1AE3-C54B-9961-851F5143C3BA}" srcOrd="13" destOrd="0" presId="urn:microsoft.com/office/officeart/2008/layout/LinedList"/>
    <dgm:cxn modelId="{7B1F85C4-04BC-8846-8615-A189288F08E6}" type="presParOf" srcId="{E0DECDA7-1AE3-C54B-9961-851F5143C3BA}" destId="{FF26144E-E169-1248-8061-11EF503F7165}" srcOrd="0" destOrd="0" presId="urn:microsoft.com/office/officeart/2008/layout/LinedList"/>
    <dgm:cxn modelId="{516B3644-5C0E-1744-B07B-FEB9211A431B}" type="presParOf" srcId="{E0DECDA7-1AE3-C54B-9961-851F5143C3BA}" destId="{F99F8EA4-31D0-D846-AE58-CD2D7D0FDF66}" srcOrd="1" destOrd="0" presId="urn:microsoft.com/office/officeart/2008/layout/LinedList"/>
    <dgm:cxn modelId="{9BADCFA9-1312-8B44-8E71-D87301F6A0A7}" type="presParOf" srcId="{E0DECDA7-1AE3-C54B-9961-851F5143C3BA}" destId="{71AFD68C-BB2F-AD40-BD06-60A4D7D65A87}" srcOrd="2" destOrd="0" presId="urn:microsoft.com/office/officeart/2008/layout/LinedList"/>
    <dgm:cxn modelId="{B4BBB39A-8E78-904E-8BB1-563A320B137D}" type="presParOf" srcId="{5C2C2D00-0E95-1249-B16F-E7A5841E659D}" destId="{02898395-5483-2C44-B9E2-BC251D5739BA}" srcOrd="14" destOrd="0" presId="urn:microsoft.com/office/officeart/2008/layout/LinedList"/>
    <dgm:cxn modelId="{C92D2039-F9D4-E148-85BD-51732CB72AC2}" type="presParOf" srcId="{5C2C2D00-0E95-1249-B16F-E7A5841E659D}" destId="{AC792CB4-D70C-194A-80B1-949DA302D318}" srcOrd="15" destOrd="0" presId="urn:microsoft.com/office/officeart/2008/layout/LinedLis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C76C9-DD44-6F42-ABAC-E8909F5F12B6}">
      <dsp:nvSpPr>
        <dsp:cNvPr id="0" name=""/>
        <dsp:cNvSpPr/>
      </dsp:nvSpPr>
      <dsp:spPr>
        <a:xfrm>
          <a:off x="0" y="0"/>
          <a:ext cx="938688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7F93CB-1F55-EC4B-BE31-039932D0DFD4}">
      <dsp:nvSpPr>
        <dsp:cNvPr id="0" name=""/>
        <dsp:cNvSpPr/>
      </dsp:nvSpPr>
      <dsp:spPr>
        <a:xfrm>
          <a:off x="0" y="0"/>
          <a:ext cx="1877377" cy="3297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Emilio Costales</a:t>
          </a:r>
        </a:p>
      </dsp:txBody>
      <dsp:txXfrm>
        <a:off x="0" y="0"/>
        <a:ext cx="1877377" cy="3297238"/>
      </dsp:txXfrm>
    </dsp:sp>
    <dsp:sp modelId="{B1BE0E6A-85E8-6749-B49B-D9460287C02C}">
      <dsp:nvSpPr>
        <dsp:cNvPr id="0" name=""/>
        <dsp:cNvSpPr/>
      </dsp:nvSpPr>
      <dsp:spPr>
        <a:xfrm>
          <a:off x="2018180" y="31072"/>
          <a:ext cx="7368707" cy="6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Senior Lecturer in Social Entrepreneurship and Innovation</a:t>
          </a:r>
        </a:p>
      </dsp:txBody>
      <dsp:txXfrm>
        <a:off x="2018180" y="31072"/>
        <a:ext cx="7368707" cy="621452"/>
      </dsp:txXfrm>
    </dsp:sp>
    <dsp:sp modelId="{4E877C1A-A705-2942-A326-408C43DFCB4D}">
      <dsp:nvSpPr>
        <dsp:cNvPr id="0" name=""/>
        <dsp:cNvSpPr/>
      </dsp:nvSpPr>
      <dsp:spPr>
        <a:xfrm>
          <a:off x="1877377" y="652524"/>
          <a:ext cx="750951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7F9811-85B1-6A48-86A2-229E458CA604}">
      <dsp:nvSpPr>
        <dsp:cNvPr id="0" name=""/>
        <dsp:cNvSpPr/>
      </dsp:nvSpPr>
      <dsp:spPr>
        <a:xfrm>
          <a:off x="2018180" y="683597"/>
          <a:ext cx="7368707" cy="6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Contact information</a:t>
          </a:r>
        </a:p>
      </dsp:txBody>
      <dsp:txXfrm>
        <a:off x="2018180" y="683597"/>
        <a:ext cx="7368707" cy="621452"/>
      </dsp:txXfrm>
    </dsp:sp>
    <dsp:sp modelId="{C28AB880-FF9E-B749-A31A-59B24E265ED5}">
      <dsp:nvSpPr>
        <dsp:cNvPr id="0" name=""/>
        <dsp:cNvSpPr/>
      </dsp:nvSpPr>
      <dsp:spPr>
        <a:xfrm>
          <a:off x="1877377" y="1305049"/>
          <a:ext cx="750951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9FC249-C7FB-A04C-BDA6-96C4F5D7334F}">
      <dsp:nvSpPr>
        <dsp:cNvPr id="0" name=""/>
        <dsp:cNvSpPr/>
      </dsp:nvSpPr>
      <dsp:spPr>
        <a:xfrm>
          <a:off x="2018180" y="1336121"/>
          <a:ext cx="7368707" cy="6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a:t>Email: 	e.costales@Greenwich.ac.uk	</a:t>
          </a:r>
        </a:p>
      </dsp:txBody>
      <dsp:txXfrm>
        <a:off x="2018180" y="1336121"/>
        <a:ext cx="7368707" cy="621452"/>
      </dsp:txXfrm>
    </dsp:sp>
    <dsp:sp modelId="{7155193A-A754-B841-9EE2-6E4D9E88BE15}">
      <dsp:nvSpPr>
        <dsp:cNvPr id="0" name=""/>
        <dsp:cNvSpPr/>
      </dsp:nvSpPr>
      <dsp:spPr>
        <a:xfrm>
          <a:off x="1877377" y="1957574"/>
          <a:ext cx="750951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15E98D-DD1B-AD47-9AAD-D89FF484D6B3}">
      <dsp:nvSpPr>
        <dsp:cNvPr id="0" name=""/>
        <dsp:cNvSpPr/>
      </dsp:nvSpPr>
      <dsp:spPr>
        <a:xfrm>
          <a:off x="2018180" y="1988646"/>
          <a:ext cx="7368707" cy="6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Office:	QM 161	</a:t>
          </a:r>
        </a:p>
      </dsp:txBody>
      <dsp:txXfrm>
        <a:off x="2018180" y="1988646"/>
        <a:ext cx="7368707" cy="621452"/>
      </dsp:txXfrm>
    </dsp:sp>
    <dsp:sp modelId="{9E4B7E65-D8F9-7B4B-8CFB-DF869A25E4D6}">
      <dsp:nvSpPr>
        <dsp:cNvPr id="0" name=""/>
        <dsp:cNvSpPr/>
      </dsp:nvSpPr>
      <dsp:spPr>
        <a:xfrm>
          <a:off x="1877377" y="2610098"/>
          <a:ext cx="750951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9F8EA4-31D0-D846-AE58-CD2D7D0FDF66}">
      <dsp:nvSpPr>
        <dsp:cNvPr id="0" name=""/>
        <dsp:cNvSpPr/>
      </dsp:nvSpPr>
      <dsp:spPr>
        <a:xfrm>
          <a:off x="2018180" y="2641171"/>
          <a:ext cx="7368707" cy="62145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Office hours: book via </a:t>
          </a:r>
          <a:r>
            <a:rPr lang="en-US" sz="1700" kern="1200" dirty="0" err="1"/>
            <a:t>calendly</a:t>
          </a:r>
          <a:r>
            <a:rPr lang="en-US" sz="1700" kern="1200" dirty="0"/>
            <a:t>: </a:t>
          </a:r>
          <a:r>
            <a:rPr lang="en-GB" sz="1700" kern="1200" dirty="0">
              <a:hlinkClick xmlns:r="http://schemas.openxmlformats.org/officeDocument/2006/relationships" r:id="rId1"/>
            </a:rPr>
            <a:t>https://calendly.com/ecostales_ebc/greenwich</a:t>
          </a:r>
          <a:r>
            <a:rPr lang="en-GB" sz="1700" kern="1200" dirty="0"/>
            <a:t>	</a:t>
          </a:r>
          <a:endParaRPr lang="en-US" sz="1700" kern="1200" dirty="0"/>
        </a:p>
      </dsp:txBody>
      <dsp:txXfrm>
        <a:off x="2018180" y="2641171"/>
        <a:ext cx="7368707" cy="621452"/>
      </dsp:txXfrm>
    </dsp:sp>
    <dsp:sp modelId="{02898395-5483-2C44-B9E2-BC251D5739BA}">
      <dsp:nvSpPr>
        <dsp:cNvPr id="0" name=""/>
        <dsp:cNvSpPr/>
      </dsp:nvSpPr>
      <dsp:spPr>
        <a:xfrm>
          <a:off x="1877377" y="3262623"/>
          <a:ext cx="7509510"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49F40-D489-D148-BEF0-AE121456DB6F}"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8BADF-37B2-644B-8F88-85AE4859E468}" type="slidenum">
              <a:rPr lang="en-US" smtClean="0"/>
              <a:t>‹#›</a:t>
            </a:fld>
            <a:endParaRPr lang="en-US"/>
          </a:p>
        </p:txBody>
      </p:sp>
    </p:spTree>
    <p:extLst>
      <p:ext uri="{BB962C8B-B14F-4D97-AF65-F5344CB8AC3E}">
        <p14:creationId xmlns:p14="http://schemas.microsoft.com/office/powerpoint/2010/main" val="248485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spcBef>
                <a:spcPts val="1500"/>
              </a:spcBef>
            </a:pPr>
            <a:r>
              <a:rPr lang="en-GB" sz="2400" b="0" dirty="0">
                <a:solidFill>
                  <a:srgbClr val="201F41"/>
                </a:solidFill>
                <a:latin typeface="Arial" panose="020B0604020202020204" pitchFamily="34" charset="0"/>
                <a:cs typeface="Arial" panose="020B0604020202020204" pitchFamily="34" charset="0"/>
              </a:rPr>
              <a:t>Potential discussion points:</a:t>
            </a:r>
          </a:p>
          <a:p>
            <a:pPr algn="l">
              <a:spcBef>
                <a:spcPts val="1500"/>
              </a:spcBef>
            </a:pPr>
            <a:endParaRPr lang="en-GB" sz="2400" b="0" dirty="0">
              <a:solidFill>
                <a:srgbClr val="201F4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t>Net zero targets are a good example (Environmental and Political dimensions of PESTEL and linking into SDGs)</a:t>
            </a:r>
          </a:p>
          <a:p>
            <a:pPr marL="342900" indent="-342900">
              <a:buFont typeface="Arial" panose="020B0604020202020204" pitchFamily="34" charset="0"/>
              <a:buChar char="•"/>
            </a:pPr>
            <a:r>
              <a:rPr lang="en-US" sz="2400" dirty="0"/>
              <a:t>The UK </a:t>
            </a:r>
            <a:r>
              <a:rPr lang="en-GB" sz="2400" b="0" i="0" dirty="0">
                <a:effectLst/>
                <a:latin typeface="Helvetica Neue"/>
                <a:ea typeface="Helvetica Neue"/>
                <a:cs typeface="Helvetica Neue"/>
                <a:sym typeface="Helvetica Neue"/>
              </a:rPr>
              <a:t>is making policy commitments to move our economy onto the </a:t>
            </a:r>
            <a:r>
              <a:rPr lang="en-GB" sz="2400" b="1" i="0" dirty="0">
                <a:effectLst/>
                <a:latin typeface="Helvetica Neue"/>
                <a:ea typeface="Helvetica Neue"/>
                <a:cs typeface="Helvetica Neue"/>
                <a:sym typeface="Helvetica Neue"/>
              </a:rPr>
              <a:t>path to net zero by 2050</a:t>
            </a:r>
            <a:r>
              <a:rPr lang="en-GB" sz="2400" b="0" i="0" dirty="0">
                <a:effectLst/>
                <a:latin typeface="Helvetica Neue"/>
                <a:ea typeface="Helvetica Neue"/>
                <a:cs typeface="Helvetica Neue"/>
                <a:sym typeface="Helvetica Neue"/>
              </a:rPr>
              <a:t>, with an interim target to </a:t>
            </a:r>
            <a:r>
              <a:rPr lang="en-GB" sz="2400" b="1" i="0" dirty="0">
                <a:effectLst/>
                <a:latin typeface="Helvetica Neue"/>
                <a:ea typeface="Helvetica Neue"/>
                <a:cs typeface="Helvetica Neue"/>
                <a:sym typeface="Helvetica Neue"/>
              </a:rPr>
              <a:t>reduce the UK's emissions by at least 68% by 2030</a:t>
            </a:r>
          </a:p>
          <a:p>
            <a:pPr marL="342900" indent="-342900" algn="l">
              <a:spcBef>
                <a:spcPts val="1500"/>
              </a:spcBef>
              <a:buFont typeface="Arial" panose="020B0604020202020204" pitchFamily="34" charset="0"/>
              <a:buChar char="•"/>
            </a:pPr>
            <a:endParaRPr lang="en-GB" sz="2400" b="0" dirty="0">
              <a:solidFill>
                <a:srgbClr val="201F41"/>
              </a:solidFill>
              <a:latin typeface="Arial" panose="020B0604020202020204" pitchFamily="34" charset="0"/>
              <a:cs typeface="Arial" panose="020B0604020202020204" pitchFamily="34" charset="0"/>
            </a:endParaRPr>
          </a:p>
          <a:p>
            <a:pPr marL="342900" indent="-342900" algn="l">
              <a:spcBef>
                <a:spcPts val="1500"/>
              </a:spcBef>
              <a:buFont typeface="Arial" panose="020B0604020202020204" pitchFamily="34" charset="0"/>
              <a:buChar char="•"/>
            </a:pPr>
            <a:r>
              <a:rPr lang="en-GB" sz="2400" b="0" dirty="0">
                <a:solidFill>
                  <a:srgbClr val="201F41"/>
                </a:solidFill>
                <a:latin typeface="Arial" panose="020B0604020202020204" pitchFamily="34" charset="0"/>
                <a:cs typeface="Arial" panose="020B0604020202020204" pitchFamily="34" charset="0"/>
              </a:rPr>
              <a:t>In B-to-C markets in particular, Socially and Environmentally responsible values are increasingly sought by customers.</a:t>
            </a:r>
          </a:p>
          <a:p>
            <a:pPr marL="342900" indent="-342900" algn="l">
              <a:spcBef>
                <a:spcPts val="1500"/>
              </a:spcBef>
              <a:buFont typeface="Arial" panose="020B0604020202020204" pitchFamily="34" charset="0"/>
              <a:buChar char="•"/>
            </a:pPr>
            <a:r>
              <a:rPr lang="en-GB" sz="2400" b="0" dirty="0">
                <a:solidFill>
                  <a:srgbClr val="201F41"/>
                </a:solidFill>
                <a:latin typeface="Arial" panose="020B0604020202020204" pitchFamily="34" charset="0"/>
                <a:cs typeface="Arial" panose="020B0604020202020204" pitchFamily="34" charset="0"/>
              </a:rPr>
              <a:t>This also impacts your attractiveness as an employer – ability to attract top talent  - as younger employees increasingly seek meaningful employment opportunities.</a:t>
            </a:r>
          </a:p>
          <a:p>
            <a:pPr marL="342900" marR="0" lvl="0" indent="-342900" algn="l" defTabSz="457200" eaLnBrk="1" fontAlgn="auto" latinLnBrk="0" hangingPunct="1">
              <a:lnSpc>
                <a:spcPct val="117999"/>
              </a:lnSpc>
              <a:spcBef>
                <a:spcPts val="1500"/>
              </a:spcBef>
              <a:spcAft>
                <a:spcPts val="0"/>
              </a:spcAft>
              <a:buClrTx/>
              <a:buSzTx/>
              <a:buFont typeface="Arial" panose="020B0604020202020204" pitchFamily="34" charset="0"/>
              <a:buChar char="•"/>
              <a:tabLst/>
              <a:defRPr/>
            </a:pPr>
            <a:r>
              <a:rPr lang="en-GB" sz="2400" b="1" i="0" dirty="0">
                <a:solidFill>
                  <a:srgbClr val="201F41"/>
                </a:solidFill>
                <a:latin typeface="Arial" panose="020B0604020202020204" pitchFamily="34" charset="0"/>
                <a:cs typeface="Arial" panose="020B0604020202020204" pitchFamily="34" charset="0"/>
              </a:rPr>
              <a:t>Social Responsibility example</a:t>
            </a:r>
            <a:r>
              <a:rPr lang="en-GB" sz="2400" b="0" i="1" dirty="0">
                <a:solidFill>
                  <a:srgbClr val="201F41"/>
                </a:solidFill>
                <a:latin typeface="Arial" panose="020B0604020202020204" pitchFamily="34" charset="0"/>
                <a:cs typeface="Arial" panose="020B0604020202020204" pitchFamily="34" charset="0"/>
              </a:rPr>
              <a:t>, </a:t>
            </a:r>
            <a:r>
              <a:rPr lang="en-GB" sz="2400" b="0" dirty="0">
                <a:solidFill>
                  <a:srgbClr val="201F41"/>
                </a:solidFill>
                <a:latin typeface="Arial" panose="020B0604020202020204" pitchFamily="34" charset="0"/>
                <a:cs typeface="Arial" panose="020B0604020202020204" pitchFamily="34" charset="0"/>
              </a:rPr>
              <a:t>footwear brand Toms have a giveback programme where, with each sale in western markets, they donate footwear in the developing world. See their </a:t>
            </a:r>
            <a:r>
              <a:rPr lang="en-GB" sz="2400" b="0" i="1" dirty="0">
                <a:solidFill>
                  <a:srgbClr val="201F41"/>
                </a:solidFill>
                <a:latin typeface="Arial" panose="020B0604020202020204" pitchFamily="34" charset="0"/>
                <a:cs typeface="Arial" panose="020B0604020202020204" pitchFamily="34" charset="0"/>
              </a:rPr>
              <a:t>Grass Roots Good </a:t>
            </a:r>
            <a:r>
              <a:rPr lang="en-GB" sz="2400" b="0" dirty="0">
                <a:solidFill>
                  <a:srgbClr val="201F41"/>
                </a:solidFill>
                <a:latin typeface="Arial" panose="020B0604020202020204" pitchFamily="34" charset="0"/>
                <a:cs typeface="Arial" panose="020B0604020202020204" pitchFamily="34" charset="0"/>
              </a:rPr>
              <a:t>programme here: https://</a:t>
            </a:r>
            <a:r>
              <a:rPr lang="en-GB" sz="2400" b="0" dirty="0" err="1">
                <a:solidFill>
                  <a:srgbClr val="201F41"/>
                </a:solidFill>
                <a:latin typeface="Arial" panose="020B0604020202020204" pitchFamily="34" charset="0"/>
                <a:cs typeface="Arial" panose="020B0604020202020204" pitchFamily="34" charset="0"/>
              </a:rPr>
              <a:t>www.toms.com</a:t>
            </a:r>
            <a:r>
              <a:rPr lang="en-GB" sz="2400" b="0" dirty="0">
                <a:solidFill>
                  <a:srgbClr val="201F41"/>
                </a:solidFill>
                <a:latin typeface="Arial" panose="020B0604020202020204" pitchFamily="34" charset="0"/>
                <a:cs typeface="Arial" panose="020B0604020202020204" pitchFamily="34" charset="0"/>
              </a:rPr>
              <a:t>/</a:t>
            </a:r>
            <a:r>
              <a:rPr lang="en-GB" sz="2400" b="0" dirty="0" err="1">
                <a:solidFill>
                  <a:srgbClr val="201F41"/>
                </a:solidFill>
                <a:latin typeface="Arial" panose="020B0604020202020204" pitchFamily="34" charset="0"/>
                <a:cs typeface="Arial" panose="020B0604020202020204" pitchFamily="34" charset="0"/>
              </a:rPr>
              <a:t>uk</a:t>
            </a:r>
            <a:r>
              <a:rPr lang="en-GB" sz="2400" b="0" dirty="0">
                <a:solidFill>
                  <a:srgbClr val="201F41"/>
                </a:solidFill>
                <a:latin typeface="Arial" panose="020B0604020202020204" pitchFamily="34" charset="0"/>
                <a:cs typeface="Arial" panose="020B0604020202020204" pitchFamily="34" charset="0"/>
              </a:rPr>
              <a:t>/impact-report-</a:t>
            </a:r>
            <a:r>
              <a:rPr lang="en-GB" sz="2400" b="0" dirty="0" err="1">
                <a:solidFill>
                  <a:srgbClr val="201F41"/>
                </a:solidFill>
                <a:latin typeface="Arial" panose="020B0604020202020204" pitchFamily="34" charset="0"/>
                <a:cs typeface="Arial" panose="020B0604020202020204" pitchFamily="34" charset="0"/>
              </a:rPr>
              <a:t>emea.html</a:t>
            </a:r>
            <a:endParaRPr lang="en-GB" sz="2400" b="0" dirty="0">
              <a:solidFill>
                <a:srgbClr val="201F41"/>
              </a:solidFill>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GB" sz="2200" b="0" i="0" dirty="0">
              <a:effectLst/>
              <a:latin typeface="Helvetica Neue"/>
              <a:ea typeface="Helvetica Neue"/>
              <a:cs typeface="Helvetica Neue"/>
              <a:sym typeface="Helvetica Neue"/>
            </a:endParaRPr>
          </a:p>
          <a:p>
            <a:pPr marL="0" indent="0">
              <a:buFont typeface="Arial" panose="020B0604020202020204" pitchFamily="34" charset="0"/>
              <a:buNone/>
            </a:pPr>
            <a:r>
              <a:rPr lang="en-GB" sz="2200" b="0" i="0" dirty="0">
                <a:effectLst/>
                <a:latin typeface="Helvetica Neue"/>
                <a:ea typeface="Helvetica Neue"/>
                <a:cs typeface="Helvetica Neue"/>
                <a:sym typeface="Helvetica Neue"/>
              </a:rPr>
              <a:t>Presenters may wish to share a worked example of a PESTEL as an additional slide at this point, or discuss how this can be a useful team-based exercise to carry out within the business (involving a wide range of people to identify the macro-scale trends)</a:t>
            </a:r>
            <a:endParaRPr lang="en-US" b="0" dirty="0"/>
          </a:p>
        </p:txBody>
      </p:sp>
      <p:sp>
        <p:nvSpPr>
          <p:cNvPr id="4" name="Slide Number Placeholder 3"/>
          <p:cNvSpPr>
            <a:spLocks noGrp="1"/>
          </p:cNvSpPr>
          <p:nvPr>
            <p:ph type="sldNum" sz="quarter" idx="5"/>
          </p:nvPr>
        </p:nvSpPr>
        <p:spPr/>
        <p:txBody>
          <a:bodyPr/>
          <a:lstStyle/>
          <a:p>
            <a:fld id="{4F6C91A6-C45D-434F-A615-DDF7A4C14BB5}" type="slidenum">
              <a:rPr lang="en-US" smtClean="0"/>
              <a:t>6</a:t>
            </a:fld>
            <a:endParaRPr lang="en-US"/>
          </a:p>
        </p:txBody>
      </p:sp>
    </p:spTree>
    <p:extLst>
      <p:ext uri="{BB962C8B-B14F-4D97-AF65-F5344CB8AC3E}">
        <p14:creationId xmlns:p14="http://schemas.microsoft.com/office/powerpoint/2010/main" val="2348249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1F6B-D976-B618-FAE9-03C38CF115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594982C-41D9-676F-C580-4967D2CC5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A13161-E83C-2389-3151-6CC6C29893E1}"/>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2D49F062-E0C3-2C10-4E67-8DA3A2BC81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84E44-909C-B729-10C0-0288C6F45B0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52885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B7F0-B402-DDFB-6F8C-0DDF7A3BB5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241AF9-B146-D572-4AEA-938B8F116A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095E07-71A7-E487-19F4-14A65A151295}"/>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5ABCDC55-65EB-C558-F599-1743B4AAA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57E45-68BB-774F-2A26-4319DD5CE7A4}"/>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60344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42E5-572F-CB1E-9FD9-E4D3A1FEF5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BE17054-0356-BBE1-5112-8DAB38CCF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ECF8CD-EFFA-2594-31FF-2BC70E303CC1}"/>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A55D8AF8-C30A-0D85-B3D1-ACBFC0426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66BC-98E8-20E2-B654-2051BAE0BEC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56872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968C-3483-31F6-80E1-8A1E8953011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EEDE37-65CB-FB04-36D6-224DFEFB38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AD2E50-E3A4-F242-D523-A90041034F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2D0C6B-8FB6-A423-5582-D4C90FAAEC56}"/>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256BF46D-80A2-0DFC-EF4A-CAE5F4006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C132-3B16-E446-3595-E1F4715C5BFC}"/>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8036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42D0-42AA-FAEC-BD27-430930824F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B6C94A-7C99-61F4-1FA8-169E6D717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1212ED-E2FC-762C-BD2B-C0A706B3A3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79800BD-C51F-2D50-DA5C-1742B946F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9BD09A-DEF1-E088-7175-4AC8F97D8D4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409F108-88C0-1839-2F81-FE88C9AB8533}"/>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8" name="Footer Placeholder 7">
            <a:extLst>
              <a:ext uri="{FF2B5EF4-FFF2-40B4-BE49-F238E27FC236}">
                <a16:creationId xmlns:a16="http://schemas.microsoft.com/office/drawing/2014/main" id="{1C782EDF-ADE6-0A91-632A-61575FCE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7BFF3-3F86-A2AF-6CB6-07DA93EDA6F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0360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2655-61E9-EEE2-A813-9625C9C010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BA627F-702F-4D9E-E939-CAC1BB72690F}"/>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4" name="Footer Placeholder 3">
            <a:extLst>
              <a:ext uri="{FF2B5EF4-FFF2-40B4-BE49-F238E27FC236}">
                <a16:creationId xmlns:a16="http://schemas.microsoft.com/office/drawing/2014/main" id="{3E80F8E1-D837-DC5B-7757-BC20EFC14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CF4476-F6B4-07E8-EEC0-C6B975AD879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241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29609-C4B3-F7AC-92E1-4EC827393B4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3" name="Footer Placeholder 2">
            <a:extLst>
              <a:ext uri="{FF2B5EF4-FFF2-40B4-BE49-F238E27FC236}">
                <a16:creationId xmlns:a16="http://schemas.microsoft.com/office/drawing/2014/main" id="{8088C00B-9EB9-D0E3-7085-A8B9510A68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BDDD02-3207-358C-79A2-B72EB60184F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11442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1405-DBE7-9043-E989-A1452698B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CD31F68-40FD-EBE7-CF17-59FCA134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E28F127-B5F1-F6E8-0A18-178184244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96427-CA47-A836-4D24-7A33E699F73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E365C915-7AD4-AB22-9B60-8471897FC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561D5C-D204-056B-5077-FC815862063D}"/>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82129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12A8-2C9B-043A-DBCF-A588C6175E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7CBBA7-B3E2-EEBD-4AA1-A3DDC9CD0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9339-FF4D-8A8C-6DC6-FDB54BA3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FC9D76-07E1-1B91-2740-FEB4E232C87C}"/>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6" name="Footer Placeholder 5">
            <a:extLst>
              <a:ext uri="{FF2B5EF4-FFF2-40B4-BE49-F238E27FC236}">
                <a16:creationId xmlns:a16="http://schemas.microsoft.com/office/drawing/2014/main" id="{96625844-2D8E-B8A5-F46F-02E97F0CC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83D6C-0BB2-47C6-84F7-CBD0158431B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41836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473-DE31-1433-3370-FC1FF55238C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293905-4D86-7454-D42E-41121043C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C58EA0-7573-C637-E744-B1B7D9250D80}"/>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BF1D4FCD-D1C7-0000-7305-2F9E2EE39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409E1-9873-30D0-6AC7-7AA99AE4AE4F}"/>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41307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BC387D-00F7-19CA-942F-9C394FA82DA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2BD9DE-4045-6350-F64F-C5DEFCFB7F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78BD16-EA02-F2EE-9152-A13D9999FBE6}"/>
              </a:ext>
            </a:extLst>
          </p:cNvPr>
          <p:cNvSpPr>
            <a:spLocks noGrp="1"/>
          </p:cNvSpPr>
          <p:nvPr>
            <p:ph type="dt" sz="half" idx="10"/>
          </p:nvPr>
        </p:nvSpPr>
        <p:spPr/>
        <p:txBody>
          <a:body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9220EA51-AB37-400C-B0E6-25308C0C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A87-FAF4-D008-41BE-27B5547E616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26028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25091407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AC4928-93EF-2F03-4AF8-56E2A240B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09D723B-F0C1-CC89-9530-1B57EBAEE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402084-99E2-D736-D864-7E647BF07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126CD-3B43-684E-B0D4-098A4B3C9D57}" type="datetimeFigureOut">
              <a:rPr lang="en-US" smtClean="0"/>
              <a:t>9/24/2024</a:t>
            </a:fld>
            <a:endParaRPr lang="en-US"/>
          </a:p>
        </p:txBody>
      </p:sp>
      <p:sp>
        <p:nvSpPr>
          <p:cNvPr id="5" name="Footer Placeholder 4">
            <a:extLst>
              <a:ext uri="{FF2B5EF4-FFF2-40B4-BE49-F238E27FC236}">
                <a16:creationId xmlns:a16="http://schemas.microsoft.com/office/drawing/2014/main" id="{FAB49250-70CE-2F91-948E-BF4CEC2B8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06C55-0B1A-53FF-D9BF-EE95944E8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256972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tiff"/><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2.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26">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28">
            <a:extLst>
              <a:ext uri="{FF2B5EF4-FFF2-40B4-BE49-F238E27FC236}">
                <a16:creationId xmlns:a16="http://schemas.microsoft.com/office/drawing/2014/main" id="{2F36CA75-CFBF-4844-B719-8FE9EBADA9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3D4A84B9-E564-4DD0-97F8-DBF1C460C2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4A599609-F5C2-4A0B-A992-913F814A63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41" name="Rectangle 34">
            <a:extLst>
              <a:ext uri="{FF2B5EF4-FFF2-40B4-BE49-F238E27FC236}">
                <a16:creationId xmlns:a16="http://schemas.microsoft.com/office/drawing/2014/main" id="{102382E0-0A09-46AE-B955-B911CAFE7F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36">
            <a:extLst>
              <a:ext uri="{FF2B5EF4-FFF2-40B4-BE49-F238E27FC236}">
                <a16:creationId xmlns:a16="http://schemas.microsoft.com/office/drawing/2014/main" id="{7DE75D4A-0965-4973-BE75-DECCAC9A96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erson in a suit with lightbulb instead of his head&#10;&#10;Description automatically generated">
            <a:extLst>
              <a:ext uri="{FF2B5EF4-FFF2-40B4-BE49-F238E27FC236}">
                <a16:creationId xmlns:a16="http://schemas.microsoft.com/office/drawing/2014/main" id="{61AD90C9-FCA0-7652-4E42-AA9E767D9882}"/>
              </a:ext>
            </a:extLst>
          </p:cNvPr>
          <p:cNvPicPr>
            <a:picLocks noChangeAspect="1"/>
          </p:cNvPicPr>
          <p:nvPr/>
        </p:nvPicPr>
        <p:blipFill rotWithShape="1">
          <a:blip r:embed="rId3">
            <a:alphaModFix amt="60000"/>
          </a:blip>
          <a:srcRect l="26630" r="26037"/>
          <a:stretch/>
        </p:blipFill>
        <p:spPr>
          <a:xfrm>
            <a:off x="20" y="10"/>
            <a:ext cx="6095980" cy="6857990"/>
          </a:xfrm>
          <a:prstGeom prst="rect">
            <a:avLst/>
          </a:prstGeom>
        </p:spPr>
      </p:pic>
      <p:pic>
        <p:nvPicPr>
          <p:cNvPr id="7" name="Picture 6"/>
          <p:cNvPicPr>
            <a:picLocks noChangeAspect="1"/>
          </p:cNvPicPr>
          <p:nvPr/>
        </p:nvPicPr>
        <p:blipFill rotWithShape="1">
          <a:blip r:embed="rId4">
            <a:alphaModFix amt="60000"/>
            <a:extLst>
              <a:ext uri="{28A0092B-C50C-407E-A947-70E740481C1C}">
                <a14:useLocalDpi xmlns:a14="http://schemas.microsoft.com/office/drawing/2010/main" val="0"/>
              </a:ext>
            </a:extLst>
          </a:blip>
          <a:srcRect r="11111"/>
          <a:stretch/>
        </p:blipFill>
        <p:spPr>
          <a:xfrm>
            <a:off x="6096000" y="10"/>
            <a:ext cx="6096000" cy="6857990"/>
          </a:xfrm>
          <a:prstGeom prst="rect">
            <a:avLst/>
          </a:prstGeom>
        </p:spPr>
      </p:pic>
      <p:sp>
        <p:nvSpPr>
          <p:cNvPr id="2" name="Title 1"/>
          <p:cNvSpPr>
            <a:spLocks noGrp="1"/>
          </p:cNvSpPr>
          <p:nvPr>
            <p:ph type="ctrTitle"/>
          </p:nvPr>
        </p:nvSpPr>
        <p:spPr>
          <a:xfrm>
            <a:off x="1191965" y="552807"/>
            <a:ext cx="9801854" cy="2790331"/>
          </a:xfrm>
        </p:spPr>
        <p:txBody>
          <a:bodyPr vert="horz" lIns="91440" tIns="45720" rIns="91440" bIns="45720" rtlCol="0" anchor="b" anchorCtr="0">
            <a:normAutofit/>
          </a:bodyPr>
          <a:lstStyle/>
          <a:p>
            <a:r>
              <a:rPr lang="en-US" sz="4800" b="1" kern="1200" dirty="0">
                <a:solidFill>
                  <a:srgbClr val="FFFFFF"/>
                </a:solidFill>
                <a:latin typeface="+mj-lt"/>
                <a:ea typeface="+mj-ea"/>
                <a:cs typeface="+mj-cs"/>
              </a:rPr>
              <a:t>BUSI 1764</a:t>
            </a:r>
            <a:br>
              <a:rPr lang="en-US" sz="4800" b="1" kern="1200" dirty="0">
                <a:solidFill>
                  <a:srgbClr val="FFFFFF"/>
                </a:solidFill>
                <a:latin typeface="+mj-lt"/>
                <a:ea typeface="+mj-ea"/>
                <a:cs typeface="+mj-cs"/>
              </a:rPr>
            </a:br>
            <a:r>
              <a:rPr lang="en-US" sz="4800" b="1" kern="1200" dirty="0">
                <a:solidFill>
                  <a:srgbClr val="FFFFFF"/>
                </a:solidFill>
                <a:latin typeface="+mj-lt"/>
                <a:ea typeface="+mj-ea"/>
                <a:cs typeface="+mj-cs"/>
              </a:rPr>
              <a:t>Global Entrepreneurship and Innovation</a:t>
            </a:r>
            <a:br>
              <a:rPr lang="en-US" sz="4800" kern="1200" dirty="0">
                <a:solidFill>
                  <a:srgbClr val="FFFFFF"/>
                </a:solidFill>
                <a:latin typeface="+mj-lt"/>
                <a:ea typeface="+mj-ea"/>
                <a:cs typeface="+mj-cs"/>
              </a:rPr>
            </a:br>
            <a:endParaRPr lang="en-US" sz="4800" b="1" kern="1200" dirty="0">
              <a:solidFill>
                <a:srgbClr val="FFFFFF"/>
              </a:solidFill>
              <a:latin typeface="+mj-lt"/>
              <a:ea typeface="+mj-ea"/>
              <a:cs typeface="+mj-cs"/>
            </a:endParaRPr>
          </a:p>
        </p:txBody>
      </p:sp>
      <p:sp>
        <p:nvSpPr>
          <p:cNvPr id="3" name="Subtitle 2"/>
          <p:cNvSpPr>
            <a:spLocks noGrp="1"/>
          </p:cNvSpPr>
          <p:nvPr>
            <p:ph type="subTitle" idx="1"/>
          </p:nvPr>
        </p:nvSpPr>
        <p:spPr>
          <a:xfrm>
            <a:off x="1191966" y="3510476"/>
            <a:ext cx="9801854" cy="2614231"/>
          </a:xfrm>
        </p:spPr>
        <p:txBody>
          <a:bodyPr vert="horz" lIns="91440" tIns="45720" rIns="91440" bIns="45720" rtlCol="0" anchor="t">
            <a:normAutofit/>
          </a:bodyPr>
          <a:lstStyle/>
          <a:p>
            <a:r>
              <a:rPr lang="en-US" sz="1800" dirty="0">
                <a:solidFill>
                  <a:srgbClr val="FFFFFF"/>
                </a:solidFill>
              </a:rPr>
              <a:t>Dr Emilio Costales</a:t>
            </a:r>
          </a:p>
          <a:p>
            <a:pPr indent="-228600">
              <a:buFont typeface="Arial" panose="020B0604020202020204" pitchFamily="34" charset="0"/>
              <a:buChar char="•"/>
            </a:pPr>
            <a:endParaRPr lang="en-US" sz="1800" dirty="0">
              <a:solidFill>
                <a:srgbClr val="FFFFFF"/>
              </a:solidFill>
            </a:endParaRPr>
          </a:p>
          <a:p>
            <a:r>
              <a:rPr lang="en-US" sz="1800" dirty="0">
                <a:solidFill>
                  <a:srgbClr val="FFFFFF"/>
                </a:solidFill>
              </a:rPr>
              <a:t>Mini Lecture 1.3</a:t>
            </a:r>
          </a:p>
          <a:p>
            <a:r>
              <a:rPr lang="en-US" sz="1800" dirty="0">
                <a:solidFill>
                  <a:srgbClr val="FFFFFF"/>
                </a:solidFill>
              </a:rPr>
              <a:t>Identifying Innovation: Analyzing the External Environment using the PESTEL Framework</a:t>
            </a:r>
          </a:p>
          <a:p>
            <a:pPr indent="-228600">
              <a:buFont typeface="Arial" panose="020B0604020202020204" pitchFamily="34" charset="0"/>
              <a:buChar char="•"/>
            </a:pPr>
            <a:endParaRPr lang="en-US" sz="1800" dirty="0">
              <a:solidFill>
                <a:srgbClr val="FFFFFF"/>
              </a:solidFill>
            </a:endParaRPr>
          </a:p>
        </p:txBody>
      </p:sp>
    </p:spTree>
    <p:extLst>
      <p:ext uri="{BB962C8B-B14F-4D97-AF65-F5344CB8AC3E}">
        <p14:creationId xmlns:p14="http://schemas.microsoft.com/office/powerpoint/2010/main" val="12901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34A6B-EF3C-C324-E0FB-5245FC97844E}"/>
              </a:ext>
            </a:extLst>
          </p:cNvPr>
          <p:cNvSpPr>
            <a:spLocks noGrp="1"/>
          </p:cNvSpPr>
          <p:nvPr>
            <p:ph type="title"/>
          </p:nvPr>
        </p:nvSpPr>
        <p:spPr>
          <a:xfrm>
            <a:off x="810000" y="447188"/>
            <a:ext cx="10571998" cy="970450"/>
          </a:xfrm>
        </p:spPr>
        <p:txBody>
          <a:bodyPr>
            <a:normAutofit/>
          </a:bodyPr>
          <a:lstStyle/>
          <a:p>
            <a:r>
              <a:rPr lang="en-US" dirty="0">
                <a:latin typeface="Corbel" panose="020B0503020204020204" pitchFamily="34" charset="0"/>
              </a:rPr>
              <a:t>Innovation Theory of Entrepreneurship</a:t>
            </a:r>
          </a:p>
        </p:txBody>
      </p:sp>
      <p:sp>
        <p:nvSpPr>
          <p:cNvPr id="3" name="Content Placeholder 2">
            <a:extLst>
              <a:ext uri="{FF2B5EF4-FFF2-40B4-BE49-F238E27FC236}">
                <a16:creationId xmlns:a16="http://schemas.microsoft.com/office/drawing/2014/main" id="{7F7E112B-150C-44B8-4069-4B7385ED851F}"/>
              </a:ext>
            </a:extLst>
          </p:cNvPr>
          <p:cNvSpPr>
            <a:spLocks noGrp="1"/>
          </p:cNvSpPr>
          <p:nvPr>
            <p:ph idx="1"/>
          </p:nvPr>
        </p:nvSpPr>
        <p:spPr>
          <a:xfrm>
            <a:off x="818713" y="2413000"/>
            <a:ext cx="7199220" cy="3632200"/>
          </a:xfrm>
        </p:spPr>
        <p:txBody>
          <a:bodyPr>
            <a:normAutofit/>
          </a:bodyPr>
          <a:lstStyle/>
          <a:p>
            <a:r>
              <a:rPr lang="en-GB" dirty="0">
                <a:effectLst/>
                <a:latin typeface="Corbel" panose="020B0503020204020204" pitchFamily="34" charset="0"/>
              </a:rPr>
              <a:t>“the entrepreneur and his function are not difficult to conceptualize: the defining characteristic is </a:t>
            </a:r>
            <a:r>
              <a:rPr lang="en-GB" b="1" i="1" dirty="0">
                <a:effectLst/>
                <a:latin typeface="Corbel" panose="020B0503020204020204" pitchFamily="34" charset="0"/>
              </a:rPr>
              <a:t>simply the doing of things that are already being done in a new way (innovation).</a:t>
            </a:r>
            <a:r>
              <a:rPr lang="en-GB" dirty="0">
                <a:effectLst/>
                <a:latin typeface="Corbel" panose="020B0503020204020204" pitchFamily="34" charset="0"/>
              </a:rPr>
              <a:t> It is but natural, and in fact it is an advantage, that such a definition does not draw any sharp line between what is and what is not ‘enterprise’” (Schumpeter, 1947, p. 151). </a:t>
            </a:r>
            <a:endParaRPr lang="en-GB" dirty="0">
              <a:latin typeface="Corbel" panose="020B0503020204020204" pitchFamily="34" charset="0"/>
            </a:endParaRPr>
          </a:p>
        </p:txBody>
      </p:sp>
      <p:pic>
        <p:nvPicPr>
          <p:cNvPr id="4" name="Picture 3" descr="A person wearing a suit and tie&#10;&#10;Description automatically generated">
            <a:extLst>
              <a:ext uri="{FF2B5EF4-FFF2-40B4-BE49-F238E27FC236}">
                <a16:creationId xmlns:a16="http://schemas.microsoft.com/office/drawing/2014/main" id="{FA24020B-A22B-3892-4ED7-8E04DE1D0670}"/>
              </a:ext>
            </a:extLst>
          </p:cNvPr>
          <p:cNvPicPr>
            <a:picLocks noChangeAspect="1"/>
          </p:cNvPicPr>
          <p:nvPr/>
        </p:nvPicPr>
        <p:blipFill rotWithShape="1">
          <a:blip r:embed="rId2"/>
          <a:srcRect r="-2" b="5116"/>
          <a:stretch/>
        </p:blipFill>
        <p:spPr>
          <a:xfrm>
            <a:off x="8466138" y="2413000"/>
            <a:ext cx="2915860" cy="3628362"/>
          </a:xfrm>
          <a:prstGeom prst="roundRect">
            <a:avLst>
              <a:gd name="adj" fmla="val 3876"/>
            </a:avLst>
          </a:prstGeom>
          <a:ln>
            <a:solidFill>
              <a:schemeClr val="accent1"/>
            </a:solidFill>
          </a:ln>
          <a:effectLst/>
        </p:spPr>
      </p:pic>
      <p:sp>
        <p:nvSpPr>
          <p:cNvPr id="5" name="Title 1">
            <a:extLst>
              <a:ext uri="{FF2B5EF4-FFF2-40B4-BE49-F238E27FC236}">
                <a16:creationId xmlns:a16="http://schemas.microsoft.com/office/drawing/2014/main" id="{6AD27A80-4572-7D5A-F7DE-8EF32C2120D6}"/>
              </a:ext>
            </a:extLst>
          </p:cNvPr>
          <p:cNvSpPr txBox="1">
            <a:spLocks/>
          </p:cNvSpPr>
          <p:nvPr/>
        </p:nvSpPr>
        <p:spPr>
          <a:xfrm>
            <a:off x="1539175" y="3610073"/>
            <a:ext cx="4988234" cy="9704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orbel" panose="020B0503020204020204" pitchFamily="34" charset="0"/>
              </a:rPr>
              <a:t>Creative Destruction</a:t>
            </a:r>
          </a:p>
        </p:txBody>
      </p:sp>
    </p:spTree>
    <p:extLst>
      <p:ext uri="{BB962C8B-B14F-4D97-AF65-F5344CB8AC3E}">
        <p14:creationId xmlns:p14="http://schemas.microsoft.com/office/powerpoint/2010/main" val="199856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xit" presetSubtype="0" fill="hold" grpId="0" nodeType="withEffect">
                                  <p:stCondLst>
                                    <p:cond delay="0"/>
                                  </p:stCondLst>
                                  <p:childTnLst>
                                    <p:animEffect transition="out" filter="dissolve">
                                      <p:cBhvr>
                                        <p:cTn id="9" dur="500"/>
                                        <p:tgtEl>
                                          <p:spTgt spid="3">
                                            <p:txEl>
                                              <p:pRg st="0" end="0"/>
                                            </p:txEl>
                                          </p:spTgt>
                                        </p:tgtEl>
                                      </p:cBhvr>
                                    </p:animEffect>
                                    <p:set>
                                      <p:cBhvr>
                                        <p:cTn id="10" dur="1" fill="hold">
                                          <p:stCondLst>
                                            <p:cond delay="499"/>
                                          </p:stCondLst>
                                        </p:cTn>
                                        <p:tgtEl>
                                          <p:spTgt spid="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DDBA1-C399-DAD8-BFF7-C1BA722B8109}"/>
              </a:ext>
            </a:extLst>
          </p:cNvPr>
          <p:cNvSpPr>
            <a:spLocks noGrp="1"/>
          </p:cNvSpPr>
          <p:nvPr>
            <p:ph type="title"/>
          </p:nvPr>
        </p:nvSpPr>
        <p:spPr>
          <a:xfrm>
            <a:off x="1472904" y="838234"/>
            <a:ext cx="9111275" cy="739353"/>
          </a:xfrm>
        </p:spPr>
        <p:txBody>
          <a:bodyPr/>
          <a:lstStyle/>
          <a:p>
            <a:r>
              <a:rPr lang="en-US" dirty="0"/>
              <a:t>Entrepreneurship – types of innovation</a:t>
            </a:r>
          </a:p>
        </p:txBody>
      </p:sp>
      <p:sp>
        <p:nvSpPr>
          <p:cNvPr id="4" name="Rectangle 3">
            <a:extLst>
              <a:ext uri="{FF2B5EF4-FFF2-40B4-BE49-F238E27FC236}">
                <a16:creationId xmlns:a16="http://schemas.microsoft.com/office/drawing/2014/main" id="{23968333-DF0C-DC29-50D3-2C2E3C4EA768}"/>
              </a:ext>
            </a:extLst>
          </p:cNvPr>
          <p:cNvSpPr/>
          <p:nvPr/>
        </p:nvSpPr>
        <p:spPr>
          <a:xfrm>
            <a:off x="1981200" y="1768440"/>
            <a:ext cx="8252388" cy="66488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We can differentiate various levels of innovation</a:t>
            </a:r>
          </a:p>
        </p:txBody>
      </p:sp>
      <p:pic>
        <p:nvPicPr>
          <p:cNvPr id="5" name="Picture 4" descr="prosthetic legs and how they changed over time">
            <a:extLst>
              <a:ext uri="{FF2B5EF4-FFF2-40B4-BE49-F238E27FC236}">
                <a16:creationId xmlns:a16="http://schemas.microsoft.com/office/drawing/2014/main" id="{CAA828F3-8F01-78B6-5762-3AE483EBAE0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81200" y="2551840"/>
            <a:ext cx="2581824" cy="1294985"/>
          </a:xfrm>
          <a:prstGeom prst="rect">
            <a:avLst/>
          </a:prstGeom>
        </p:spPr>
      </p:pic>
      <p:pic>
        <p:nvPicPr>
          <p:cNvPr id="6" name="Picture 5" descr="old Wright brother type plane">
            <a:extLst>
              <a:ext uri="{FF2B5EF4-FFF2-40B4-BE49-F238E27FC236}">
                <a16:creationId xmlns:a16="http://schemas.microsoft.com/office/drawing/2014/main" id="{811F1638-0375-2476-F503-6A1DA9781DF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29586" y="2551839"/>
            <a:ext cx="2404003" cy="1263616"/>
          </a:xfrm>
          <a:prstGeom prst="rect">
            <a:avLst/>
          </a:prstGeom>
        </p:spPr>
      </p:pic>
      <p:sp>
        <p:nvSpPr>
          <p:cNvPr id="7" name="Right Arrow 6">
            <a:extLst>
              <a:ext uri="{FF2B5EF4-FFF2-40B4-BE49-F238E27FC236}">
                <a16:creationId xmlns:a16="http://schemas.microsoft.com/office/drawing/2014/main" id="{B370DF1A-248C-BAC1-45DD-406D76718E17}"/>
              </a:ext>
            </a:extLst>
          </p:cNvPr>
          <p:cNvSpPr/>
          <p:nvPr/>
        </p:nvSpPr>
        <p:spPr>
          <a:xfrm>
            <a:off x="5130006" y="2961776"/>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Level of innovation</a:t>
            </a:r>
          </a:p>
        </p:txBody>
      </p:sp>
      <p:sp>
        <p:nvSpPr>
          <p:cNvPr id="8" name="TextBox 7">
            <a:extLst>
              <a:ext uri="{FF2B5EF4-FFF2-40B4-BE49-F238E27FC236}">
                <a16:creationId xmlns:a16="http://schemas.microsoft.com/office/drawing/2014/main" id="{D3F8CF6E-EF13-7943-D568-518BEBADA277}"/>
              </a:ext>
            </a:extLst>
          </p:cNvPr>
          <p:cNvSpPr txBox="1"/>
          <p:nvPr/>
        </p:nvSpPr>
        <p:spPr>
          <a:xfrm>
            <a:off x="5220723" y="2678269"/>
            <a:ext cx="1895071" cy="369332"/>
          </a:xfrm>
          <a:prstGeom prst="rect">
            <a:avLst/>
          </a:prstGeom>
          <a:noFill/>
        </p:spPr>
        <p:txBody>
          <a:bodyPr wrap="none" rtlCol="0">
            <a:spAutoFit/>
          </a:bodyPr>
          <a:lstStyle/>
          <a:p>
            <a:r>
              <a:rPr lang="en-US" dirty="0"/>
              <a:t>Incremental  to</a:t>
            </a:r>
          </a:p>
        </p:txBody>
      </p:sp>
      <p:sp>
        <p:nvSpPr>
          <p:cNvPr id="9" name="TextBox 8">
            <a:extLst>
              <a:ext uri="{FF2B5EF4-FFF2-40B4-BE49-F238E27FC236}">
                <a16:creationId xmlns:a16="http://schemas.microsoft.com/office/drawing/2014/main" id="{17309312-1258-E978-0795-0953F913D47B}"/>
              </a:ext>
            </a:extLst>
          </p:cNvPr>
          <p:cNvSpPr txBox="1"/>
          <p:nvPr/>
        </p:nvSpPr>
        <p:spPr>
          <a:xfrm>
            <a:off x="5316423" y="3267964"/>
            <a:ext cx="968535" cy="369332"/>
          </a:xfrm>
          <a:prstGeom prst="rect">
            <a:avLst/>
          </a:prstGeom>
          <a:noFill/>
        </p:spPr>
        <p:txBody>
          <a:bodyPr wrap="none" rtlCol="0">
            <a:spAutoFit/>
          </a:bodyPr>
          <a:lstStyle/>
          <a:p>
            <a:r>
              <a:rPr lang="en-US" dirty="0"/>
              <a:t>radical</a:t>
            </a:r>
          </a:p>
        </p:txBody>
      </p:sp>
      <p:pic>
        <p:nvPicPr>
          <p:cNvPr id="10" name="Picture 9" descr="old style rotator telephone">
            <a:extLst>
              <a:ext uri="{FF2B5EF4-FFF2-40B4-BE49-F238E27FC236}">
                <a16:creationId xmlns:a16="http://schemas.microsoft.com/office/drawing/2014/main" id="{1E1E6EC8-A23A-8FC4-D25C-1C3834BF201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4102" y="4018666"/>
            <a:ext cx="1551741" cy="1382223"/>
          </a:xfrm>
          <a:prstGeom prst="rect">
            <a:avLst/>
          </a:prstGeom>
        </p:spPr>
      </p:pic>
      <p:pic>
        <p:nvPicPr>
          <p:cNvPr id="11" name="Picture 10" descr="McDonald's shop front in China">
            <a:extLst>
              <a:ext uri="{FF2B5EF4-FFF2-40B4-BE49-F238E27FC236}">
                <a16:creationId xmlns:a16="http://schemas.microsoft.com/office/drawing/2014/main" id="{5ED41429-FB41-1F02-2500-9682EE7E3A5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981200" y="4018666"/>
            <a:ext cx="2581824" cy="1120433"/>
          </a:xfrm>
          <a:prstGeom prst="rect">
            <a:avLst/>
          </a:prstGeom>
        </p:spPr>
      </p:pic>
      <p:sp>
        <p:nvSpPr>
          <p:cNvPr id="12" name="Right Arrow 11">
            <a:extLst>
              <a:ext uri="{FF2B5EF4-FFF2-40B4-BE49-F238E27FC236}">
                <a16:creationId xmlns:a16="http://schemas.microsoft.com/office/drawing/2014/main" id="{677848E0-56C8-B22F-8755-E80191870E15}"/>
              </a:ext>
            </a:extLst>
          </p:cNvPr>
          <p:cNvSpPr/>
          <p:nvPr/>
        </p:nvSpPr>
        <p:spPr>
          <a:xfrm>
            <a:off x="5130006" y="4259541"/>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Level of innovation</a:t>
            </a:r>
          </a:p>
        </p:txBody>
      </p:sp>
      <p:sp>
        <p:nvSpPr>
          <p:cNvPr id="13" name="TextBox 12">
            <a:extLst>
              <a:ext uri="{FF2B5EF4-FFF2-40B4-BE49-F238E27FC236}">
                <a16:creationId xmlns:a16="http://schemas.microsoft.com/office/drawing/2014/main" id="{82DBB513-B439-7961-F8E8-3310CFEFCF7A}"/>
              </a:ext>
            </a:extLst>
          </p:cNvPr>
          <p:cNvSpPr txBox="1"/>
          <p:nvPr/>
        </p:nvSpPr>
        <p:spPr>
          <a:xfrm>
            <a:off x="5220723" y="3976034"/>
            <a:ext cx="2688557" cy="369332"/>
          </a:xfrm>
          <a:prstGeom prst="rect">
            <a:avLst/>
          </a:prstGeom>
          <a:noFill/>
        </p:spPr>
        <p:txBody>
          <a:bodyPr wrap="none" rtlCol="0">
            <a:spAutoFit/>
          </a:bodyPr>
          <a:lstStyle/>
          <a:p>
            <a:r>
              <a:rPr lang="en-US" dirty="0"/>
              <a:t>New to a firm / region </a:t>
            </a:r>
          </a:p>
        </p:txBody>
      </p:sp>
      <p:sp>
        <p:nvSpPr>
          <p:cNvPr id="14" name="TextBox 13">
            <a:extLst>
              <a:ext uri="{FF2B5EF4-FFF2-40B4-BE49-F238E27FC236}">
                <a16:creationId xmlns:a16="http://schemas.microsoft.com/office/drawing/2014/main" id="{D13E96C3-71C8-7340-4D0D-11714BFE65C6}"/>
              </a:ext>
            </a:extLst>
          </p:cNvPr>
          <p:cNvSpPr txBox="1"/>
          <p:nvPr/>
        </p:nvSpPr>
        <p:spPr>
          <a:xfrm>
            <a:off x="5316423" y="4565729"/>
            <a:ext cx="2108269" cy="369332"/>
          </a:xfrm>
          <a:prstGeom prst="rect">
            <a:avLst/>
          </a:prstGeom>
          <a:noFill/>
        </p:spPr>
        <p:txBody>
          <a:bodyPr wrap="none" rtlCol="0">
            <a:spAutoFit/>
          </a:bodyPr>
          <a:lstStyle/>
          <a:p>
            <a:r>
              <a:rPr lang="en-US" dirty="0"/>
              <a:t>New to the world</a:t>
            </a:r>
          </a:p>
        </p:txBody>
      </p:sp>
      <p:pic>
        <p:nvPicPr>
          <p:cNvPr id="15" name="Picture 14" descr="drawing of the earth">
            <a:extLst>
              <a:ext uri="{FF2B5EF4-FFF2-40B4-BE49-F238E27FC236}">
                <a16:creationId xmlns:a16="http://schemas.microsoft.com/office/drawing/2014/main" id="{ACFB1C97-EAF1-95A5-77A2-A7F39A1AA44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23670" y="5465536"/>
            <a:ext cx="2087131" cy="1153010"/>
          </a:xfrm>
          <a:prstGeom prst="rect">
            <a:avLst/>
          </a:prstGeom>
        </p:spPr>
      </p:pic>
      <p:sp>
        <p:nvSpPr>
          <p:cNvPr id="16" name="Right Arrow 15">
            <a:extLst>
              <a:ext uri="{FF2B5EF4-FFF2-40B4-BE49-F238E27FC236}">
                <a16:creationId xmlns:a16="http://schemas.microsoft.com/office/drawing/2014/main" id="{C33C384C-ED9A-8742-7B08-A8BC4632FA38}"/>
              </a:ext>
            </a:extLst>
          </p:cNvPr>
          <p:cNvSpPr/>
          <p:nvPr/>
        </p:nvSpPr>
        <p:spPr>
          <a:xfrm>
            <a:off x="5135609" y="5500771"/>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Level of innovation</a:t>
            </a:r>
          </a:p>
        </p:txBody>
      </p:sp>
      <p:sp>
        <p:nvSpPr>
          <p:cNvPr id="17" name="TextBox 16">
            <a:extLst>
              <a:ext uri="{FF2B5EF4-FFF2-40B4-BE49-F238E27FC236}">
                <a16:creationId xmlns:a16="http://schemas.microsoft.com/office/drawing/2014/main" id="{D8656389-E353-3B5D-E374-451A600D0F47}"/>
              </a:ext>
            </a:extLst>
          </p:cNvPr>
          <p:cNvSpPr txBox="1"/>
          <p:nvPr/>
        </p:nvSpPr>
        <p:spPr>
          <a:xfrm>
            <a:off x="5226325" y="5217264"/>
            <a:ext cx="1654620" cy="369332"/>
          </a:xfrm>
          <a:prstGeom prst="rect">
            <a:avLst/>
          </a:prstGeom>
          <a:noFill/>
        </p:spPr>
        <p:txBody>
          <a:bodyPr wrap="none" rtlCol="0">
            <a:spAutoFit/>
          </a:bodyPr>
          <a:lstStyle/>
          <a:p>
            <a:r>
              <a:rPr lang="en-US" dirty="0"/>
              <a:t>Sustaining to </a:t>
            </a:r>
          </a:p>
        </p:txBody>
      </p:sp>
      <p:sp>
        <p:nvSpPr>
          <p:cNvPr id="18" name="TextBox 17">
            <a:extLst>
              <a:ext uri="{FF2B5EF4-FFF2-40B4-BE49-F238E27FC236}">
                <a16:creationId xmlns:a16="http://schemas.microsoft.com/office/drawing/2014/main" id="{E32DB40C-4BFD-6974-171F-C5A656E04909}"/>
              </a:ext>
            </a:extLst>
          </p:cNvPr>
          <p:cNvSpPr txBox="1"/>
          <p:nvPr/>
        </p:nvSpPr>
        <p:spPr>
          <a:xfrm>
            <a:off x="4873785" y="5851784"/>
            <a:ext cx="3135795" cy="369332"/>
          </a:xfrm>
          <a:prstGeom prst="rect">
            <a:avLst/>
          </a:prstGeom>
          <a:noFill/>
        </p:spPr>
        <p:txBody>
          <a:bodyPr wrap="none" rtlCol="0">
            <a:spAutoFit/>
          </a:bodyPr>
          <a:lstStyle/>
          <a:p>
            <a:r>
              <a:rPr lang="en-US" dirty="0"/>
              <a:t>Disruptive (game change)</a:t>
            </a:r>
          </a:p>
        </p:txBody>
      </p:sp>
      <p:pic>
        <p:nvPicPr>
          <p:cNvPr id="19" name="Picture 18" descr="a sofa">
            <a:extLst>
              <a:ext uri="{FF2B5EF4-FFF2-40B4-BE49-F238E27FC236}">
                <a16:creationId xmlns:a16="http://schemas.microsoft.com/office/drawing/2014/main" id="{528EE379-EC99-7580-70ED-A7B5409BEF1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124913" y="5320540"/>
            <a:ext cx="2131940" cy="1111342"/>
          </a:xfrm>
          <a:prstGeom prst="rect">
            <a:avLst/>
          </a:prstGeom>
        </p:spPr>
      </p:pic>
    </p:spTree>
    <p:extLst>
      <p:ext uri="{BB962C8B-B14F-4D97-AF65-F5344CB8AC3E}">
        <p14:creationId xmlns:p14="http://schemas.microsoft.com/office/powerpoint/2010/main" val="963226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2" grpId="0" animBg="1"/>
      <p:bldP spid="13" grpId="0"/>
      <p:bldP spid="14" grpId="0"/>
      <p:bldP spid="16" grpId="0" animBg="1"/>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0CC2AAF-0AF1-A6D1-BB2F-C366F388D434}"/>
              </a:ext>
            </a:extLst>
          </p:cNvPr>
          <p:cNvSpPr>
            <a:spLocks noGrp="1"/>
          </p:cNvSpPr>
          <p:nvPr>
            <p:ph type="title"/>
          </p:nvPr>
        </p:nvSpPr>
        <p:spPr>
          <a:xfrm>
            <a:off x="3227850" y="539171"/>
            <a:ext cx="6010620" cy="1325563"/>
          </a:xfrm>
        </p:spPr>
        <p:txBody>
          <a:bodyPr/>
          <a:lstStyle/>
          <a:p>
            <a:r>
              <a:rPr lang="en-US" sz="3200" b="1" dirty="0">
                <a:solidFill>
                  <a:srgbClr val="606EB2"/>
                </a:solidFill>
                <a:latin typeface="Antonio" charset="0"/>
              </a:rPr>
              <a:t>The</a:t>
            </a:r>
            <a:r>
              <a:rPr lang="en-US" dirty="0"/>
              <a:t> </a:t>
            </a:r>
            <a:r>
              <a:rPr lang="en-US" sz="3200" b="1" dirty="0">
                <a:solidFill>
                  <a:srgbClr val="606EB2"/>
                </a:solidFill>
                <a:latin typeface="Antonio" charset="0"/>
              </a:rPr>
              <a:t>elements of a business model</a:t>
            </a:r>
          </a:p>
        </p:txBody>
      </p:sp>
      <p:sp>
        <p:nvSpPr>
          <p:cNvPr id="7" name="Textfeld 17">
            <a:extLst>
              <a:ext uri="{FF2B5EF4-FFF2-40B4-BE49-F238E27FC236}">
                <a16:creationId xmlns:a16="http://schemas.microsoft.com/office/drawing/2014/main" id="{6F35915C-97B8-2D32-E7F0-AA96E5659AD6}"/>
              </a:ext>
            </a:extLst>
          </p:cNvPr>
          <p:cNvSpPr txBox="1"/>
          <p:nvPr/>
        </p:nvSpPr>
        <p:spPr>
          <a:xfrm>
            <a:off x="4290832" y="1918362"/>
            <a:ext cx="3884659" cy="523220"/>
          </a:xfrm>
          <a:prstGeom prst="rect">
            <a:avLst/>
          </a:prstGeom>
          <a:solidFill>
            <a:srgbClr val="171D23"/>
          </a:solidFill>
        </p:spPr>
        <p:txBody>
          <a:bodyPr wrap="square" rtlCol="0">
            <a:spAutoFit/>
          </a:bodyPr>
          <a:lstStyle/>
          <a:p>
            <a:pPr algn="ctr"/>
            <a:r>
              <a:rPr lang="de-DE" sz="2800" dirty="0">
                <a:solidFill>
                  <a:srgbClr val="FFFFFF"/>
                </a:solidFill>
              </a:rPr>
              <a:t>Business Model</a:t>
            </a:r>
          </a:p>
        </p:txBody>
      </p:sp>
      <p:grpSp>
        <p:nvGrpSpPr>
          <p:cNvPr id="3" name="Group 2">
            <a:extLst>
              <a:ext uri="{FF2B5EF4-FFF2-40B4-BE49-F238E27FC236}">
                <a16:creationId xmlns:a16="http://schemas.microsoft.com/office/drawing/2014/main" id="{CDA29C5B-A464-486B-321C-E1B90BC9B070}"/>
              </a:ext>
            </a:extLst>
          </p:cNvPr>
          <p:cNvGrpSpPr/>
          <p:nvPr/>
        </p:nvGrpSpPr>
        <p:grpSpPr>
          <a:xfrm>
            <a:off x="5118948" y="2575832"/>
            <a:ext cx="2199199" cy="3771802"/>
            <a:chOff x="5118948" y="2575832"/>
            <a:chExt cx="2199199" cy="3771802"/>
          </a:xfrm>
        </p:grpSpPr>
        <p:pic>
          <p:nvPicPr>
            <p:cNvPr id="11" name="Bild 11">
              <a:extLst>
                <a:ext uri="{FF2B5EF4-FFF2-40B4-BE49-F238E27FC236}">
                  <a16:creationId xmlns:a16="http://schemas.microsoft.com/office/drawing/2014/main" id="{68503C92-4947-ED86-266C-826B31E097BB}"/>
                </a:ext>
              </a:extLst>
            </p:cNvPr>
            <p:cNvPicPr>
              <a:picLocks noChangeAspect="1"/>
            </p:cNvPicPr>
            <p:nvPr/>
          </p:nvPicPr>
          <p:blipFill>
            <a:blip r:embed="rId2"/>
            <a:stretch>
              <a:fillRect/>
            </a:stretch>
          </p:blipFill>
          <p:spPr>
            <a:xfrm>
              <a:off x="5451115" y="4041143"/>
              <a:ext cx="1534865" cy="2306491"/>
            </a:xfrm>
            <a:prstGeom prst="rect">
              <a:avLst/>
            </a:prstGeom>
          </p:spPr>
        </p:pic>
        <p:sp>
          <p:nvSpPr>
            <p:cNvPr id="12" name="Textfeld 15">
              <a:extLst>
                <a:ext uri="{FF2B5EF4-FFF2-40B4-BE49-F238E27FC236}">
                  <a16:creationId xmlns:a16="http://schemas.microsoft.com/office/drawing/2014/main" id="{8202904B-983D-FE9E-F225-9905C163458D}"/>
                </a:ext>
              </a:extLst>
            </p:cNvPr>
            <p:cNvSpPr txBox="1"/>
            <p:nvPr/>
          </p:nvSpPr>
          <p:spPr>
            <a:xfrm>
              <a:off x="5118948" y="3529297"/>
              <a:ext cx="2199199" cy="369332"/>
            </a:xfrm>
            <a:prstGeom prst="rect">
              <a:avLst/>
            </a:prstGeom>
            <a:noFill/>
          </p:spPr>
          <p:txBody>
            <a:bodyPr wrap="square" rtlCol="0">
              <a:spAutoFit/>
            </a:bodyPr>
            <a:lstStyle/>
            <a:p>
              <a:r>
                <a:rPr lang="de-DE" dirty="0"/>
                <a:t>Value Architecture</a:t>
              </a:r>
            </a:p>
          </p:txBody>
        </p:sp>
        <p:sp>
          <p:nvSpPr>
            <p:cNvPr id="14" name="Pfeil nach oben 20">
              <a:extLst>
                <a:ext uri="{FF2B5EF4-FFF2-40B4-BE49-F238E27FC236}">
                  <a16:creationId xmlns:a16="http://schemas.microsoft.com/office/drawing/2014/main" id="{2A8EE31D-C1DA-F32C-1580-DEA81A23E4B1}"/>
                </a:ext>
              </a:extLst>
            </p:cNvPr>
            <p:cNvSpPr/>
            <p:nvPr/>
          </p:nvSpPr>
          <p:spPr>
            <a:xfrm rot="10800000">
              <a:off x="5844966" y="2575832"/>
              <a:ext cx="573547" cy="754806"/>
            </a:xfrm>
            <a:prstGeom prst="up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grpSp>
        <p:nvGrpSpPr>
          <p:cNvPr id="4" name="Group 3">
            <a:extLst>
              <a:ext uri="{FF2B5EF4-FFF2-40B4-BE49-F238E27FC236}">
                <a16:creationId xmlns:a16="http://schemas.microsoft.com/office/drawing/2014/main" id="{D15B6803-1A3C-8CB8-955E-F614A6B197BE}"/>
              </a:ext>
            </a:extLst>
          </p:cNvPr>
          <p:cNvGrpSpPr/>
          <p:nvPr/>
        </p:nvGrpSpPr>
        <p:grpSpPr>
          <a:xfrm>
            <a:off x="7484060" y="2731145"/>
            <a:ext cx="2348149" cy="3431260"/>
            <a:chOff x="7484060" y="2731145"/>
            <a:chExt cx="2348149" cy="3431260"/>
          </a:xfrm>
        </p:grpSpPr>
        <p:pic>
          <p:nvPicPr>
            <p:cNvPr id="16" name="Bild 13" descr="AA006219.png">
              <a:extLst>
                <a:ext uri="{FF2B5EF4-FFF2-40B4-BE49-F238E27FC236}">
                  <a16:creationId xmlns:a16="http://schemas.microsoft.com/office/drawing/2014/main" id="{FE83F77C-2395-3182-5864-22702640C8B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168716" y="4041143"/>
              <a:ext cx="1421285" cy="2121262"/>
            </a:xfrm>
            <a:prstGeom prst="rect">
              <a:avLst/>
            </a:prstGeom>
          </p:spPr>
        </p:pic>
        <p:sp>
          <p:nvSpPr>
            <p:cNvPr id="17" name="Textfeld 16">
              <a:extLst>
                <a:ext uri="{FF2B5EF4-FFF2-40B4-BE49-F238E27FC236}">
                  <a16:creationId xmlns:a16="http://schemas.microsoft.com/office/drawing/2014/main" id="{864B83AE-B4D2-F694-DE06-0472D30AD164}"/>
                </a:ext>
              </a:extLst>
            </p:cNvPr>
            <p:cNvSpPr txBox="1"/>
            <p:nvPr/>
          </p:nvSpPr>
          <p:spPr>
            <a:xfrm>
              <a:off x="7926507" y="3529297"/>
              <a:ext cx="1905702" cy="369332"/>
            </a:xfrm>
            <a:prstGeom prst="rect">
              <a:avLst/>
            </a:prstGeom>
            <a:noFill/>
          </p:spPr>
          <p:txBody>
            <a:bodyPr wrap="square" rtlCol="0">
              <a:spAutoFit/>
            </a:bodyPr>
            <a:lstStyle/>
            <a:p>
              <a:r>
                <a:rPr lang="de-DE" dirty="0"/>
                <a:t>Revenue Model</a:t>
              </a:r>
            </a:p>
          </p:txBody>
        </p:sp>
        <p:sp>
          <p:nvSpPr>
            <p:cNvPr id="18" name="Pfeil nach oben 22">
              <a:extLst>
                <a:ext uri="{FF2B5EF4-FFF2-40B4-BE49-F238E27FC236}">
                  <a16:creationId xmlns:a16="http://schemas.microsoft.com/office/drawing/2014/main" id="{4CC7D67B-6BE1-0906-2E69-388620F969A9}"/>
                </a:ext>
              </a:extLst>
            </p:cNvPr>
            <p:cNvSpPr/>
            <p:nvPr/>
          </p:nvSpPr>
          <p:spPr>
            <a:xfrm rot="6920819">
              <a:off x="7866263" y="2348942"/>
              <a:ext cx="573547" cy="1337953"/>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grpSp>
      <p:grpSp>
        <p:nvGrpSpPr>
          <p:cNvPr id="2" name="Group 1">
            <a:extLst>
              <a:ext uri="{FF2B5EF4-FFF2-40B4-BE49-F238E27FC236}">
                <a16:creationId xmlns:a16="http://schemas.microsoft.com/office/drawing/2014/main" id="{086F9EDD-6AFB-AF54-1471-4567955EEC36}"/>
              </a:ext>
            </a:extLst>
          </p:cNvPr>
          <p:cNvGrpSpPr/>
          <p:nvPr/>
        </p:nvGrpSpPr>
        <p:grpSpPr>
          <a:xfrm>
            <a:off x="2350171" y="2752295"/>
            <a:ext cx="2602862" cy="3088827"/>
            <a:chOff x="2350171" y="2752295"/>
            <a:chExt cx="2602862" cy="3088827"/>
          </a:xfrm>
        </p:grpSpPr>
        <p:sp>
          <p:nvSpPr>
            <p:cNvPr id="22" name="Textfeld 14">
              <a:extLst>
                <a:ext uri="{FF2B5EF4-FFF2-40B4-BE49-F238E27FC236}">
                  <a16:creationId xmlns:a16="http://schemas.microsoft.com/office/drawing/2014/main" id="{2C64270D-48F4-8C58-3428-54B9DA961744}"/>
                </a:ext>
              </a:extLst>
            </p:cNvPr>
            <p:cNvSpPr txBox="1"/>
            <p:nvPr/>
          </p:nvSpPr>
          <p:spPr>
            <a:xfrm>
              <a:off x="2350171" y="3529298"/>
              <a:ext cx="2036603" cy="369332"/>
            </a:xfrm>
            <a:prstGeom prst="rect">
              <a:avLst/>
            </a:prstGeom>
            <a:noFill/>
          </p:spPr>
          <p:txBody>
            <a:bodyPr wrap="square" rtlCol="0">
              <a:spAutoFit/>
            </a:bodyPr>
            <a:lstStyle/>
            <a:p>
              <a:r>
                <a:rPr lang="de-DE" dirty="0"/>
                <a:t>Value Proposition</a:t>
              </a:r>
            </a:p>
          </p:txBody>
        </p:sp>
        <p:sp>
          <p:nvSpPr>
            <p:cNvPr id="23" name="Pfeil nach oben 18">
              <a:extLst>
                <a:ext uri="{FF2B5EF4-FFF2-40B4-BE49-F238E27FC236}">
                  <a16:creationId xmlns:a16="http://schemas.microsoft.com/office/drawing/2014/main" id="{0A0A9F22-3C23-68AF-5BD2-3D0EA73ABEBC}"/>
                </a:ext>
              </a:extLst>
            </p:cNvPr>
            <p:cNvSpPr/>
            <p:nvPr/>
          </p:nvSpPr>
          <p:spPr>
            <a:xfrm rot="13550638">
              <a:off x="3997283" y="2370092"/>
              <a:ext cx="573547" cy="1337953"/>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21" name="Bild 2">
              <a:extLst>
                <a:ext uri="{FF2B5EF4-FFF2-40B4-BE49-F238E27FC236}">
                  <a16:creationId xmlns:a16="http://schemas.microsoft.com/office/drawing/2014/main" id="{DBD75AEE-D736-2BF5-FBB1-34CAC0BEBBD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56143" y="4220670"/>
              <a:ext cx="1620452" cy="1620452"/>
            </a:xfrm>
            <a:prstGeom prst="rect">
              <a:avLst/>
            </a:prstGeom>
          </p:spPr>
        </p:pic>
      </p:grpSp>
    </p:spTree>
    <p:extLst>
      <p:ext uri="{BB962C8B-B14F-4D97-AF65-F5344CB8AC3E}">
        <p14:creationId xmlns:p14="http://schemas.microsoft.com/office/powerpoint/2010/main" val="13425540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 5" descr="overview of entire business model canvas">
            <a:extLst>
              <a:ext uri="{FF2B5EF4-FFF2-40B4-BE49-F238E27FC236}">
                <a16:creationId xmlns:a16="http://schemas.microsoft.com/office/drawing/2014/main" id="{D457CC60-3BD4-38A2-9D73-E879605F152D}"/>
              </a:ext>
            </a:extLst>
          </p:cNvPr>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l="6474" t="10601" r="6549" b="6431"/>
          <a:stretch/>
        </p:blipFill>
        <p:spPr>
          <a:xfrm>
            <a:off x="2127739" y="914399"/>
            <a:ext cx="8678007" cy="5849545"/>
          </a:xfrm>
          <a:prstGeom prst="rect">
            <a:avLst/>
          </a:prstGeom>
        </p:spPr>
      </p:pic>
      <p:sp>
        <p:nvSpPr>
          <p:cNvPr id="2" name="Rectangle 1">
            <a:extLst>
              <a:ext uri="{FF2B5EF4-FFF2-40B4-BE49-F238E27FC236}">
                <a16:creationId xmlns:a16="http://schemas.microsoft.com/office/drawing/2014/main" id="{7A43EB31-A001-F430-E590-E001EB3F0F28}"/>
              </a:ext>
            </a:extLst>
          </p:cNvPr>
          <p:cNvSpPr/>
          <p:nvPr/>
        </p:nvSpPr>
        <p:spPr>
          <a:xfrm>
            <a:off x="1669495" y="1185622"/>
            <a:ext cx="5731790" cy="3711844"/>
          </a:xfrm>
          <a:prstGeom prst="rect">
            <a:avLst/>
          </a:prstGeom>
          <a:solidFill>
            <a:schemeClr val="lt1">
              <a:alpha val="0"/>
            </a:schemeClr>
          </a:solidFill>
          <a:ln w="69850">
            <a:solidFill>
              <a:srgbClr val="00B05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5F236741-95FE-5540-67E5-780251E29EAC}"/>
              </a:ext>
            </a:extLst>
          </p:cNvPr>
          <p:cNvSpPr/>
          <p:nvPr/>
        </p:nvSpPr>
        <p:spPr>
          <a:xfrm>
            <a:off x="7401285" y="1247614"/>
            <a:ext cx="3556861" cy="3711844"/>
          </a:xfrm>
          <a:prstGeom prst="rect">
            <a:avLst/>
          </a:prstGeom>
          <a:solidFill>
            <a:schemeClr val="lt1">
              <a:alpha val="0"/>
            </a:schemeClr>
          </a:solidFill>
          <a:ln w="698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4" name="Rectangle 3">
            <a:extLst>
              <a:ext uri="{FF2B5EF4-FFF2-40B4-BE49-F238E27FC236}">
                <a16:creationId xmlns:a16="http://schemas.microsoft.com/office/drawing/2014/main" id="{FA7283C7-6E52-AEB2-1908-D33BA2A8FDCA}"/>
              </a:ext>
            </a:extLst>
          </p:cNvPr>
          <p:cNvSpPr/>
          <p:nvPr/>
        </p:nvSpPr>
        <p:spPr>
          <a:xfrm>
            <a:off x="2095872" y="4897466"/>
            <a:ext cx="8741739" cy="942507"/>
          </a:xfrm>
          <a:prstGeom prst="rect">
            <a:avLst/>
          </a:prstGeom>
          <a:solidFill>
            <a:schemeClr val="lt1">
              <a:alpha val="0"/>
            </a:schemeClr>
          </a:solidFill>
          <a:ln w="69850">
            <a:solidFill>
              <a:schemeClr val="accent1">
                <a:lumMod val="7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pic>
        <p:nvPicPr>
          <p:cNvPr id="1026" name="Picture 2" descr="How the Michelin man logo came to be - Creative Review">
            <a:extLst>
              <a:ext uri="{FF2B5EF4-FFF2-40B4-BE49-F238E27FC236}">
                <a16:creationId xmlns:a16="http://schemas.microsoft.com/office/drawing/2014/main" id="{A1B0D888-47B4-74D6-C6B8-7E28615BC3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1" y="5125767"/>
            <a:ext cx="1473200" cy="17322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amsung Galaxy Z Flip review—I think I hate flip phones | Ars Technica">
            <a:extLst>
              <a:ext uri="{FF2B5EF4-FFF2-40B4-BE49-F238E27FC236}">
                <a16:creationId xmlns:a16="http://schemas.microsoft.com/office/drawing/2014/main" id="{CFE1EDAF-D0C0-C679-83A7-0D306694FF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88613" y="135518"/>
            <a:ext cx="1411287" cy="10582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ssembly Line: Defining the Mass Production Process">
            <a:extLst>
              <a:ext uri="{FF2B5EF4-FFF2-40B4-BE49-F238E27FC236}">
                <a16:creationId xmlns:a16="http://schemas.microsoft.com/office/drawing/2014/main" id="{85FC0D91-A94D-571E-B2AF-D56B4138F2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8983" b="11737"/>
          <a:stretch/>
        </p:blipFill>
        <p:spPr bwMode="auto">
          <a:xfrm>
            <a:off x="165100" y="1219200"/>
            <a:ext cx="1343363" cy="154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2262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dissolve">
                                      <p:cBhvr>
                                        <p:cTn id="22" dur="500"/>
                                        <p:tgtEl>
                                          <p:spTgt spid="102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30"/>
                                        </p:tgtEl>
                                        <p:attrNameLst>
                                          <p:attrName>style.visibility</p:attrName>
                                        </p:attrNameLst>
                                      </p:cBhvr>
                                      <p:to>
                                        <p:strVal val="visible"/>
                                      </p:to>
                                    </p:set>
                                    <p:animEffect transition="in" filter="dissolve">
                                      <p:cBhvr>
                                        <p:cTn id="27" dur="500"/>
                                        <p:tgtEl>
                                          <p:spTgt spid="103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Effect transition="in" filter="dissolve">
                                      <p:cBhvr>
                                        <p:cTn id="3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F0555D91-A6D4-924E-87F3-1BFA49326497}"/>
              </a:ext>
            </a:extLst>
          </p:cNvPr>
          <p:cNvSpPr txBox="1"/>
          <p:nvPr/>
        </p:nvSpPr>
        <p:spPr>
          <a:xfrm>
            <a:off x="509664" y="1274835"/>
            <a:ext cx="4499615" cy="4142160"/>
          </a:xfrm>
          <a:prstGeom prst="rect">
            <a:avLst/>
          </a:prstGeom>
          <a:noFill/>
        </p:spPr>
        <p:txBody>
          <a:bodyPr wrap="square" rtlCol="0">
            <a:spAutoFit/>
          </a:bodyPr>
          <a:lstStyle/>
          <a:p>
            <a:pPr algn="l"/>
            <a:r>
              <a:rPr lang="en-GB" sz="3000" dirty="0">
                <a:solidFill>
                  <a:srgbClr val="FBB102"/>
                </a:solidFill>
                <a:latin typeface="Arial" panose="020B0604020202020204" pitchFamily="34" charset="0"/>
                <a:cs typeface="Arial" panose="020B0604020202020204" pitchFamily="34" charset="0"/>
              </a:rPr>
              <a:t>Strategy</a:t>
            </a:r>
          </a:p>
          <a:p>
            <a:pPr algn="l"/>
            <a:endParaRPr lang="en-GB" sz="900" dirty="0">
              <a:latin typeface="Arial" panose="020B0604020202020204" pitchFamily="34" charset="0"/>
              <a:cs typeface="Arial" panose="020B0604020202020204" pitchFamily="34" charset="0"/>
            </a:endParaRPr>
          </a:p>
          <a:p>
            <a:pPr>
              <a:spcBef>
                <a:spcPts val="450"/>
              </a:spcBef>
            </a:pPr>
            <a:r>
              <a:rPr lang="en-GB" sz="1700" dirty="0">
                <a:solidFill>
                  <a:srgbClr val="201F41"/>
                </a:solidFill>
                <a:latin typeface="Arial" panose="020B0604020202020204" pitchFamily="34" charset="0"/>
                <a:cs typeface="Arial" panose="020B0604020202020204" pitchFamily="34" charset="0"/>
              </a:rPr>
              <a:t>If we consider innovation as a strategic means of providing solutions to new problems we have to look outwards to consider where new market opportunities (and threats) may be emerging. Which ones demand our attention and where can innovation capture opportunities  (or alleviate threats)</a:t>
            </a:r>
          </a:p>
          <a:p>
            <a:pPr>
              <a:spcBef>
                <a:spcPts val="450"/>
              </a:spcBef>
            </a:pPr>
            <a:endParaRPr lang="en-GB" sz="1700" dirty="0">
              <a:solidFill>
                <a:srgbClr val="201F41"/>
              </a:solidFill>
              <a:latin typeface="Arial" panose="020B0604020202020204" pitchFamily="34" charset="0"/>
              <a:cs typeface="Arial" panose="020B0604020202020204" pitchFamily="34" charset="0"/>
            </a:endParaRPr>
          </a:p>
          <a:p>
            <a:pPr>
              <a:spcBef>
                <a:spcPts val="450"/>
              </a:spcBef>
            </a:pPr>
            <a:r>
              <a:rPr lang="en-GB" sz="1700" dirty="0">
                <a:solidFill>
                  <a:srgbClr val="201F41"/>
                </a:solidFill>
                <a:latin typeface="Arial" panose="020B0604020202020204" pitchFamily="34" charset="0"/>
                <a:cs typeface="Arial" panose="020B0604020202020204" pitchFamily="34" charset="0"/>
              </a:rPr>
              <a:t>External trends are commonly analysed using the PESTEL framework.</a:t>
            </a:r>
          </a:p>
          <a:p>
            <a:pPr>
              <a:spcBef>
                <a:spcPts val="750"/>
              </a:spcBef>
            </a:pPr>
            <a:endParaRPr lang="en-GB" dirty="0">
              <a:solidFill>
                <a:srgbClr val="201F41"/>
              </a:solidFill>
              <a:latin typeface="Arial" panose="020B0604020202020204" pitchFamily="34" charset="0"/>
              <a:cs typeface="Arial" panose="020B0604020202020204" pitchFamily="34" charset="0"/>
            </a:endParaRPr>
          </a:p>
        </p:txBody>
      </p:sp>
      <p:sp>
        <p:nvSpPr>
          <p:cNvPr id="20" name="Folded Corner 19">
            <a:extLst>
              <a:ext uri="{FF2B5EF4-FFF2-40B4-BE49-F238E27FC236}">
                <a16:creationId xmlns:a16="http://schemas.microsoft.com/office/drawing/2014/main" id="{51259C76-0A96-244B-B6FD-574A921E2207}"/>
              </a:ext>
            </a:extLst>
          </p:cNvPr>
          <p:cNvSpPr/>
          <p:nvPr/>
        </p:nvSpPr>
        <p:spPr>
          <a:xfrm rot="257089">
            <a:off x="5601402" y="2678166"/>
            <a:ext cx="763785" cy="777427"/>
          </a:xfrm>
          <a:prstGeom prst="foldedCorner">
            <a:avLst/>
          </a:prstGeom>
          <a:solidFill>
            <a:srgbClr val="FFED00">
              <a:alpha val="35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201F41"/>
                </a:solidFill>
              </a:rPr>
              <a:t>e.g. Net Zero targets 2030 / 2050</a:t>
            </a:r>
          </a:p>
        </p:txBody>
      </p:sp>
      <p:sp>
        <p:nvSpPr>
          <p:cNvPr id="24" name="Folded Corner 23">
            <a:extLst>
              <a:ext uri="{FF2B5EF4-FFF2-40B4-BE49-F238E27FC236}">
                <a16:creationId xmlns:a16="http://schemas.microsoft.com/office/drawing/2014/main" id="{D71727A9-5A2A-DD46-91EC-4EE888E1FB43}"/>
              </a:ext>
            </a:extLst>
          </p:cNvPr>
          <p:cNvSpPr/>
          <p:nvPr/>
        </p:nvSpPr>
        <p:spPr>
          <a:xfrm rot="257089">
            <a:off x="5729128" y="3510485"/>
            <a:ext cx="763785" cy="777427"/>
          </a:xfrm>
          <a:prstGeom prst="foldedCorner">
            <a:avLst/>
          </a:prstGeom>
          <a:solidFill>
            <a:srgbClr val="FFED00">
              <a:alpha val="35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201F41"/>
                </a:solidFill>
              </a:rPr>
              <a:t>e.g. reduce single-use plastics</a:t>
            </a:r>
          </a:p>
        </p:txBody>
      </p:sp>
      <p:cxnSp>
        <p:nvCxnSpPr>
          <p:cNvPr id="31" name="Straight Connector 30">
            <a:extLst>
              <a:ext uri="{FF2B5EF4-FFF2-40B4-BE49-F238E27FC236}">
                <a16:creationId xmlns:a16="http://schemas.microsoft.com/office/drawing/2014/main" id="{BEB094AF-994A-124B-9B0F-E1DC163864F0}"/>
              </a:ext>
              <a:ext uri="{C183D7F6-B498-43B3-948B-1728B52AA6E4}">
                <adec:decorative xmlns:adec="http://schemas.microsoft.com/office/drawing/2017/decorative" val="1"/>
              </a:ext>
            </a:extLst>
          </p:cNvPr>
          <p:cNvCxnSpPr>
            <a:cxnSpLocks/>
          </p:cNvCxnSpPr>
          <p:nvPr/>
        </p:nvCxnSpPr>
        <p:spPr>
          <a:xfrm>
            <a:off x="6439134" y="3049034"/>
            <a:ext cx="196304" cy="0"/>
          </a:xfrm>
          <a:prstGeom prst="line">
            <a:avLst/>
          </a:prstGeom>
          <a:ln w="47625">
            <a:solidFill>
              <a:srgbClr val="26A89B"/>
            </a:solidFill>
            <a:tailEnd type="triangle"/>
          </a:ln>
        </p:spPr>
        <p:style>
          <a:lnRef idx="1">
            <a:schemeClr val="accent1"/>
          </a:lnRef>
          <a:fillRef idx="0">
            <a:schemeClr val="accent1"/>
          </a:fillRef>
          <a:effectRef idx="0">
            <a:schemeClr val="accent1"/>
          </a:effectRef>
          <a:fontRef idx="minor">
            <a:schemeClr val="tx1"/>
          </a:fontRef>
        </p:style>
      </p:cxnSp>
      <p:sp>
        <p:nvSpPr>
          <p:cNvPr id="35" name="Folded Corner 8">
            <a:extLst>
              <a:ext uri="{FF2B5EF4-FFF2-40B4-BE49-F238E27FC236}">
                <a16:creationId xmlns:a16="http://schemas.microsoft.com/office/drawing/2014/main" id="{BE11E937-5543-3448-B0E7-4513893A3594}"/>
              </a:ext>
            </a:extLst>
          </p:cNvPr>
          <p:cNvSpPr/>
          <p:nvPr/>
        </p:nvSpPr>
        <p:spPr>
          <a:xfrm rot="307349">
            <a:off x="7672721" y="3973716"/>
            <a:ext cx="775255" cy="769364"/>
          </a:xfrm>
          <a:prstGeom prst="foldedCorner">
            <a:avLst/>
          </a:prstGeom>
          <a:solidFill>
            <a:srgbClr val="FFED00">
              <a:alpha val="35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201F41"/>
                </a:solidFill>
              </a:rPr>
              <a:t>e.g. Mobile payments</a:t>
            </a:r>
          </a:p>
        </p:txBody>
      </p:sp>
      <p:pic>
        <p:nvPicPr>
          <p:cNvPr id="18" name="Picture 17" descr="Diagram showing a PESTLE analysis. PESTLE analyses allow organisations to study the key external factors (Political, Economic, Sociological, Technological, Legal and Environmental) that influence their operations.">
            <a:extLst>
              <a:ext uri="{FF2B5EF4-FFF2-40B4-BE49-F238E27FC236}">
                <a16:creationId xmlns:a16="http://schemas.microsoft.com/office/drawing/2014/main" id="{9366625F-DBB8-854E-88C4-3D4EFE298CB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52541" y="525428"/>
            <a:ext cx="3062538" cy="3437633"/>
          </a:xfrm>
          <a:prstGeom prst="rect">
            <a:avLst/>
          </a:prstGeom>
        </p:spPr>
      </p:pic>
      <p:sp>
        <p:nvSpPr>
          <p:cNvPr id="22" name="Folded Corner 21">
            <a:extLst>
              <a:ext uri="{FF2B5EF4-FFF2-40B4-BE49-F238E27FC236}">
                <a16:creationId xmlns:a16="http://schemas.microsoft.com/office/drawing/2014/main" id="{6C4B6EF3-4F19-DB4A-AE8D-FC56E96F5B68}"/>
              </a:ext>
            </a:extLst>
          </p:cNvPr>
          <p:cNvSpPr/>
          <p:nvPr/>
        </p:nvSpPr>
        <p:spPr>
          <a:xfrm rot="293134">
            <a:off x="9216854" y="3574670"/>
            <a:ext cx="775255" cy="769364"/>
          </a:xfrm>
          <a:prstGeom prst="foldedCorner">
            <a:avLst/>
          </a:prstGeom>
          <a:solidFill>
            <a:srgbClr val="FFED00">
              <a:alpha val="35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201F41"/>
                </a:solidFill>
              </a:rPr>
              <a:t>e.g. swing towards online retail</a:t>
            </a:r>
          </a:p>
        </p:txBody>
      </p:sp>
      <p:sp>
        <p:nvSpPr>
          <p:cNvPr id="23" name="Folded Corner 22">
            <a:extLst>
              <a:ext uri="{FF2B5EF4-FFF2-40B4-BE49-F238E27FC236}">
                <a16:creationId xmlns:a16="http://schemas.microsoft.com/office/drawing/2014/main" id="{2CB7B5FF-AD9C-F344-87F1-12981ABD3FE1}"/>
              </a:ext>
            </a:extLst>
          </p:cNvPr>
          <p:cNvSpPr/>
          <p:nvPr/>
        </p:nvSpPr>
        <p:spPr>
          <a:xfrm rot="307349">
            <a:off x="10200129" y="2516140"/>
            <a:ext cx="775255" cy="769364"/>
          </a:xfrm>
          <a:prstGeom prst="foldedCorner">
            <a:avLst/>
          </a:prstGeom>
          <a:solidFill>
            <a:srgbClr val="FFED00">
              <a:alpha val="35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a:solidFill>
                  <a:srgbClr val="201F41"/>
                </a:solidFill>
              </a:rPr>
              <a:t>e.g. more working from home</a:t>
            </a:r>
          </a:p>
        </p:txBody>
      </p:sp>
      <p:sp>
        <p:nvSpPr>
          <p:cNvPr id="26" name="Folded Corner 25">
            <a:extLst>
              <a:ext uri="{FF2B5EF4-FFF2-40B4-BE49-F238E27FC236}">
                <a16:creationId xmlns:a16="http://schemas.microsoft.com/office/drawing/2014/main" id="{DDE56A37-5A68-A1C9-4ED5-92BA4D66019E}"/>
              </a:ext>
            </a:extLst>
          </p:cNvPr>
          <p:cNvSpPr/>
          <p:nvPr/>
        </p:nvSpPr>
        <p:spPr>
          <a:xfrm rot="222304">
            <a:off x="9968334" y="877650"/>
            <a:ext cx="775255" cy="769364"/>
          </a:xfrm>
          <a:prstGeom prst="foldedCorner">
            <a:avLst/>
          </a:prstGeom>
          <a:solidFill>
            <a:srgbClr val="FFED00">
              <a:alpha val="35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201F41"/>
                </a:solidFill>
              </a:rPr>
              <a:t>e.g. steep climb in energy costs</a:t>
            </a:r>
          </a:p>
        </p:txBody>
      </p:sp>
      <p:sp>
        <p:nvSpPr>
          <p:cNvPr id="27" name="Folded Corner 26">
            <a:extLst>
              <a:ext uri="{FF2B5EF4-FFF2-40B4-BE49-F238E27FC236}">
                <a16:creationId xmlns:a16="http://schemas.microsoft.com/office/drawing/2014/main" id="{4AC8C180-BDF4-04F5-4408-E2FB2C763E5C}"/>
              </a:ext>
            </a:extLst>
          </p:cNvPr>
          <p:cNvSpPr/>
          <p:nvPr/>
        </p:nvSpPr>
        <p:spPr>
          <a:xfrm rot="222304">
            <a:off x="9150228" y="336215"/>
            <a:ext cx="775255" cy="769364"/>
          </a:xfrm>
          <a:prstGeom prst="foldedCorner">
            <a:avLst/>
          </a:prstGeom>
          <a:solidFill>
            <a:srgbClr val="FFED00">
              <a:alpha val="35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201F41"/>
                </a:solidFill>
              </a:rPr>
              <a:t>e.g. global supply-chain blockages</a:t>
            </a:r>
          </a:p>
        </p:txBody>
      </p:sp>
      <p:sp>
        <p:nvSpPr>
          <p:cNvPr id="3" name="Rectangle 2">
            <a:extLst>
              <a:ext uri="{FF2B5EF4-FFF2-40B4-BE49-F238E27FC236}">
                <a16:creationId xmlns:a16="http://schemas.microsoft.com/office/drawing/2014/main" id="{117460E0-42C7-2D5D-5C4A-9C5E32996802}"/>
              </a:ext>
            </a:extLst>
          </p:cNvPr>
          <p:cNvSpPr/>
          <p:nvPr/>
        </p:nvSpPr>
        <p:spPr>
          <a:xfrm rot="350005">
            <a:off x="5573426" y="2663419"/>
            <a:ext cx="844739" cy="778281"/>
          </a:xfrm>
          <a:prstGeom prst="rect">
            <a:avLst/>
          </a:prstGeom>
          <a:solidFill>
            <a:srgbClr val="FF0000">
              <a:alpha val="0"/>
            </a:srgbClr>
          </a:solid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900"/>
          </a:p>
        </p:txBody>
      </p:sp>
      <p:sp>
        <p:nvSpPr>
          <p:cNvPr id="4" name="Rectangle 3">
            <a:extLst>
              <a:ext uri="{FF2B5EF4-FFF2-40B4-BE49-F238E27FC236}">
                <a16:creationId xmlns:a16="http://schemas.microsoft.com/office/drawing/2014/main" id="{62D34475-A89D-F6A8-7C37-2B3AC04C4B0E}"/>
              </a:ext>
            </a:extLst>
          </p:cNvPr>
          <p:cNvSpPr/>
          <p:nvPr/>
        </p:nvSpPr>
        <p:spPr>
          <a:xfrm rot="350005">
            <a:off x="5680725" y="3470248"/>
            <a:ext cx="844739" cy="778281"/>
          </a:xfrm>
          <a:prstGeom prst="rect">
            <a:avLst/>
          </a:prstGeom>
          <a:solidFill>
            <a:srgbClr val="FF0000">
              <a:alpha val="0"/>
            </a:srgbClr>
          </a:solid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900"/>
          </a:p>
        </p:txBody>
      </p:sp>
      <p:sp>
        <p:nvSpPr>
          <p:cNvPr id="5" name="Rectangle 4">
            <a:extLst>
              <a:ext uri="{FF2B5EF4-FFF2-40B4-BE49-F238E27FC236}">
                <a16:creationId xmlns:a16="http://schemas.microsoft.com/office/drawing/2014/main" id="{0871FD62-F5FC-A436-3693-F8D23B7F5259}"/>
              </a:ext>
            </a:extLst>
          </p:cNvPr>
          <p:cNvSpPr/>
          <p:nvPr/>
        </p:nvSpPr>
        <p:spPr>
          <a:xfrm rot="350005">
            <a:off x="7634102" y="3957905"/>
            <a:ext cx="844739" cy="778281"/>
          </a:xfrm>
          <a:prstGeom prst="rect">
            <a:avLst/>
          </a:prstGeom>
          <a:solidFill>
            <a:srgbClr val="FF0000">
              <a:alpha val="0"/>
            </a:srgbClr>
          </a:solidFill>
          <a:ln w="57150">
            <a:solidFill>
              <a:srgbClr val="FF0000"/>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900"/>
          </a:p>
        </p:txBody>
      </p:sp>
      <p:cxnSp>
        <p:nvCxnSpPr>
          <p:cNvPr id="36" name="Straight Connector 35">
            <a:extLst>
              <a:ext uri="{FF2B5EF4-FFF2-40B4-BE49-F238E27FC236}">
                <a16:creationId xmlns:a16="http://schemas.microsoft.com/office/drawing/2014/main" id="{A3A08DBB-67B6-989B-D045-1563957951CB}"/>
              </a:ext>
              <a:ext uri="{C183D7F6-B498-43B3-948B-1728B52AA6E4}">
                <adec:decorative xmlns:adec="http://schemas.microsoft.com/office/drawing/2017/decorative" val="1"/>
              </a:ext>
            </a:extLst>
          </p:cNvPr>
          <p:cNvCxnSpPr>
            <a:cxnSpLocks/>
          </p:cNvCxnSpPr>
          <p:nvPr/>
        </p:nvCxnSpPr>
        <p:spPr>
          <a:xfrm flipV="1">
            <a:off x="6418165" y="2063164"/>
            <a:ext cx="384125" cy="923961"/>
          </a:xfrm>
          <a:prstGeom prst="line">
            <a:avLst/>
          </a:prstGeom>
          <a:ln w="47625">
            <a:solidFill>
              <a:srgbClr val="26A89B"/>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03FDD64-2BE7-294A-9076-DC4C8D164565}"/>
              </a:ext>
              <a:ext uri="{C183D7F6-B498-43B3-948B-1728B52AA6E4}">
                <adec:decorative xmlns:adec="http://schemas.microsoft.com/office/drawing/2017/decorative" val="1"/>
              </a:ext>
            </a:extLst>
          </p:cNvPr>
          <p:cNvCxnSpPr>
            <a:cxnSpLocks/>
          </p:cNvCxnSpPr>
          <p:nvPr/>
        </p:nvCxnSpPr>
        <p:spPr>
          <a:xfrm flipV="1">
            <a:off x="6433890" y="1395639"/>
            <a:ext cx="1540529" cy="1617468"/>
          </a:xfrm>
          <a:prstGeom prst="line">
            <a:avLst/>
          </a:prstGeom>
          <a:ln w="47625">
            <a:solidFill>
              <a:srgbClr val="26A89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51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dissolve">
                                      <p:cBhvr>
                                        <p:cTn id="10" dur="500"/>
                                        <p:tgtEl>
                                          <p:spTgt spid="2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dissolve">
                                      <p:cBhvr>
                                        <p:cTn id="16" dur="500"/>
                                        <p:tgtEl>
                                          <p:spTgt spid="23"/>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dissolve">
                                      <p:cBhvr>
                                        <p:cTn id="19" dur="500"/>
                                        <p:tgtEl>
                                          <p:spTgt spid="22"/>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dissolve">
                                      <p:cBhvr>
                                        <p:cTn id="22" dur="500"/>
                                        <p:tgtEl>
                                          <p:spTgt spid="3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dissolv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dissolve">
                                      <p:cBhvr>
                                        <p:cTn id="33" dur="500"/>
                                        <p:tgtEl>
                                          <p:spTgt spid="3"/>
                                        </p:tgtEl>
                                      </p:cBhvr>
                                    </p:animEffect>
                                  </p:childTnLst>
                                </p:cTn>
                              </p:par>
                              <p:par>
                                <p:cTn id="34" presetID="9" presetClass="entr" presetSubtype="0"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dissolve">
                                      <p:cBhvr>
                                        <p:cTn id="39" dur="500"/>
                                        <p:tgtEl>
                                          <p:spTgt spid="32"/>
                                        </p:tgtEl>
                                      </p:cBhvr>
                                    </p:animEffect>
                                  </p:childTnLst>
                                </p:cTn>
                              </p:par>
                              <p:par>
                                <p:cTn id="40" presetID="9"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dissolv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dissolv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dissolve">
                                      <p:cBhvr>
                                        <p:cTn id="5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35" grpId="0" animBg="1"/>
      <p:bldP spid="22" grpId="0" animBg="1"/>
      <p:bldP spid="23" grpId="0" animBg="1"/>
      <p:bldP spid="26" grpId="0" animBg="1"/>
      <p:bldP spid="27" grpId="0" animBg="1"/>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Graphical user interface, application, website&#10;&#10;Description automatically generated">
            <a:extLst>
              <a:ext uri="{FF2B5EF4-FFF2-40B4-BE49-F238E27FC236}">
                <a16:creationId xmlns:a16="http://schemas.microsoft.com/office/drawing/2014/main" id="{46017AB4-7D83-5E40-BD35-F16EDDBDCD7F}"/>
              </a:ext>
            </a:extLst>
          </p:cNvPr>
          <p:cNvPicPr>
            <a:picLocks noChangeAspect="1"/>
          </p:cNvPicPr>
          <p:nvPr/>
        </p:nvPicPr>
        <p:blipFill>
          <a:blip r:embed="rId2"/>
          <a:stretch>
            <a:fillRect/>
          </a:stretch>
        </p:blipFill>
        <p:spPr>
          <a:xfrm>
            <a:off x="2165990" y="1066827"/>
            <a:ext cx="7854462" cy="3478863"/>
          </a:xfrm>
          <a:prstGeom prst="rect">
            <a:avLst/>
          </a:prstGeom>
        </p:spPr>
      </p:pic>
      <p:sp>
        <p:nvSpPr>
          <p:cNvPr id="3" name="Text Box 85">
            <a:extLst>
              <a:ext uri="{FF2B5EF4-FFF2-40B4-BE49-F238E27FC236}">
                <a16:creationId xmlns:a16="http://schemas.microsoft.com/office/drawing/2014/main" id="{70130EA2-78C6-A6B5-CCFC-68B02EFC6CF0}"/>
              </a:ext>
            </a:extLst>
          </p:cNvPr>
          <p:cNvSpPr txBox="1">
            <a:spLocks noChangeArrowheads="1"/>
          </p:cNvSpPr>
          <p:nvPr/>
        </p:nvSpPr>
        <p:spPr bwMode="auto">
          <a:xfrm>
            <a:off x="8167841" y="4299627"/>
            <a:ext cx="1853392"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sz="1000" dirty="0">
                <a:solidFill>
                  <a:srgbClr val="000000"/>
                </a:solidFill>
              </a:rPr>
              <a:t>Source: </a:t>
            </a:r>
            <a:r>
              <a:rPr lang="en-GB" sz="1000" dirty="0" err="1">
                <a:solidFill>
                  <a:srgbClr val="000000"/>
                </a:solidFill>
              </a:rPr>
              <a:t>www.lammsbraeu.de</a:t>
            </a:r>
            <a:endParaRPr lang="en-GB" sz="1000" dirty="0">
              <a:solidFill>
                <a:srgbClr val="000000"/>
              </a:solidFill>
            </a:endParaRPr>
          </a:p>
        </p:txBody>
      </p:sp>
      <p:sp>
        <p:nvSpPr>
          <p:cNvPr id="4" name="Rounded Rectangle 3">
            <a:extLst>
              <a:ext uri="{FF2B5EF4-FFF2-40B4-BE49-F238E27FC236}">
                <a16:creationId xmlns:a16="http://schemas.microsoft.com/office/drawing/2014/main" id="{69F48CAA-2D9D-9EFD-776E-D8032E935C54}"/>
              </a:ext>
            </a:extLst>
          </p:cNvPr>
          <p:cNvSpPr/>
          <p:nvPr/>
        </p:nvSpPr>
        <p:spPr>
          <a:xfrm>
            <a:off x="1392269" y="5037531"/>
            <a:ext cx="6107722" cy="293077"/>
          </a:xfrm>
          <a:prstGeom prst="roundRect">
            <a:avLst/>
          </a:prstGeom>
          <a:ln>
            <a:solidFill>
              <a:schemeClr val="tx1">
                <a:alpha val="0"/>
              </a:schemeClr>
            </a:solidFill>
          </a:ln>
        </p:spPr>
        <p:style>
          <a:lnRef idx="2">
            <a:schemeClr val="accent6"/>
          </a:lnRef>
          <a:fillRef idx="1">
            <a:schemeClr val="lt1"/>
          </a:fillRef>
          <a:effectRef idx="0">
            <a:schemeClr val="accent6"/>
          </a:effectRef>
          <a:fontRef idx="minor">
            <a:schemeClr val="dk1"/>
          </a:fontRef>
        </p:style>
        <p:txBody>
          <a:bodyPr rtlCol="0" anchor="ctr"/>
          <a:lstStyle/>
          <a:p>
            <a:pPr>
              <a:spcBef>
                <a:spcPct val="50000"/>
              </a:spcBef>
            </a:pPr>
            <a:r>
              <a:rPr lang="en-GB" dirty="0" err="1">
                <a:solidFill>
                  <a:srgbClr val="000000"/>
                </a:solidFill>
                <a:latin typeface="Avenir Next LT Pro"/>
              </a:rPr>
              <a:t>Dr.</a:t>
            </a:r>
            <a:r>
              <a:rPr lang="en-GB" dirty="0">
                <a:solidFill>
                  <a:srgbClr val="000000"/>
                </a:solidFill>
                <a:latin typeface="Avenir Next LT Pro"/>
              </a:rPr>
              <a:t> Franz </a:t>
            </a:r>
            <a:r>
              <a:rPr lang="en-GB" dirty="0" err="1">
                <a:solidFill>
                  <a:srgbClr val="000000"/>
                </a:solidFill>
                <a:latin typeface="Avenir Next LT Pro"/>
              </a:rPr>
              <a:t>Ehrensperger</a:t>
            </a:r>
            <a:r>
              <a:rPr lang="en-GB" dirty="0">
                <a:solidFill>
                  <a:srgbClr val="000000"/>
                </a:solidFill>
                <a:latin typeface="Avenir Next LT Pro"/>
              </a:rPr>
              <a:t>: “Ecology is long-term economy“</a:t>
            </a:r>
          </a:p>
        </p:txBody>
      </p:sp>
      <p:sp>
        <p:nvSpPr>
          <p:cNvPr id="5" name="Rounded Rectangle 4">
            <a:extLst>
              <a:ext uri="{FF2B5EF4-FFF2-40B4-BE49-F238E27FC236}">
                <a16:creationId xmlns:a16="http://schemas.microsoft.com/office/drawing/2014/main" id="{9083843F-359D-ACF7-D625-243F30EAC33D}"/>
              </a:ext>
            </a:extLst>
          </p:cNvPr>
          <p:cNvSpPr/>
          <p:nvPr/>
        </p:nvSpPr>
        <p:spPr>
          <a:xfrm>
            <a:off x="1228146" y="5511339"/>
            <a:ext cx="9226061" cy="949569"/>
          </a:xfrm>
          <a:prstGeom prst="roundRect">
            <a:avLst/>
          </a:prstGeom>
          <a:ln>
            <a:solidFill>
              <a:schemeClr val="tx1">
                <a:alpha val="0"/>
              </a:schemeClr>
            </a:solidFill>
          </a:ln>
        </p:spPr>
        <p:style>
          <a:lnRef idx="2">
            <a:schemeClr val="accent6"/>
          </a:lnRef>
          <a:fillRef idx="1">
            <a:schemeClr val="lt1"/>
          </a:fillRef>
          <a:effectRef idx="0">
            <a:schemeClr val="accent6"/>
          </a:effectRef>
          <a:fontRef idx="minor">
            <a:schemeClr val="dk1"/>
          </a:fontRef>
        </p:style>
        <p:txBody>
          <a:bodyPr rtlCol="0" anchor="ctr"/>
          <a:lstStyle/>
          <a:p>
            <a:pPr>
              <a:spcBef>
                <a:spcPct val="50000"/>
              </a:spcBef>
            </a:pPr>
            <a:r>
              <a:rPr lang="en-GB" dirty="0">
                <a:solidFill>
                  <a:srgbClr val="000000"/>
                </a:solidFill>
                <a:latin typeface="Avenir Next LT Pro"/>
              </a:rPr>
              <a:t>The Goal? </a:t>
            </a:r>
            <a:r>
              <a:rPr lang="en-GB" dirty="0">
                <a:solidFill>
                  <a:srgbClr val="000000"/>
                </a:solidFill>
                <a:latin typeface="Avenir Next LT Pro"/>
                <a:sym typeface="Wingdings" pitchFamily="2" charset="2"/>
              </a:rPr>
              <a:t> create high quality beer, reduce emissions, secure local jobs, and source organic raw material</a:t>
            </a:r>
          </a:p>
          <a:p>
            <a:pPr>
              <a:spcBef>
                <a:spcPct val="50000"/>
              </a:spcBef>
            </a:pPr>
            <a:r>
              <a:rPr lang="en-GB" dirty="0">
                <a:solidFill>
                  <a:srgbClr val="000000"/>
                </a:solidFill>
                <a:latin typeface="Avenir Next LT Pro"/>
                <a:sym typeface="Wingdings" pitchFamily="2" charset="2"/>
              </a:rPr>
              <a:t>His idea?  create a positive-sum situation for all </a:t>
            </a:r>
            <a:r>
              <a:rPr lang="en-GB" dirty="0" err="1">
                <a:solidFill>
                  <a:srgbClr val="000000"/>
                </a:solidFill>
                <a:latin typeface="Avenir Next LT Pro"/>
                <a:sym typeface="Wingdings" pitchFamily="2" charset="2"/>
              </a:rPr>
              <a:t>Lammsbräu</a:t>
            </a:r>
            <a:r>
              <a:rPr lang="en-GB" dirty="0">
                <a:solidFill>
                  <a:srgbClr val="000000"/>
                </a:solidFill>
                <a:latin typeface="Avenir Next LT Pro"/>
                <a:sym typeface="Wingdings" pitchFamily="2" charset="2"/>
              </a:rPr>
              <a:t> stakeholders</a:t>
            </a:r>
            <a:endParaRPr lang="en-GB" dirty="0">
              <a:solidFill>
                <a:srgbClr val="000000"/>
              </a:solidFill>
              <a:latin typeface="Avenir Next LT Pro"/>
            </a:endParaRPr>
          </a:p>
        </p:txBody>
      </p:sp>
    </p:spTree>
    <p:extLst>
      <p:ext uri="{BB962C8B-B14F-4D97-AF65-F5344CB8AC3E}">
        <p14:creationId xmlns:p14="http://schemas.microsoft.com/office/powerpoint/2010/main" val="2937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rganic-Beer">
            <a:extLst>
              <a:ext uri="{FF2B5EF4-FFF2-40B4-BE49-F238E27FC236}">
                <a16:creationId xmlns:a16="http://schemas.microsoft.com/office/drawing/2014/main" id="{29ACB453-459E-CB54-2A40-6D580DDA48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69" t="45405" r="19457"/>
          <a:stretch/>
        </p:blipFill>
        <p:spPr bwMode="auto">
          <a:xfrm>
            <a:off x="6949008" y="2806117"/>
            <a:ext cx="3763108" cy="135089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570EF4-0EF5-ECBF-28CC-D67013847624}"/>
              </a:ext>
            </a:extLst>
          </p:cNvPr>
          <p:cNvSpPr txBox="1"/>
          <p:nvPr/>
        </p:nvSpPr>
        <p:spPr>
          <a:xfrm>
            <a:off x="7019348" y="1422737"/>
            <a:ext cx="3657600" cy="1200329"/>
          </a:xfrm>
          <a:prstGeom prst="rect">
            <a:avLst/>
          </a:prstGeom>
          <a:noFill/>
        </p:spPr>
        <p:txBody>
          <a:bodyPr wrap="square" rtlCol="0">
            <a:spAutoFit/>
          </a:bodyPr>
          <a:lstStyle/>
          <a:p>
            <a:r>
              <a:rPr lang="en-US" dirty="0">
                <a:latin typeface="Avenir Next LT Pro"/>
              </a:rPr>
              <a:t>Organic hops, grain, yeast and water (in the 80s) runs the risk of higher cost and lower yield– </a:t>
            </a:r>
            <a:r>
              <a:rPr lang="en-US" i="1" dirty="0">
                <a:latin typeface="Avenir Next LT Pro"/>
              </a:rPr>
              <a:t>very high risk for farmers</a:t>
            </a:r>
          </a:p>
        </p:txBody>
      </p:sp>
      <p:grpSp>
        <p:nvGrpSpPr>
          <p:cNvPr id="35" name="Group 34">
            <a:extLst>
              <a:ext uri="{FF2B5EF4-FFF2-40B4-BE49-F238E27FC236}">
                <a16:creationId xmlns:a16="http://schemas.microsoft.com/office/drawing/2014/main" id="{F7209492-0557-DC16-3823-319DFC4EF40F}"/>
              </a:ext>
            </a:extLst>
          </p:cNvPr>
          <p:cNvGrpSpPr/>
          <p:nvPr/>
        </p:nvGrpSpPr>
        <p:grpSpPr>
          <a:xfrm>
            <a:off x="184610" y="1097633"/>
            <a:ext cx="4368006" cy="2723412"/>
            <a:chOff x="159210" y="1250033"/>
            <a:chExt cx="4368006" cy="2723412"/>
          </a:xfrm>
        </p:grpSpPr>
        <p:grpSp>
          <p:nvGrpSpPr>
            <p:cNvPr id="34" name="Group 33">
              <a:extLst>
                <a:ext uri="{FF2B5EF4-FFF2-40B4-BE49-F238E27FC236}">
                  <a16:creationId xmlns:a16="http://schemas.microsoft.com/office/drawing/2014/main" id="{90B0FDB3-3480-1693-B8B7-54774EB3F04A}"/>
                </a:ext>
              </a:extLst>
            </p:cNvPr>
            <p:cNvGrpSpPr/>
            <p:nvPr/>
          </p:nvGrpSpPr>
          <p:grpSpPr>
            <a:xfrm>
              <a:off x="1636379" y="1877429"/>
              <a:ext cx="2867025" cy="2075151"/>
              <a:chOff x="1636379" y="1877429"/>
              <a:chExt cx="2867025" cy="2075151"/>
            </a:xfrm>
          </p:grpSpPr>
          <p:sp>
            <p:nvSpPr>
              <p:cNvPr id="10" name="Line 10" descr="'Not exploit' branch of the game tree">
                <a:extLst>
                  <a:ext uri="{FF2B5EF4-FFF2-40B4-BE49-F238E27FC236}">
                    <a16:creationId xmlns:a16="http://schemas.microsoft.com/office/drawing/2014/main" id="{6B2E7300-0FE4-7865-3989-8724AAD8D4D4}"/>
                  </a:ext>
                </a:extLst>
              </p:cNvPr>
              <p:cNvSpPr>
                <a:spLocks noChangeAspect="1" noChangeShapeType="1"/>
              </p:cNvSpPr>
              <p:nvPr/>
            </p:nvSpPr>
            <p:spPr bwMode="auto">
              <a:xfrm>
                <a:off x="2639679" y="2329867"/>
                <a:ext cx="1009650" cy="504825"/>
              </a:xfrm>
              <a:prstGeom prst="line">
                <a:avLst/>
              </a:prstGeom>
              <a:noFill/>
              <a:ln w="19050">
                <a:solidFill>
                  <a:srgbClr val="202A30"/>
                </a:solidFill>
                <a:round/>
                <a:headEnd/>
                <a:tailEnd/>
              </a:ln>
              <a:extLst>
                <a:ext uri="{909E8E84-426E-40dd-AFC4-6F175D3DCCD1}">
                  <a14:hiddenFill xmlns:a14="http://schemas.microsoft.com/office/drawing/2010/main" xmlns="">
                    <a:noFill/>
                  </a14:hiddenFill>
                </a:ext>
              </a:extLst>
            </p:spPr>
            <p:txBody>
              <a:bodyPr>
                <a:spAutoFit/>
              </a:bodyPr>
              <a:lstStyle/>
              <a:p>
                <a:pPr defTabSz="457200">
                  <a:defRPr/>
                </a:pPr>
                <a:endParaRPr lang="en-GB" dirty="0">
                  <a:solidFill>
                    <a:srgbClr val="202A30"/>
                  </a:solidFill>
                  <a:latin typeface="Avenir Next" panose="020B0503020202020204" pitchFamily="34" charset="0"/>
                </a:endParaRPr>
              </a:p>
            </p:txBody>
          </p:sp>
          <p:sp>
            <p:nvSpPr>
              <p:cNvPr id="11" name="Line 11" descr="'Exploit' branch of the game tree">
                <a:extLst>
                  <a:ext uri="{FF2B5EF4-FFF2-40B4-BE49-F238E27FC236}">
                    <a16:creationId xmlns:a16="http://schemas.microsoft.com/office/drawing/2014/main" id="{8E0A0444-6458-3CA5-4705-15A46295012E}"/>
                  </a:ext>
                </a:extLst>
              </p:cNvPr>
              <p:cNvSpPr>
                <a:spLocks noChangeAspect="1" noChangeShapeType="1"/>
              </p:cNvSpPr>
              <p:nvPr/>
            </p:nvSpPr>
            <p:spPr bwMode="auto">
              <a:xfrm flipV="1">
                <a:off x="2692066" y="1877429"/>
                <a:ext cx="963613" cy="469900"/>
              </a:xfrm>
              <a:prstGeom prst="line">
                <a:avLst/>
              </a:prstGeom>
              <a:noFill/>
              <a:ln w="19050">
                <a:solidFill>
                  <a:srgbClr val="202A30"/>
                </a:solidFill>
                <a:round/>
                <a:headEnd/>
                <a:tailEnd/>
              </a:ln>
              <a:extLst>
                <a:ext uri="{909E8E84-426E-40dd-AFC4-6F175D3DCCD1}">
                  <a14:hiddenFill xmlns:a14="http://schemas.microsoft.com/office/drawing/2010/main" xmlns="">
                    <a:noFill/>
                  </a14:hiddenFill>
                </a:ext>
              </a:extLst>
            </p:spPr>
            <p:txBody>
              <a:bodyPr>
                <a:spAutoFit/>
              </a:bodyPr>
              <a:lstStyle/>
              <a:p>
                <a:pPr defTabSz="457200">
                  <a:defRPr/>
                </a:pPr>
                <a:endParaRPr lang="en-GB" dirty="0">
                  <a:solidFill>
                    <a:srgbClr val="202A30"/>
                  </a:solidFill>
                  <a:latin typeface="Avenir Next" panose="020B0503020202020204" pitchFamily="34" charset="0"/>
                </a:endParaRPr>
              </a:p>
            </p:txBody>
          </p:sp>
          <p:sp>
            <p:nvSpPr>
              <p:cNvPr id="12" name="Text Box 13">
                <a:extLst>
                  <a:ext uri="{FF2B5EF4-FFF2-40B4-BE49-F238E27FC236}">
                    <a16:creationId xmlns:a16="http://schemas.microsoft.com/office/drawing/2014/main" id="{6639FCE7-302F-4B60-A775-557E0CA8B4BA}"/>
                  </a:ext>
                </a:extLst>
              </p:cNvPr>
              <p:cNvSpPr txBox="1">
                <a:spLocks noChangeAspect="1" noChangeArrowheads="1"/>
              </p:cNvSpPr>
              <p:nvPr/>
            </p:nvSpPr>
            <p:spPr bwMode="auto">
              <a:xfrm>
                <a:off x="3836654" y="3660192"/>
                <a:ext cx="666750"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90500" indent="-1905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defTabSz="457200" eaLnBrk="1" hangingPunct="1">
                  <a:defRPr/>
                </a:pPr>
                <a:r>
                  <a:rPr lang="en-GB" sz="1300" dirty="0">
                    <a:solidFill>
                      <a:srgbClr val="202A30"/>
                    </a:solidFill>
                    <a:latin typeface="Avenir Next" panose="020B0503020202020204" pitchFamily="34" charset="0"/>
                  </a:rPr>
                  <a:t> 0, 0</a:t>
                </a:r>
              </a:p>
            </p:txBody>
          </p:sp>
          <p:sp>
            <p:nvSpPr>
              <p:cNvPr id="14" name="Oval 20" descr="First decision point in the game tree with a 'go organic' branch and a 'not go organic' branch">
                <a:extLst>
                  <a:ext uri="{FF2B5EF4-FFF2-40B4-BE49-F238E27FC236}">
                    <a16:creationId xmlns:a16="http://schemas.microsoft.com/office/drawing/2014/main" id="{A362312C-F45C-B229-87A5-BDB15A329816}"/>
                  </a:ext>
                </a:extLst>
              </p:cNvPr>
              <p:cNvSpPr>
                <a:spLocks noChangeArrowheads="1"/>
              </p:cNvSpPr>
              <p:nvPr/>
            </p:nvSpPr>
            <p:spPr bwMode="auto">
              <a:xfrm>
                <a:off x="1636379" y="2720392"/>
                <a:ext cx="134937" cy="134937"/>
              </a:xfrm>
              <a:prstGeom prst="ellipse">
                <a:avLst/>
              </a:prstGeom>
              <a:solidFill>
                <a:srgbClr val="FF0000"/>
              </a:solidFill>
              <a:ln w="9525">
                <a:solidFill>
                  <a:srgbClr val="202A30"/>
                </a:solidFill>
                <a:round/>
                <a:headEnd/>
                <a:tailEnd/>
              </a:ln>
            </p:spPr>
            <p:txBody>
              <a:bodyPr wrap="none" anchor="ctr"/>
              <a:lstStyle/>
              <a:p>
                <a:pPr defTabSz="457200">
                  <a:defRPr/>
                </a:pPr>
                <a:endParaRPr lang="en-GB" sz="1300" dirty="0">
                  <a:solidFill>
                    <a:srgbClr val="202A30"/>
                  </a:solidFill>
                  <a:latin typeface="Avenir Next" panose="020B0503020202020204" pitchFamily="34" charset="0"/>
                </a:endParaRPr>
              </a:p>
            </p:txBody>
          </p:sp>
          <p:sp>
            <p:nvSpPr>
              <p:cNvPr id="15" name="Oval 21" descr="Second decision point in the game tree with an 'exploit' branch and a 'not exploit' branch">
                <a:extLst>
                  <a:ext uri="{FF2B5EF4-FFF2-40B4-BE49-F238E27FC236}">
                    <a16:creationId xmlns:a16="http://schemas.microsoft.com/office/drawing/2014/main" id="{19FB7C48-C7FE-C537-F1EE-A348EE8D4167}"/>
                  </a:ext>
                </a:extLst>
              </p:cNvPr>
              <p:cNvSpPr>
                <a:spLocks noChangeArrowheads="1"/>
              </p:cNvSpPr>
              <p:nvPr/>
            </p:nvSpPr>
            <p:spPr bwMode="auto">
              <a:xfrm>
                <a:off x="2607929" y="2260017"/>
                <a:ext cx="134937" cy="134937"/>
              </a:xfrm>
              <a:prstGeom prst="ellipse">
                <a:avLst/>
              </a:prstGeom>
              <a:solidFill>
                <a:srgbClr val="FF0000"/>
              </a:solidFill>
              <a:ln w="9525">
                <a:solidFill>
                  <a:srgbClr val="202A30"/>
                </a:solidFill>
                <a:round/>
                <a:headEnd/>
                <a:tailEnd/>
              </a:ln>
            </p:spPr>
            <p:txBody>
              <a:bodyPr wrap="none" anchor="ctr"/>
              <a:lstStyle/>
              <a:p>
                <a:pPr defTabSz="457200">
                  <a:defRPr/>
                </a:pPr>
                <a:endParaRPr lang="en-GB" sz="1300" dirty="0">
                  <a:solidFill>
                    <a:srgbClr val="202A30"/>
                  </a:solidFill>
                  <a:latin typeface="Avenir Next" panose="020B0503020202020204" pitchFamily="34" charset="0"/>
                </a:endParaRPr>
              </a:p>
            </p:txBody>
          </p:sp>
        </p:grpSp>
        <p:grpSp>
          <p:nvGrpSpPr>
            <p:cNvPr id="33" name="Group 32">
              <a:extLst>
                <a:ext uri="{FF2B5EF4-FFF2-40B4-BE49-F238E27FC236}">
                  <a16:creationId xmlns:a16="http://schemas.microsoft.com/office/drawing/2014/main" id="{5EF91F9F-C5BC-9AC7-212F-A7BC7A28B6A2}"/>
                </a:ext>
              </a:extLst>
            </p:cNvPr>
            <p:cNvGrpSpPr/>
            <p:nvPr/>
          </p:nvGrpSpPr>
          <p:grpSpPr>
            <a:xfrm>
              <a:off x="159210" y="1250033"/>
              <a:ext cx="4368006" cy="2723412"/>
              <a:chOff x="159210" y="1250033"/>
              <a:chExt cx="4368006" cy="2723412"/>
            </a:xfrm>
          </p:grpSpPr>
          <p:sp>
            <p:nvSpPr>
              <p:cNvPr id="5" name="Line 4">
                <a:extLst>
                  <a:ext uri="{FF2B5EF4-FFF2-40B4-BE49-F238E27FC236}">
                    <a16:creationId xmlns:a16="http://schemas.microsoft.com/office/drawing/2014/main" id="{4E86EFEA-AF8A-615D-E2C5-3ABF92EE7391}"/>
                  </a:ext>
                  <a:ext uri="{C183D7F6-B498-43B3-948B-1728B52AA6E4}">
                    <adec:decorative xmlns:adec="http://schemas.microsoft.com/office/drawing/2017/decorative" val="1"/>
                  </a:ext>
                </a:extLst>
              </p:cNvPr>
              <p:cNvSpPr>
                <a:spLocks noChangeAspect="1" noChangeShapeType="1"/>
              </p:cNvSpPr>
              <p:nvPr/>
            </p:nvSpPr>
            <p:spPr bwMode="auto">
              <a:xfrm flipV="1">
                <a:off x="1660191" y="1836154"/>
                <a:ext cx="1987550" cy="969963"/>
              </a:xfrm>
              <a:prstGeom prst="line">
                <a:avLst/>
              </a:prstGeom>
              <a:noFill/>
              <a:ln w="19050">
                <a:solidFill>
                  <a:srgbClr val="202A30"/>
                </a:solidFill>
                <a:round/>
                <a:headEnd/>
                <a:tailEnd/>
              </a:ln>
              <a:extLst>
                <a:ext uri="{909E8E84-426E-40dd-AFC4-6F175D3DCCD1}">
                  <a14:hiddenFill xmlns:a14="http://schemas.microsoft.com/office/drawing/2010/main" xmlns="">
                    <a:noFill/>
                  </a14:hiddenFill>
                </a:ext>
              </a:extLst>
            </p:spPr>
            <p:txBody>
              <a:bodyPr>
                <a:spAutoFit/>
              </a:bodyPr>
              <a:lstStyle/>
              <a:p>
                <a:pPr defTabSz="457200">
                  <a:defRPr/>
                </a:pPr>
                <a:endParaRPr lang="en-GB" dirty="0">
                  <a:solidFill>
                    <a:srgbClr val="202A30"/>
                  </a:solidFill>
                  <a:latin typeface="Avenir Next" panose="020B0503020202020204" pitchFamily="34" charset="0"/>
                </a:endParaRPr>
              </a:p>
            </p:txBody>
          </p:sp>
          <p:sp>
            <p:nvSpPr>
              <p:cNvPr id="6" name="Text Box 6">
                <a:extLst>
                  <a:ext uri="{FF2B5EF4-FFF2-40B4-BE49-F238E27FC236}">
                    <a16:creationId xmlns:a16="http://schemas.microsoft.com/office/drawing/2014/main" id="{19BE7799-17F6-928E-7F29-9830BA97FEC6}"/>
                  </a:ext>
                </a:extLst>
              </p:cNvPr>
              <p:cNvSpPr txBox="1">
                <a:spLocks noChangeAspect="1" noChangeArrowheads="1"/>
              </p:cNvSpPr>
              <p:nvPr/>
            </p:nvSpPr>
            <p:spPr bwMode="auto">
              <a:xfrm>
                <a:off x="3836654" y="2761667"/>
                <a:ext cx="690562"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90500" indent="-1905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defTabSz="457200" eaLnBrk="1" hangingPunct="1">
                  <a:defRPr/>
                </a:pPr>
                <a:r>
                  <a:rPr lang="en-GB" sz="1300" dirty="0">
                    <a:solidFill>
                      <a:srgbClr val="202A30"/>
                    </a:solidFill>
                    <a:latin typeface="Avenir Next" panose="020B0503020202020204" pitchFamily="34" charset="0"/>
                  </a:rPr>
                  <a:t> 2,  2</a:t>
                </a:r>
              </a:p>
            </p:txBody>
          </p:sp>
          <p:grpSp>
            <p:nvGrpSpPr>
              <p:cNvPr id="2" name="Group 1">
                <a:extLst>
                  <a:ext uri="{FF2B5EF4-FFF2-40B4-BE49-F238E27FC236}">
                    <a16:creationId xmlns:a16="http://schemas.microsoft.com/office/drawing/2014/main" id="{9EBB7B5D-1159-D31D-A9B1-C21052F01D4E}"/>
                  </a:ext>
                </a:extLst>
              </p:cNvPr>
              <p:cNvGrpSpPr/>
              <p:nvPr/>
            </p:nvGrpSpPr>
            <p:grpSpPr>
              <a:xfrm>
                <a:off x="159210" y="1250033"/>
                <a:ext cx="4295951" cy="2723412"/>
                <a:chOff x="159210" y="1250033"/>
                <a:chExt cx="4295951" cy="2723412"/>
              </a:xfrm>
            </p:grpSpPr>
            <p:sp>
              <p:nvSpPr>
                <p:cNvPr id="7" name="Text Box 7">
                  <a:extLst>
                    <a:ext uri="{FF2B5EF4-FFF2-40B4-BE49-F238E27FC236}">
                      <a16:creationId xmlns:a16="http://schemas.microsoft.com/office/drawing/2014/main" id="{19FD0B46-3D22-8F57-AFDC-756FDDA5A92F}"/>
                    </a:ext>
                  </a:extLst>
                </p:cNvPr>
                <p:cNvSpPr txBox="1">
                  <a:spLocks noChangeAspect="1" noChangeArrowheads="1"/>
                </p:cNvSpPr>
                <p:nvPr/>
              </p:nvSpPr>
              <p:spPr bwMode="auto">
                <a:xfrm>
                  <a:off x="3789999" y="1702933"/>
                  <a:ext cx="665162"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90500" indent="-1905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defTabSz="457200" eaLnBrk="1" hangingPunct="1">
                    <a:defRPr/>
                  </a:pPr>
                  <a:r>
                    <a:rPr lang="en-GB" sz="1300" dirty="0">
                      <a:solidFill>
                        <a:srgbClr val="202A30"/>
                      </a:solidFill>
                      <a:latin typeface="Avenir Next" panose="020B0503020202020204" pitchFamily="34" charset="0"/>
                    </a:rPr>
                    <a:t>-2,  4</a:t>
                  </a:r>
                </a:p>
              </p:txBody>
            </p:sp>
            <p:sp>
              <p:nvSpPr>
                <p:cNvPr id="8" name="Line 8" descr="'Not go organic' branch of the game tree">
                  <a:extLst>
                    <a:ext uri="{FF2B5EF4-FFF2-40B4-BE49-F238E27FC236}">
                      <a16:creationId xmlns:a16="http://schemas.microsoft.com/office/drawing/2014/main" id="{64CC32E0-2ADB-D4F5-EF3E-5CCCCF0C2611}"/>
                    </a:ext>
                  </a:extLst>
                </p:cNvPr>
                <p:cNvSpPr>
                  <a:spLocks noChangeAspect="1" noChangeShapeType="1"/>
                </p:cNvSpPr>
                <p:nvPr/>
              </p:nvSpPr>
              <p:spPr bwMode="auto">
                <a:xfrm>
                  <a:off x="1666541" y="2806117"/>
                  <a:ext cx="1970088" cy="982662"/>
                </a:xfrm>
                <a:prstGeom prst="line">
                  <a:avLst/>
                </a:prstGeom>
                <a:noFill/>
                <a:ln w="19050">
                  <a:solidFill>
                    <a:srgbClr val="202A30"/>
                  </a:solidFill>
                  <a:round/>
                  <a:headEnd/>
                  <a:tailEnd/>
                </a:ln>
                <a:extLst>
                  <a:ext uri="{909E8E84-426E-40dd-AFC4-6F175D3DCCD1}">
                    <a14:hiddenFill xmlns:a14="http://schemas.microsoft.com/office/drawing/2010/main" xmlns="">
                      <a:noFill/>
                    </a14:hiddenFill>
                  </a:ext>
                </a:extLst>
              </p:spPr>
              <p:txBody>
                <a:bodyPr wrap="none">
                  <a:spAutoFit/>
                </a:bodyPr>
                <a:lstStyle/>
                <a:p>
                  <a:pPr defTabSz="457200">
                    <a:defRPr/>
                  </a:pPr>
                  <a:endParaRPr lang="en-GB" dirty="0">
                    <a:solidFill>
                      <a:srgbClr val="202A30"/>
                    </a:solidFill>
                    <a:latin typeface="Avenir Next" panose="020B0503020202020204" pitchFamily="34" charset="0"/>
                  </a:endParaRPr>
                </a:p>
              </p:txBody>
            </p:sp>
            <p:sp>
              <p:nvSpPr>
                <p:cNvPr id="9" name="Line 9" descr="'Go organic' branch in the game tree">
                  <a:extLst>
                    <a:ext uri="{FF2B5EF4-FFF2-40B4-BE49-F238E27FC236}">
                      <a16:creationId xmlns:a16="http://schemas.microsoft.com/office/drawing/2014/main" id="{879C4B9A-7B8B-B7DB-0668-56516F6D3E6E}"/>
                    </a:ext>
                  </a:extLst>
                </p:cNvPr>
                <p:cNvSpPr>
                  <a:spLocks noChangeAspect="1" noChangeShapeType="1"/>
                </p:cNvSpPr>
                <p:nvPr/>
              </p:nvSpPr>
              <p:spPr bwMode="auto">
                <a:xfrm>
                  <a:off x="1720516" y="2782304"/>
                  <a:ext cx="1917700" cy="955675"/>
                </a:xfrm>
                <a:prstGeom prst="line">
                  <a:avLst/>
                </a:prstGeom>
                <a:noFill/>
                <a:ln w="19050">
                  <a:solidFill>
                    <a:srgbClr val="202A30"/>
                  </a:solidFill>
                  <a:round/>
                  <a:headEnd/>
                  <a:tailEnd/>
                </a:ln>
                <a:extLst>
                  <a:ext uri="{909E8E84-426E-40dd-AFC4-6F175D3DCCD1}">
                    <a14:hiddenFill xmlns:a14="http://schemas.microsoft.com/office/drawing/2010/main" xmlns="">
                      <a:noFill/>
                    </a14:hiddenFill>
                  </a:ext>
                </a:extLst>
              </p:spPr>
              <p:txBody>
                <a:bodyPr>
                  <a:spAutoFit/>
                </a:bodyPr>
                <a:lstStyle/>
                <a:p>
                  <a:pPr defTabSz="457200">
                    <a:defRPr/>
                  </a:pPr>
                  <a:endParaRPr lang="en-GB" dirty="0">
                    <a:solidFill>
                      <a:srgbClr val="202A30"/>
                    </a:solidFill>
                    <a:latin typeface="Avenir Next" panose="020B0503020202020204" pitchFamily="34" charset="0"/>
                  </a:endParaRPr>
                </a:p>
              </p:txBody>
            </p:sp>
            <p:sp>
              <p:nvSpPr>
                <p:cNvPr id="13" name="Text Box 16">
                  <a:extLst>
                    <a:ext uri="{FF2B5EF4-FFF2-40B4-BE49-F238E27FC236}">
                      <a16:creationId xmlns:a16="http://schemas.microsoft.com/office/drawing/2014/main" id="{40C09F11-3412-3D1C-D6F8-0A25ACCCA9CF}"/>
                    </a:ext>
                  </a:extLst>
                </p:cNvPr>
                <p:cNvSpPr txBox="1">
                  <a:spLocks noChangeAspect="1" noChangeArrowheads="1"/>
                </p:cNvSpPr>
                <p:nvPr/>
              </p:nvSpPr>
              <p:spPr bwMode="auto">
                <a:xfrm rot="19969767">
                  <a:off x="1621479" y="2184798"/>
                  <a:ext cx="1477962" cy="253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90500" indent="-190500"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defTabSz="457200" eaLnBrk="1" hangingPunct="1">
                    <a:defRPr/>
                  </a:pPr>
                  <a:r>
                    <a:rPr lang="en-GB" sz="1050" dirty="0">
                      <a:solidFill>
                        <a:srgbClr val="202A30"/>
                      </a:solidFill>
                      <a:latin typeface="Avenir Next" panose="020B0503020202020204" pitchFamily="34" charset="0"/>
                    </a:rPr>
                    <a:t>Go organic</a:t>
                  </a:r>
                </a:p>
              </p:txBody>
            </p:sp>
            <p:sp>
              <p:nvSpPr>
                <p:cNvPr id="16" name="Oval 43" descr="1,1 outcome in the game tree">
                  <a:extLst>
                    <a:ext uri="{FF2B5EF4-FFF2-40B4-BE49-F238E27FC236}">
                      <a16:creationId xmlns:a16="http://schemas.microsoft.com/office/drawing/2014/main" id="{4817F824-8645-A3F3-A66A-7B6776D13A06}"/>
                    </a:ext>
                  </a:extLst>
                </p:cNvPr>
                <p:cNvSpPr>
                  <a:spLocks noChangeArrowheads="1"/>
                </p:cNvSpPr>
                <p:nvPr/>
              </p:nvSpPr>
              <p:spPr bwMode="auto">
                <a:xfrm>
                  <a:off x="3832667" y="2715823"/>
                  <a:ext cx="582613" cy="333375"/>
                </a:xfrm>
                <a:prstGeom prst="ellipse">
                  <a:avLst/>
                </a:prstGeom>
                <a:noFill/>
                <a:ln w="9525">
                  <a:solidFill>
                    <a:srgbClr val="202A3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defTabSz="457200">
                    <a:defRPr/>
                  </a:pPr>
                  <a:endParaRPr lang="en-GB" sz="1300" dirty="0">
                    <a:solidFill>
                      <a:srgbClr val="202A30"/>
                    </a:solidFill>
                    <a:latin typeface="Avenir Next" panose="020B0503020202020204" pitchFamily="34" charset="0"/>
                  </a:endParaRPr>
                </a:p>
              </p:txBody>
            </p:sp>
            <p:sp>
              <p:nvSpPr>
                <p:cNvPr id="17" name="TextBox 16">
                  <a:extLst>
                    <a:ext uri="{FF2B5EF4-FFF2-40B4-BE49-F238E27FC236}">
                      <a16:creationId xmlns:a16="http://schemas.microsoft.com/office/drawing/2014/main" id="{4D349D8B-35C8-767A-00A8-CCB1C8D5C97A}"/>
                    </a:ext>
                  </a:extLst>
                </p:cNvPr>
                <p:cNvSpPr txBox="1"/>
                <p:nvPr/>
              </p:nvSpPr>
              <p:spPr>
                <a:xfrm rot="1240459">
                  <a:off x="1969021" y="3344708"/>
                  <a:ext cx="1277815" cy="253916"/>
                </a:xfrm>
                <a:prstGeom prst="rect">
                  <a:avLst/>
                </a:prstGeom>
                <a:noFill/>
              </p:spPr>
              <p:txBody>
                <a:bodyPr wrap="square" rtlCol="0">
                  <a:spAutoFit/>
                </a:bodyPr>
                <a:lstStyle/>
                <a:p>
                  <a:r>
                    <a:rPr lang="en-US" sz="1050" dirty="0">
                      <a:latin typeface="Avenir Next LT Pro"/>
                    </a:rPr>
                    <a:t>Not go organic</a:t>
                  </a:r>
                </a:p>
              </p:txBody>
            </p:sp>
            <p:sp>
              <p:nvSpPr>
                <p:cNvPr id="18" name="TextBox 17">
                  <a:extLst>
                    <a:ext uri="{FF2B5EF4-FFF2-40B4-BE49-F238E27FC236}">
                      <a16:creationId xmlns:a16="http://schemas.microsoft.com/office/drawing/2014/main" id="{795AEA81-DA2E-2886-A8B0-DD17CAB4D576}"/>
                    </a:ext>
                  </a:extLst>
                </p:cNvPr>
                <p:cNvSpPr txBox="1"/>
                <p:nvPr/>
              </p:nvSpPr>
              <p:spPr>
                <a:xfrm>
                  <a:off x="159210" y="3604113"/>
                  <a:ext cx="1320006" cy="369332"/>
                </a:xfrm>
                <a:prstGeom prst="rect">
                  <a:avLst/>
                </a:prstGeom>
                <a:noFill/>
              </p:spPr>
              <p:txBody>
                <a:bodyPr wrap="square" rtlCol="0">
                  <a:spAutoFit/>
                </a:bodyPr>
                <a:lstStyle/>
                <a:p>
                  <a:r>
                    <a:rPr lang="en-US" dirty="0">
                      <a:solidFill>
                        <a:srgbClr val="FF0000"/>
                      </a:solidFill>
                      <a:latin typeface="Avenir Next LT Pro"/>
                    </a:rPr>
                    <a:t>Farmers</a:t>
                  </a:r>
                </a:p>
              </p:txBody>
            </p:sp>
            <p:sp>
              <p:nvSpPr>
                <p:cNvPr id="19" name="TextBox 18">
                  <a:extLst>
                    <a:ext uri="{FF2B5EF4-FFF2-40B4-BE49-F238E27FC236}">
                      <a16:creationId xmlns:a16="http://schemas.microsoft.com/office/drawing/2014/main" id="{47E8F403-A6E9-8C17-2BB7-F0F7C1966000}"/>
                    </a:ext>
                  </a:extLst>
                </p:cNvPr>
                <p:cNvSpPr txBox="1"/>
                <p:nvPr/>
              </p:nvSpPr>
              <p:spPr>
                <a:xfrm>
                  <a:off x="579010" y="1317343"/>
                  <a:ext cx="1689100" cy="369332"/>
                </a:xfrm>
                <a:prstGeom prst="rect">
                  <a:avLst/>
                </a:prstGeom>
                <a:noFill/>
              </p:spPr>
              <p:txBody>
                <a:bodyPr wrap="square" rtlCol="0">
                  <a:spAutoFit/>
                </a:bodyPr>
                <a:lstStyle/>
                <a:p>
                  <a:r>
                    <a:rPr lang="en-US" dirty="0" err="1">
                      <a:solidFill>
                        <a:srgbClr val="FF0000"/>
                      </a:solidFill>
                      <a:latin typeface="Avenir Next LT Pro"/>
                    </a:rPr>
                    <a:t>Lammsbräu</a:t>
                  </a:r>
                  <a:endParaRPr lang="en-US" dirty="0">
                    <a:solidFill>
                      <a:srgbClr val="FF0000"/>
                    </a:solidFill>
                    <a:latin typeface="Avenir Next LT Pro"/>
                  </a:endParaRPr>
                </a:p>
              </p:txBody>
            </p:sp>
            <p:cxnSp>
              <p:nvCxnSpPr>
                <p:cNvPr id="20" name="Straight Arrow Connector 19">
                  <a:extLst>
                    <a:ext uri="{FF2B5EF4-FFF2-40B4-BE49-F238E27FC236}">
                      <a16:creationId xmlns:a16="http://schemas.microsoft.com/office/drawing/2014/main" id="{396EFBDA-5251-12FD-2105-EF0D314ABEE1}"/>
                    </a:ext>
                  </a:extLst>
                </p:cNvPr>
                <p:cNvCxnSpPr>
                  <a:cxnSpLocks/>
                  <a:stCxn id="19" idx="2"/>
                  <a:endCxn id="15" idx="1"/>
                </p:cNvCxnSpPr>
                <p:nvPr/>
              </p:nvCxnSpPr>
              <p:spPr>
                <a:xfrm>
                  <a:off x="1423560" y="1686675"/>
                  <a:ext cx="1204130" cy="5931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BA20DDC-AF0C-1D76-E8B9-B5D855A67D00}"/>
                    </a:ext>
                  </a:extLst>
                </p:cNvPr>
                <p:cNvCxnSpPr>
                  <a:cxnSpLocks/>
                  <a:stCxn id="18" idx="0"/>
                  <a:endCxn id="14" idx="3"/>
                </p:cNvCxnSpPr>
                <p:nvPr/>
              </p:nvCxnSpPr>
              <p:spPr>
                <a:xfrm flipV="1">
                  <a:off x="819213" y="2835568"/>
                  <a:ext cx="836927" cy="76854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34BFC6B-2A90-0B83-32B9-86B14FCDA4EA}"/>
                    </a:ext>
                  </a:extLst>
                </p:cNvPr>
                <p:cNvSpPr txBox="1"/>
                <p:nvPr/>
              </p:nvSpPr>
              <p:spPr>
                <a:xfrm>
                  <a:off x="3879516" y="1259358"/>
                  <a:ext cx="324338" cy="369332"/>
                </a:xfrm>
                <a:prstGeom prst="rect">
                  <a:avLst/>
                </a:prstGeom>
                <a:noFill/>
              </p:spPr>
              <p:txBody>
                <a:bodyPr wrap="square" rtlCol="0">
                  <a:spAutoFit/>
                </a:bodyPr>
                <a:lstStyle/>
                <a:p>
                  <a:r>
                    <a:rPr lang="en-US" dirty="0">
                      <a:latin typeface="Avenir Next LT Pro"/>
                    </a:rPr>
                    <a:t>F</a:t>
                  </a:r>
                </a:p>
              </p:txBody>
            </p:sp>
            <p:sp>
              <p:nvSpPr>
                <p:cNvPr id="23" name="TextBox 22">
                  <a:extLst>
                    <a:ext uri="{FF2B5EF4-FFF2-40B4-BE49-F238E27FC236}">
                      <a16:creationId xmlns:a16="http://schemas.microsoft.com/office/drawing/2014/main" id="{FD34C79F-9C07-C122-A95D-8643B25CFEE8}"/>
                    </a:ext>
                  </a:extLst>
                </p:cNvPr>
                <p:cNvSpPr txBox="1"/>
                <p:nvPr/>
              </p:nvSpPr>
              <p:spPr>
                <a:xfrm>
                  <a:off x="4113978" y="1250033"/>
                  <a:ext cx="324338" cy="369332"/>
                </a:xfrm>
                <a:prstGeom prst="rect">
                  <a:avLst/>
                </a:prstGeom>
                <a:noFill/>
              </p:spPr>
              <p:txBody>
                <a:bodyPr wrap="square" rtlCol="0">
                  <a:spAutoFit/>
                </a:bodyPr>
                <a:lstStyle/>
                <a:p>
                  <a:r>
                    <a:rPr lang="en-US" dirty="0">
                      <a:latin typeface="Avenir Next LT Pro"/>
                    </a:rPr>
                    <a:t>L</a:t>
                  </a:r>
                </a:p>
              </p:txBody>
            </p:sp>
            <p:sp>
              <p:nvSpPr>
                <p:cNvPr id="24" name="TextBox 23">
                  <a:extLst>
                    <a:ext uri="{FF2B5EF4-FFF2-40B4-BE49-F238E27FC236}">
                      <a16:creationId xmlns:a16="http://schemas.microsoft.com/office/drawing/2014/main" id="{159BC52D-84F9-0EF8-D773-8529960409C1}"/>
                    </a:ext>
                  </a:extLst>
                </p:cNvPr>
                <p:cNvSpPr txBox="1"/>
                <p:nvPr/>
              </p:nvSpPr>
              <p:spPr>
                <a:xfrm rot="1240459">
                  <a:off x="2632809" y="2604547"/>
                  <a:ext cx="973007" cy="253916"/>
                </a:xfrm>
                <a:prstGeom prst="rect">
                  <a:avLst/>
                </a:prstGeom>
                <a:noFill/>
              </p:spPr>
              <p:txBody>
                <a:bodyPr wrap="square" rtlCol="0">
                  <a:spAutoFit/>
                </a:bodyPr>
                <a:lstStyle/>
                <a:p>
                  <a:r>
                    <a:rPr lang="en-US" sz="1050" dirty="0">
                      <a:latin typeface="Avenir Next LT Pro"/>
                    </a:rPr>
                    <a:t>Don’t exploit</a:t>
                  </a:r>
                </a:p>
              </p:txBody>
            </p:sp>
            <p:sp>
              <p:nvSpPr>
                <p:cNvPr id="25" name="Oval 24">
                  <a:extLst>
                    <a:ext uri="{FF2B5EF4-FFF2-40B4-BE49-F238E27FC236}">
                      <a16:creationId xmlns:a16="http://schemas.microsoft.com/office/drawing/2014/main" id="{4B129F08-2E97-F557-8671-23B0913E2688}"/>
                    </a:ext>
                  </a:extLst>
                </p:cNvPr>
                <p:cNvSpPr/>
                <p:nvPr/>
              </p:nvSpPr>
              <p:spPr>
                <a:xfrm>
                  <a:off x="3808661" y="3604113"/>
                  <a:ext cx="601662" cy="369332"/>
                </a:xfrm>
                <a:prstGeom prst="ellipse">
                  <a:avLst/>
                </a:prstGeom>
                <a:solidFill>
                  <a:schemeClr val="lt1">
                    <a:alpha val="0"/>
                  </a:schemeClr>
                </a:solidFill>
                <a:ln/>
              </p:spPr>
              <p:style>
                <a:lnRef idx="2">
                  <a:schemeClr val="dk1"/>
                </a:lnRef>
                <a:fillRef idx="1">
                  <a:schemeClr val="lt1"/>
                </a:fillRef>
                <a:effectRef idx="0">
                  <a:schemeClr val="dk1"/>
                </a:effectRef>
                <a:fontRef idx="minor">
                  <a:schemeClr val="dk1"/>
                </a:fontRef>
              </p:style>
              <p:txBody>
                <a:bodyPr rtlCol="0" anchor="ctr"/>
                <a:lstStyle/>
                <a:p>
                  <a:endParaRPr lang="en-US">
                    <a:solidFill>
                      <a:srgbClr val="000000"/>
                    </a:solidFill>
                    <a:latin typeface="Avenir Next LT Pro"/>
                  </a:endParaRPr>
                </a:p>
              </p:txBody>
            </p:sp>
            <p:sp>
              <p:nvSpPr>
                <p:cNvPr id="26" name="TextBox 25">
                  <a:extLst>
                    <a:ext uri="{FF2B5EF4-FFF2-40B4-BE49-F238E27FC236}">
                      <a16:creationId xmlns:a16="http://schemas.microsoft.com/office/drawing/2014/main" id="{3158987F-9456-94EE-D952-03ECFE1B5A63}"/>
                    </a:ext>
                  </a:extLst>
                </p:cNvPr>
                <p:cNvSpPr txBox="1"/>
                <p:nvPr/>
              </p:nvSpPr>
              <p:spPr>
                <a:xfrm rot="20397423">
                  <a:off x="2760009" y="1745266"/>
                  <a:ext cx="973007" cy="253916"/>
                </a:xfrm>
                <a:prstGeom prst="rect">
                  <a:avLst/>
                </a:prstGeom>
                <a:noFill/>
              </p:spPr>
              <p:txBody>
                <a:bodyPr wrap="square" rtlCol="0">
                  <a:spAutoFit/>
                </a:bodyPr>
                <a:lstStyle/>
                <a:p>
                  <a:r>
                    <a:rPr lang="en-US" sz="1050" dirty="0">
                      <a:latin typeface="Avenir Next LT Pro"/>
                    </a:rPr>
                    <a:t>exploit</a:t>
                  </a:r>
                </a:p>
              </p:txBody>
            </p:sp>
          </p:grpSp>
        </p:grpSp>
      </p:grpSp>
      <p:sp>
        <p:nvSpPr>
          <p:cNvPr id="27" name="Rounded Rectangle 26">
            <a:extLst>
              <a:ext uri="{FF2B5EF4-FFF2-40B4-BE49-F238E27FC236}">
                <a16:creationId xmlns:a16="http://schemas.microsoft.com/office/drawing/2014/main" id="{FB2E820D-4318-5FF2-354F-BFF33D329B0F}"/>
              </a:ext>
            </a:extLst>
          </p:cNvPr>
          <p:cNvSpPr/>
          <p:nvPr/>
        </p:nvSpPr>
        <p:spPr>
          <a:xfrm>
            <a:off x="1052697" y="5050601"/>
            <a:ext cx="9947732" cy="1350888"/>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n-US" dirty="0" err="1">
                <a:solidFill>
                  <a:srgbClr val="000000"/>
                </a:solidFill>
                <a:latin typeface="Avenir Next LT Pro"/>
              </a:rPr>
              <a:t>Lammsbräu</a:t>
            </a:r>
            <a:r>
              <a:rPr lang="en-US" dirty="0">
                <a:solidFill>
                  <a:srgbClr val="000000"/>
                </a:solidFill>
                <a:latin typeface="Avenir Next LT Pro"/>
              </a:rPr>
              <a:t> initiates a long-term contract guaranteeing the purchase of organic brewing material at above market rate</a:t>
            </a:r>
          </a:p>
          <a:p>
            <a:endParaRPr lang="en-US" dirty="0">
              <a:solidFill>
                <a:srgbClr val="000000"/>
              </a:solidFill>
              <a:latin typeface="Avenir Next LT Pro"/>
            </a:endParaRPr>
          </a:p>
          <a:p>
            <a:pPr marL="285750" indent="-285750">
              <a:buFont typeface="Arial" panose="020B0604020202020204" pitchFamily="34" charset="0"/>
              <a:buChar char="•"/>
            </a:pPr>
            <a:r>
              <a:rPr lang="en-US" dirty="0" err="1">
                <a:solidFill>
                  <a:srgbClr val="000000"/>
                </a:solidFill>
                <a:latin typeface="Avenir Next LT Pro"/>
              </a:rPr>
              <a:t>Lammsbräu</a:t>
            </a:r>
            <a:r>
              <a:rPr lang="en-US" dirty="0">
                <a:solidFill>
                  <a:srgbClr val="000000"/>
                </a:solidFill>
                <a:latin typeface="Avenir Next LT Pro"/>
              </a:rPr>
              <a:t> contracts an agricultural engineer to help farmers transform production to lower cost to farmers</a:t>
            </a:r>
          </a:p>
        </p:txBody>
      </p:sp>
      <p:sp>
        <p:nvSpPr>
          <p:cNvPr id="28" name="TextBox 27">
            <a:extLst>
              <a:ext uri="{FF2B5EF4-FFF2-40B4-BE49-F238E27FC236}">
                <a16:creationId xmlns:a16="http://schemas.microsoft.com/office/drawing/2014/main" id="{D7974E98-2C98-AFAD-108A-AD9065E4E099}"/>
              </a:ext>
            </a:extLst>
          </p:cNvPr>
          <p:cNvSpPr txBox="1"/>
          <p:nvPr/>
        </p:nvSpPr>
        <p:spPr>
          <a:xfrm>
            <a:off x="2393659" y="4558717"/>
            <a:ext cx="2885989" cy="369332"/>
          </a:xfrm>
          <a:prstGeom prst="rect">
            <a:avLst/>
          </a:prstGeom>
          <a:noFill/>
        </p:spPr>
        <p:txBody>
          <a:bodyPr wrap="square" rtlCol="0">
            <a:spAutoFit/>
          </a:bodyPr>
          <a:lstStyle/>
          <a:p>
            <a:r>
              <a:rPr lang="en-US" dirty="0">
                <a:latin typeface="Avenir Next LT Pro"/>
              </a:rPr>
              <a:t>Solution to this Dilemma?</a:t>
            </a:r>
          </a:p>
        </p:txBody>
      </p:sp>
      <p:cxnSp>
        <p:nvCxnSpPr>
          <p:cNvPr id="29" name="Straight Arrow Connector 28">
            <a:extLst>
              <a:ext uri="{FF2B5EF4-FFF2-40B4-BE49-F238E27FC236}">
                <a16:creationId xmlns:a16="http://schemas.microsoft.com/office/drawing/2014/main" id="{B25D5209-6509-8B52-15E3-F67364021014}"/>
              </a:ext>
            </a:extLst>
          </p:cNvPr>
          <p:cNvCxnSpPr/>
          <p:nvPr/>
        </p:nvCxnSpPr>
        <p:spPr>
          <a:xfrm>
            <a:off x="5279648" y="4750050"/>
            <a:ext cx="1230923" cy="0"/>
          </a:xfrm>
          <a:prstGeom prst="straightConnector1">
            <a:avLst/>
          </a:prstGeom>
          <a:ln w="31750">
            <a:tailEnd type="triangle"/>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5F222B45-7768-7E82-D577-B5BE85C49C66}"/>
              </a:ext>
            </a:extLst>
          </p:cNvPr>
          <p:cNvSpPr txBox="1"/>
          <p:nvPr/>
        </p:nvSpPr>
        <p:spPr>
          <a:xfrm>
            <a:off x="6529739" y="4558717"/>
            <a:ext cx="3271795" cy="369332"/>
          </a:xfrm>
          <a:prstGeom prst="rect">
            <a:avLst/>
          </a:prstGeom>
          <a:noFill/>
        </p:spPr>
        <p:txBody>
          <a:bodyPr wrap="square" rtlCol="0">
            <a:spAutoFit/>
          </a:bodyPr>
          <a:lstStyle/>
          <a:p>
            <a:r>
              <a:rPr lang="en-US" dirty="0" err="1">
                <a:latin typeface="Avenir Next LT Pro"/>
              </a:rPr>
              <a:t>Lammsbräu</a:t>
            </a:r>
            <a:r>
              <a:rPr lang="en-US" dirty="0">
                <a:latin typeface="Avenir Next LT Pro"/>
              </a:rPr>
              <a:t> self-commits</a:t>
            </a:r>
          </a:p>
        </p:txBody>
      </p:sp>
      <p:sp>
        <p:nvSpPr>
          <p:cNvPr id="31" name="TextBox 30">
            <a:extLst>
              <a:ext uri="{FF2B5EF4-FFF2-40B4-BE49-F238E27FC236}">
                <a16:creationId xmlns:a16="http://schemas.microsoft.com/office/drawing/2014/main" id="{FE2D264B-8961-2ACC-D379-0048FCEB88A5}"/>
              </a:ext>
            </a:extLst>
          </p:cNvPr>
          <p:cNvSpPr txBox="1"/>
          <p:nvPr/>
        </p:nvSpPr>
        <p:spPr>
          <a:xfrm>
            <a:off x="9205701" y="6401489"/>
            <a:ext cx="2965938" cy="369332"/>
          </a:xfrm>
          <a:prstGeom prst="rect">
            <a:avLst/>
          </a:prstGeom>
          <a:noFill/>
        </p:spPr>
        <p:txBody>
          <a:bodyPr wrap="square" rtlCol="0">
            <a:spAutoFit/>
          </a:bodyPr>
          <a:lstStyle/>
          <a:p>
            <a:r>
              <a:rPr lang="en-US" dirty="0">
                <a:latin typeface="Avenir Next LT Pro"/>
              </a:rPr>
              <a:t>Source: Beckmann, 2009</a:t>
            </a:r>
          </a:p>
        </p:txBody>
      </p:sp>
      <p:sp>
        <p:nvSpPr>
          <p:cNvPr id="36" name="TextBox 35">
            <a:extLst>
              <a:ext uri="{FF2B5EF4-FFF2-40B4-BE49-F238E27FC236}">
                <a16:creationId xmlns:a16="http://schemas.microsoft.com/office/drawing/2014/main" id="{098CA2FD-17BA-1F74-014A-2FCCFB9F5EA5}"/>
              </a:ext>
            </a:extLst>
          </p:cNvPr>
          <p:cNvSpPr txBox="1"/>
          <p:nvPr/>
        </p:nvSpPr>
        <p:spPr>
          <a:xfrm>
            <a:off x="1282700" y="546100"/>
            <a:ext cx="2803973" cy="369332"/>
          </a:xfrm>
          <a:prstGeom prst="rect">
            <a:avLst/>
          </a:prstGeom>
          <a:noFill/>
        </p:spPr>
        <p:txBody>
          <a:bodyPr wrap="none" rtlCol="0">
            <a:spAutoFit/>
          </a:bodyPr>
          <a:lstStyle/>
          <a:p>
            <a:r>
              <a:rPr lang="en-US" dirty="0"/>
              <a:t>Single Sided Social Dilemma</a:t>
            </a:r>
          </a:p>
        </p:txBody>
      </p:sp>
    </p:spTree>
    <p:extLst>
      <p:ext uri="{BB962C8B-B14F-4D97-AF65-F5344CB8AC3E}">
        <p14:creationId xmlns:p14="http://schemas.microsoft.com/office/powerpoint/2010/main" val="370321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dissolve">
                                      <p:cBhvr>
                                        <p:cTn id="12" dur="500"/>
                                        <p:tgtEl>
                                          <p:spTgt spid="3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dissolve">
                                      <p:cBhvr>
                                        <p:cTn id="15" dur="5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dissolve">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dissolve">
                                      <p:cBhvr>
                                        <p:cTn id="25" dur="500"/>
                                        <p:tgtEl>
                                          <p:spTgt spid="30"/>
                                        </p:tgtEl>
                                      </p:cBhvr>
                                    </p:animEffect>
                                  </p:childTnLst>
                                </p:cTn>
                              </p:par>
                              <p:par>
                                <p:cTn id="26" presetID="9"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dissolve">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dissolve">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animBg="1"/>
      <p:bldP spid="28" grpId="0"/>
      <p:bldP spid="30"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B43681E9-BFF2-4B68-E1F3-203CB6F79E67}"/>
              </a:ext>
            </a:extLst>
          </p:cNvPr>
          <p:cNvSpPr/>
          <p:nvPr/>
        </p:nvSpPr>
        <p:spPr>
          <a:xfrm>
            <a:off x="5007409" y="1818039"/>
            <a:ext cx="5322881" cy="1737677"/>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n-US" dirty="0">
                <a:solidFill>
                  <a:srgbClr val="000000"/>
                </a:solidFill>
                <a:latin typeface="Avenir Next LT Pro"/>
              </a:rPr>
              <a:t>Traditional competition between farmers undermines individually committed pricing agreements, creates uncertainty, and continues eroding </a:t>
            </a:r>
            <a:r>
              <a:rPr lang="en-US" dirty="0" err="1">
                <a:solidFill>
                  <a:srgbClr val="000000"/>
                </a:solidFill>
                <a:latin typeface="Avenir Next LT Pro"/>
              </a:rPr>
              <a:t>Lammsbräu’s</a:t>
            </a:r>
            <a:r>
              <a:rPr lang="en-US" dirty="0">
                <a:solidFill>
                  <a:srgbClr val="000000"/>
                </a:solidFill>
                <a:latin typeface="Avenir Next LT Pro"/>
              </a:rPr>
              <a:t> ecological goal</a:t>
            </a:r>
          </a:p>
        </p:txBody>
      </p:sp>
      <p:grpSp>
        <p:nvGrpSpPr>
          <p:cNvPr id="2" name="Group 1">
            <a:extLst>
              <a:ext uri="{FF2B5EF4-FFF2-40B4-BE49-F238E27FC236}">
                <a16:creationId xmlns:a16="http://schemas.microsoft.com/office/drawing/2014/main" id="{53A72727-4F76-62A5-C77F-2145949D04DC}"/>
              </a:ext>
            </a:extLst>
          </p:cNvPr>
          <p:cNvGrpSpPr/>
          <p:nvPr/>
        </p:nvGrpSpPr>
        <p:grpSpPr>
          <a:xfrm>
            <a:off x="771636" y="1484994"/>
            <a:ext cx="3153825" cy="2432054"/>
            <a:chOff x="771636" y="1484994"/>
            <a:chExt cx="3153825" cy="2432054"/>
          </a:xfrm>
        </p:grpSpPr>
        <p:sp>
          <p:nvSpPr>
            <p:cNvPr id="4" name="AutoShape 3">
              <a:extLst>
                <a:ext uri="{FF2B5EF4-FFF2-40B4-BE49-F238E27FC236}">
                  <a16:creationId xmlns:a16="http://schemas.microsoft.com/office/drawing/2014/main" id="{1C98D807-CE29-F3FC-A959-7C127654867F}"/>
                </a:ext>
                <a:ext uri="{C183D7F6-B498-43B3-948B-1728B52AA6E4}">
                  <adec:decorative xmlns:adec="http://schemas.microsoft.com/office/drawing/2017/decorative" val="1"/>
                </a:ext>
              </a:extLst>
            </p:cNvPr>
            <p:cNvSpPr>
              <a:spLocks noChangeAspect="1" noChangeArrowheads="1"/>
            </p:cNvSpPr>
            <p:nvPr/>
          </p:nvSpPr>
          <p:spPr bwMode="auto">
            <a:xfrm>
              <a:off x="1255287" y="2012044"/>
              <a:ext cx="1266825" cy="877888"/>
            </a:xfrm>
            <a:prstGeom prst="roundRect">
              <a:avLst>
                <a:gd name="adj" fmla="val 3144"/>
              </a:avLst>
            </a:prstGeom>
            <a:solidFill>
              <a:schemeClr val="bg1"/>
            </a:solidFill>
            <a:ln w="12700">
              <a:solidFill>
                <a:schemeClr val="tx1"/>
              </a:solidFill>
              <a:round/>
              <a:headEnd/>
              <a:tailEnd/>
            </a:ln>
          </p:spPr>
          <p:txBody>
            <a:bodyPr wrap="none" anchor="ctr"/>
            <a:lstStyle/>
            <a:p>
              <a:pPr marL="190500" indent="-190500"/>
              <a:endParaRPr lang="en-GB" sz="900" dirty="0">
                <a:latin typeface="Avenir Next LT Pro"/>
              </a:endParaRPr>
            </a:p>
          </p:txBody>
        </p:sp>
        <p:sp>
          <p:nvSpPr>
            <p:cNvPr id="5" name="AutoShape 4">
              <a:extLst>
                <a:ext uri="{FF2B5EF4-FFF2-40B4-BE49-F238E27FC236}">
                  <a16:creationId xmlns:a16="http://schemas.microsoft.com/office/drawing/2014/main" id="{97BC5BEC-6865-E12A-D49A-8F5CA9DAD5B9}"/>
                </a:ext>
                <a:ext uri="{C183D7F6-B498-43B3-948B-1728B52AA6E4}">
                  <adec:decorative xmlns:adec="http://schemas.microsoft.com/office/drawing/2017/decorative" val="1"/>
                </a:ext>
              </a:extLst>
            </p:cNvPr>
            <p:cNvSpPr>
              <a:spLocks noChangeAspect="1" noChangeArrowheads="1"/>
            </p:cNvSpPr>
            <p:nvPr/>
          </p:nvSpPr>
          <p:spPr bwMode="auto">
            <a:xfrm>
              <a:off x="2618950" y="2012044"/>
              <a:ext cx="1266825" cy="877888"/>
            </a:xfrm>
            <a:prstGeom prst="roundRect">
              <a:avLst>
                <a:gd name="adj" fmla="val 3144"/>
              </a:avLst>
            </a:prstGeom>
            <a:solidFill>
              <a:schemeClr val="bg1"/>
            </a:solidFill>
            <a:ln w="12700">
              <a:solidFill>
                <a:schemeClr val="tx1"/>
              </a:solidFill>
              <a:round/>
              <a:headEnd/>
              <a:tailEnd/>
            </a:ln>
          </p:spPr>
          <p:txBody>
            <a:bodyPr wrap="none" anchor="ctr"/>
            <a:lstStyle/>
            <a:p>
              <a:pPr marL="190500" indent="-190500"/>
              <a:endParaRPr lang="en-GB" sz="900" dirty="0">
                <a:latin typeface="Avenir Next LT Pro"/>
              </a:endParaRPr>
            </a:p>
          </p:txBody>
        </p:sp>
        <p:sp>
          <p:nvSpPr>
            <p:cNvPr id="6" name="AutoShape 5">
              <a:extLst>
                <a:ext uri="{FF2B5EF4-FFF2-40B4-BE49-F238E27FC236}">
                  <a16:creationId xmlns:a16="http://schemas.microsoft.com/office/drawing/2014/main" id="{65C4CE27-49C6-EB7D-F493-90FE26F586E1}"/>
                </a:ext>
                <a:ext uri="{C183D7F6-B498-43B3-948B-1728B52AA6E4}">
                  <adec:decorative xmlns:adec="http://schemas.microsoft.com/office/drawing/2017/decorative" val="1"/>
                </a:ext>
              </a:extLst>
            </p:cNvPr>
            <p:cNvSpPr>
              <a:spLocks noChangeAspect="1" noChangeArrowheads="1"/>
            </p:cNvSpPr>
            <p:nvPr/>
          </p:nvSpPr>
          <p:spPr bwMode="auto">
            <a:xfrm>
              <a:off x="1255287" y="2986769"/>
              <a:ext cx="1266825" cy="876300"/>
            </a:xfrm>
            <a:prstGeom prst="roundRect">
              <a:avLst>
                <a:gd name="adj" fmla="val 3144"/>
              </a:avLst>
            </a:prstGeom>
            <a:solidFill>
              <a:schemeClr val="bg1"/>
            </a:solidFill>
            <a:ln w="12700">
              <a:solidFill>
                <a:schemeClr val="tx1"/>
              </a:solidFill>
              <a:round/>
              <a:headEnd/>
              <a:tailEnd/>
            </a:ln>
          </p:spPr>
          <p:txBody>
            <a:bodyPr wrap="none" anchor="ctr"/>
            <a:lstStyle/>
            <a:p>
              <a:pPr marL="190500" indent="-190500"/>
              <a:endParaRPr lang="en-GB" sz="900" dirty="0">
                <a:latin typeface="Avenir Next LT Pro"/>
              </a:endParaRPr>
            </a:p>
          </p:txBody>
        </p:sp>
        <p:sp>
          <p:nvSpPr>
            <p:cNvPr id="7" name="AutoShape 6">
              <a:extLst>
                <a:ext uri="{FF2B5EF4-FFF2-40B4-BE49-F238E27FC236}">
                  <a16:creationId xmlns:a16="http://schemas.microsoft.com/office/drawing/2014/main" id="{215E884F-7832-7BAE-1AC6-633ED4082CFA}"/>
                </a:ext>
                <a:ext uri="{C183D7F6-B498-43B3-948B-1728B52AA6E4}">
                  <adec:decorative xmlns:adec="http://schemas.microsoft.com/office/drawing/2017/decorative" val="1"/>
                </a:ext>
              </a:extLst>
            </p:cNvPr>
            <p:cNvSpPr>
              <a:spLocks noChangeAspect="1" noChangeArrowheads="1"/>
            </p:cNvSpPr>
            <p:nvPr/>
          </p:nvSpPr>
          <p:spPr bwMode="auto">
            <a:xfrm>
              <a:off x="2618950" y="2986769"/>
              <a:ext cx="1266825" cy="876300"/>
            </a:xfrm>
            <a:prstGeom prst="roundRect">
              <a:avLst>
                <a:gd name="adj" fmla="val 3144"/>
              </a:avLst>
            </a:prstGeom>
            <a:solidFill>
              <a:schemeClr val="bg1"/>
            </a:solidFill>
            <a:ln w="12700">
              <a:solidFill>
                <a:schemeClr val="tx1"/>
              </a:solidFill>
              <a:round/>
              <a:headEnd/>
              <a:tailEnd/>
            </a:ln>
          </p:spPr>
          <p:txBody>
            <a:bodyPr wrap="none" anchor="ctr"/>
            <a:lstStyle/>
            <a:p>
              <a:pPr marL="190500" indent="-190500"/>
              <a:endParaRPr lang="en-GB" sz="900" dirty="0">
                <a:latin typeface="Avenir Next LT Pro"/>
              </a:endParaRPr>
            </a:p>
          </p:txBody>
        </p:sp>
        <p:sp>
          <p:nvSpPr>
            <p:cNvPr id="8" name="Rectangle 7">
              <a:extLst>
                <a:ext uri="{FF2B5EF4-FFF2-40B4-BE49-F238E27FC236}">
                  <a16:creationId xmlns:a16="http://schemas.microsoft.com/office/drawing/2014/main" id="{4D3C3D54-3C1F-A504-4336-E6E048711DED}"/>
                </a:ext>
              </a:extLst>
            </p:cNvPr>
            <p:cNvSpPr>
              <a:spLocks noChangeAspect="1" noChangeArrowheads="1"/>
            </p:cNvSpPr>
            <p:nvPr/>
          </p:nvSpPr>
          <p:spPr bwMode="auto">
            <a:xfrm>
              <a:off x="2907874" y="1753282"/>
              <a:ext cx="706797"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1200" i="1" dirty="0">
                  <a:latin typeface="Avenir Next LT Pro"/>
                </a:rPr>
                <a:t>cooperate</a:t>
              </a:r>
            </a:p>
          </p:txBody>
        </p:sp>
        <p:sp>
          <p:nvSpPr>
            <p:cNvPr id="9" name="Rectangle 8">
              <a:extLst>
                <a:ext uri="{FF2B5EF4-FFF2-40B4-BE49-F238E27FC236}">
                  <a16:creationId xmlns:a16="http://schemas.microsoft.com/office/drawing/2014/main" id="{48FBD8BD-716A-9710-9BBC-145D72DB72EF}"/>
                </a:ext>
              </a:extLst>
            </p:cNvPr>
            <p:cNvSpPr>
              <a:spLocks noChangeAspect="1" noChangeArrowheads="1"/>
            </p:cNvSpPr>
            <p:nvPr/>
          </p:nvSpPr>
          <p:spPr bwMode="auto">
            <a:xfrm rot="-5400000">
              <a:off x="617109" y="3325444"/>
              <a:ext cx="99854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1200" i="1" dirty="0">
                  <a:latin typeface="Avenir Next LT Pro"/>
                </a:rPr>
                <a:t>Not cooperate</a:t>
              </a:r>
            </a:p>
          </p:txBody>
        </p:sp>
        <p:sp>
          <p:nvSpPr>
            <p:cNvPr id="10" name="Rectangle 9">
              <a:extLst>
                <a:ext uri="{FF2B5EF4-FFF2-40B4-BE49-F238E27FC236}">
                  <a16:creationId xmlns:a16="http://schemas.microsoft.com/office/drawing/2014/main" id="{C3697125-7A7F-1FB6-CE6A-B3821C148309}"/>
                </a:ext>
              </a:extLst>
            </p:cNvPr>
            <p:cNvSpPr>
              <a:spLocks noChangeAspect="1" noChangeArrowheads="1"/>
            </p:cNvSpPr>
            <p:nvPr/>
          </p:nvSpPr>
          <p:spPr bwMode="auto">
            <a:xfrm>
              <a:off x="1307674" y="1753282"/>
              <a:ext cx="99854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1200" i="1" dirty="0">
                  <a:latin typeface="Avenir Next LT Pro"/>
                </a:rPr>
                <a:t>Not cooperate</a:t>
              </a:r>
            </a:p>
          </p:txBody>
        </p:sp>
        <p:sp>
          <p:nvSpPr>
            <p:cNvPr id="11" name="Rectangle 10">
              <a:extLst>
                <a:ext uri="{FF2B5EF4-FFF2-40B4-BE49-F238E27FC236}">
                  <a16:creationId xmlns:a16="http://schemas.microsoft.com/office/drawing/2014/main" id="{071A747E-7A4A-7805-93CE-B6575E67A490}"/>
                </a:ext>
              </a:extLst>
            </p:cNvPr>
            <p:cNvSpPr>
              <a:spLocks noChangeAspect="1" noChangeArrowheads="1"/>
            </p:cNvSpPr>
            <p:nvPr/>
          </p:nvSpPr>
          <p:spPr bwMode="auto">
            <a:xfrm rot="-5400000">
              <a:off x="766157" y="2274519"/>
              <a:ext cx="706797"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1200" i="1" dirty="0">
                  <a:latin typeface="Avenir Next LT Pro"/>
                </a:rPr>
                <a:t>cooperate</a:t>
              </a:r>
            </a:p>
          </p:txBody>
        </p:sp>
        <p:sp>
          <p:nvSpPr>
            <p:cNvPr id="12" name="Text Box 11">
              <a:extLst>
                <a:ext uri="{FF2B5EF4-FFF2-40B4-BE49-F238E27FC236}">
                  <a16:creationId xmlns:a16="http://schemas.microsoft.com/office/drawing/2014/main" id="{A26B3548-FB72-B4AF-4688-93E270129850}"/>
                </a:ext>
              </a:extLst>
            </p:cNvPr>
            <p:cNvSpPr txBox="1">
              <a:spLocks noChangeAspect="1" noChangeArrowheads="1"/>
            </p:cNvSpPr>
            <p:nvPr/>
          </p:nvSpPr>
          <p:spPr bwMode="auto">
            <a:xfrm>
              <a:off x="1590050" y="2148250"/>
              <a:ext cx="49037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dirty="0">
                  <a:solidFill>
                    <a:srgbClr val="000000"/>
                  </a:solidFill>
                </a:rPr>
                <a:t>2, 5</a:t>
              </a:r>
            </a:p>
          </p:txBody>
        </p:sp>
        <p:sp>
          <p:nvSpPr>
            <p:cNvPr id="13" name="Text Box 12">
              <a:extLst>
                <a:ext uri="{FF2B5EF4-FFF2-40B4-BE49-F238E27FC236}">
                  <a16:creationId xmlns:a16="http://schemas.microsoft.com/office/drawing/2014/main" id="{4C63917B-D1BA-D97E-31E2-FBA386469E9C}"/>
                </a:ext>
              </a:extLst>
            </p:cNvPr>
            <p:cNvSpPr txBox="1">
              <a:spLocks noChangeAspect="1" noChangeArrowheads="1"/>
            </p:cNvSpPr>
            <p:nvPr/>
          </p:nvSpPr>
          <p:spPr bwMode="auto">
            <a:xfrm>
              <a:off x="3011065" y="2128923"/>
              <a:ext cx="4825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dirty="0">
                  <a:solidFill>
                    <a:srgbClr val="000000"/>
                  </a:solidFill>
                </a:rPr>
                <a:t>4, 4</a:t>
              </a:r>
            </a:p>
          </p:txBody>
        </p:sp>
        <p:sp>
          <p:nvSpPr>
            <p:cNvPr id="14" name="Text Box 13">
              <a:extLst>
                <a:ext uri="{FF2B5EF4-FFF2-40B4-BE49-F238E27FC236}">
                  <a16:creationId xmlns:a16="http://schemas.microsoft.com/office/drawing/2014/main" id="{1CDDEC8C-33CB-E090-F39C-11850A994331}"/>
                </a:ext>
              </a:extLst>
            </p:cNvPr>
            <p:cNvSpPr txBox="1">
              <a:spLocks noChangeAspect="1" noChangeArrowheads="1"/>
            </p:cNvSpPr>
            <p:nvPr/>
          </p:nvSpPr>
          <p:spPr bwMode="auto">
            <a:xfrm>
              <a:off x="2974469" y="3363010"/>
              <a:ext cx="51593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dirty="0">
                  <a:solidFill>
                    <a:srgbClr val="000000"/>
                  </a:solidFill>
                </a:rPr>
                <a:t>5, 2</a:t>
              </a:r>
            </a:p>
          </p:txBody>
        </p:sp>
        <p:sp>
          <p:nvSpPr>
            <p:cNvPr id="15" name="Text Box 14">
              <a:extLst>
                <a:ext uri="{FF2B5EF4-FFF2-40B4-BE49-F238E27FC236}">
                  <a16:creationId xmlns:a16="http://schemas.microsoft.com/office/drawing/2014/main" id="{9FF087B0-520A-2C93-20BC-7C5E10121DBC}"/>
                </a:ext>
              </a:extLst>
            </p:cNvPr>
            <p:cNvSpPr txBox="1">
              <a:spLocks noChangeAspect="1" noChangeArrowheads="1"/>
            </p:cNvSpPr>
            <p:nvPr/>
          </p:nvSpPr>
          <p:spPr bwMode="auto">
            <a:xfrm>
              <a:off x="1615791" y="3337387"/>
              <a:ext cx="48418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dirty="0">
                  <a:solidFill>
                    <a:srgbClr val="000000"/>
                  </a:solidFill>
                </a:rPr>
                <a:t>2, 2</a:t>
              </a:r>
            </a:p>
          </p:txBody>
        </p:sp>
        <p:sp>
          <p:nvSpPr>
            <p:cNvPr id="16" name="Line 15">
              <a:extLst>
                <a:ext uri="{FF2B5EF4-FFF2-40B4-BE49-F238E27FC236}">
                  <a16:creationId xmlns:a16="http://schemas.microsoft.com/office/drawing/2014/main" id="{5DDAC9A0-CE36-0EB4-C16C-479A4AACC5F5}"/>
                </a:ext>
                <a:ext uri="{C183D7F6-B498-43B3-948B-1728B52AA6E4}">
                  <adec:decorative xmlns:adec="http://schemas.microsoft.com/office/drawing/2017/decorative" val="1"/>
                </a:ext>
              </a:extLst>
            </p:cNvPr>
            <p:cNvSpPr>
              <a:spLocks noChangeAspect="1" noChangeShapeType="1"/>
            </p:cNvSpPr>
            <p:nvPr/>
          </p:nvSpPr>
          <p:spPr bwMode="auto">
            <a:xfrm flipH="1">
              <a:off x="2169687" y="2251852"/>
              <a:ext cx="779463"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spAutoFit/>
            </a:bodyPr>
            <a:lstStyle/>
            <a:p>
              <a:endParaRPr lang="en-GB" dirty="0">
                <a:latin typeface="Avenir Next LT Pro"/>
              </a:endParaRPr>
            </a:p>
          </p:txBody>
        </p:sp>
        <p:sp>
          <p:nvSpPr>
            <p:cNvPr id="17" name="Line 16">
              <a:extLst>
                <a:ext uri="{FF2B5EF4-FFF2-40B4-BE49-F238E27FC236}">
                  <a16:creationId xmlns:a16="http://schemas.microsoft.com/office/drawing/2014/main" id="{316B5786-7B37-A0A6-7443-3223419A8AF5}"/>
                </a:ext>
                <a:ext uri="{C183D7F6-B498-43B3-948B-1728B52AA6E4}">
                  <adec:decorative xmlns:adec="http://schemas.microsoft.com/office/drawing/2017/decorative" val="1"/>
                </a:ext>
              </a:extLst>
            </p:cNvPr>
            <p:cNvSpPr>
              <a:spLocks noChangeAspect="1" noChangeShapeType="1"/>
            </p:cNvSpPr>
            <p:nvPr/>
          </p:nvSpPr>
          <p:spPr bwMode="auto">
            <a:xfrm flipH="1">
              <a:off x="2169687" y="3627797"/>
              <a:ext cx="779463"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spAutoFit/>
            </a:bodyPr>
            <a:lstStyle/>
            <a:p>
              <a:endParaRPr lang="en-GB" dirty="0">
                <a:latin typeface="Avenir Next LT Pro"/>
              </a:endParaRPr>
            </a:p>
          </p:txBody>
        </p:sp>
        <p:sp>
          <p:nvSpPr>
            <p:cNvPr id="18" name="Line 17">
              <a:extLst>
                <a:ext uri="{FF2B5EF4-FFF2-40B4-BE49-F238E27FC236}">
                  <a16:creationId xmlns:a16="http://schemas.microsoft.com/office/drawing/2014/main" id="{9A9458DF-DE75-1330-364E-ADDC6A2B8434}"/>
                </a:ext>
                <a:ext uri="{C183D7F6-B498-43B3-948B-1728B52AA6E4}">
                  <adec:decorative xmlns:adec="http://schemas.microsoft.com/office/drawing/2017/decorative" val="1"/>
                </a:ext>
              </a:extLst>
            </p:cNvPr>
            <p:cNvSpPr>
              <a:spLocks noChangeAspect="1" noChangeShapeType="1"/>
            </p:cNvSpPr>
            <p:nvPr/>
          </p:nvSpPr>
          <p:spPr bwMode="auto">
            <a:xfrm>
              <a:off x="1861711" y="2593069"/>
              <a:ext cx="0" cy="73025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spAutoFit/>
            </a:bodyPr>
            <a:lstStyle/>
            <a:p>
              <a:endParaRPr lang="en-GB" dirty="0">
                <a:latin typeface="Avenir Next LT Pro"/>
              </a:endParaRPr>
            </a:p>
          </p:txBody>
        </p:sp>
        <p:sp>
          <p:nvSpPr>
            <p:cNvPr id="19" name="Line 18">
              <a:extLst>
                <a:ext uri="{FF2B5EF4-FFF2-40B4-BE49-F238E27FC236}">
                  <a16:creationId xmlns:a16="http://schemas.microsoft.com/office/drawing/2014/main" id="{38708DE5-AD0E-5C04-9615-A6B8288B3275}"/>
                </a:ext>
                <a:ext uri="{C183D7F6-B498-43B3-948B-1728B52AA6E4}">
                  <adec:decorative xmlns:adec="http://schemas.microsoft.com/office/drawing/2017/decorative" val="1"/>
                </a:ext>
              </a:extLst>
            </p:cNvPr>
            <p:cNvSpPr>
              <a:spLocks noChangeAspect="1" noChangeShapeType="1"/>
            </p:cNvSpPr>
            <p:nvPr/>
          </p:nvSpPr>
          <p:spPr bwMode="auto">
            <a:xfrm>
              <a:off x="3257124" y="2593069"/>
              <a:ext cx="0" cy="73025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spAutoFit/>
            </a:bodyPr>
            <a:lstStyle/>
            <a:p>
              <a:endParaRPr lang="en-GB" dirty="0">
                <a:latin typeface="Avenir Next LT Pro"/>
              </a:endParaRPr>
            </a:p>
          </p:txBody>
        </p:sp>
        <p:sp>
          <p:nvSpPr>
            <p:cNvPr id="20" name="Text Box 20">
              <a:extLst>
                <a:ext uri="{FF2B5EF4-FFF2-40B4-BE49-F238E27FC236}">
                  <a16:creationId xmlns:a16="http://schemas.microsoft.com/office/drawing/2014/main" id="{99824C0F-39B5-ACB1-D3C2-A74FCD4BB6A7}"/>
                </a:ext>
              </a:extLst>
            </p:cNvPr>
            <p:cNvSpPr txBox="1">
              <a:spLocks noChangeArrowheads="1"/>
            </p:cNvSpPr>
            <p:nvPr/>
          </p:nvSpPr>
          <p:spPr bwMode="auto">
            <a:xfrm>
              <a:off x="1188455" y="1980294"/>
              <a:ext cx="38873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dirty="0">
                  <a:solidFill>
                    <a:srgbClr val="000000"/>
                  </a:solidFill>
                </a:rPr>
                <a:t>IV</a:t>
              </a:r>
            </a:p>
          </p:txBody>
        </p:sp>
        <p:sp>
          <p:nvSpPr>
            <p:cNvPr id="21" name="Text Box 22">
              <a:extLst>
                <a:ext uri="{FF2B5EF4-FFF2-40B4-BE49-F238E27FC236}">
                  <a16:creationId xmlns:a16="http://schemas.microsoft.com/office/drawing/2014/main" id="{E5A418AF-3364-582B-F534-66528EC5465A}"/>
                </a:ext>
              </a:extLst>
            </p:cNvPr>
            <p:cNvSpPr txBox="1">
              <a:spLocks noChangeArrowheads="1"/>
            </p:cNvSpPr>
            <p:nvPr/>
          </p:nvSpPr>
          <p:spPr bwMode="auto">
            <a:xfrm>
              <a:off x="1188454" y="3590503"/>
              <a:ext cx="60325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dirty="0">
                  <a:solidFill>
                    <a:srgbClr val="000000"/>
                  </a:solidFill>
                </a:rPr>
                <a:t>III</a:t>
              </a:r>
            </a:p>
          </p:txBody>
        </p:sp>
        <p:sp>
          <p:nvSpPr>
            <p:cNvPr id="22" name="Line 23">
              <a:extLst>
                <a:ext uri="{FF2B5EF4-FFF2-40B4-BE49-F238E27FC236}">
                  <a16:creationId xmlns:a16="http://schemas.microsoft.com/office/drawing/2014/main" id="{38D7E7C2-9950-BC30-CAC5-961B7A457D74}"/>
                </a:ext>
                <a:ext uri="{C183D7F6-B498-43B3-948B-1728B52AA6E4}">
                  <adec:decorative xmlns:adec="http://schemas.microsoft.com/office/drawing/2017/decorative" val="1"/>
                </a:ext>
              </a:extLst>
            </p:cNvPr>
            <p:cNvSpPr>
              <a:spLocks noChangeShapeType="1"/>
            </p:cNvSpPr>
            <p:nvPr/>
          </p:nvSpPr>
          <p:spPr bwMode="auto">
            <a:xfrm>
              <a:off x="1274337" y="1729469"/>
              <a:ext cx="262096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dirty="0">
                <a:latin typeface="Avenir Next LT Pro"/>
              </a:endParaRPr>
            </a:p>
          </p:txBody>
        </p:sp>
        <p:sp>
          <p:nvSpPr>
            <p:cNvPr id="23" name="Line 24">
              <a:extLst>
                <a:ext uri="{FF2B5EF4-FFF2-40B4-BE49-F238E27FC236}">
                  <a16:creationId xmlns:a16="http://schemas.microsoft.com/office/drawing/2014/main" id="{82C470F8-0ED3-916C-68EE-D5DDCCB23A67}"/>
                </a:ext>
                <a:ext uri="{C183D7F6-B498-43B3-948B-1728B52AA6E4}">
                  <adec:decorative xmlns:adec="http://schemas.microsoft.com/office/drawing/2017/decorative" val="1"/>
                </a:ext>
              </a:extLst>
            </p:cNvPr>
            <p:cNvSpPr>
              <a:spLocks noChangeShapeType="1"/>
            </p:cNvSpPr>
            <p:nvPr/>
          </p:nvSpPr>
          <p:spPr bwMode="auto">
            <a:xfrm flipV="1">
              <a:off x="1017161" y="2015220"/>
              <a:ext cx="0" cy="18573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dirty="0">
                <a:latin typeface="Avenir Next LT Pro"/>
              </a:endParaRPr>
            </a:p>
          </p:txBody>
        </p:sp>
        <p:sp>
          <p:nvSpPr>
            <p:cNvPr id="24" name="Rectangle 25">
              <a:extLst>
                <a:ext uri="{FF2B5EF4-FFF2-40B4-BE49-F238E27FC236}">
                  <a16:creationId xmlns:a16="http://schemas.microsoft.com/office/drawing/2014/main" id="{E1E87392-FCA4-DB05-CE74-7E15BDE0527F}"/>
                </a:ext>
              </a:extLst>
            </p:cNvPr>
            <p:cNvSpPr>
              <a:spLocks noChangeAspect="1" noChangeArrowheads="1"/>
            </p:cNvSpPr>
            <p:nvPr/>
          </p:nvSpPr>
          <p:spPr bwMode="auto">
            <a:xfrm>
              <a:off x="2282399" y="1484994"/>
              <a:ext cx="621004"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1200" i="1" dirty="0">
                  <a:latin typeface="Avenir Next LT Pro"/>
                </a:rPr>
                <a:t>Farmer B</a:t>
              </a:r>
            </a:p>
          </p:txBody>
        </p:sp>
        <p:sp>
          <p:nvSpPr>
            <p:cNvPr id="25" name="Rectangle 26">
              <a:extLst>
                <a:ext uri="{FF2B5EF4-FFF2-40B4-BE49-F238E27FC236}">
                  <a16:creationId xmlns:a16="http://schemas.microsoft.com/office/drawing/2014/main" id="{47A68B8C-5A83-66B2-1965-9924D514DA22}"/>
                </a:ext>
              </a:extLst>
            </p:cNvPr>
            <p:cNvSpPr>
              <a:spLocks noChangeAspect="1" noChangeArrowheads="1"/>
            </p:cNvSpPr>
            <p:nvPr/>
          </p:nvSpPr>
          <p:spPr bwMode="auto">
            <a:xfrm rot="-5400000">
              <a:off x="529999" y="2891261"/>
              <a:ext cx="667940"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r>
                <a:rPr lang="en-GB" sz="1200" i="1" dirty="0">
                  <a:latin typeface="Avenir Next LT Pro"/>
                </a:rPr>
                <a:t>Farmer  A</a:t>
              </a:r>
            </a:p>
          </p:txBody>
        </p:sp>
        <p:sp>
          <p:nvSpPr>
            <p:cNvPr id="27" name="Text Box 20">
              <a:extLst>
                <a:ext uri="{FF2B5EF4-FFF2-40B4-BE49-F238E27FC236}">
                  <a16:creationId xmlns:a16="http://schemas.microsoft.com/office/drawing/2014/main" id="{DCF2417C-32FD-F804-8C01-2E1B6261AC3F}"/>
                </a:ext>
              </a:extLst>
            </p:cNvPr>
            <p:cNvSpPr txBox="1">
              <a:spLocks noChangeArrowheads="1"/>
            </p:cNvSpPr>
            <p:nvPr/>
          </p:nvSpPr>
          <p:spPr bwMode="auto">
            <a:xfrm>
              <a:off x="3465087" y="2018394"/>
              <a:ext cx="4365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dirty="0">
                  <a:solidFill>
                    <a:srgbClr val="000000"/>
                  </a:solidFill>
                </a:rPr>
                <a:t>I</a:t>
              </a:r>
            </a:p>
          </p:txBody>
        </p:sp>
        <p:sp>
          <p:nvSpPr>
            <p:cNvPr id="28" name="Text Box 20">
              <a:extLst>
                <a:ext uri="{FF2B5EF4-FFF2-40B4-BE49-F238E27FC236}">
                  <a16:creationId xmlns:a16="http://schemas.microsoft.com/office/drawing/2014/main" id="{6AB824F0-A739-B553-00D3-7A6ADF7AD8C1}"/>
                </a:ext>
              </a:extLst>
            </p:cNvPr>
            <p:cNvSpPr txBox="1">
              <a:spLocks noChangeArrowheads="1"/>
            </p:cNvSpPr>
            <p:nvPr/>
          </p:nvSpPr>
          <p:spPr bwMode="auto">
            <a:xfrm>
              <a:off x="3488899" y="3499532"/>
              <a:ext cx="43656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buChar char="•"/>
                <a:defRPr sz="1400">
                  <a:solidFill>
                    <a:schemeClr val="tx1"/>
                  </a:solidFill>
                  <a:latin typeface="Arial" charset="0"/>
                  <a:ea typeface="ＭＳ Ｐゴシック" charset="0"/>
                </a:defRPr>
              </a:lvl6pPr>
              <a:lvl7pPr marL="2971800" indent="-228600" eaLnBrk="0" fontAlgn="base" hangingPunct="0">
                <a:spcBef>
                  <a:spcPct val="0"/>
                </a:spcBef>
                <a:spcAft>
                  <a:spcPct val="0"/>
                </a:spcAft>
                <a:buChar char="•"/>
                <a:defRPr sz="1400">
                  <a:solidFill>
                    <a:schemeClr val="tx1"/>
                  </a:solidFill>
                  <a:latin typeface="Arial" charset="0"/>
                  <a:ea typeface="ＭＳ Ｐゴシック" charset="0"/>
                </a:defRPr>
              </a:lvl7pPr>
              <a:lvl8pPr marL="3429000" indent="-228600" eaLnBrk="0" fontAlgn="base" hangingPunct="0">
                <a:spcBef>
                  <a:spcPct val="0"/>
                </a:spcBef>
                <a:spcAft>
                  <a:spcPct val="0"/>
                </a:spcAft>
                <a:buChar char="•"/>
                <a:defRPr sz="1400">
                  <a:solidFill>
                    <a:schemeClr val="tx1"/>
                  </a:solidFill>
                  <a:latin typeface="Arial" charset="0"/>
                  <a:ea typeface="ＭＳ Ｐゴシック" charset="0"/>
                </a:defRPr>
              </a:lvl8pPr>
              <a:lvl9pPr marL="3886200" indent="-228600" eaLnBrk="0" fontAlgn="base" hangingPunct="0">
                <a:spcBef>
                  <a:spcPct val="0"/>
                </a:spcBef>
                <a:spcAft>
                  <a:spcPct val="0"/>
                </a:spcAft>
                <a:buChar char="•"/>
                <a:defRPr sz="1400">
                  <a:solidFill>
                    <a:schemeClr val="tx1"/>
                  </a:solidFill>
                  <a:latin typeface="Arial" charset="0"/>
                  <a:ea typeface="ＭＳ Ｐゴシック" charset="0"/>
                </a:defRPr>
              </a:lvl9pPr>
            </a:lstStyle>
            <a:p>
              <a:pPr eaLnBrk="1" hangingPunct="1">
                <a:spcBef>
                  <a:spcPct val="50000"/>
                </a:spcBef>
              </a:pPr>
              <a:r>
                <a:rPr lang="en-GB" dirty="0">
                  <a:solidFill>
                    <a:srgbClr val="000000"/>
                  </a:solidFill>
                </a:rPr>
                <a:t>II</a:t>
              </a:r>
            </a:p>
          </p:txBody>
        </p:sp>
      </p:grpSp>
      <p:sp>
        <p:nvSpPr>
          <p:cNvPr id="29" name="TextBox 28">
            <a:extLst>
              <a:ext uri="{FF2B5EF4-FFF2-40B4-BE49-F238E27FC236}">
                <a16:creationId xmlns:a16="http://schemas.microsoft.com/office/drawing/2014/main" id="{E3B0D2C3-5B7D-DFBB-B24D-C88E7547278D}"/>
              </a:ext>
            </a:extLst>
          </p:cNvPr>
          <p:cNvSpPr txBox="1"/>
          <p:nvPr/>
        </p:nvSpPr>
        <p:spPr>
          <a:xfrm>
            <a:off x="1274337" y="4408653"/>
            <a:ext cx="2885989" cy="369332"/>
          </a:xfrm>
          <a:prstGeom prst="rect">
            <a:avLst/>
          </a:prstGeom>
          <a:noFill/>
        </p:spPr>
        <p:txBody>
          <a:bodyPr wrap="square" rtlCol="0">
            <a:spAutoFit/>
          </a:bodyPr>
          <a:lstStyle/>
          <a:p>
            <a:r>
              <a:rPr lang="en-US" dirty="0">
                <a:latin typeface="Avenir Next LT Pro"/>
              </a:rPr>
              <a:t>Solution to this Dilemma?</a:t>
            </a:r>
          </a:p>
        </p:txBody>
      </p:sp>
      <p:cxnSp>
        <p:nvCxnSpPr>
          <p:cNvPr id="30" name="Straight Arrow Connector 29">
            <a:extLst>
              <a:ext uri="{FF2B5EF4-FFF2-40B4-BE49-F238E27FC236}">
                <a16:creationId xmlns:a16="http://schemas.microsoft.com/office/drawing/2014/main" id="{55D8A765-09BF-AB76-601E-AF6F0D814D30}"/>
              </a:ext>
            </a:extLst>
          </p:cNvPr>
          <p:cNvCxnSpPr/>
          <p:nvPr/>
        </p:nvCxnSpPr>
        <p:spPr>
          <a:xfrm>
            <a:off x="4244933" y="4603263"/>
            <a:ext cx="1230923" cy="0"/>
          </a:xfrm>
          <a:prstGeom prst="straightConnector1">
            <a:avLst/>
          </a:prstGeom>
          <a:ln w="31750">
            <a:tailEnd type="triangle"/>
          </a:ln>
        </p:spPr>
        <p:style>
          <a:lnRef idx="1">
            <a:schemeClr val="dk1"/>
          </a:lnRef>
          <a:fillRef idx="0">
            <a:schemeClr val="dk1"/>
          </a:fillRef>
          <a:effectRef idx="0">
            <a:schemeClr val="dk1"/>
          </a:effectRef>
          <a:fontRef idx="minor">
            <a:schemeClr val="tx1"/>
          </a:fontRef>
        </p:style>
      </p:cxnSp>
      <p:sp>
        <p:nvSpPr>
          <p:cNvPr id="31" name="TextBox 30">
            <a:extLst>
              <a:ext uri="{FF2B5EF4-FFF2-40B4-BE49-F238E27FC236}">
                <a16:creationId xmlns:a16="http://schemas.microsoft.com/office/drawing/2014/main" id="{08C37345-7FEA-78B9-6851-621FD0D93345}"/>
              </a:ext>
            </a:extLst>
          </p:cNvPr>
          <p:cNvSpPr txBox="1"/>
          <p:nvPr/>
        </p:nvSpPr>
        <p:spPr>
          <a:xfrm>
            <a:off x="5697153" y="4408653"/>
            <a:ext cx="5756910" cy="646331"/>
          </a:xfrm>
          <a:prstGeom prst="rect">
            <a:avLst/>
          </a:prstGeom>
          <a:noFill/>
        </p:spPr>
        <p:txBody>
          <a:bodyPr wrap="square" rtlCol="0">
            <a:spAutoFit/>
          </a:bodyPr>
          <a:lstStyle/>
          <a:p>
            <a:r>
              <a:rPr lang="en-US" dirty="0" err="1">
                <a:latin typeface="Avenir Next LT Pro"/>
              </a:rPr>
              <a:t>Lammsbräu</a:t>
            </a:r>
            <a:r>
              <a:rPr lang="en-US" dirty="0">
                <a:latin typeface="Avenir Next LT Pro"/>
              </a:rPr>
              <a:t> encourages cooperation for collective commitment among farmers</a:t>
            </a:r>
          </a:p>
        </p:txBody>
      </p:sp>
      <p:sp>
        <p:nvSpPr>
          <p:cNvPr id="32" name="Rounded Rectangle 31">
            <a:extLst>
              <a:ext uri="{FF2B5EF4-FFF2-40B4-BE49-F238E27FC236}">
                <a16:creationId xmlns:a16="http://schemas.microsoft.com/office/drawing/2014/main" id="{A2B9BB32-C1F0-CCA2-F88A-059D2BA2F2B4}"/>
              </a:ext>
            </a:extLst>
          </p:cNvPr>
          <p:cNvSpPr/>
          <p:nvPr/>
        </p:nvSpPr>
        <p:spPr>
          <a:xfrm>
            <a:off x="932381" y="5182947"/>
            <a:ext cx="9947732" cy="1350888"/>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n-US" dirty="0" err="1">
                <a:solidFill>
                  <a:srgbClr val="000000"/>
                </a:solidFill>
                <a:latin typeface="Avenir Next LT Pro"/>
              </a:rPr>
              <a:t>Lammsbräu</a:t>
            </a:r>
            <a:r>
              <a:rPr lang="en-US" dirty="0">
                <a:solidFill>
                  <a:srgbClr val="000000"/>
                </a:solidFill>
                <a:latin typeface="Avenir Next LT Pro"/>
              </a:rPr>
              <a:t> initiates the “Growers Association for Organic Brewing Raw Materials”</a:t>
            </a:r>
          </a:p>
          <a:p>
            <a:pPr marL="285750" indent="-285750">
              <a:buFont typeface="Arial" panose="020B0604020202020204" pitchFamily="34" charset="0"/>
              <a:buChar char="•"/>
            </a:pPr>
            <a:endParaRPr lang="en-US" dirty="0">
              <a:solidFill>
                <a:srgbClr val="000000"/>
              </a:solidFill>
              <a:latin typeface="Avenir Next LT Pro"/>
            </a:endParaRPr>
          </a:p>
          <a:p>
            <a:pPr marL="285750" indent="-285750">
              <a:buFont typeface="Arial" panose="020B0604020202020204" pitchFamily="34" charset="0"/>
              <a:buChar char="•"/>
            </a:pPr>
            <a:r>
              <a:rPr lang="en-US" dirty="0" err="1">
                <a:solidFill>
                  <a:srgbClr val="000000"/>
                </a:solidFill>
                <a:latin typeface="Avenir Next LT Pro"/>
              </a:rPr>
              <a:t>Lammsbräu</a:t>
            </a:r>
            <a:r>
              <a:rPr lang="en-US" dirty="0">
                <a:solidFill>
                  <a:srgbClr val="000000"/>
                </a:solidFill>
                <a:latin typeface="Avenir Next LT Pro"/>
              </a:rPr>
              <a:t> initiates the “Association of Organic Food Producers” and will only engage in contracts with members of this co-op</a:t>
            </a:r>
          </a:p>
        </p:txBody>
      </p:sp>
      <p:sp>
        <p:nvSpPr>
          <p:cNvPr id="26" name="TextBox 25">
            <a:extLst>
              <a:ext uri="{FF2B5EF4-FFF2-40B4-BE49-F238E27FC236}">
                <a16:creationId xmlns:a16="http://schemas.microsoft.com/office/drawing/2014/main" id="{DF55F883-E3FF-4233-164A-C6C988629FBC}"/>
              </a:ext>
            </a:extLst>
          </p:cNvPr>
          <p:cNvSpPr txBox="1"/>
          <p:nvPr/>
        </p:nvSpPr>
        <p:spPr>
          <a:xfrm>
            <a:off x="1155700" y="939800"/>
            <a:ext cx="2818400" cy="369332"/>
          </a:xfrm>
          <a:prstGeom prst="rect">
            <a:avLst/>
          </a:prstGeom>
          <a:noFill/>
        </p:spPr>
        <p:txBody>
          <a:bodyPr wrap="none" rtlCol="0">
            <a:spAutoFit/>
          </a:bodyPr>
          <a:lstStyle/>
          <a:p>
            <a:r>
              <a:rPr lang="en-US" dirty="0"/>
              <a:t>Multi-Sided Social Dilemma</a:t>
            </a:r>
          </a:p>
        </p:txBody>
      </p:sp>
    </p:spTree>
    <p:extLst>
      <p:ext uri="{BB962C8B-B14F-4D97-AF65-F5344CB8AC3E}">
        <p14:creationId xmlns:p14="http://schemas.microsoft.com/office/powerpoint/2010/main" val="333850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par>
                                <p:cTn id="13" presetID="9"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dissolve">
                                      <p:cBhvr>
                                        <p:cTn id="20" dur="500"/>
                                        <p:tgtEl>
                                          <p:spTgt spid="29"/>
                                        </p:tgtEl>
                                      </p:cBhvr>
                                    </p:animEffect>
                                  </p:childTnLst>
                                </p:cTn>
                              </p:par>
                              <p:par>
                                <p:cTn id="21" presetID="9"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dissolve">
                                      <p:cBhvr>
                                        <p:cTn id="23" dur="500"/>
                                        <p:tgtEl>
                                          <p:spTgt spid="3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dissolve">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dissolve">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9" grpId="0"/>
      <p:bldP spid="31" grpId="0"/>
      <p:bldP spid="32" grpId="0" animBg="1"/>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917D8-DFCC-FB90-6DDE-1154BC98632D}"/>
              </a:ext>
            </a:extLst>
          </p:cNvPr>
          <p:cNvSpPr>
            <a:spLocks noGrp="1"/>
          </p:cNvSpPr>
          <p:nvPr>
            <p:ph type="title"/>
          </p:nvPr>
        </p:nvSpPr>
        <p:spPr>
          <a:xfrm>
            <a:off x="2936925" y="462743"/>
            <a:ext cx="5123978" cy="489646"/>
          </a:xfrm>
        </p:spPr>
        <p:txBody>
          <a:bodyPr>
            <a:normAutofit fontScale="90000"/>
          </a:bodyPr>
          <a:lstStyle/>
          <a:p>
            <a:r>
              <a:rPr lang="en-US" dirty="0"/>
              <a:t>Our frames of reference are not immutable</a:t>
            </a:r>
          </a:p>
        </p:txBody>
      </p:sp>
      <p:sp>
        <p:nvSpPr>
          <p:cNvPr id="4" name="Rectangle 123">
            <a:extLst>
              <a:ext uri="{FF2B5EF4-FFF2-40B4-BE49-F238E27FC236}">
                <a16:creationId xmlns:a16="http://schemas.microsoft.com/office/drawing/2014/main" id="{5D9BF751-A27B-ACA8-9705-C577B2AAA138}"/>
              </a:ext>
            </a:extLst>
          </p:cNvPr>
          <p:cNvSpPr>
            <a:spLocks noChangeArrowheads="1"/>
          </p:cNvSpPr>
          <p:nvPr/>
        </p:nvSpPr>
        <p:spPr bwMode="auto">
          <a:xfrm>
            <a:off x="425563" y="1479441"/>
            <a:ext cx="9933728" cy="707886"/>
          </a:xfrm>
          <a:prstGeom prst="rect">
            <a:avLst/>
          </a:prstGeom>
          <a:noFill/>
          <a:ln w="9525">
            <a:noFill/>
            <a:miter lim="800000"/>
            <a:headEnd/>
            <a:tailEnd/>
          </a:ln>
          <a:effectLst/>
        </p:spPr>
        <p:txBody>
          <a:bodyPr wrap="square">
            <a:prstTxWarp prst="textNoShape">
              <a:avLst/>
            </a:prstTxWarp>
            <a:spAutoFit/>
          </a:bodyPr>
          <a:lstStyle/>
          <a:p>
            <a:pPr>
              <a:buFontTx/>
              <a:buNone/>
            </a:pPr>
            <a:r>
              <a:rPr lang="en-GB" sz="2000" i="1" dirty="0"/>
              <a:t>Zero-sum perceptions come from particular frames of understanding– often socially constructed</a:t>
            </a:r>
          </a:p>
        </p:txBody>
      </p:sp>
      <p:sp>
        <p:nvSpPr>
          <p:cNvPr id="41" name="Rectangle 123">
            <a:extLst>
              <a:ext uri="{FF2B5EF4-FFF2-40B4-BE49-F238E27FC236}">
                <a16:creationId xmlns:a16="http://schemas.microsoft.com/office/drawing/2014/main" id="{33EF660E-6578-8869-99E1-C422E4125D35}"/>
              </a:ext>
            </a:extLst>
          </p:cNvPr>
          <p:cNvSpPr>
            <a:spLocks noChangeArrowheads="1"/>
          </p:cNvSpPr>
          <p:nvPr/>
        </p:nvSpPr>
        <p:spPr bwMode="auto">
          <a:xfrm>
            <a:off x="304800" y="2566337"/>
            <a:ext cx="9933728" cy="400110"/>
          </a:xfrm>
          <a:prstGeom prst="rect">
            <a:avLst/>
          </a:prstGeom>
          <a:noFill/>
          <a:ln w="9525">
            <a:noFill/>
            <a:miter lim="800000"/>
            <a:headEnd/>
            <a:tailEnd/>
          </a:ln>
          <a:effectLst/>
        </p:spPr>
        <p:txBody>
          <a:bodyPr wrap="square">
            <a:prstTxWarp prst="textNoShape">
              <a:avLst/>
            </a:prstTxWarp>
            <a:spAutoFit/>
          </a:bodyPr>
          <a:lstStyle/>
          <a:p>
            <a:pPr>
              <a:buFontTx/>
              <a:buNone/>
            </a:pPr>
            <a:r>
              <a:rPr lang="en-GB" sz="2000" i="1" dirty="0"/>
              <a:t>But socially constructed frames of reference can be changed to create positive-sum perceptions</a:t>
            </a:r>
          </a:p>
        </p:txBody>
      </p:sp>
      <p:pic>
        <p:nvPicPr>
          <p:cNvPr id="8" name="Picture 7" descr="Diagram showing a PESTLE analysis. PESTLE analyses allow organisations to study the key external factors (Political, Economic, Sociological, Technological, Legal and Environmental) that influence their operations.">
            <a:extLst>
              <a:ext uri="{FF2B5EF4-FFF2-40B4-BE49-F238E27FC236}">
                <a16:creationId xmlns:a16="http://schemas.microsoft.com/office/drawing/2014/main" id="{E0A55355-203A-CCA1-BB5B-C3A971484B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57298" y="3174359"/>
            <a:ext cx="3281702" cy="3683641"/>
          </a:xfrm>
          <a:prstGeom prst="rect">
            <a:avLst/>
          </a:prstGeom>
        </p:spPr>
      </p:pic>
    </p:spTree>
    <p:extLst>
      <p:ext uri="{BB962C8B-B14F-4D97-AF65-F5344CB8AC3E}">
        <p14:creationId xmlns:p14="http://schemas.microsoft.com/office/powerpoint/2010/main" val="2641409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ssolve">
                                      <p:cBhvr>
                                        <p:cTn id="1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0C93F-8536-A880-A511-F43643DC0438}"/>
              </a:ext>
            </a:extLst>
          </p:cNvPr>
          <p:cNvSpPr>
            <a:spLocks noGrp="1"/>
          </p:cNvSpPr>
          <p:nvPr>
            <p:ph type="title"/>
          </p:nvPr>
        </p:nvSpPr>
        <p:spPr/>
        <p:txBody>
          <a:bodyPr/>
          <a:lstStyle/>
          <a:p>
            <a:r>
              <a:rPr lang="en-US" dirty="0"/>
              <a:t>Thanks for Listening!</a:t>
            </a:r>
          </a:p>
        </p:txBody>
      </p:sp>
      <p:graphicFrame>
        <p:nvGraphicFramePr>
          <p:cNvPr id="4" name="Content Placeholder 2">
            <a:extLst>
              <a:ext uri="{FF2B5EF4-FFF2-40B4-BE49-F238E27FC236}">
                <a16:creationId xmlns:a16="http://schemas.microsoft.com/office/drawing/2014/main" id="{6C6340F2-DDBE-D760-A919-C94FDDDB1EBE}"/>
              </a:ext>
            </a:extLst>
          </p:cNvPr>
          <p:cNvGraphicFramePr>
            <a:graphicFrameLocks noGrp="1"/>
          </p:cNvGraphicFramePr>
          <p:nvPr>
            <p:ph idx="1"/>
            <p:extLst>
              <p:ext uri="{D42A27DB-BD31-4B8C-83A1-F6EECF244321}">
                <p14:modId xmlns:p14="http://schemas.microsoft.com/office/powerpoint/2010/main" val="998123859"/>
              </p:ext>
            </p:extLst>
          </p:nvPr>
        </p:nvGraphicFramePr>
        <p:xfrm>
          <a:off x="1130300" y="2359025"/>
          <a:ext cx="9386888" cy="3297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A qr code on a white background&#10;&#10;Description automatically generated">
            <a:extLst>
              <a:ext uri="{FF2B5EF4-FFF2-40B4-BE49-F238E27FC236}">
                <a16:creationId xmlns:a16="http://schemas.microsoft.com/office/drawing/2014/main" id="{110F9862-36F1-9EC9-3634-6559BEC210BD}"/>
              </a:ext>
            </a:extLst>
          </p:cNvPr>
          <p:cNvPicPr>
            <a:picLocks noChangeAspect="1"/>
          </p:cNvPicPr>
          <p:nvPr/>
        </p:nvPicPr>
        <p:blipFill>
          <a:blip r:embed="rId7"/>
          <a:stretch>
            <a:fillRect/>
          </a:stretch>
        </p:blipFill>
        <p:spPr>
          <a:xfrm>
            <a:off x="1016000" y="3873500"/>
            <a:ext cx="1905000" cy="1905000"/>
          </a:xfrm>
          <a:prstGeom prst="rect">
            <a:avLst/>
          </a:prstGeom>
        </p:spPr>
      </p:pic>
    </p:spTree>
    <p:extLst>
      <p:ext uri="{BB962C8B-B14F-4D97-AF65-F5344CB8AC3E}">
        <p14:creationId xmlns:p14="http://schemas.microsoft.com/office/powerpoint/2010/main" val="2212556818"/>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d1gu1ao6dg5idzg83xn61asjejze6z"/>
</p:tagLst>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7491</TotalTime>
  <Words>802</Words>
  <Application>Microsoft Office PowerPoint</Application>
  <PresentationFormat>Widescreen</PresentationFormat>
  <Paragraphs>101</Paragraphs>
  <Slides>11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Antonio</vt:lpstr>
      <vt:lpstr>Arial</vt:lpstr>
      <vt:lpstr>Avenir Next</vt:lpstr>
      <vt:lpstr>Avenir Next LT Pro</vt:lpstr>
      <vt:lpstr>Calibri</vt:lpstr>
      <vt:lpstr>Calibri Light</vt:lpstr>
      <vt:lpstr>Corbel</vt:lpstr>
      <vt:lpstr>Helvetica Neue</vt:lpstr>
      <vt:lpstr>Work Sans</vt:lpstr>
      <vt:lpstr>Office Theme 2013 - 2022</vt:lpstr>
      <vt:lpstr>BUSI 1764 Global Entrepreneurship and Innovation </vt:lpstr>
      <vt:lpstr>Innovation Theory of Entrepreneurship</vt:lpstr>
      <vt:lpstr>Entrepreneurship – types of innovation</vt:lpstr>
      <vt:lpstr>The elements of a business model</vt:lpstr>
      <vt:lpstr>PowerPoint Presentation</vt:lpstr>
      <vt:lpstr>PowerPoint Presentation</vt:lpstr>
      <vt:lpstr>PowerPoint Presentation</vt:lpstr>
      <vt:lpstr>PowerPoint Presentation</vt:lpstr>
      <vt:lpstr>PowerPoint Presentation</vt:lpstr>
      <vt:lpstr>Our frames of reference are not immutable</vt:lpstr>
      <vt:lpstr>Thanks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 1692- INTERNATIONAL ENTREPRENEURSHIP</dc:title>
  <dc:creator>Costales, Emilio (2016)</dc:creator>
  <cp:lastModifiedBy>sylvester mujakperuo</cp:lastModifiedBy>
  <cp:revision>126</cp:revision>
  <dcterms:created xsi:type="dcterms:W3CDTF">2023-01-06T16:57:31Z</dcterms:created>
  <dcterms:modified xsi:type="dcterms:W3CDTF">2024-09-24T09:54:52Z</dcterms:modified>
</cp:coreProperties>
</file>