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62" r:id="rId1"/>
    <p:sldMasterId id="2147483978" r:id="rId2"/>
  </p:sldMasterIdLst>
  <p:notesMasterIdLst>
    <p:notesMasterId r:id="rId20"/>
  </p:notesMasterIdLst>
  <p:sldIdLst>
    <p:sldId id="257" r:id="rId3"/>
    <p:sldId id="351" r:id="rId4"/>
    <p:sldId id="365" r:id="rId5"/>
    <p:sldId id="366" r:id="rId6"/>
    <p:sldId id="363" r:id="rId7"/>
    <p:sldId id="355" r:id="rId8"/>
    <p:sldId id="356" r:id="rId9"/>
    <p:sldId id="368" r:id="rId10"/>
    <p:sldId id="369" r:id="rId11"/>
    <p:sldId id="343" r:id="rId12"/>
    <p:sldId id="345" r:id="rId13"/>
    <p:sldId id="346" r:id="rId14"/>
    <p:sldId id="347" r:id="rId15"/>
    <p:sldId id="349" r:id="rId16"/>
    <p:sldId id="1368" r:id="rId17"/>
    <p:sldId id="350" r:id="rId18"/>
    <p:sldId id="364"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119"/>
    <p:restoredTop sz="92267"/>
  </p:normalViewPr>
  <p:slideViewPr>
    <p:cSldViewPr snapToGrid="0">
      <p:cViewPr varScale="1">
        <p:scale>
          <a:sx n="58" d="100"/>
          <a:sy n="58" d="100"/>
        </p:scale>
        <p:origin x="1252" y="32"/>
      </p:cViewPr>
      <p:guideLst/>
    </p:cSldViewPr>
  </p:slideViewPr>
  <p:outlineViewPr>
    <p:cViewPr>
      <p:scale>
        <a:sx n="33" d="100"/>
        <a:sy n="33" d="100"/>
      </p:scale>
      <p:origin x="0" y="-211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9E229D-94D8-EE4C-A05C-5668740C789D}" type="datetimeFigureOut">
              <a:rPr lang="en-US" smtClean="0"/>
              <a:t>9/24/2024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27D75E-44BB-1E4F-A135-CA1965F2F3E2}" type="slidenum">
              <a:rPr lang="en-US" smtClean="0"/>
              <a:t>‹#›</a:t>
            </a:fld>
            <a:endParaRPr lang="en-US"/>
          </a:p>
        </p:txBody>
      </p:sp>
    </p:spTree>
    <p:extLst>
      <p:ext uri="{BB962C8B-B14F-4D97-AF65-F5344CB8AC3E}">
        <p14:creationId xmlns:p14="http://schemas.microsoft.com/office/powerpoint/2010/main" val="35619301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TimesNewRomanPSMT"/>
              </a:rPr>
              <a:t>Drucker, P. (1985). Innovation and entrepreneurship: Practice and principles. Harper &amp; Row.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TimesNewRomanPS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TimesNewRomanPSMT"/>
              </a:rPr>
              <a:t>Schumpeter, J. A. (1947). The creative response in economic history. The Journal of Economic History, 7(2), 149–159. </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US" dirty="0"/>
          </a:p>
          <a:p>
            <a:endParaRPr lang="en-US" dirty="0"/>
          </a:p>
        </p:txBody>
      </p:sp>
      <p:sp>
        <p:nvSpPr>
          <p:cNvPr id="4" name="Slide Number Placeholder 3"/>
          <p:cNvSpPr>
            <a:spLocks noGrp="1"/>
          </p:cNvSpPr>
          <p:nvPr>
            <p:ph type="sldNum" sz="quarter" idx="5"/>
          </p:nvPr>
        </p:nvSpPr>
        <p:spPr/>
        <p:txBody>
          <a:bodyPr/>
          <a:lstStyle/>
          <a:p>
            <a:fld id="{DB27D75E-44BB-1E4F-A135-CA1965F2F3E2}" type="slidenum">
              <a:rPr lang="en-US" smtClean="0"/>
              <a:t>3</a:t>
            </a:fld>
            <a:endParaRPr lang="en-US"/>
          </a:p>
        </p:txBody>
      </p:sp>
    </p:spTree>
    <p:extLst>
      <p:ext uri="{BB962C8B-B14F-4D97-AF65-F5344CB8AC3E}">
        <p14:creationId xmlns:p14="http://schemas.microsoft.com/office/powerpoint/2010/main" val="394696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dirty="0">
                <a:solidFill>
                  <a:srgbClr val="222222"/>
                </a:solidFill>
                <a:effectLst/>
                <a:latin typeface="Arial" panose="020B0604020202020204" pitchFamily="34" charset="0"/>
              </a:rPr>
              <a:t>Oviatt, B. M., &amp; McDougall, P. P. (2005). Defining international entrepreneurship and </a:t>
            </a:r>
            <a:r>
              <a:rPr lang="en-GB" sz="1200" b="0" i="0" u="none" strike="noStrike" dirty="0" err="1">
                <a:solidFill>
                  <a:srgbClr val="222222"/>
                </a:solidFill>
                <a:effectLst/>
                <a:latin typeface="Arial" panose="020B0604020202020204" pitchFamily="34" charset="0"/>
              </a:rPr>
              <a:t>modeling</a:t>
            </a:r>
            <a:r>
              <a:rPr lang="en-GB" sz="1200" b="0" i="0" u="none" strike="noStrike" dirty="0">
                <a:solidFill>
                  <a:srgbClr val="222222"/>
                </a:solidFill>
                <a:effectLst/>
                <a:latin typeface="Arial" panose="020B0604020202020204" pitchFamily="34" charset="0"/>
              </a:rPr>
              <a:t> the speed of internationalization. </a:t>
            </a:r>
            <a:r>
              <a:rPr lang="en-GB" sz="1200" b="0" i="1" u="none" strike="noStrike" dirty="0">
                <a:solidFill>
                  <a:srgbClr val="222222"/>
                </a:solidFill>
                <a:effectLst/>
                <a:latin typeface="Arial" panose="020B0604020202020204" pitchFamily="34" charset="0"/>
              </a:rPr>
              <a:t>Entrepreneurship theory and practice</a:t>
            </a:r>
            <a:r>
              <a:rPr lang="en-GB" sz="1200" b="0" i="0" u="none" strike="noStrike" dirty="0">
                <a:solidFill>
                  <a:srgbClr val="222222"/>
                </a:solidFill>
                <a:effectLst/>
                <a:latin typeface="Arial" panose="020B0604020202020204" pitchFamily="34" charset="0"/>
              </a:rPr>
              <a:t>, </a:t>
            </a:r>
            <a:r>
              <a:rPr lang="en-GB" sz="1200" b="0" i="1" u="none" strike="noStrike" dirty="0">
                <a:solidFill>
                  <a:srgbClr val="222222"/>
                </a:solidFill>
                <a:effectLst/>
                <a:latin typeface="Arial" panose="020B0604020202020204" pitchFamily="34" charset="0"/>
              </a:rPr>
              <a:t>29</a:t>
            </a:r>
            <a:r>
              <a:rPr lang="en-GB" sz="1200" b="0" i="0" u="none" strike="noStrike" dirty="0">
                <a:solidFill>
                  <a:srgbClr val="222222"/>
                </a:solidFill>
                <a:effectLst/>
                <a:latin typeface="Arial" panose="020B0604020202020204" pitchFamily="34" charset="0"/>
              </a:rPr>
              <a:t>(5), 537-553.</a:t>
            </a:r>
            <a:endParaRPr lang="en-GB" sz="1000" b="0" i="0" u="none" strike="noStrike" dirty="0">
              <a:solidFill>
                <a:srgbClr val="222222"/>
              </a:solidFill>
              <a:effectLst/>
              <a:latin typeface="CharisSIL"/>
            </a:endParaRPr>
          </a:p>
          <a:p>
            <a:endParaRPr lang="en-GB" sz="1000" dirty="0">
              <a:effectLst/>
              <a:latin typeface="CharisSIL"/>
            </a:endParaRPr>
          </a:p>
          <a:p>
            <a:endParaRPr lang="en-US" dirty="0"/>
          </a:p>
        </p:txBody>
      </p:sp>
      <p:sp>
        <p:nvSpPr>
          <p:cNvPr id="4" name="Slide Number Placeholder 3"/>
          <p:cNvSpPr>
            <a:spLocks noGrp="1"/>
          </p:cNvSpPr>
          <p:nvPr>
            <p:ph type="sldNum" sz="quarter" idx="5"/>
          </p:nvPr>
        </p:nvSpPr>
        <p:spPr/>
        <p:txBody>
          <a:bodyPr/>
          <a:lstStyle/>
          <a:p>
            <a:fld id="{DB27D75E-44BB-1E4F-A135-CA1965F2F3E2}" type="slidenum">
              <a:rPr lang="en-US" smtClean="0"/>
              <a:t>4</a:t>
            </a:fld>
            <a:endParaRPr lang="en-US"/>
          </a:p>
        </p:txBody>
      </p:sp>
    </p:spTree>
    <p:extLst>
      <p:ext uri="{BB962C8B-B14F-4D97-AF65-F5344CB8AC3E}">
        <p14:creationId xmlns:p14="http://schemas.microsoft.com/office/powerpoint/2010/main" val="2016054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ScalaSans"/>
              </a:rPr>
              <a:t>Giddens, A. (1990) </a:t>
            </a:r>
            <a:r>
              <a:rPr lang="en-GB" sz="1800" i="1" dirty="0">
                <a:effectLst/>
                <a:latin typeface="ScalaSans"/>
              </a:rPr>
              <a:t>The Consequences of Modernity</a:t>
            </a:r>
            <a:r>
              <a:rPr lang="en-GB" sz="1800" dirty="0">
                <a:effectLst/>
                <a:latin typeface="ScalaSans"/>
              </a:rPr>
              <a:t>, Cambridge: Polity. </a:t>
            </a:r>
            <a:endParaRPr lang="en-GB" sz="40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b="0" i="0" u="none" strike="noStrike" dirty="0">
              <a:solidFill>
                <a:srgbClr val="222222"/>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ScalaSans"/>
              </a:rPr>
              <a:t>Robertson, R. (1992) </a:t>
            </a:r>
            <a:r>
              <a:rPr lang="en-GB" sz="1800" i="1" dirty="0">
                <a:effectLst/>
                <a:latin typeface="ScalaSans"/>
              </a:rPr>
              <a:t>Globalization</a:t>
            </a:r>
            <a:r>
              <a:rPr lang="en-GB" sz="1800" dirty="0">
                <a:effectLst/>
                <a:latin typeface="ScalaSans"/>
              </a:rPr>
              <a:t>, London: Sage. </a:t>
            </a:r>
            <a:endParaRPr lang="en-GB" sz="40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b="0" i="0" u="none" strike="noStrike" dirty="0">
              <a:solidFill>
                <a:srgbClr val="222222"/>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800" b="0" i="0" u="none" strike="noStrike" dirty="0">
                <a:solidFill>
                  <a:srgbClr val="222222"/>
                </a:solidFill>
                <a:effectLst/>
                <a:latin typeface="Arial" panose="020B0604020202020204" pitchFamily="34" charset="0"/>
              </a:rPr>
              <a:t>Waters, M. (2013). </a:t>
            </a:r>
            <a:r>
              <a:rPr lang="en-GB" sz="2800" b="0" i="1" u="none" strike="noStrike" dirty="0">
                <a:solidFill>
                  <a:srgbClr val="222222"/>
                </a:solidFill>
                <a:effectLst/>
                <a:latin typeface="Arial" panose="020B0604020202020204" pitchFamily="34" charset="0"/>
              </a:rPr>
              <a:t>Globalization</a:t>
            </a:r>
            <a:r>
              <a:rPr lang="en-GB" sz="2800" b="0" i="0" u="none" strike="noStrike" dirty="0">
                <a:solidFill>
                  <a:srgbClr val="222222"/>
                </a:solidFill>
                <a:effectLst/>
                <a:latin typeface="Arial" panose="020B0604020202020204" pitchFamily="34" charset="0"/>
              </a:rPr>
              <a:t>. </a:t>
            </a:r>
            <a:r>
              <a:rPr lang="en-GB" sz="2800" b="0" i="0" u="none" strike="noStrike" dirty="0" err="1">
                <a:solidFill>
                  <a:srgbClr val="222222"/>
                </a:solidFill>
                <a:effectLst/>
                <a:latin typeface="Arial" panose="020B0604020202020204" pitchFamily="34" charset="0"/>
              </a:rPr>
              <a:t>routledge</a:t>
            </a:r>
            <a:r>
              <a:rPr lang="en-GB" sz="2800" b="0" i="0" u="none" strike="noStrike" dirty="0">
                <a:solidFill>
                  <a:srgbClr val="222222"/>
                </a:solidFill>
                <a:effectLst/>
                <a:latin typeface="Arial" panose="020B0604020202020204" pitchFamily="34" charset="0"/>
              </a:rPr>
              <a:t>.</a:t>
            </a:r>
            <a:endParaRPr lang="en-US" dirty="0"/>
          </a:p>
        </p:txBody>
      </p:sp>
      <p:sp>
        <p:nvSpPr>
          <p:cNvPr id="4" name="Slide Number Placeholder 3"/>
          <p:cNvSpPr>
            <a:spLocks noGrp="1"/>
          </p:cNvSpPr>
          <p:nvPr>
            <p:ph type="sldNum" sz="quarter" idx="5"/>
          </p:nvPr>
        </p:nvSpPr>
        <p:spPr/>
        <p:txBody>
          <a:bodyPr/>
          <a:lstStyle/>
          <a:p>
            <a:fld id="{DB27D75E-44BB-1E4F-A135-CA1965F2F3E2}" type="slidenum">
              <a:rPr lang="en-US" smtClean="0"/>
              <a:t>5</a:t>
            </a:fld>
            <a:endParaRPr lang="en-US"/>
          </a:p>
        </p:txBody>
      </p:sp>
    </p:spTree>
    <p:extLst>
      <p:ext uri="{BB962C8B-B14F-4D97-AF65-F5344CB8AC3E}">
        <p14:creationId xmlns:p14="http://schemas.microsoft.com/office/powerpoint/2010/main" val="3945051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GalliardStd"/>
              </a:rPr>
              <a:t>Mill, J. S. (1848). </a:t>
            </a:r>
            <a:r>
              <a:rPr lang="en-GB" sz="1800" i="1" dirty="0">
                <a:effectLst/>
                <a:latin typeface="GalliardStd"/>
              </a:rPr>
              <a:t>Principles of political economy: With some of their applications to social philosophy </a:t>
            </a:r>
            <a:r>
              <a:rPr lang="en-GB" sz="1800" dirty="0">
                <a:effectLst/>
                <a:latin typeface="GalliardStd"/>
              </a:rPr>
              <a:t>(Vol. 1).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GalliardStd"/>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GalliardStd"/>
              </a:rPr>
              <a:t>Schumpeter, J. A. (1939). </a:t>
            </a:r>
            <a:r>
              <a:rPr lang="en-GB" sz="1800" i="1" dirty="0">
                <a:effectLst/>
                <a:latin typeface="GalliardStd"/>
              </a:rPr>
              <a:t>Business cycles </a:t>
            </a:r>
            <a:r>
              <a:rPr lang="en-GB" sz="1800" dirty="0">
                <a:effectLst/>
                <a:latin typeface="GalliardStd"/>
              </a:rPr>
              <a:t>(Vol. 1, pp. 161–174). McGraw-Hill. </a:t>
            </a:r>
            <a:endParaRPr lang="en-GB" sz="2800" dirty="0"/>
          </a:p>
          <a:p>
            <a:endParaRPr lang="en-US" dirty="0"/>
          </a:p>
        </p:txBody>
      </p:sp>
      <p:sp>
        <p:nvSpPr>
          <p:cNvPr id="4" name="Slide Number Placeholder 3"/>
          <p:cNvSpPr>
            <a:spLocks noGrp="1"/>
          </p:cNvSpPr>
          <p:nvPr>
            <p:ph type="sldNum" sz="quarter" idx="5"/>
          </p:nvPr>
        </p:nvSpPr>
        <p:spPr/>
        <p:txBody>
          <a:bodyPr/>
          <a:lstStyle/>
          <a:p>
            <a:fld id="{DB27D75E-44BB-1E4F-A135-CA1965F2F3E2}" type="slidenum">
              <a:rPr lang="en-US" smtClean="0"/>
              <a:t>6</a:t>
            </a:fld>
            <a:endParaRPr lang="en-US"/>
          </a:p>
        </p:txBody>
      </p:sp>
    </p:spTree>
    <p:extLst>
      <p:ext uri="{BB962C8B-B14F-4D97-AF65-F5344CB8AC3E}">
        <p14:creationId xmlns:p14="http://schemas.microsoft.com/office/powerpoint/2010/main" val="10717729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u="none" strike="noStrike" dirty="0">
                <a:solidFill>
                  <a:srgbClr val="222222"/>
                </a:solidFill>
                <a:effectLst/>
                <a:latin typeface="Arial" panose="020B0604020202020204" pitchFamily="34" charset="0"/>
              </a:rPr>
              <a:t>Oviatt, B. M., &amp; McDougall, P. P. (2018). Toward a theory of international new ventures. </a:t>
            </a:r>
            <a:r>
              <a:rPr lang="en-GB" b="0" i="1" u="none" strike="noStrike" dirty="0">
                <a:solidFill>
                  <a:srgbClr val="222222"/>
                </a:solidFill>
                <a:effectLst/>
                <a:latin typeface="Arial" panose="020B0604020202020204" pitchFamily="34" charset="0"/>
              </a:rPr>
              <a:t>International Entrepreneurship: The Pursuit of Opportunities across National Borders</a:t>
            </a:r>
            <a:r>
              <a:rPr lang="en-GB" b="0" i="0" u="none" strike="noStrike" dirty="0">
                <a:solidFill>
                  <a:srgbClr val="222222"/>
                </a:solidFill>
                <a:effectLst/>
                <a:latin typeface="Arial" panose="020B0604020202020204" pitchFamily="34" charset="0"/>
              </a:rPr>
              <a:t>, 31-57.</a:t>
            </a:r>
            <a:endParaRPr lang="en-US" dirty="0"/>
          </a:p>
        </p:txBody>
      </p:sp>
      <p:sp>
        <p:nvSpPr>
          <p:cNvPr id="4" name="Slide Number Placeholder 3"/>
          <p:cNvSpPr>
            <a:spLocks noGrp="1"/>
          </p:cNvSpPr>
          <p:nvPr>
            <p:ph type="sldNum" sz="quarter" idx="5"/>
          </p:nvPr>
        </p:nvSpPr>
        <p:spPr/>
        <p:txBody>
          <a:bodyPr/>
          <a:lstStyle/>
          <a:p>
            <a:fld id="{DB27D75E-44BB-1E4F-A135-CA1965F2F3E2}" type="slidenum">
              <a:rPr lang="en-US" smtClean="0"/>
              <a:t>8</a:t>
            </a:fld>
            <a:endParaRPr lang="en-US"/>
          </a:p>
        </p:txBody>
      </p:sp>
    </p:spTree>
    <p:extLst>
      <p:ext uri="{BB962C8B-B14F-4D97-AF65-F5344CB8AC3E}">
        <p14:creationId xmlns:p14="http://schemas.microsoft.com/office/powerpoint/2010/main" val="41458525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i="0" u="none" strike="noStrike" dirty="0">
              <a:solidFill>
                <a:srgbClr val="222222"/>
              </a:solidFill>
              <a:effectLst/>
              <a:latin typeface="Arial" panose="020B0604020202020204" pitchFamily="34" charset="0"/>
            </a:endParaRPr>
          </a:p>
          <a:p>
            <a:r>
              <a:rPr lang="en-GB" b="0" i="0" u="none" strike="noStrike" dirty="0">
                <a:solidFill>
                  <a:srgbClr val="222222"/>
                </a:solidFill>
                <a:effectLst/>
                <a:latin typeface="Arial" panose="020B0604020202020204" pitchFamily="34" charset="0"/>
              </a:rPr>
              <a:t>Costales, E., &amp; Zeyen, A. (2022). Social capital and the morphogenesis of actors: lessons from international social entrepreneurs. </a:t>
            </a:r>
            <a:r>
              <a:rPr lang="en-GB" b="0" i="1" u="none" strike="noStrike">
                <a:solidFill>
                  <a:srgbClr val="222222"/>
                </a:solidFill>
                <a:effectLst/>
                <a:latin typeface="Arial" panose="020B0604020202020204" pitchFamily="34" charset="0"/>
              </a:rPr>
              <a:t>The International Dimension of Entrepreneurial Decision-Making: Cultures, Contexts, and Behaviours</a:t>
            </a:r>
            <a:r>
              <a:rPr lang="en-GB" b="0" i="0" u="none" strike="noStrike">
                <a:solidFill>
                  <a:srgbClr val="222222"/>
                </a:solidFill>
                <a:effectLst/>
                <a:latin typeface="Arial" panose="020B0604020202020204" pitchFamily="34" charset="0"/>
              </a:rPr>
              <a:t>, 193-222.</a:t>
            </a:r>
          </a:p>
          <a:p>
            <a:endParaRPr lang="en-GB" b="0" i="0" u="none" strike="noStrike">
              <a:solidFill>
                <a:srgbClr val="222222"/>
              </a:solidFill>
              <a:effectLst/>
              <a:latin typeface="Arial" panose="020B0604020202020204" pitchFamily="34" charset="0"/>
            </a:endParaRPr>
          </a:p>
          <a:p>
            <a:r>
              <a:rPr lang="en-GB" b="0" i="0" u="none" strike="noStrike" dirty="0">
                <a:solidFill>
                  <a:srgbClr val="222222"/>
                </a:solidFill>
                <a:effectLst/>
                <a:latin typeface="Arial" panose="020B0604020202020204" pitchFamily="34" charset="0"/>
              </a:rPr>
              <a:t>Oviatt, B. M., &amp; McDougall, P. P. (2018). Toward a theory of international new ventures. </a:t>
            </a:r>
            <a:r>
              <a:rPr lang="en-GB" b="0" i="1" u="none" strike="noStrike" dirty="0">
                <a:solidFill>
                  <a:srgbClr val="222222"/>
                </a:solidFill>
                <a:effectLst/>
                <a:latin typeface="Arial" panose="020B0604020202020204" pitchFamily="34" charset="0"/>
              </a:rPr>
              <a:t>International Entrepreneurship: The Pursuit of Opportunities across National Borders</a:t>
            </a:r>
            <a:r>
              <a:rPr lang="en-GB" b="0" i="0" u="none" strike="noStrike" dirty="0">
                <a:solidFill>
                  <a:srgbClr val="222222"/>
                </a:solidFill>
                <a:effectLst/>
                <a:latin typeface="Arial" panose="020B0604020202020204" pitchFamily="34" charset="0"/>
              </a:rPr>
              <a:t>, 31-57.</a:t>
            </a:r>
            <a:endParaRPr lang="en-US" dirty="0"/>
          </a:p>
        </p:txBody>
      </p:sp>
      <p:sp>
        <p:nvSpPr>
          <p:cNvPr id="4" name="Slide Number Placeholder 3"/>
          <p:cNvSpPr>
            <a:spLocks noGrp="1"/>
          </p:cNvSpPr>
          <p:nvPr>
            <p:ph type="sldNum" sz="quarter" idx="5"/>
          </p:nvPr>
        </p:nvSpPr>
        <p:spPr/>
        <p:txBody>
          <a:bodyPr/>
          <a:lstStyle/>
          <a:p>
            <a:fld id="{DB27D75E-44BB-1E4F-A135-CA1965F2F3E2}" type="slidenum">
              <a:rPr lang="en-US" smtClean="0"/>
              <a:t>9</a:t>
            </a:fld>
            <a:endParaRPr lang="en-US"/>
          </a:p>
        </p:txBody>
      </p:sp>
    </p:spTree>
    <p:extLst>
      <p:ext uri="{BB962C8B-B14F-4D97-AF65-F5344CB8AC3E}">
        <p14:creationId xmlns:p14="http://schemas.microsoft.com/office/powerpoint/2010/main" val="10200934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GB"/>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1F1126CD-3B43-684E-B0D4-098A4B3C9D57}" type="datetimeFigureOut">
              <a:rPr lang="en-US" smtClean="0"/>
              <a:t>9/24/2024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2679653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GB"/>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1126CD-3B43-684E-B0D4-098A4B3C9D57}" type="datetimeFigureOut">
              <a:rPr lang="en-US" smtClean="0"/>
              <a:t>9/24/2024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776653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GB"/>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1F1126CD-3B43-684E-B0D4-098A4B3C9D57}" type="datetimeFigureOut">
              <a:rPr lang="en-US" smtClean="0"/>
              <a:t>9/24/2024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19373049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1F1126CD-3B43-684E-B0D4-098A4B3C9D57}" type="datetimeFigureOut">
              <a:rPr lang="en-US" smtClean="0"/>
              <a:t>9/24/2024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3515691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1F1126CD-3B43-684E-B0D4-098A4B3C9D57}" type="datetimeFigureOut">
              <a:rPr lang="en-US" smtClean="0"/>
              <a:t>9/24/2024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4152587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1F1126CD-3B43-684E-B0D4-098A4B3C9D57}" type="datetimeFigureOut">
              <a:rPr lang="en-US" smtClean="0"/>
              <a:t>9/24/2024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4198095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1126CD-3B43-684E-B0D4-098A4B3C9D57}" type="datetimeFigureOut">
              <a:rPr lang="en-US" smtClean="0"/>
              <a:t>9/24/2024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36603530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GB"/>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1F1126CD-3B43-684E-B0D4-098A4B3C9D57}" type="datetimeFigureOut">
              <a:rPr lang="en-US" smtClean="0"/>
              <a:t>9/24/2024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238736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GB"/>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GB"/>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1F1126CD-3B43-684E-B0D4-098A4B3C9D57}" type="datetimeFigureOut">
              <a:rPr lang="en-US" smtClean="0"/>
              <a:t>9/24/2024</a:t>
            </a:fld>
            <a:endParaRPr lang="en-US"/>
          </a:p>
        </p:txBody>
      </p:sp>
      <p:sp>
        <p:nvSpPr>
          <p:cNvPr id="6" name="Footer Placeholder 5"/>
          <p:cNvSpPr>
            <a:spLocks noGrp="1"/>
          </p:cNvSpPr>
          <p:nvPr>
            <p:ph type="ftr" sz="quarter" idx="11"/>
          </p:nvPr>
        </p:nvSpPr>
        <p:spPr>
          <a:xfrm>
            <a:off x="590396" y="6041362"/>
            <a:ext cx="3295413" cy="365125"/>
          </a:xfrm>
        </p:spPr>
        <p:txBody>
          <a:bodyPr/>
          <a:lstStyle/>
          <a:p>
            <a:endParaRPr lang="en-US"/>
          </a:p>
        </p:txBody>
      </p:sp>
      <p:sp>
        <p:nvSpPr>
          <p:cNvPr id="7" name="Slide Number Placeholder 6"/>
          <p:cNvSpPr>
            <a:spLocks noGrp="1"/>
          </p:cNvSpPr>
          <p:nvPr>
            <p:ph type="sldNum" sz="quarter" idx="12"/>
          </p:nvPr>
        </p:nvSpPr>
        <p:spPr>
          <a:xfrm>
            <a:off x="4862689" y="5915888"/>
            <a:ext cx="1062155" cy="490599"/>
          </a:xfrm>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2851706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GB"/>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GB"/>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1F1126CD-3B43-684E-B0D4-098A4B3C9D57}" type="datetimeFigureOut">
              <a:rPr lang="en-US" smtClean="0"/>
              <a:t>9/24/2024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28554551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GB"/>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GB"/>
              <a:t>Click to edit Master text styles</a:t>
            </a:r>
          </a:p>
        </p:txBody>
      </p:sp>
      <p:sp>
        <p:nvSpPr>
          <p:cNvPr id="4" name="Date Placeholder 3"/>
          <p:cNvSpPr>
            <a:spLocks noGrp="1"/>
          </p:cNvSpPr>
          <p:nvPr>
            <p:ph type="dt" sz="half" idx="10"/>
          </p:nvPr>
        </p:nvSpPr>
        <p:spPr/>
        <p:txBody>
          <a:bodyPr/>
          <a:lstStyle/>
          <a:p>
            <a:fld id="{1F1126CD-3B43-684E-B0D4-098A4B3C9D57}" type="datetimeFigureOut">
              <a:rPr lang="en-US" smtClean="0"/>
              <a:t>9/24/2024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28257399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GB"/>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GB"/>
              <a:t>Click to edit Master text styles</a:t>
            </a:r>
          </a:p>
        </p:txBody>
      </p:sp>
      <p:sp>
        <p:nvSpPr>
          <p:cNvPr id="2" name="Date Placeholder 1"/>
          <p:cNvSpPr>
            <a:spLocks noGrp="1"/>
          </p:cNvSpPr>
          <p:nvPr>
            <p:ph type="dt" sz="half" idx="10"/>
          </p:nvPr>
        </p:nvSpPr>
        <p:spPr/>
        <p:txBody>
          <a:bodyPr/>
          <a:lstStyle/>
          <a:p>
            <a:fld id="{1F1126CD-3B43-684E-B0D4-098A4B3C9D57}" type="datetimeFigureOut">
              <a:rPr lang="en-US" smtClean="0"/>
              <a:t>9/24/2024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16134241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1126CD-3B43-684E-B0D4-098A4B3C9D57}" type="datetimeFigureOut">
              <a:rPr lang="en-US" smtClean="0"/>
              <a:t>9/24/2024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28273214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1126CD-3B43-684E-B0D4-098A4B3C9D57}" type="datetimeFigureOut">
              <a:rPr lang="en-US" smtClean="0"/>
              <a:t>9/24/2024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27387250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ntents Slide">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1130005" y="1226854"/>
            <a:ext cx="7220712" cy="739353"/>
          </a:xfrm>
        </p:spPr>
        <p:txBody>
          <a:bodyPr lIns="0" tIns="0" rIns="0" bIns="0" anchor="t" anchorCtr="0"/>
          <a:lstStyle>
            <a:lvl1pPr>
              <a:defRPr b="1" i="0">
                <a:solidFill>
                  <a:srgbClr val="606EB2"/>
                </a:solidFill>
                <a:latin typeface="Antonio" charset="0"/>
                <a:ea typeface="Antonio" charset="0"/>
                <a:cs typeface="Antonio" charset="0"/>
              </a:defRPr>
            </a:lvl1pPr>
          </a:lstStyle>
          <a:p>
            <a:r>
              <a:rPr lang="en-GB" dirty="0"/>
              <a:t>Contents slide</a:t>
            </a:r>
            <a:endParaRPr lang="en-US" dirty="0"/>
          </a:p>
        </p:txBody>
      </p:sp>
      <p:sp>
        <p:nvSpPr>
          <p:cNvPr id="11" name="Content Placeholder 2"/>
          <p:cNvSpPr>
            <a:spLocks noGrp="1"/>
          </p:cNvSpPr>
          <p:nvPr>
            <p:ph idx="1"/>
          </p:nvPr>
        </p:nvSpPr>
        <p:spPr>
          <a:xfrm>
            <a:off x="1130005" y="2359400"/>
            <a:ext cx="9387840" cy="3296602"/>
          </a:xfrm>
        </p:spPr>
        <p:txBody>
          <a:bodyPr lIns="0" tIns="0" rIns="0" bIns="0"/>
          <a:lstStyle>
            <a:lvl1pPr marL="0" indent="0">
              <a:buClr>
                <a:srgbClr val="00B388"/>
              </a:buClr>
              <a:buNone/>
              <a:defRPr b="0" i="0">
                <a:latin typeface="Work Sans" charset="0"/>
                <a:ea typeface="Work Sans" charset="0"/>
                <a:cs typeface="Work Sans" charset="0"/>
              </a:defRPr>
            </a:lvl1pPr>
            <a:lvl2pPr marL="457200" indent="0">
              <a:buClr>
                <a:srgbClr val="00B388"/>
              </a:buClr>
              <a:buNone/>
              <a:defRPr b="0" i="0">
                <a:latin typeface="Work Sans" charset="0"/>
                <a:ea typeface="Work Sans" charset="0"/>
                <a:cs typeface="Work Sans" charset="0"/>
              </a:defRPr>
            </a:lvl2pPr>
            <a:lvl3pPr marL="914400" indent="0">
              <a:buClr>
                <a:srgbClr val="00B388"/>
              </a:buClr>
              <a:buNone/>
              <a:defRPr b="0" i="0">
                <a:latin typeface="Work Sans" charset="0"/>
                <a:ea typeface="Work Sans" charset="0"/>
                <a:cs typeface="Work Sans" charset="0"/>
              </a:defRPr>
            </a:lvl3pPr>
            <a:lvl4pPr marL="1371600" indent="0">
              <a:buClr>
                <a:srgbClr val="00B388"/>
              </a:buClr>
              <a:buNone/>
              <a:defRPr b="0" i="0">
                <a:latin typeface="Work Sans" charset="0"/>
                <a:ea typeface="Work Sans" charset="0"/>
                <a:cs typeface="Work Sans" charset="0"/>
              </a:defRPr>
            </a:lvl4pPr>
            <a:lvl5pPr marL="1828800" indent="0">
              <a:buClr>
                <a:srgbClr val="00B388"/>
              </a:buClr>
              <a:buNone/>
              <a:defRPr b="0" i="0">
                <a:latin typeface="Work Sans" charset="0"/>
                <a:ea typeface="Work Sans" charset="0"/>
                <a:cs typeface="Work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5"/>
            <a:ext cx="2194398" cy="555469"/>
          </a:xfrm>
          <a:prstGeom prst="rect">
            <a:avLst/>
          </a:prstGeom>
        </p:spPr>
      </p:pic>
      <p:sp>
        <p:nvSpPr>
          <p:cNvPr id="13" name="Rectangle 12"/>
          <p:cNvSpPr/>
          <p:nvPr userDrawn="1"/>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181963479"/>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21F6B-D976-B618-FAE9-03C38CF1155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D594982C-41D9-676F-C580-4967D2CC51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B5A13161-E83C-2389-3151-6CC6C29893E1}"/>
              </a:ext>
            </a:extLst>
          </p:cNvPr>
          <p:cNvSpPr>
            <a:spLocks noGrp="1"/>
          </p:cNvSpPr>
          <p:nvPr>
            <p:ph type="dt" sz="half" idx="10"/>
          </p:nvPr>
        </p:nvSpPr>
        <p:spPr/>
        <p:txBody>
          <a:bodyPr/>
          <a:lstStyle/>
          <a:p>
            <a:fld id="{1F1126CD-3B43-684E-B0D4-098A4B3C9D57}" type="datetimeFigureOut">
              <a:rPr lang="en-US" smtClean="0"/>
              <a:t>9/24/2024</a:t>
            </a:fld>
            <a:endParaRPr lang="en-US"/>
          </a:p>
        </p:txBody>
      </p:sp>
      <p:sp>
        <p:nvSpPr>
          <p:cNvPr id="5" name="Footer Placeholder 4">
            <a:extLst>
              <a:ext uri="{FF2B5EF4-FFF2-40B4-BE49-F238E27FC236}">
                <a16:creationId xmlns:a16="http://schemas.microsoft.com/office/drawing/2014/main" id="{2D49F062-E0C3-2C10-4E67-8DA3A2BC81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384E44-909C-B729-10C0-0288C6F45B02}"/>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21246955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0B7F0-B402-DDFB-6F8C-0DDF7A3BB5D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E241AF9-B146-D572-4AEA-938B8F116A0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095E07-71A7-E487-19F4-14A65A151295}"/>
              </a:ext>
            </a:extLst>
          </p:cNvPr>
          <p:cNvSpPr>
            <a:spLocks noGrp="1"/>
          </p:cNvSpPr>
          <p:nvPr>
            <p:ph type="dt" sz="half" idx="10"/>
          </p:nvPr>
        </p:nvSpPr>
        <p:spPr/>
        <p:txBody>
          <a:bodyPr/>
          <a:lstStyle/>
          <a:p>
            <a:fld id="{1F1126CD-3B43-684E-B0D4-098A4B3C9D57}" type="datetimeFigureOut">
              <a:rPr lang="en-US" smtClean="0"/>
              <a:t>9/24/2024</a:t>
            </a:fld>
            <a:endParaRPr lang="en-US"/>
          </a:p>
        </p:txBody>
      </p:sp>
      <p:sp>
        <p:nvSpPr>
          <p:cNvPr id="5" name="Footer Placeholder 4">
            <a:extLst>
              <a:ext uri="{FF2B5EF4-FFF2-40B4-BE49-F238E27FC236}">
                <a16:creationId xmlns:a16="http://schemas.microsoft.com/office/drawing/2014/main" id="{5ABCDC55-65EB-C558-F599-1743B4AAAD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F57E45-68BB-774F-2A26-4319DD5CE7A4}"/>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19573051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D42E5-572F-CB1E-9FD9-E4D3A1FEF5B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CBE17054-0356-BBE1-5112-8DAB38CCF1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AECF8CD-EFFA-2594-31FF-2BC70E303CC1}"/>
              </a:ext>
            </a:extLst>
          </p:cNvPr>
          <p:cNvSpPr>
            <a:spLocks noGrp="1"/>
          </p:cNvSpPr>
          <p:nvPr>
            <p:ph type="dt" sz="half" idx="10"/>
          </p:nvPr>
        </p:nvSpPr>
        <p:spPr/>
        <p:txBody>
          <a:bodyPr/>
          <a:lstStyle/>
          <a:p>
            <a:fld id="{1F1126CD-3B43-684E-B0D4-098A4B3C9D57}" type="datetimeFigureOut">
              <a:rPr lang="en-US" smtClean="0"/>
              <a:t>9/24/2024</a:t>
            </a:fld>
            <a:endParaRPr lang="en-US"/>
          </a:p>
        </p:txBody>
      </p:sp>
      <p:sp>
        <p:nvSpPr>
          <p:cNvPr id="5" name="Footer Placeholder 4">
            <a:extLst>
              <a:ext uri="{FF2B5EF4-FFF2-40B4-BE49-F238E27FC236}">
                <a16:creationId xmlns:a16="http://schemas.microsoft.com/office/drawing/2014/main" id="{A55D8AF8-C30A-0D85-B3D1-ACBFC0426A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9F66BC-98E8-20E2-B654-2051BAE0BECA}"/>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28050240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6968C-3483-31F6-80E1-8A1E8953011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DEEDE37-65CB-FB04-36D6-224DFEFB380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8AD2E50-E3A4-F242-D523-A90041034F8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F2D0C6B-8FB6-A423-5582-D4C90FAAEC56}"/>
              </a:ext>
            </a:extLst>
          </p:cNvPr>
          <p:cNvSpPr>
            <a:spLocks noGrp="1"/>
          </p:cNvSpPr>
          <p:nvPr>
            <p:ph type="dt" sz="half" idx="10"/>
          </p:nvPr>
        </p:nvSpPr>
        <p:spPr/>
        <p:txBody>
          <a:bodyPr/>
          <a:lstStyle/>
          <a:p>
            <a:fld id="{1F1126CD-3B43-684E-B0D4-098A4B3C9D57}" type="datetimeFigureOut">
              <a:rPr lang="en-US" smtClean="0"/>
              <a:t>9/24/2024</a:t>
            </a:fld>
            <a:endParaRPr lang="en-US"/>
          </a:p>
        </p:txBody>
      </p:sp>
      <p:sp>
        <p:nvSpPr>
          <p:cNvPr id="6" name="Footer Placeholder 5">
            <a:extLst>
              <a:ext uri="{FF2B5EF4-FFF2-40B4-BE49-F238E27FC236}">
                <a16:creationId xmlns:a16="http://schemas.microsoft.com/office/drawing/2014/main" id="{256BF46D-80A2-0DFC-EF4A-CAE5F40067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B0C132-3B16-E446-3595-E1F4715C5BFC}"/>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35414909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B42D0-42AA-FAEC-BD27-430930824F6A}"/>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3B6C94A-7C99-61F4-1FA8-169E6D717D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31212ED-E2FC-762C-BD2B-C0A706B3A3E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979800BD-C51F-2D50-DA5C-1742B946F7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29BD09A-DEF1-E088-7175-4AC8F97D8D4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C409F108-88C0-1839-2F81-FE88C9AB8533}"/>
              </a:ext>
            </a:extLst>
          </p:cNvPr>
          <p:cNvSpPr>
            <a:spLocks noGrp="1"/>
          </p:cNvSpPr>
          <p:nvPr>
            <p:ph type="dt" sz="half" idx="10"/>
          </p:nvPr>
        </p:nvSpPr>
        <p:spPr/>
        <p:txBody>
          <a:bodyPr/>
          <a:lstStyle/>
          <a:p>
            <a:fld id="{1F1126CD-3B43-684E-B0D4-098A4B3C9D57}" type="datetimeFigureOut">
              <a:rPr lang="en-US" smtClean="0"/>
              <a:t>9/24/2024</a:t>
            </a:fld>
            <a:endParaRPr lang="en-US"/>
          </a:p>
        </p:txBody>
      </p:sp>
      <p:sp>
        <p:nvSpPr>
          <p:cNvPr id="8" name="Footer Placeholder 7">
            <a:extLst>
              <a:ext uri="{FF2B5EF4-FFF2-40B4-BE49-F238E27FC236}">
                <a16:creationId xmlns:a16="http://schemas.microsoft.com/office/drawing/2014/main" id="{1C782EDF-ADE6-0A91-632A-61575FCE54E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A57BFF3-3F86-A2AF-6CB6-07DA93EDA6F8}"/>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27270470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F2655-61E9-EEE2-A813-9625C9C010A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2CBA627F-702F-4D9E-E939-CAC1BB72690F}"/>
              </a:ext>
            </a:extLst>
          </p:cNvPr>
          <p:cNvSpPr>
            <a:spLocks noGrp="1"/>
          </p:cNvSpPr>
          <p:nvPr>
            <p:ph type="dt" sz="half" idx="10"/>
          </p:nvPr>
        </p:nvSpPr>
        <p:spPr/>
        <p:txBody>
          <a:bodyPr/>
          <a:lstStyle/>
          <a:p>
            <a:fld id="{1F1126CD-3B43-684E-B0D4-098A4B3C9D57}" type="datetimeFigureOut">
              <a:rPr lang="en-US" smtClean="0"/>
              <a:t>9/24/2024</a:t>
            </a:fld>
            <a:endParaRPr lang="en-US"/>
          </a:p>
        </p:txBody>
      </p:sp>
      <p:sp>
        <p:nvSpPr>
          <p:cNvPr id="4" name="Footer Placeholder 3">
            <a:extLst>
              <a:ext uri="{FF2B5EF4-FFF2-40B4-BE49-F238E27FC236}">
                <a16:creationId xmlns:a16="http://schemas.microsoft.com/office/drawing/2014/main" id="{3E80F8E1-D837-DC5B-7757-BC20EFC14D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3CF4476-F6B4-07E8-EEC0-C6B975AD8798}"/>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14221990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F29609-C4B3-F7AC-92E1-4EC827393B4C}"/>
              </a:ext>
            </a:extLst>
          </p:cNvPr>
          <p:cNvSpPr>
            <a:spLocks noGrp="1"/>
          </p:cNvSpPr>
          <p:nvPr>
            <p:ph type="dt" sz="half" idx="10"/>
          </p:nvPr>
        </p:nvSpPr>
        <p:spPr/>
        <p:txBody>
          <a:bodyPr/>
          <a:lstStyle/>
          <a:p>
            <a:fld id="{1F1126CD-3B43-684E-B0D4-098A4B3C9D57}" type="datetimeFigureOut">
              <a:rPr lang="en-US" smtClean="0"/>
              <a:t>9/24/2024</a:t>
            </a:fld>
            <a:endParaRPr lang="en-US"/>
          </a:p>
        </p:txBody>
      </p:sp>
      <p:sp>
        <p:nvSpPr>
          <p:cNvPr id="3" name="Footer Placeholder 2">
            <a:extLst>
              <a:ext uri="{FF2B5EF4-FFF2-40B4-BE49-F238E27FC236}">
                <a16:creationId xmlns:a16="http://schemas.microsoft.com/office/drawing/2014/main" id="{8088C00B-9EB9-D0E3-7085-A8B9510A686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BDDD02-3207-358C-79A2-B72EB60184F2}"/>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22579274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31405-DBE7-9043-E989-A1452698B03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CD31F68-40FD-EBE7-CF17-59FCA1342F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8E28F127-B5F1-F6E8-0A18-1781842446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2B96427-CA47-A836-4D24-7A33E699F73C}"/>
              </a:ext>
            </a:extLst>
          </p:cNvPr>
          <p:cNvSpPr>
            <a:spLocks noGrp="1"/>
          </p:cNvSpPr>
          <p:nvPr>
            <p:ph type="dt" sz="half" idx="10"/>
          </p:nvPr>
        </p:nvSpPr>
        <p:spPr/>
        <p:txBody>
          <a:bodyPr/>
          <a:lstStyle/>
          <a:p>
            <a:fld id="{1F1126CD-3B43-684E-B0D4-098A4B3C9D57}" type="datetimeFigureOut">
              <a:rPr lang="en-US" smtClean="0"/>
              <a:t>9/24/2024</a:t>
            </a:fld>
            <a:endParaRPr lang="en-US"/>
          </a:p>
        </p:txBody>
      </p:sp>
      <p:sp>
        <p:nvSpPr>
          <p:cNvPr id="6" name="Footer Placeholder 5">
            <a:extLst>
              <a:ext uri="{FF2B5EF4-FFF2-40B4-BE49-F238E27FC236}">
                <a16:creationId xmlns:a16="http://schemas.microsoft.com/office/drawing/2014/main" id="{E365C915-7AD4-AB22-9B60-8471897FCC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561D5C-D204-056B-5077-FC815862063D}"/>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38296660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F12A8-2C9B-043A-DBCF-A588C6175E2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E7CBBA7-B3E2-EEBD-4AA1-A3DDC9CD0C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B339339-FF4D-8A8C-6DC6-FDB54BA35D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5FC9D76-07E1-1B91-2740-FEB4E232C87C}"/>
              </a:ext>
            </a:extLst>
          </p:cNvPr>
          <p:cNvSpPr>
            <a:spLocks noGrp="1"/>
          </p:cNvSpPr>
          <p:nvPr>
            <p:ph type="dt" sz="half" idx="10"/>
          </p:nvPr>
        </p:nvSpPr>
        <p:spPr/>
        <p:txBody>
          <a:bodyPr/>
          <a:lstStyle/>
          <a:p>
            <a:fld id="{1F1126CD-3B43-684E-B0D4-098A4B3C9D57}" type="datetimeFigureOut">
              <a:rPr lang="en-US" smtClean="0"/>
              <a:t>9/24/2024</a:t>
            </a:fld>
            <a:endParaRPr lang="en-US"/>
          </a:p>
        </p:txBody>
      </p:sp>
      <p:sp>
        <p:nvSpPr>
          <p:cNvPr id="6" name="Footer Placeholder 5">
            <a:extLst>
              <a:ext uri="{FF2B5EF4-FFF2-40B4-BE49-F238E27FC236}">
                <a16:creationId xmlns:a16="http://schemas.microsoft.com/office/drawing/2014/main" id="{96625844-2D8E-B8A5-F46F-02E97F0CCC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F83D6C-0BB2-47C6-84F7-CBD0158431BA}"/>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33996790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90473-DE31-1433-3370-FC1FF55238C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1293905-4D86-7454-D42E-41121043CB1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0C58EA0-7573-C637-E744-B1B7D9250D80}"/>
              </a:ext>
            </a:extLst>
          </p:cNvPr>
          <p:cNvSpPr>
            <a:spLocks noGrp="1"/>
          </p:cNvSpPr>
          <p:nvPr>
            <p:ph type="dt" sz="half" idx="10"/>
          </p:nvPr>
        </p:nvSpPr>
        <p:spPr/>
        <p:txBody>
          <a:bodyPr/>
          <a:lstStyle/>
          <a:p>
            <a:fld id="{1F1126CD-3B43-684E-B0D4-098A4B3C9D57}" type="datetimeFigureOut">
              <a:rPr lang="en-US" smtClean="0"/>
              <a:t>9/24/2024</a:t>
            </a:fld>
            <a:endParaRPr lang="en-US"/>
          </a:p>
        </p:txBody>
      </p:sp>
      <p:sp>
        <p:nvSpPr>
          <p:cNvPr id="5" name="Footer Placeholder 4">
            <a:extLst>
              <a:ext uri="{FF2B5EF4-FFF2-40B4-BE49-F238E27FC236}">
                <a16:creationId xmlns:a16="http://schemas.microsoft.com/office/drawing/2014/main" id="{BF1D4FCD-D1C7-0000-7305-2F9E2EE39D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7409E1-9873-30D0-6AC7-7AA99AE4AE4F}"/>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7538070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BC387D-00F7-19CA-942F-9C394FA82DAB}"/>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92BD9DE-4045-6350-F64F-C5DEFCFB7F2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F78BD16-EA02-F2EE-9152-A13D9999FBE6}"/>
              </a:ext>
            </a:extLst>
          </p:cNvPr>
          <p:cNvSpPr>
            <a:spLocks noGrp="1"/>
          </p:cNvSpPr>
          <p:nvPr>
            <p:ph type="dt" sz="half" idx="10"/>
          </p:nvPr>
        </p:nvSpPr>
        <p:spPr/>
        <p:txBody>
          <a:bodyPr/>
          <a:lstStyle/>
          <a:p>
            <a:fld id="{1F1126CD-3B43-684E-B0D4-098A4B3C9D57}" type="datetimeFigureOut">
              <a:rPr lang="en-US" smtClean="0"/>
              <a:t>9/24/2024</a:t>
            </a:fld>
            <a:endParaRPr lang="en-US"/>
          </a:p>
        </p:txBody>
      </p:sp>
      <p:sp>
        <p:nvSpPr>
          <p:cNvPr id="5" name="Footer Placeholder 4">
            <a:extLst>
              <a:ext uri="{FF2B5EF4-FFF2-40B4-BE49-F238E27FC236}">
                <a16:creationId xmlns:a16="http://schemas.microsoft.com/office/drawing/2014/main" id="{9220EA51-AB37-400C-B0E6-25308C0C4C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8AAA87-FAF4-D008-41BE-27B5547E616A}"/>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26143630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Contents Slide">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1130005" y="1226854"/>
            <a:ext cx="7220712" cy="739353"/>
          </a:xfrm>
        </p:spPr>
        <p:txBody>
          <a:bodyPr lIns="0" tIns="0" rIns="0" bIns="0" anchor="t" anchorCtr="0"/>
          <a:lstStyle>
            <a:lvl1pPr>
              <a:defRPr b="1" i="0">
                <a:solidFill>
                  <a:srgbClr val="606EB2"/>
                </a:solidFill>
                <a:latin typeface="Antonio" charset="0"/>
                <a:ea typeface="Antonio" charset="0"/>
                <a:cs typeface="Antonio" charset="0"/>
              </a:defRPr>
            </a:lvl1pPr>
          </a:lstStyle>
          <a:p>
            <a:r>
              <a:rPr lang="en-GB" dirty="0"/>
              <a:t>Contents slide</a:t>
            </a:r>
            <a:endParaRPr lang="en-US" dirty="0"/>
          </a:p>
        </p:txBody>
      </p:sp>
      <p:sp>
        <p:nvSpPr>
          <p:cNvPr id="11" name="Content Placeholder 2"/>
          <p:cNvSpPr>
            <a:spLocks noGrp="1"/>
          </p:cNvSpPr>
          <p:nvPr>
            <p:ph idx="1"/>
          </p:nvPr>
        </p:nvSpPr>
        <p:spPr>
          <a:xfrm>
            <a:off x="1130005" y="2359400"/>
            <a:ext cx="9387840" cy="3296602"/>
          </a:xfrm>
        </p:spPr>
        <p:txBody>
          <a:bodyPr lIns="0" tIns="0" rIns="0" bIns="0"/>
          <a:lstStyle>
            <a:lvl1pPr marL="0" indent="0">
              <a:buClr>
                <a:srgbClr val="00B388"/>
              </a:buClr>
              <a:buNone/>
              <a:defRPr b="0" i="0">
                <a:latin typeface="Work Sans" charset="0"/>
                <a:ea typeface="Work Sans" charset="0"/>
                <a:cs typeface="Work Sans" charset="0"/>
              </a:defRPr>
            </a:lvl1pPr>
            <a:lvl2pPr marL="457200" indent="0">
              <a:buClr>
                <a:srgbClr val="00B388"/>
              </a:buClr>
              <a:buNone/>
              <a:defRPr b="0" i="0">
                <a:latin typeface="Work Sans" charset="0"/>
                <a:ea typeface="Work Sans" charset="0"/>
                <a:cs typeface="Work Sans" charset="0"/>
              </a:defRPr>
            </a:lvl2pPr>
            <a:lvl3pPr marL="914400" indent="0">
              <a:buClr>
                <a:srgbClr val="00B388"/>
              </a:buClr>
              <a:buNone/>
              <a:defRPr b="0" i="0">
                <a:latin typeface="Work Sans" charset="0"/>
                <a:ea typeface="Work Sans" charset="0"/>
                <a:cs typeface="Work Sans" charset="0"/>
              </a:defRPr>
            </a:lvl3pPr>
            <a:lvl4pPr marL="1371600" indent="0">
              <a:buClr>
                <a:srgbClr val="00B388"/>
              </a:buClr>
              <a:buNone/>
              <a:defRPr b="0" i="0">
                <a:latin typeface="Work Sans" charset="0"/>
                <a:ea typeface="Work Sans" charset="0"/>
                <a:cs typeface="Work Sans" charset="0"/>
              </a:defRPr>
            </a:lvl4pPr>
            <a:lvl5pPr marL="1828800" indent="0">
              <a:buClr>
                <a:srgbClr val="00B388"/>
              </a:buClr>
              <a:buNone/>
              <a:defRPr b="0" i="0">
                <a:latin typeface="Work Sans" charset="0"/>
                <a:ea typeface="Work Sans" charset="0"/>
                <a:cs typeface="Work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5"/>
            <a:ext cx="2194398" cy="555469"/>
          </a:xfrm>
          <a:prstGeom prst="rect">
            <a:avLst/>
          </a:prstGeom>
        </p:spPr>
      </p:pic>
      <p:sp>
        <p:nvSpPr>
          <p:cNvPr id="13" name="Rectangle 12"/>
          <p:cNvSpPr/>
          <p:nvPr userDrawn="1"/>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3579145429"/>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Bullet &amp; Hyphe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dirty="0"/>
              <a:t>Click to edit Master title style</a:t>
            </a:r>
          </a:p>
        </p:txBody>
      </p:sp>
      <p:sp>
        <p:nvSpPr>
          <p:cNvPr id="3" name="Slide Number Placeholder 2"/>
          <p:cNvSpPr>
            <a:spLocks noGrp="1"/>
          </p:cNvSpPr>
          <p:nvPr>
            <p:ph type="sldNum" sz="quarter" idx="10"/>
          </p:nvPr>
        </p:nvSpPr>
        <p:spPr/>
        <p:txBody>
          <a:bodyPr/>
          <a:lstStyle/>
          <a:p>
            <a:fld id="{6B49BB3D-90E4-C946-BCF9-8FBC622A1A06}" type="slidenum">
              <a:rPr lang="en-GB" smtClean="0"/>
              <a:pPr/>
              <a:t>‹#›</a:t>
            </a:fld>
            <a:endParaRPr lang="en-GB" dirty="0"/>
          </a:p>
        </p:txBody>
      </p:sp>
      <p:sp>
        <p:nvSpPr>
          <p:cNvPr id="4" name="Content Placeholder 2"/>
          <p:cNvSpPr>
            <a:spLocks noGrp="1"/>
          </p:cNvSpPr>
          <p:nvPr>
            <p:ph idx="11"/>
          </p:nvPr>
        </p:nvSpPr>
        <p:spPr>
          <a:xfrm>
            <a:off x="617428" y="1557211"/>
            <a:ext cx="10972800" cy="4525963"/>
          </a:xfrm>
        </p:spPr>
        <p:txBody>
          <a:bodyPr/>
          <a:lstStyle>
            <a:lvl1pPr marL="205200" indent="-277200">
              <a:buFont typeface="Arial"/>
              <a:buChar char="•"/>
              <a:defRPr sz="2800">
                <a:latin typeface="Corbel"/>
                <a:cs typeface="Corbel"/>
              </a:defRPr>
            </a:lvl1pPr>
            <a:lvl2pPr marL="612000" indent="-288000" algn="l">
              <a:buClr>
                <a:srgbClr val="FF6600"/>
              </a:buClr>
              <a:buFont typeface="Corbel" panose="020B0503020204020204" pitchFamily="34" charset="0"/>
              <a:buChar char="−"/>
              <a:defRPr sz="2400">
                <a:latin typeface="Corbel"/>
                <a:cs typeface="Corbel"/>
              </a:defRPr>
            </a:lvl2pPr>
            <a:lvl3pPr marL="813600" indent="-234000">
              <a:buFont typeface="Arial"/>
              <a:buChar char="•"/>
              <a:defRPr sz="2000">
                <a:latin typeface="Corbel"/>
                <a:cs typeface="Corbel"/>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8068958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GB"/>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1F1126CD-3B43-684E-B0D4-098A4B3C9D57}" type="datetimeFigureOut">
              <a:rPr lang="en-US" smtClean="0"/>
              <a:t>9/24/2024</a:t>
            </a:fld>
            <a:endParaRPr lang="en-US"/>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7954008B-0D88-7741-9350-4D8B143CE057}" type="slidenum">
              <a:rPr lang="en-US" smtClean="0"/>
              <a:t>‹#›</a:t>
            </a:fld>
            <a:endParaRPr lang="en-US"/>
          </a:p>
        </p:txBody>
      </p:sp>
    </p:spTree>
    <p:extLst>
      <p:ext uri="{BB962C8B-B14F-4D97-AF65-F5344CB8AC3E}">
        <p14:creationId xmlns:p14="http://schemas.microsoft.com/office/powerpoint/2010/main" val="2652994739"/>
      </p:ext>
    </p:extLst>
  </p:cSld>
  <p:clrMap bg1="dk1" tx1="lt1" bg2="dk2" tx2="lt2" accent1="accent1" accent2="accent2" accent3="accent3" accent4="accent4" accent5="accent5" accent6="accent6" hlink="hlink" folHlink="folHlink"/>
  <p:sldLayoutIdLst>
    <p:sldLayoutId id="2147483963" r:id="rId1"/>
    <p:sldLayoutId id="2147483964" r:id="rId2"/>
    <p:sldLayoutId id="2147483965" r:id="rId3"/>
    <p:sldLayoutId id="2147483966" r:id="rId4"/>
    <p:sldLayoutId id="2147483967" r:id="rId5"/>
    <p:sldLayoutId id="2147483968" r:id="rId6"/>
    <p:sldLayoutId id="2147483969" r:id="rId7"/>
    <p:sldLayoutId id="2147483970" r:id="rId8"/>
    <p:sldLayoutId id="2147483971" r:id="rId9"/>
    <p:sldLayoutId id="2147483972" r:id="rId10"/>
    <p:sldLayoutId id="2147483973" r:id="rId11"/>
    <p:sldLayoutId id="2147483974" r:id="rId12"/>
    <p:sldLayoutId id="2147483975" r:id="rId13"/>
    <p:sldLayoutId id="2147483976" r:id="rId14"/>
    <p:sldLayoutId id="2147483977" r:id="rId15"/>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FAC4928-93EF-2F03-4AF8-56E2A240BD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09D723B-F0C1-CC89-9530-1B57EBAEEC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0402084-99E2-D736-D864-7E647BF076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1126CD-3B43-684E-B0D4-098A4B3C9D57}" type="datetimeFigureOut">
              <a:rPr lang="en-US" smtClean="0"/>
              <a:t>9/24/2024</a:t>
            </a:fld>
            <a:endParaRPr lang="en-US"/>
          </a:p>
        </p:txBody>
      </p:sp>
      <p:sp>
        <p:nvSpPr>
          <p:cNvPr id="5" name="Footer Placeholder 4">
            <a:extLst>
              <a:ext uri="{FF2B5EF4-FFF2-40B4-BE49-F238E27FC236}">
                <a16:creationId xmlns:a16="http://schemas.microsoft.com/office/drawing/2014/main" id="{FAB49250-70CE-2F91-948E-BF4CEC2B82E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B206C55-0B1A-53FF-D9BF-EE95944E8B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54008B-0D88-7741-9350-4D8B143CE057}" type="slidenum">
              <a:rPr lang="en-US" smtClean="0"/>
              <a:t>‹#›</a:t>
            </a:fld>
            <a:endParaRPr lang="en-US"/>
          </a:p>
        </p:txBody>
      </p:sp>
    </p:spTree>
    <p:extLst>
      <p:ext uri="{BB962C8B-B14F-4D97-AF65-F5344CB8AC3E}">
        <p14:creationId xmlns:p14="http://schemas.microsoft.com/office/powerpoint/2010/main" val="4034916981"/>
      </p:ext>
    </p:extLst>
  </p:cSld>
  <p:clrMap bg1="lt1" tx1="dk1" bg2="lt2" tx2="dk2" accent1="accent1" accent2="accent2" accent3="accent3" accent4="accent4" accent5="accent5" accent6="accent6" hlink="hlink" folHlink="folHlink"/>
  <p:sldLayoutIdLst>
    <p:sldLayoutId id="2147483979" r:id="rId1"/>
    <p:sldLayoutId id="2147483980" r:id="rId2"/>
    <p:sldLayoutId id="2147483981" r:id="rId3"/>
    <p:sldLayoutId id="2147483982" r:id="rId4"/>
    <p:sldLayoutId id="2147483983" r:id="rId5"/>
    <p:sldLayoutId id="2147483984" r:id="rId6"/>
    <p:sldLayoutId id="2147483985" r:id="rId7"/>
    <p:sldLayoutId id="2147483986" r:id="rId8"/>
    <p:sldLayoutId id="2147483987" r:id="rId9"/>
    <p:sldLayoutId id="2147483988" r:id="rId10"/>
    <p:sldLayoutId id="2147483989" r:id="rId11"/>
    <p:sldLayoutId id="2147483990" r:id="rId12"/>
    <p:sldLayoutId id="214748399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5.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10.gi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0.xml.rels><?xml version="1.0" encoding="UTF-8" standalone="yes"?>
<Relationships xmlns="http://schemas.openxmlformats.org/package/2006/relationships"><Relationship Id="rId3" Type="http://schemas.openxmlformats.org/officeDocument/2006/relationships/hyperlink" Target="https://d1wqtxts1xzle7.cloudfront.net/67499068/j.jretai.2010.07.00920210602-5331-1lj2pjl-libre.pdf?1622701786=&amp;response-content-disposition=inline%3B+filename%3DTransaction_Cost_Theory_and_Internationa.pdf&amp;Expires=1695814248&amp;Signature=UvNvLwf28GFgs0YgMbGjMtg2K~4mZuZbwi4Dmjqjm1KYmFgF~3gd9yRmkCNJ6u-A9ogXVY-haM6Tgno~WA0p~NjI0lhkqrd7S8y58sNGdWn86rtjdaxdugu7zs~YWW2AB2UxRgFrqexySMfCYUJHR7naUa~Y97pEKPqTLKPWvx63~idAKYcmWVQ5xX3Li7iDjgkxqKJfInET362JUm~xc2s2J7CMcIlzyE-yYSqkAzsOU3W8KKtPvrAjFnCtBnd7wT5bWI9IncXnRPi4SIxpAu0e7mGnsLQqkPZk-dKwwjTmxDuLomCuctSv~7tHLzepwr-scuDXorlhh3tRHS2t2w__&amp;Key-Pair-Id=APKAJLOHF5GGSLRBV4ZA" TargetMode="External"/><Relationship Id="rId2" Type="http://schemas.openxmlformats.org/officeDocument/2006/relationships/image" Target="../media/image11.tiff"/><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3" Type="http://schemas.openxmlformats.org/officeDocument/2006/relationships/hyperlink" Target="https://hbr.org/1965/11/exploit-the-product-life-cycle" TargetMode="External"/><Relationship Id="rId2" Type="http://schemas.openxmlformats.org/officeDocument/2006/relationships/image" Target="../media/image12.tiff"/><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2" Type="http://schemas.openxmlformats.org/officeDocument/2006/relationships/hyperlink" Target="https://link.springer.com/content/pdf/10.1057/palgrave.jibs.8491034.pdf" TargetMode="External"/><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3" Type="http://schemas.openxmlformats.org/officeDocument/2006/relationships/hyperlink" Target="https://pdfs.semanticscholar.org/a921/3b12d20efd3eeee76cbdb31e7d96662fc0fc.pdf" TargetMode="External"/><Relationship Id="rId2" Type="http://schemas.openxmlformats.org/officeDocument/2006/relationships/image" Target="../media/image13.png"/><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3" Type="http://schemas.openxmlformats.org/officeDocument/2006/relationships/hyperlink" Target="https://link.springer.com/article/10.1057/s41267-017-0107-7" TargetMode="External"/><Relationship Id="rId2" Type="http://schemas.openxmlformats.org/officeDocument/2006/relationships/image" Target="../media/image15.png"/><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t="16655" r="-1" b="7153"/>
          <a:stretch/>
        </p:blipFill>
        <p:spPr>
          <a:xfrm>
            <a:off x="5782733" y="10"/>
            <a:ext cx="6409267" cy="4883271"/>
          </a:xfrm>
          <a:prstGeom prst="rect">
            <a:avLst/>
          </a:prstGeom>
        </p:spPr>
      </p:pic>
      <p:pic>
        <p:nvPicPr>
          <p:cNvPr id="5" name="Picture 4" descr="A person in a suit with lightbulb instead of his head&#10;&#10;Description automatically generated">
            <a:extLst>
              <a:ext uri="{FF2B5EF4-FFF2-40B4-BE49-F238E27FC236}">
                <a16:creationId xmlns:a16="http://schemas.microsoft.com/office/drawing/2014/main" id="{9304BB4D-1F36-8815-376F-298BC0539D7C}"/>
              </a:ext>
            </a:extLst>
          </p:cNvPr>
          <p:cNvPicPr>
            <a:picLocks noChangeAspect="1"/>
          </p:cNvPicPr>
          <p:nvPr/>
        </p:nvPicPr>
        <p:blipFill rotWithShape="1">
          <a:blip r:embed="rId3"/>
          <a:srcRect l="17068" r="16475" b="-1"/>
          <a:stretch/>
        </p:blipFill>
        <p:spPr>
          <a:xfrm>
            <a:off x="-1" y="-1"/>
            <a:ext cx="6094411" cy="4883281"/>
          </a:xfrm>
          <a:custGeom>
            <a:avLst/>
            <a:gdLst/>
            <a:ahLst/>
            <a:cxnLst/>
            <a:rect l="l" t="t" r="r" b="b"/>
            <a:pathLst>
              <a:path w="6094411" h="4883281">
                <a:moveTo>
                  <a:pt x="0" y="0"/>
                </a:moveTo>
                <a:lnTo>
                  <a:pt x="6094411" y="0"/>
                </a:lnTo>
                <a:lnTo>
                  <a:pt x="6094411" y="2014600"/>
                </a:lnTo>
                <a:lnTo>
                  <a:pt x="5846149" y="2373182"/>
                </a:lnTo>
                <a:lnTo>
                  <a:pt x="5843219" y="2381649"/>
                </a:lnTo>
                <a:lnTo>
                  <a:pt x="5838822" y="2394349"/>
                </a:lnTo>
                <a:lnTo>
                  <a:pt x="5834426" y="2407048"/>
                </a:lnTo>
                <a:lnTo>
                  <a:pt x="5834426" y="2417632"/>
                </a:lnTo>
                <a:lnTo>
                  <a:pt x="5834426" y="2430332"/>
                </a:lnTo>
                <a:lnTo>
                  <a:pt x="5838822" y="2440915"/>
                </a:lnTo>
                <a:lnTo>
                  <a:pt x="5843219" y="2453615"/>
                </a:lnTo>
                <a:lnTo>
                  <a:pt x="5846149" y="2462082"/>
                </a:lnTo>
                <a:lnTo>
                  <a:pt x="6094411" y="2820664"/>
                </a:lnTo>
                <a:lnTo>
                  <a:pt x="6094411" y="4883281"/>
                </a:lnTo>
                <a:lnTo>
                  <a:pt x="0" y="4883281"/>
                </a:lnTo>
                <a:close/>
              </a:path>
            </a:pathLst>
          </a:custGeom>
          <a:ln w="12700">
            <a:solidFill>
              <a:schemeClr val="tx1"/>
            </a:solidFill>
          </a:ln>
        </p:spPr>
      </p:pic>
      <p:sp>
        <p:nvSpPr>
          <p:cNvPr id="12" name="Freeform 9">
            <a:extLst>
              <a:ext uri="{FF2B5EF4-FFF2-40B4-BE49-F238E27FC236}">
                <a16:creationId xmlns:a16="http://schemas.microsoft.com/office/drawing/2014/main" id="{A10B3C8E-9FBF-459A-A9D9-2FA3784DBF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547642"/>
            <a:ext cx="12192000" cy="2332906"/>
          </a:xfrm>
          <a:custGeom>
            <a:avLst/>
            <a:gdLst>
              <a:gd name="connsiteX0" fmla="*/ 0 w 12192000"/>
              <a:gd name="connsiteY0" fmla="*/ 0 h 2332906"/>
              <a:gd name="connsiteX1" fmla="*/ 1996017 w 12192000"/>
              <a:gd name="connsiteY1" fmla="*/ 0 h 2332906"/>
              <a:gd name="connsiteX2" fmla="*/ 2377017 w 12192000"/>
              <a:gd name="connsiteY2" fmla="*/ 263783 h 2332906"/>
              <a:gd name="connsiteX3" fmla="*/ 2385484 w 12192000"/>
              <a:gd name="connsiteY3" fmla="*/ 266713 h 2332906"/>
              <a:gd name="connsiteX4" fmla="*/ 2398184 w 12192000"/>
              <a:gd name="connsiteY4" fmla="*/ 271110 h 2332906"/>
              <a:gd name="connsiteX5" fmla="*/ 2410883 w 12192000"/>
              <a:gd name="connsiteY5" fmla="*/ 275506 h 2332906"/>
              <a:gd name="connsiteX6" fmla="*/ 2421467 w 12192000"/>
              <a:gd name="connsiteY6" fmla="*/ 275506 h 2332906"/>
              <a:gd name="connsiteX7" fmla="*/ 2434167 w 12192000"/>
              <a:gd name="connsiteY7" fmla="*/ 275506 h 2332906"/>
              <a:gd name="connsiteX8" fmla="*/ 2444750 w 12192000"/>
              <a:gd name="connsiteY8" fmla="*/ 271110 h 2332906"/>
              <a:gd name="connsiteX9" fmla="*/ 2457450 w 12192000"/>
              <a:gd name="connsiteY9" fmla="*/ 266713 h 2332906"/>
              <a:gd name="connsiteX10" fmla="*/ 2465917 w 12192000"/>
              <a:gd name="connsiteY10" fmla="*/ 263783 h 2332906"/>
              <a:gd name="connsiteX11" fmla="*/ 2846917 w 12192000"/>
              <a:gd name="connsiteY11" fmla="*/ 0 h 2332906"/>
              <a:gd name="connsiteX12" fmla="*/ 12192000 w 12192000"/>
              <a:gd name="connsiteY12" fmla="*/ 0 h 2332906"/>
              <a:gd name="connsiteX13" fmla="*/ 12192000 w 12192000"/>
              <a:gd name="connsiteY13" fmla="*/ 2332906 h 2332906"/>
              <a:gd name="connsiteX14" fmla="*/ 0 w 12192000"/>
              <a:gd name="connsiteY14" fmla="*/ 2332906 h 2332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2332906">
                <a:moveTo>
                  <a:pt x="0" y="0"/>
                </a:moveTo>
                <a:lnTo>
                  <a:pt x="1996017" y="0"/>
                </a:lnTo>
                <a:lnTo>
                  <a:pt x="2377017" y="263783"/>
                </a:lnTo>
                <a:lnTo>
                  <a:pt x="2385484" y="266713"/>
                </a:lnTo>
                <a:lnTo>
                  <a:pt x="2398184" y="271110"/>
                </a:lnTo>
                <a:lnTo>
                  <a:pt x="2410883" y="275506"/>
                </a:lnTo>
                <a:lnTo>
                  <a:pt x="2421467" y="275506"/>
                </a:lnTo>
                <a:lnTo>
                  <a:pt x="2434167" y="275506"/>
                </a:lnTo>
                <a:lnTo>
                  <a:pt x="2444750" y="271110"/>
                </a:lnTo>
                <a:lnTo>
                  <a:pt x="2457450" y="266713"/>
                </a:lnTo>
                <a:lnTo>
                  <a:pt x="2465917" y="263783"/>
                </a:lnTo>
                <a:lnTo>
                  <a:pt x="2846917" y="0"/>
                </a:lnTo>
                <a:lnTo>
                  <a:pt x="12192000" y="0"/>
                </a:lnTo>
                <a:lnTo>
                  <a:pt x="12192000" y="2332906"/>
                </a:lnTo>
                <a:lnTo>
                  <a:pt x="0" y="2332906"/>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12788" y="4895558"/>
            <a:ext cx="10572000" cy="779529"/>
          </a:xfrm>
        </p:spPr>
        <p:txBody>
          <a:bodyPr lIns="0" tIns="0" rIns="0" bIns="0" anchorCtr="0">
            <a:normAutofit fontScale="90000"/>
          </a:bodyPr>
          <a:lstStyle/>
          <a:p>
            <a:pPr>
              <a:lnSpc>
                <a:spcPct val="90000"/>
              </a:lnSpc>
            </a:pPr>
            <a:r>
              <a:rPr lang="en-US" sz="1600" dirty="0">
                <a:latin typeface="Corbel" panose="020B0503020204020204" pitchFamily="34" charset="0"/>
              </a:rPr>
              <a:t>BUSI 1764</a:t>
            </a:r>
            <a:br>
              <a:rPr lang="en-US" sz="1600" dirty="0">
                <a:latin typeface="Corbel" panose="020B0503020204020204" pitchFamily="34" charset="0"/>
              </a:rPr>
            </a:br>
            <a:r>
              <a:rPr lang="en-US" sz="1600" dirty="0">
                <a:latin typeface="Corbel" panose="020B0503020204020204" pitchFamily="34" charset="0"/>
              </a:rPr>
              <a:t>Global Entrepreneurship and Innovation</a:t>
            </a:r>
            <a:br>
              <a:rPr lang="en-US" sz="1600" dirty="0">
                <a:latin typeface="Corbel" panose="020B0503020204020204" pitchFamily="34" charset="0"/>
              </a:rPr>
            </a:br>
            <a:br>
              <a:rPr lang="en-US" sz="1600" dirty="0">
                <a:latin typeface="Corbel" panose="020B0503020204020204" pitchFamily="34" charset="0"/>
              </a:rPr>
            </a:br>
            <a:r>
              <a:rPr lang="en-US" sz="1600" dirty="0">
                <a:latin typeface="Corbel" panose="020B0503020204020204" pitchFamily="34" charset="0"/>
              </a:rPr>
              <a:t>Dr Emilio Costales</a:t>
            </a:r>
            <a:endParaRPr lang="en-US" sz="1600" b="1" dirty="0">
              <a:latin typeface="Corbel" panose="020B0503020204020204" pitchFamily="34" charset="0"/>
              <a:ea typeface="Antonio" charset="0"/>
              <a:cs typeface="Antonio" charset="0"/>
            </a:endParaRPr>
          </a:p>
        </p:txBody>
      </p:sp>
      <p:sp>
        <p:nvSpPr>
          <p:cNvPr id="3" name="Subtitle 2"/>
          <p:cNvSpPr>
            <a:spLocks noGrp="1"/>
          </p:cNvSpPr>
          <p:nvPr>
            <p:ph type="subTitle" idx="1"/>
          </p:nvPr>
        </p:nvSpPr>
        <p:spPr>
          <a:xfrm>
            <a:off x="786638" y="5627007"/>
            <a:ext cx="10572000" cy="1229769"/>
          </a:xfrm>
        </p:spPr>
        <p:txBody>
          <a:bodyPr lIns="0" tIns="0" rIns="0" bIns="0">
            <a:normAutofit fontScale="92500" lnSpcReduction="20000"/>
          </a:bodyPr>
          <a:lstStyle/>
          <a:p>
            <a:pPr>
              <a:lnSpc>
                <a:spcPct val="90000"/>
              </a:lnSpc>
            </a:pPr>
            <a:endParaRPr lang="en-US" sz="500" dirty="0">
              <a:latin typeface="Corbel" panose="020B0503020204020204" pitchFamily="34" charset="0"/>
            </a:endParaRPr>
          </a:p>
          <a:p>
            <a:pPr>
              <a:lnSpc>
                <a:spcPct val="90000"/>
              </a:lnSpc>
            </a:pPr>
            <a:r>
              <a:rPr lang="en-US" sz="4200" dirty="0">
                <a:latin typeface="Corbel" panose="020B0503020204020204" pitchFamily="34" charset="0"/>
              </a:rPr>
              <a:t>Mini-Lecture 1.2: International Entrepreneurship and the International New Venture</a:t>
            </a:r>
          </a:p>
          <a:p>
            <a:pPr>
              <a:lnSpc>
                <a:spcPct val="90000"/>
              </a:lnSpc>
            </a:pPr>
            <a:endParaRPr lang="en-US" sz="500" dirty="0">
              <a:latin typeface="Corbel" panose="020B0503020204020204" pitchFamily="34" charset="0"/>
            </a:endParaRPr>
          </a:p>
        </p:txBody>
      </p:sp>
    </p:spTree>
    <p:extLst>
      <p:ext uri="{BB962C8B-B14F-4D97-AF65-F5344CB8AC3E}">
        <p14:creationId xmlns:p14="http://schemas.microsoft.com/office/powerpoint/2010/main" val="1290141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EC036-BB1F-D10A-862F-5DC7DAA69091}"/>
              </a:ext>
            </a:extLst>
          </p:cNvPr>
          <p:cNvSpPr>
            <a:spLocks noGrp="1"/>
          </p:cNvSpPr>
          <p:nvPr>
            <p:ph type="title"/>
          </p:nvPr>
        </p:nvSpPr>
        <p:spPr>
          <a:xfrm>
            <a:off x="1130004" y="1226854"/>
            <a:ext cx="9136213" cy="739353"/>
          </a:xfrm>
        </p:spPr>
        <p:txBody>
          <a:bodyPr>
            <a:normAutofit/>
          </a:bodyPr>
          <a:lstStyle/>
          <a:p>
            <a:r>
              <a:rPr lang="en-US" dirty="0">
                <a:latin typeface="Corbel" panose="020B0503020204020204" pitchFamily="34" charset="0"/>
              </a:rPr>
              <a:t>What is Entrepreneurship?</a:t>
            </a:r>
          </a:p>
        </p:txBody>
      </p:sp>
      <p:pic>
        <p:nvPicPr>
          <p:cNvPr id="4" name="Picture 3" descr="Text&#10;&#10;Description automatically generated">
            <a:extLst>
              <a:ext uri="{FF2B5EF4-FFF2-40B4-BE49-F238E27FC236}">
                <a16:creationId xmlns:a16="http://schemas.microsoft.com/office/drawing/2014/main" id="{A2257D7E-7143-C9CD-D807-2A2297CBE288}"/>
              </a:ext>
            </a:extLst>
          </p:cNvPr>
          <p:cNvPicPr>
            <a:picLocks noChangeAspect="1"/>
          </p:cNvPicPr>
          <p:nvPr/>
        </p:nvPicPr>
        <p:blipFill>
          <a:blip r:embed="rId2"/>
          <a:stretch>
            <a:fillRect/>
          </a:stretch>
        </p:blipFill>
        <p:spPr>
          <a:xfrm>
            <a:off x="1130004" y="2332503"/>
            <a:ext cx="3687879" cy="2832473"/>
          </a:xfrm>
          <a:prstGeom prst="rect">
            <a:avLst/>
          </a:prstGeom>
        </p:spPr>
      </p:pic>
      <p:sp>
        <p:nvSpPr>
          <p:cNvPr id="5" name="Plus 4">
            <a:extLst>
              <a:ext uri="{FF2B5EF4-FFF2-40B4-BE49-F238E27FC236}">
                <a16:creationId xmlns:a16="http://schemas.microsoft.com/office/drawing/2014/main" id="{1F74100E-3CDA-C605-D047-7969B32CB33D}"/>
              </a:ext>
            </a:extLst>
          </p:cNvPr>
          <p:cNvSpPr/>
          <p:nvPr/>
        </p:nvSpPr>
        <p:spPr>
          <a:xfrm>
            <a:off x="5311250" y="3149921"/>
            <a:ext cx="898357" cy="957434"/>
          </a:xfrm>
          <a:prstGeom prst="mathPlu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latin typeface="Corbel" panose="020B0503020204020204" pitchFamily="34" charset="0"/>
            </a:endParaRPr>
          </a:p>
        </p:txBody>
      </p:sp>
      <p:pic>
        <p:nvPicPr>
          <p:cNvPr id="6" name="Picture 5" descr="A picture containing object, light&#10;&#10;Description automatically generated">
            <a:extLst>
              <a:ext uri="{FF2B5EF4-FFF2-40B4-BE49-F238E27FC236}">
                <a16:creationId xmlns:a16="http://schemas.microsoft.com/office/drawing/2014/main" id="{2A9B9F9B-BDFA-7021-2A99-95F35D59CCEF}"/>
              </a:ext>
            </a:extLst>
          </p:cNvPr>
          <p:cNvPicPr>
            <a:picLocks noChangeAspect="1"/>
          </p:cNvPicPr>
          <p:nvPr/>
        </p:nvPicPr>
        <p:blipFill>
          <a:blip r:embed="rId3"/>
          <a:stretch>
            <a:fillRect/>
          </a:stretch>
        </p:blipFill>
        <p:spPr>
          <a:xfrm>
            <a:off x="6702975" y="2332502"/>
            <a:ext cx="5013000" cy="2832473"/>
          </a:xfrm>
          <a:prstGeom prst="rect">
            <a:avLst/>
          </a:prstGeom>
        </p:spPr>
      </p:pic>
      <p:sp>
        <p:nvSpPr>
          <p:cNvPr id="7" name="TextBox 6">
            <a:extLst>
              <a:ext uri="{FF2B5EF4-FFF2-40B4-BE49-F238E27FC236}">
                <a16:creationId xmlns:a16="http://schemas.microsoft.com/office/drawing/2014/main" id="{D54232C6-F490-0D28-CA43-8A9328A9B671}"/>
              </a:ext>
            </a:extLst>
          </p:cNvPr>
          <p:cNvSpPr txBox="1"/>
          <p:nvPr/>
        </p:nvSpPr>
        <p:spPr>
          <a:xfrm>
            <a:off x="2676698" y="5631146"/>
            <a:ext cx="7065818" cy="646331"/>
          </a:xfrm>
          <a:prstGeom prst="rect">
            <a:avLst/>
          </a:prstGeom>
          <a:noFill/>
        </p:spPr>
        <p:txBody>
          <a:bodyPr wrap="square" rtlCol="0">
            <a:spAutoFit/>
          </a:bodyPr>
          <a:lstStyle/>
          <a:p>
            <a:r>
              <a:rPr lang="en-US" dirty="0">
                <a:latin typeface="Corbel" panose="020B0503020204020204" pitchFamily="34" charset="0"/>
              </a:rPr>
              <a:t>Entrepreneurs are agents of change who do things themselves (not let other people do it) and do them in Innovative ways</a:t>
            </a:r>
          </a:p>
        </p:txBody>
      </p:sp>
    </p:spTree>
    <p:extLst>
      <p:ext uri="{BB962C8B-B14F-4D97-AF65-F5344CB8AC3E}">
        <p14:creationId xmlns:p14="http://schemas.microsoft.com/office/powerpoint/2010/main" val="231687446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5178F-24BD-1D34-9E58-C5DBCE4FADE3}"/>
              </a:ext>
            </a:extLst>
          </p:cNvPr>
          <p:cNvSpPr>
            <a:spLocks noGrp="1"/>
          </p:cNvSpPr>
          <p:nvPr>
            <p:ph type="title"/>
          </p:nvPr>
        </p:nvSpPr>
        <p:spPr>
          <a:xfrm>
            <a:off x="2783946" y="1271233"/>
            <a:ext cx="7220712" cy="739353"/>
          </a:xfrm>
        </p:spPr>
        <p:txBody>
          <a:bodyPr/>
          <a:lstStyle/>
          <a:p>
            <a:r>
              <a:rPr lang="en-US" dirty="0"/>
              <a:t>What is Entrepreneurship</a:t>
            </a:r>
          </a:p>
        </p:txBody>
      </p:sp>
      <p:sp>
        <p:nvSpPr>
          <p:cNvPr id="3" name="Content Placeholder 2">
            <a:extLst>
              <a:ext uri="{FF2B5EF4-FFF2-40B4-BE49-F238E27FC236}">
                <a16:creationId xmlns:a16="http://schemas.microsoft.com/office/drawing/2014/main" id="{C39133CE-A72F-1402-EA33-0998BA362C1D}"/>
              </a:ext>
            </a:extLst>
          </p:cNvPr>
          <p:cNvSpPr>
            <a:spLocks noGrp="1"/>
          </p:cNvSpPr>
          <p:nvPr>
            <p:ph idx="1"/>
          </p:nvPr>
        </p:nvSpPr>
        <p:spPr>
          <a:xfrm>
            <a:off x="2547325" y="2167376"/>
            <a:ext cx="7693955" cy="3296602"/>
          </a:xfrm>
        </p:spPr>
        <p:txBody>
          <a:bodyPr>
            <a:normAutofit/>
          </a:bodyPr>
          <a:lstStyle/>
          <a:p>
            <a:r>
              <a:rPr lang="en-US" sz="2400" dirty="0"/>
              <a:t>The practice of identifying, capturing, and exploiting the opportunities that change creates through innovative activity (Drucker, </a:t>
            </a:r>
            <a:r>
              <a:rPr lang="en-US" sz="2800" dirty="0"/>
              <a:t>1985</a:t>
            </a:r>
            <a:r>
              <a:rPr lang="en-US" sz="2400" dirty="0"/>
              <a:t>; Schumpeter, 1947)</a:t>
            </a:r>
          </a:p>
        </p:txBody>
      </p:sp>
    </p:spTree>
    <p:extLst>
      <p:ext uri="{BB962C8B-B14F-4D97-AF65-F5344CB8AC3E}">
        <p14:creationId xmlns:p14="http://schemas.microsoft.com/office/powerpoint/2010/main" val="3759399270"/>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C22C3-853B-6005-8E23-18BDBE7D2113}"/>
              </a:ext>
            </a:extLst>
          </p:cNvPr>
          <p:cNvSpPr>
            <a:spLocks noGrp="1"/>
          </p:cNvSpPr>
          <p:nvPr>
            <p:ph type="title"/>
          </p:nvPr>
        </p:nvSpPr>
        <p:spPr>
          <a:xfrm>
            <a:off x="2291540" y="1201998"/>
            <a:ext cx="8582406" cy="739353"/>
          </a:xfrm>
        </p:spPr>
        <p:txBody>
          <a:bodyPr/>
          <a:lstStyle/>
          <a:p>
            <a:r>
              <a:rPr lang="en-US" dirty="0"/>
              <a:t>Entrepreneurial Variation</a:t>
            </a:r>
          </a:p>
        </p:txBody>
      </p:sp>
      <p:sp>
        <p:nvSpPr>
          <p:cNvPr id="3" name="Content Placeholder 2">
            <a:extLst>
              <a:ext uri="{FF2B5EF4-FFF2-40B4-BE49-F238E27FC236}">
                <a16:creationId xmlns:a16="http://schemas.microsoft.com/office/drawing/2014/main" id="{CE022AAB-90F2-A986-DFCE-F2BA63F765B7}"/>
              </a:ext>
            </a:extLst>
          </p:cNvPr>
          <p:cNvSpPr>
            <a:spLocks noGrp="1"/>
          </p:cNvSpPr>
          <p:nvPr>
            <p:ph idx="1"/>
          </p:nvPr>
        </p:nvSpPr>
        <p:spPr/>
        <p:txBody>
          <a:bodyPr>
            <a:normAutofit fontScale="77500" lnSpcReduction="20000"/>
          </a:bodyPr>
          <a:lstStyle/>
          <a:p>
            <a:pPr marL="285750" indent="-285750">
              <a:buFont typeface="Arial" panose="020B0604020202020204" pitchFamily="34" charset="0"/>
              <a:buChar char="•"/>
            </a:pPr>
            <a:r>
              <a:rPr lang="en-US" sz="1400" dirty="0"/>
              <a:t>Social Entrepreneurship- </a:t>
            </a:r>
            <a:r>
              <a:rPr lang="en-GB" sz="1400" dirty="0">
                <a:effectLst/>
                <a:latin typeface="STIX" pitchFamily="2" charset="2"/>
              </a:rPr>
              <a:t>“</a:t>
            </a:r>
            <a:r>
              <a:rPr lang="en-GB" sz="1400" dirty="0">
                <a:effectLst/>
                <a:latin typeface="CharisSIL"/>
              </a:rPr>
              <a:t>innovative and effective activities that focus strategically on resolving social market failures and creating new opportunities to add social value systematically by using a range of resources and organizational formats to maximize social impact and bring about change</a:t>
            </a:r>
            <a:r>
              <a:rPr lang="en-GB" sz="1400" dirty="0">
                <a:effectLst/>
                <a:latin typeface="STIX" pitchFamily="2" charset="2"/>
              </a:rPr>
              <a:t>”  (Nicholls, 2006 p. 43)</a:t>
            </a:r>
          </a:p>
          <a:p>
            <a:pPr marL="742950" lvl="1" indent="-285750">
              <a:buFont typeface="Arial" panose="020B0604020202020204" pitchFamily="34" charset="0"/>
              <a:buChar char="•"/>
            </a:pPr>
            <a:r>
              <a:rPr lang="en-GB" sz="1400" dirty="0"/>
              <a:t>The pursuit of social improvement over profit a distinguishing characteristic of social entrepreneurship (Dees, 1998)</a:t>
            </a:r>
          </a:p>
          <a:p>
            <a:endParaRPr lang="en-US" sz="1400" dirty="0"/>
          </a:p>
          <a:p>
            <a:pPr marL="285750" indent="-285750">
              <a:buFont typeface="Arial" panose="020B0604020202020204" pitchFamily="34" charset="0"/>
              <a:buChar char="•"/>
            </a:pPr>
            <a:r>
              <a:rPr lang="en-US" sz="1400" dirty="0" err="1"/>
              <a:t>Ecopreneurship</a:t>
            </a:r>
            <a:r>
              <a:rPr lang="en-US" sz="1400" dirty="0"/>
              <a:t>- “entrepreneurship through an environmental lens… entrepreneurial activities that are oriented less towards management systems or technical procedures and focused more on the personal initiative and skills of the entrepreneurial person or team to </a:t>
            </a:r>
            <a:r>
              <a:rPr lang="en-US" sz="1400" dirty="0" err="1"/>
              <a:t>realise</a:t>
            </a:r>
            <a:r>
              <a:rPr lang="en-US" sz="1400" dirty="0"/>
              <a:t> market success with environmental innovations”(</a:t>
            </a:r>
            <a:r>
              <a:rPr lang="en-US" sz="1400" dirty="0" err="1"/>
              <a:t>Shaltegger</a:t>
            </a:r>
            <a:r>
              <a:rPr lang="en-US" sz="1400" dirty="0"/>
              <a:t>, 2002)</a:t>
            </a:r>
          </a:p>
          <a:p>
            <a:pPr marL="742950" lvl="1" indent="-285750">
              <a:buFont typeface="Arial" panose="020B0604020202020204" pitchFamily="34" charset="0"/>
              <a:buChar char="•"/>
            </a:pPr>
            <a:r>
              <a:rPr lang="en-US" sz="1400" dirty="0"/>
              <a:t>Entrepreneurship based on the principles of sustainability (Kirkwood and Walton, 2010)</a:t>
            </a:r>
          </a:p>
          <a:p>
            <a:pPr marL="285750" indent="-285750">
              <a:buFont typeface="Arial" panose="020B0604020202020204" pitchFamily="34" charset="0"/>
              <a:buChar char="•"/>
            </a:pPr>
            <a:r>
              <a:rPr lang="en-US" sz="1400" dirty="0"/>
              <a:t>Intrapreneurship- “Entrepreneurship within an existing organization” (</a:t>
            </a:r>
            <a:r>
              <a:rPr lang="en-US" sz="1400" dirty="0" err="1"/>
              <a:t>Antoncic</a:t>
            </a:r>
            <a:r>
              <a:rPr lang="en-US" sz="1400" dirty="0"/>
              <a:t> &amp; </a:t>
            </a:r>
            <a:r>
              <a:rPr lang="en-US" sz="1400" dirty="0" err="1"/>
              <a:t>Hisrich</a:t>
            </a:r>
            <a:r>
              <a:rPr lang="en-US" sz="1400" dirty="0"/>
              <a:t>, 2003)</a:t>
            </a:r>
          </a:p>
          <a:p>
            <a:pPr marL="742950" lvl="1" indent="-285750">
              <a:buFont typeface="Arial" panose="020B0604020202020204" pitchFamily="34" charset="0"/>
              <a:buChar char="•"/>
            </a:pPr>
            <a:r>
              <a:rPr lang="en-GB" sz="1400" dirty="0">
                <a:effectLst/>
                <a:latin typeface="AdvTT5235d5a9"/>
              </a:rPr>
              <a:t>An individual employee's agentic and anticipatory </a:t>
            </a:r>
            <a:r>
              <a:rPr lang="en-GB" sz="1400" dirty="0" err="1">
                <a:effectLst/>
                <a:latin typeface="AdvTT5235d5a9"/>
              </a:rPr>
              <a:t>behaviors</a:t>
            </a:r>
            <a:r>
              <a:rPr lang="en-GB" sz="1400" dirty="0">
                <a:effectLst/>
                <a:latin typeface="AdvTT5235d5a9"/>
              </a:rPr>
              <a:t> aimed at creating new businesses for the organization (i.e., venture </a:t>
            </a:r>
            <a:r>
              <a:rPr lang="en-GB" sz="1400" dirty="0" err="1">
                <a:effectLst/>
                <a:latin typeface="AdvTT5235d5a9"/>
              </a:rPr>
              <a:t>behavior</a:t>
            </a:r>
            <a:r>
              <a:rPr lang="en-GB" sz="1400" dirty="0">
                <a:effectLst/>
                <a:latin typeface="AdvTT5235d5a9"/>
              </a:rPr>
              <a:t>) and enhancing an organization's ability to react to internal and external advancements (i.e., strategic renewal </a:t>
            </a:r>
            <a:r>
              <a:rPr lang="en-GB" sz="1400" dirty="0" err="1">
                <a:effectLst/>
                <a:latin typeface="AdvTT5235d5a9"/>
              </a:rPr>
              <a:t>behavior</a:t>
            </a:r>
            <a:r>
              <a:rPr lang="en-GB" sz="1400" dirty="0">
                <a:latin typeface="AdvTT5235d5a9"/>
              </a:rPr>
              <a:t>) (</a:t>
            </a:r>
            <a:r>
              <a:rPr lang="en-GB" sz="1400" dirty="0" err="1">
                <a:latin typeface="AdvTT5235d5a9"/>
              </a:rPr>
              <a:t>Gawke</a:t>
            </a:r>
            <a:r>
              <a:rPr lang="en-GB" sz="1400" dirty="0">
                <a:latin typeface="AdvTT5235d5a9"/>
              </a:rPr>
              <a:t> et al., 2017)</a:t>
            </a:r>
            <a:endParaRPr lang="en-GB" sz="1400" dirty="0"/>
          </a:p>
          <a:p>
            <a:pPr marL="742950" lvl="1"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International Entrepreneurship- “the discovery, enactment, evaluation, and exploitation of opportunities—across national borders—to create future goods and services.” (Oviatt &amp; McDougall, 2005)</a:t>
            </a:r>
          </a:p>
          <a:p>
            <a:endParaRPr lang="en-US" dirty="0"/>
          </a:p>
        </p:txBody>
      </p:sp>
      <p:sp>
        <p:nvSpPr>
          <p:cNvPr id="4" name="TextBox 3">
            <a:extLst>
              <a:ext uri="{FF2B5EF4-FFF2-40B4-BE49-F238E27FC236}">
                <a16:creationId xmlns:a16="http://schemas.microsoft.com/office/drawing/2014/main" id="{467FE599-19FA-13D0-C2F3-521ED4131017}"/>
              </a:ext>
            </a:extLst>
          </p:cNvPr>
          <p:cNvSpPr txBox="1"/>
          <p:nvPr/>
        </p:nvSpPr>
        <p:spPr>
          <a:xfrm>
            <a:off x="2777248" y="2716603"/>
            <a:ext cx="5551743" cy="1754326"/>
          </a:xfrm>
          <a:prstGeom prst="rect">
            <a:avLst/>
          </a:prstGeom>
          <a:noFill/>
        </p:spPr>
        <p:txBody>
          <a:bodyPr wrap="square" rtlCol="0">
            <a:spAutoFit/>
          </a:bodyPr>
          <a:lstStyle/>
          <a:p>
            <a:r>
              <a:rPr lang="en-US" sz="1800" b="1" dirty="0"/>
              <a:t>International Entrepreneurship- </a:t>
            </a:r>
            <a:r>
              <a:rPr lang="en-US" sz="1800" dirty="0"/>
              <a:t>“the discovery, enactment, evaluation, and exploitation of opportunities—across national borders—to create future goods and services.” (Oviatt &amp; McDougall, 2005)</a:t>
            </a:r>
          </a:p>
          <a:p>
            <a:endParaRPr lang="en-US" dirty="0"/>
          </a:p>
        </p:txBody>
      </p:sp>
    </p:spTree>
    <p:custDataLst>
      <p:tags r:id="rId1"/>
    </p:custDataLst>
    <p:extLst>
      <p:ext uri="{BB962C8B-B14F-4D97-AF65-F5344CB8AC3E}">
        <p14:creationId xmlns:p14="http://schemas.microsoft.com/office/powerpoint/2010/main" val="35882267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3">
                                            <p:txEl>
                                              <p:pRg st="0" end="0"/>
                                            </p:txEl>
                                          </p:spTgt>
                                        </p:tgtEl>
                                      </p:cBhvr>
                                    </p:animEffect>
                                    <p:set>
                                      <p:cBhvr>
                                        <p:cTn id="7" dur="1" fill="hold">
                                          <p:stCondLst>
                                            <p:cond delay="499"/>
                                          </p:stCondLst>
                                        </p:cTn>
                                        <p:tgtEl>
                                          <p:spTgt spid="3">
                                            <p:txEl>
                                              <p:pRg st="0" end="0"/>
                                            </p:txEl>
                                          </p:spTgt>
                                        </p:tgtEl>
                                        <p:attrNameLst>
                                          <p:attrName>style.visibility</p:attrName>
                                        </p:attrNameLst>
                                      </p:cBhvr>
                                      <p:to>
                                        <p:strVal val="hidden"/>
                                      </p:to>
                                    </p:set>
                                  </p:childTnLst>
                                </p:cTn>
                              </p:par>
                              <p:par>
                                <p:cTn id="8" presetID="9" presetClass="exit" presetSubtype="0" fill="hold" nodeType="withEffect">
                                  <p:stCondLst>
                                    <p:cond delay="0"/>
                                  </p:stCondLst>
                                  <p:childTnLst>
                                    <p:animEffect transition="out" filter="dissolve">
                                      <p:cBhvr>
                                        <p:cTn id="9" dur="500"/>
                                        <p:tgtEl>
                                          <p:spTgt spid="3">
                                            <p:txEl>
                                              <p:pRg st="1" end="1"/>
                                            </p:txEl>
                                          </p:spTgt>
                                        </p:tgtEl>
                                      </p:cBhvr>
                                    </p:animEffect>
                                    <p:set>
                                      <p:cBhvr>
                                        <p:cTn id="10" dur="1" fill="hold">
                                          <p:stCondLst>
                                            <p:cond delay="499"/>
                                          </p:stCondLst>
                                        </p:cTn>
                                        <p:tgtEl>
                                          <p:spTgt spid="3">
                                            <p:txEl>
                                              <p:pRg st="1" end="1"/>
                                            </p:txEl>
                                          </p:spTgt>
                                        </p:tgtEl>
                                        <p:attrNameLst>
                                          <p:attrName>style.visibility</p:attrName>
                                        </p:attrNameLst>
                                      </p:cBhvr>
                                      <p:to>
                                        <p:strVal val="hidden"/>
                                      </p:to>
                                    </p:set>
                                  </p:childTnLst>
                                </p:cTn>
                              </p:par>
                              <p:par>
                                <p:cTn id="11" presetID="9" presetClass="exit" presetSubtype="0" fill="hold" nodeType="withEffect">
                                  <p:stCondLst>
                                    <p:cond delay="0"/>
                                  </p:stCondLst>
                                  <p:childTnLst>
                                    <p:animEffect transition="out" filter="dissolve">
                                      <p:cBhvr>
                                        <p:cTn id="12" dur="500"/>
                                        <p:tgtEl>
                                          <p:spTgt spid="3">
                                            <p:txEl>
                                              <p:pRg st="3" end="3"/>
                                            </p:txEl>
                                          </p:spTgt>
                                        </p:tgtEl>
                                      </p:cBhvr>
                                    </p:animEffect>
                                    <p:set>
                                      <p:cBhvr>
                                        <p:cTn id="13" dur="1" fill="hold">
                                          <p:stCondLst>
                                            <p:cond delay="499"/>
                                          </p:stCondLst>
                                        </p:cTn>
                                        <p:tgtEl>
                                          <p:spTgt spid="3">
                                            <p:txEl>
                                              <p:pRg st="3" end="3"/>
                                            </p:txEl>
                                          </p:spTgt>
                                        </p:tgtEl>
                                        <p:attrNameLst>
                                          <p:attrName>style.visibility</p:attrName>
                                        </p:attrNameLst>
                                      </p:cBhvr>
                                      <p:to>
                                        <p:strVal val="hidden"/>
                                      </p:to>
                                    </p:set>
                                  </p:childTnLst>
                                </p:cTn>
                              </p:par>
                              <p:par>
                                <p:cTn id="14" presetID="9" presetClass="exit" presetSubtype="0" fill="hold" nodeType="withEffect">
                                  <p:stCondLst>
                                    <p:cond delay="0"/>
                                  </p:stCondLst>
                                  <p:childTnLst>
                                    <p:animEffect transition="out" filter="dissolve">
                                      <p:cBhvr>
                                        <p:cTn id="15" dur="500"/>
                                        <p:tgtEl>
                                          <p:spTgt spid="3">
                                            <p:txEl>
                                              <p:pRg st="4" end="4"/>
                                            </p:txEl>
                                          </p:spTgt>
                                        </p:tgtEl>
                                      </p:cBhvr>
                                    </p:animEffect>
                                    <p:set>
                                      <p:cBhvr>
                                        <p:cTn id="16" dur="1" fill="hold">
                                          <p:stCondLst>
                                            <p:cond delay="499"/>
                                          </p:stCondLst>
                                        </p:cTn>
                                        <p:tgtEl>
                                          <p:spTgt spid="3">
                                            <p:txEl>
                                              <p:pRg st="4" end="4"/>
                                            </p:txEl>
                                          </p:spTgt>
                                        </p:tgtEl>
                                        <p:attrNameLst>
                                          <p:attrName>style.visibility</p:attrName>
                                        </p:attrNameLst>
                                      </p:cBhvr>
                                      <p:to>
                                        <p:strVal val="hidden"/>
                                      </p:to>
                                    </p:set>
                                  </p:childTnLst>
                                </p:cTn>
                              </p:par>
                              <p:par>
                                <p:cTn id="17" presetID="9" presetClass="exit" presetSubtype="0" fill="hold" nodeType="withEffect">
                                  <p:stCondLst>
                                    <p:cond delay="0"/>
                                  </p:stCondLst>
                                  <p:childTnLst>
                                    <p:animEffect transition="out" filter="dissolve">
                                      <p:cBhvr>
                                        <p:cTn id="18" dur="500"/>
                                        <p:tgtEl>
                                          <p:spTgt spid="3">
                                            <p:txEl>
                                              <p:pRg st="5" end="5"/>
                                            </p:txEl>
                                          </p:spTgt>
                                        </p:tgtEl>
                                      </p:cBhvr>
                                    </p:animEffect>
                                    <p:set>
                                      <p:cBhvr>
                                        <p:cTn id="19" dur="1" fill="hold">
                                          <p:stCondLst>
                                            <p:cond delay="499"/>
                                          </p:stCondLst>
                                        </p:cTn>
                                        <p:tgtEl>
                                          <p:spTgt spid="3">
                                            <p:txEl>
                                              <p:pRg st="5" end="5"/>
                                            </p:txEl>
                                          </p:spTgt>
                                        </p:tgtEl>
                                        <p:attrNameLst>
                                          <p:attrName>style.visibility</p:attrName>
                                        </p:attrNameLst>
                                      </p:cBhvr>
                                      <p:to>
                                        <p:strVal val="hidden"/>
                                      </p:to>
                                    </p:set>
                                  </p:childTnLst>
                                </p:cTn>
                              </p:par>
                              <p:par>
                                <p:cTn id="20" presetID="9" presetClass="exit" presetSubtype="0" fill="hold" nodeType="withEffect">
                                  <p:stCondLst>
                                    <p:cond delay="0"/>
                                  </p:stCondLst>
                                  <p:childTnLst>
                                    <p:animEffect transition="out" filter="dissolve">
                                      <p:cBhvr>
                                        <p:cTn id="21" dur="500"/>
                                        <p:tgtEl>
                                          <p:spTgt spid="3">
                                            <p:txEl>
                                              <p:pRg st="6" end="6"/>
                                            </p:txEl>
                                          </p:spTgt>
                                        </p:tgtEl>
                                      </p:cBhvr>
                                    </p:animEffect>
                                    <p:set>
                                      <p:cBhvr>
                                        <p:cTn id="22" dur="1" fill="hold">
                                          <p:stCondLst>
                                            <p:cond delay="499"/>
                                          </p:stCondLst>
                                        </p:cTn>
                                        <p:tgtEl>
                                          <p:spTgt spid="3">
                                            <p:txEl>
                                              <p:pRg st="6" end="6"/>
                                            </p:txEl>
                                          </p:spTgt>
                                        </p:tgtEl>
                                        <p:attrNameLst>
                                          <p:attrName>style.visibility</p:attrName>
                                        </p:attrNameLst>
                                      </p:cBhvr>
                                      <p:to>
                                        <p:strVal val="hidden"/>
                                      </p:to>
                                    </p:set>
                                  </p:childTnLst>
                                </p:cTn>
                              </p:par>
                              <p:par>
                                <p:cTn id="23" presetID="9" presetClass="exit" presetSubtype="0" fill="hold" nodeType="withEffect">
                                  <p:stCondLst>
                                    <p:cond delay="0"/>
                                  </p:stCondLst>
                                  <p:childTnLst>
                                    <p:animEffect transition="out" filter="dissolve">
                                      <p:cBhvr>
                                        <p:cTn id="24" dur="500"/>
                                        <p:tgtEl>
                                          <p:spTgt spid="3">
                                            <p:txEl>
                                              <p:pRg st="8" end="8"/>
                                            </p:txEl>
                                          </p:spTgt>
                                        </p:tgtEl>
                                      </p:cBhvr>
                                    </p:animEffect>
                                    <p:set>
                                      <p:cBhvr>
                                        <p:cTn id="25" dur="1" fill="hold">
                                          <p:stCondLst>
                                            <p:cond delay="499"/>
                                          </p:stCondLst>
                                        </p:cTn>
                                        <p:tgtEl>
                                          <p:spTgt spid="3">
                                            <p:txEl>
                                              <p:pRg st="8" end="8"/>
                                            </p:txEl>
                                          </p:spTgt>
                                        </p:tgtEl>
                                        <p:attrNameLst>
                                          <p:attrName>style.visibility</p:attrName>
                                        </p:attrNameLst>
                                      </p:cBhvr>
                                      <p:to>
                                        <p:strVal val="hidden"/>
                                      </p:to>
                                    </p:set>
                                  </p:childTnLst>
                                </p:cTn>
                              </p:par>
                              <p:par>
                                <p:cTn id="26" presetID="9" presetClass="entr" presetSubtype="0" fill="hold" nodeType="withEffect">
                                  <p:stCondLst>
                                    <p:cond delay="0"/>
                                  </p:stCondLst>
                                  <p:childTnLst>
                                    <p:set>
                                      <p:cBhvr>
                                        <p:cTn id="27" dur="1" fill="hold">
                                          <p:stCondLst>
                                            <p:cond delay="0"/>
                                          </p:stCondLst>
                                        </p:cTn>
                                        <p:tgtEl>
                                          <p:spTgt spid="4">
                                            <p:txEl>
                                              <p:pRg st="0" end="0"/>
                                            </p:txEl>
                                          </p:spTgt>
                                        </p:tgtEl>
                                        <p:attrNameLst>
                                          <p:attrName>style.visibility</p:attrName>
                                        </p:attrNameLst>
                                      </p:cBhvr>
                                      <p:to>
                                        <p:strVal val="visible"/>
                                      </p:to>
                                    </p:set>
                                    <p:animEffect transition="in" filter="dissolve">
                                      <p:cBhvr>
                                        <p:cTn id="28"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FB76D-F15D-E9A0-08B1-DA882741B0A2}"/>
              </a:ext>
            </a:extLst>
          </p:cNvPr>
          <p:cNvSpPr>
            <a:spLocks noGrp="1"/>
          </p:cNvSpPr>
          <p:nvPr>
            <p:ph type="title"/>
          </p:nvPr>
        </p:nvSpPr>
        <p:spPr/>
        <p:txBody>
          <a:bodyPr/>
          <a:lstStyle/>
          <a:p>
            <a:r>
              <a:rPr lang="en-US" dirty="0">
                <a:latin typeface="Corbel" panose="020B0503020204020204" pitchFamily="34" charset="0"/>
              </a:rPr>
              <a:t>The role of Globalization</a:t>
            </a:r>
          </a:p>
        </p:txBody>
      </p:sp>
      <p:pic>
        <p:nvPicPr>
          <p:cNvPr id="1026" name="Picture 2" descr="The New Realities Of Globalization - Forbes India">
            <a:extLst>
              <a:ext uri="{FF2B5EF4-FFF2-40B4-BE49-F238E27FC236}">
                <a16:creationId xmlns:a16="http://schemas.microsoft.com/office/drawing/2014/main" id="{1BA5B3F6-1A00-AE83-0734-7DA418F1BF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94832" y="678866"/>
            <a:ext cx="4907297" cy="327153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0F81FD25-E3E5-A43B-BD4E-4A4D7AA98D38}"/>
              </a:ext>
            </a:extLst>
          </p:cNvPr>
          <p:cNvSpPr txBox="1"/>
          <p:nvPr/>
        </p:nvSpPr>
        <p:spPr>
          <a:xfrm>
            <a:off x="411348" y="2141906"/>
            <a:ext cx="5296133" cy="1477328"/>
          </a:xfrm>
          <a:prstGeom prst="rect">
            <a:avLst/>
          </a:prstGeom>
          <a:noFill/>
        </p:spPr>
        <p:txBody>
          <a:bodyPr wrap="square">
            <a:spAutoFit/>
          </a:bodyPr>
          <a:lstStyle/>
          <a:p>
            <a:r>
              <a:rPr lang="en-GB" sz="1800" dirty="0">
                <a:effectLst/>
                <a:latin typeface="ScalaSans"/>
              </a:rPr>
              <a:t>“Globalization as a concept refers both to the compression of the world and the intensification of consciousness of the world as a whole . . . both concrete global interdependence and consciousness of the global whole.” (Robertson, 1992)</a:t>
            </a:r>
            <a:endParaRPr lang="en-GB" dirty="0"/>
          </a:p>
        </p:txBody>
      </p:sp>
      <p:sp>
        <p:nvSpPr>
          <p:cNvPr id="9" name="TextBox 8">
            <a:extLst>
              <a:ext uri="{FF2B5EF4-FFF2-40B4-BE49-F238E27FC236}">
                <a16:creationId xmlns:a16="http://schemas.microsoft.com/office/drawing/2014/main" id="{785E6B7C-4446-624E-FD06-4253D95CACA1}"/>
              </a:ext>
            </a:extLst>
          </p:cNvPr>
          <p:cNvSpPr txBox="1"/>
          <p:nvPr/>
        </p:nvSpPr>
        <p:spPr>
          <a:xfrm>
            <a:off x="265044" y="3825489"/>
            <a:ext cx="5830956" cy="2585323"/>
          </a:xfrm>
          <a:prstGeom prst="rect">
            <a:avLst/>
          </a:prstGeom>
          <a:noFill/>
        </p:spPr>
        <p:txBody>
          <a:bodyPr wrap="square">
            <a:spAutoFit/>
          </a:bodyPr>
          <a:lstStyle/>
          <a:p>
            <a:r>
              <a:rPr lang="en-GB" sz="1800" dirty="0">
                <a:effectLst/>
                <a:latin typeface="ScalaSans"/>
              </a:rPr>
              <a:t>“Globalisation can . . . be defined as the intensification of world- wide social relations which link distant localities in such a way that local happenings are shaped by events occurring many miles away and vice versa. This is a dialectical process because such local happenings may move in an obverse direction from the very </a:t>
            </a:r>
            <a:r>
              <a:rPr lang="en-GB" sz="1800" dirty="0" err="1">
                <a:effectLst/>
                <a:latin typeface="ScalaSans"/>
              </a:rPr>
              <a:t>distanciated</a:t>
            </a:r>
            <a:r>
              <a:rPr lang="en-GB" sz="1800" dirty="0">
                <a:effectLst/>
                <a:latin typeface="ScalaSans"/>
              </a:rPr>
              <a:t> relations that shape them. Local transformation is as much a part of globalisation as the lateral extension of social connections across time and space.” (Giddens, 1990) </a:t>
            </a:r>
            <a:endParaRPr lang="en-GB" dirty="0"/>
          </a:p>
        </p:txBody>
      </p:sp>
      <p:sp>
        <p:nvSpPr>
          <p:cNvPr id="11" name="TextBox 10">
            <a:extLst>
              <a:ext uri="{FF2B5EF4-FFF2-40B4-BE49-F238E27FC236}">
                <a16:creationId xmlns:a16="http://schemas.microsoft.com/office/drawing/2014/main" id="{FC549A00-AAEB-8674-9FF4-403C5CE8DBCF}"/>
              </a:ext>
            </a:extLst>
          </p:cNvPr>
          <p:cNvSpPr txBox="1"/>
          <p:nvPr/>
        </p:nvSpPr>
        <p:spPr>
          <a:xfrm>
            <a:off x="6166235" y="4182075"/>
            <a:ext cx="3886069" cy="2031325"/>
          </a:xfrm>
          <a:prstGeom prst="rect">
            <a:avLst/>
          </a:prstGeom>
          <a:noFill/>
        </p:spPr>
        <p:txBody>
          <a:bodyPr wrap="square">
            <a:spAutoFit/>
          </a:bodyPr>
          <a:lstStyle/>
          <a:p>
            <a:r>
              <a:rPr lang="en-GB" sz="1800" i="1" dirty="0">
                <a:effectLst/>
                <a:latin typeface="GaramondThree"/>
              </a:rPr>
              <a:t>“A social process in which the constraints of geography on economic, political, social and cultural arrangements recede, in which people become increasingly aware that they are receding and in which people act accordingly</a:t>
            </a:r>
            <a:r>
              <a:rPr lang="en-GB" sz="1800" dirty="0">
                <a:effectLst/>
                <a:latin typeface="GaramondThree"/>
              </a:rPr>
              <a:t>.” (Waters,  2013)</a:t>
            </a:r>
            <a:endParaRPr lang="en-GB" dirty="0"/>
          </a:p>
        </p:txBody>
      </p:sp>
    </p:spTree>
    <p:custDataLst>
      <p:tags r:id="rId1"/>
    </p:custDataLst>
    <p:extLst>
      <p:ext uri="{BB962C8B-B14F-4D97-AF65-F5344CB8AC3E}">
        <p14:creationId xmlns:p14="http://schemas.microsoft.com/office/powerpoint/2010/main" val="1099977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dissolv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vintage photo of a person&#10;&#10;Description automatically generated">
            <a:extLst>
              <a:ext uri="{FF2B5EF4-FFF2-40B4-BE49-F238E27FC236}">
                <a16:creationId xmlns:a16="http://schemas.microsoft.com/office/drawing/2014/main" id="{39416806-1D0C-1241-BC0C-D70A82892DB7}"/>
              </a:ext>
            </a:extLst>
          </p:cNvPr>
          <p:cNvPicPr>
            <a:picLocks noChangeAspect="1"/>
          </p:cNvPicPr>
          <p:nvPr/>
        </p:nvPicPr>
        <p:blipFill>
          <a:blip r:embed="rId3"/>
          <a:stretch>
            <a:fillRect/>
          </a:stretch>
        </p:blipFill>
        <p:spPr>
          <a:xfrm>
            <a:off x="419383" y="2423011"/>
            <a:ext cx="1219206" cy="1428092"/>
          </a:xfrm>
          <a:prstGeom prst="rect">
            <a:avLst/>
          </a:prstGeom>
        </p:spPr>
      </p:pic>
      <p:sp>
        <p:nvSpPr>
          <p:cNvPr id="14" name="TextBox 13">
            <a:extLst>
              <a:ext uri="{FF2B5EF4-FFF2-40B4-BE49-F238E27FC236}">
                <a16:creationId xmlns:a16="http://schemas.microsoft.com/office/drawing/2014/main" id="{21702A4E-2F80-774D-A23A-D39D55956E43}"/>
              </a:ext>
            </a:extLst>
          </p:cNvPr>
          <p:cNvSpPr txBox="1"/>
          <p:nvPr/>
        </p:nvSpPr>
        <p:spPr>
          <a:xfrm>
            <a:off x="1638589" y="2772612"/>
            <a:ext cx="1181112" cy="523220"/>
          </a:xfrm>
          <a:prstGeom prst="rect">
            <a:avLst/>
          </a:prstGeom>
          <a:noFill/>
        </p:spPr>
        <p:txBody>
          <a:bodyPr wrap="square" rtlCol="0">
            <a:spAutoFit/>
          </a:bodyPr>
          <a:lstStyle>
            <a:defPPr>
              <a:defRPr lang="en-US"/>
            </a:defPPr>
            <a:lvl1pPr>
              <a:defRPr sz="1400">
                <a:latin typeface="Corbel" panose="020B0503020204020204" pitchFamily="34" charset="0"/>
              </a:defRPr>
            </a:lvl1pPr>
          </a:lstStyle>
          <a:p>
            <a:r>
              <a:rPr lang="en-US" dirty="0"/>
              <a:t>John Stuart Mill (1848)</a:t>
            </a:r>
          </a:p>
        </p:txBody>
      </p:sp>
      <p:sp>
        <p:nvSpPr>
          <p:cNvPr id="15" name="TextBox 14">
            <a:extLst>
              <a:ext uri="{FF2B5EF4-FFF2-40B4-BE49-F238E27FC236}">
                <a16:creationId xmlns:a16="http://schemas.microsoft.com/office/drawing/2014/main" id="{EEB80E60-55AE-F442-B9BF-7843123F09D3}"/>
              </a:ext>
            </a:extLst>
          </p:cNvPr>
          <p:cNvSpPr txBox="1"/>
          <p:nvPr/>
        </p:nvSpPr>
        <p:spPr>
          <a:xfrm>
            <a:off x="3124800" y="2597213"/>
            <a:ext cx="5942397" cy="646331"/>
          </a:xfrm>
          <a:prstGeom prst="rect">
            <a:avLst/>
          </a:prstGeom>
          <a:noFill/>
        </p:spPr>
        <p:txBody>
          <a:bodyPr wrap="square" rtlCol="0">
            <a:spAutoFit/>
          </a:bodyPr>
          <a:lstStyle/>
          <a:p>
            <a:r>
              <a:rPr lang="en-US" dirty="0">
                <a:latin typeface="Corbel" panose="020B0503020204020204" pitchFamily="34" charset="0"/>
              </a:rPr>
              <a:t>An entrepreneur is the prime mover in the private enterprise. The entrepreneur is the fourth factor of production.</a:t>
            </a:r>
          </a:p>
        </p:txBody>
      </p:sp>
      <p:pic>
        <p:nvPicPr>
          <p:cNvPr id="17" name="Picture 16" descr="A person wearing a suit and tie&#10;&#10;Description automatically generated">
            <a:extLst>
              <a:ext uri="{FF2B5EF4-FFF2-40B4-BE49-F238E27FC236}">
                <a16:creationId xmlns:a16="http://schemas.microsoft.com/office/drawing/2014/main" id="{D55F7AE4-53AE-A148-96D2-A28A85465202}"/>
              </a:ext>
            </a:extLst>
          </p:cNvPr>
          <p:cNvPicPr>
            <a:picLocks noChangeAspect="1"/>
          </p:cNvPicPr>
          <p:nvPr/>
        </p:nvPicPr>
        <p:blipFill>
          <a:blip r:embed="rId4"/>
          <a:stretch>
            <a:fillRect/>
          </a:stretch>
        </p:blipFill>
        <p:spPr>
          <a:xfrm>
            <a:off x="419383" y="4664257"/>
            <a:ext cx="1181112" cy="1329578"/>
          </a:xfrm>
          <a:prstGeom prst="rect">
            <a:avLst/>
          </a:prstGeom>
        </p:spPr>
      </p:pic>
      <p:sp>
        <p:nvSpPr>
          <p:cNvPr id="18" name="TextBox 17">
            <a:extLst>
              <a:ext uri="{FF2B5EF4-FFF2-40B4-BE49-F238E27FC236}">
                <a16:creationId xmlns:a16="http://schemas.microsoft.com/office/drawing/2014/main" id="{2AB865D2-7C4F-C34A-807D-4C64AFB7071C}"/>
              </a:ext>
            </a:extLst>
          </p:cNvPr>
          <p:cNvSpPr txBox="1"/>
          <p:nvPr/>
        </p:nvSpPr>
        <p:spPr>
          <a:xfrm>
            <a:off x="1600495" y="5162838"/>
            <a:ext cx="1181112" cy="738664"/>
          </a:xfrm>
          <a:prstGeom prst="rect">
            <a:avLst/>
          </a:prstGeom>
          <a:noFill/>
        </p:spPr>
        <p:txBody>
          <a:bodyPr wrap="square" rtlCol="0">
            <a:spAutoFit/>
          </a:bodyPr>
          <a:lstStyle>
            <a:defPPr>
              <a:defRPr lang="en-US"/>
            </a:defPPr>
            <a:lvl1pPr>
              <a:defRPr sz="1400">
                <a:latin typeface="Corbel" panose="020B0503020204020204" pitchFamily="34" charset="0"/>
              </a:defRPr>
            </a:lvl1pPr>
          </a:lstStyle>
          <a:p>
            <a:r>
              <a:rPr lang="en-US" dirty="0"/>
              <a:t>Joseph A. Schumpeter (1911)</a:t>
            </a:r>
          </a:p>
        </p:txBody>
      </p:sp>
      <p:sp>
        <p:nvSpPr>
          <p:cNvPr id="19" name="TextBox 18">
            <a:extLst>
              <a:ext uri="{FF2B5EF4-FFF2-40B4-BE49-F238E27FC236}">
                <a16:creationId xmlns:a16="http://schemas.microsoft.com/office/drawing/2014/main" id="{FDE201A0-5F6B-C846-BCA7-4F6FBB650CE0}"/>
              </a:ext>
            </a:extLst>
          </p:cNvPr>
          <p:cNvSpPr txBox="1"/>
          <p:nvPr/>
        </p:nvSpPr>
        <p:spPr>
          <a:xfrm>
            <a:off x="3124800" y="4867381"/>
            <a:ext cx="5882846" cy="923330"/>
          </a:xfrm>
          <a:prstGeom prst="rect">
            <a:avLst/>
          </a:prstGeom>
          <a:noFill/>
        </p:spPr>
        <p:txBody>
          <a:bodyPr wrap="square" rtlCol="0">
            <a:spAutoFit/>
          </a:bodyPr>
          <a:lstStyle/>
          <a:p>
            <a:r>
              <a:rPr lang="en-US" dirty="0">
                <a:latin typeface="Corbel" panose="020B0503020204020204" pitchFamily="34" charset="0"/>
              </a:rPr>
              <a:t>The entrepreneur is an innovator. The economy moves forward because of their innovations. This process is called ‘Creative Destruction’</a:t>
            </a:r>
          </a:p>
        </p:txBody>
      </p:sp>
      <p:sp>
        <p:nvSpPr>
          <p:cNvPr id="12" name="TextBox 11">
            <a:extLst>
              <a:ext uri="{FF2B5EF4-FFF2-40B4-BE49-F238E27FC236}">
                <a16:creationId xmlns:a16="http://schemas.microsoft.com/office/drawing/2014/main" id="{F0009A68-3801-D228-F717-4E6F4A448F44}"/>
              </a:ext>
            </a:extLst>
          </p:cNvPr>
          <p:cNvSpPr txBox="1"/>
          <p:nvPr/>
        </p:nvSpPr>
        <p:spPr>
          <a:xfrm>
            <a:off x="779053" y="698848"/>
            <a:ext cx="6455664" cy="707886"/>
          </a:xfrm>
          <a:prstGeom prst="rect">
            <a:avLst/>
          </a:prstGeom>
          <a:noFill/>
        </p:spPr>
        <p:txBody>
          <a:bodyPr wrap="square" rtlCol="0">
            <a:spAutoFit/>
          </a:bodyPr>
          <a:lstStyle/>
          <a:p>
            <a:r>
              <a:rPr lang="en-US" sz="4000" b="1" dirty="0">
                <a:solidFill>
                  <a:srgbClr val="FEFEFE"/>
                </a:solidFill>
                <a:latin typeface="Corbel" panose="020B0503020204020204" pitchFamily="34" charset="0"/>
                <a:ea typeface="+mj-ea"/>
                <a:cs typeface="+mj-cs"/>
              </a:rPr>
              <a:t>Drivers</a:t>
            </a:r>
            <a:r>
              <a:rPr lang="en-US" dirty="0"/>
              <a:t> </a:t>
            </a:r>
            <a:r>
              <a:rPr lang="en-US" sz="4000" b="1" dirty="0">
                <a:solidFill>
                  <a:srgbClr val="FEFEFE"/>
                </a:solidFill>
                <a:latin typeface="Corbel" panose="020B0503020204020204" pitchFamily="34" charset="0"/>
                <a:ea typeface="+mj-ea"/>
                <a:cs typeface="+mj-cs"/>
              </a:rPr>
              <a:t>of</a:t>
            </a:r>
            <a:r>
              <a:rPr lang="en-US" dirty="0"/>
              <a:t> </a:t>
            </a:r>
            <a:r>
              <a:rPr lang="en-US" sz="4000" b="1" dirty="0">
                <a:solidFill>
                  <a:srgbClr val="FEFEFE"/>
                </a:solidFill>
                <a:latin typeface="Corbel" panose="020B0503020204020204" pitchFamily="34" charset="0"/>
                <a:ea typeface="+mj-ea"/>
                <a:cs typeface="+mj-cs"/>
              </a:rPr>
              <a:t>the</a:t>
            </a:r>
            <a:r>
              <a:rPr lang="en-US" dirty="0"/>
              <a:t> </a:t>
            </a:r>
            <a:r>
              <a:rPr lang="en-US" sz="4000" b="1" dirty="0">
                <a:solidFill>
                  <a:srgbClr val="FEFEFE"/>
                </a:solidFill>
                <a:latin typeface="Corbel" panose="020B0503020204020204" pitchFamily="34" charset="0"/>
                <a:ea typeface="+mj-ea"/>
                <a:cs typeface="+mj-cs"/>
              </a:rPr>
              <a:t>Economy</a:t>
            </a:r>
          </a:p>
        </p:txBody>
      </p:sp>
    </p:spTree>
    <p:extLst>
      <p:ext uri="{BB962C8B-B14F-4D97-AF65-F5344CB8AC3E}">
        <p14:creationId xmlns:p14="http://schemas.microsoft.com/office/powerpoint/2010/main" val="3526814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34A6B-EF3C-C324-E0FB-5245FC97844E}"/>
              </a:ext>
            </a:extLst>
          </p:cNvPr>
          <p:cNvSpPr>
            <a:spLocks noGrp="1"/>
          </p:cNvSpPr>
          <p:nvPr>
            <p:ph type="title"/>
          </p:nvPr>
        </p:nvSpPr>
        <p:spPr>
          <a:xfrm>
            <a:off x="810000" y="447188"/>
            <a:ext cx="10571998" cy="970450"/>
          </a:xfrm>
        </p:spPr>
        <p:txBody>
          <a:bodyPr>
            <a:normAutofit fontScale="90000"/>
          </a:bodyPr>
          <a:lstStyle/>
          <a:p>
            <a:r>
              <a:rPr lang="en-US" dirty="0">
                <a:latin typeface="Corbel" panose="020B0503020204020204" pitchFamily="34" charset="0"/>
              </a:rPr>
              <a:t>Introducing the International New Venture (INV)</a:t>
            </a:r>
          </a:p>
        </p:txBody>
      </p:sp>
      <p:sp>
        <p:nvSpPr>
          <p:cNvPr id="9" name="Content Placeholder 2">
            <a:extLst>
              <a:ext uri="{FF2B5EF4-FFF2-40B4-BE49-F238E27FC236}">
                <a16:creationId xmlns:a16="http://schemas.microsoft.com/office/drawing/2014/main" id="{24F681CD-40B7-42F1-DBBF-D68AE1BEDF37}"/>
              </a:ext>
            </a:extLst>
          </p:cNvPr>
          <p:cNvSpPr>
            <a:spLocks noGrp="1"/>
          </p:cNvSpPr>
          <p:nvPr>
            <p:ph idx="1"/>
          </p:nvPr>
        </p:nvSpPr>
        <p:spPr>
          <a:xfrm>
            <a:off x="810000" y="2516921"/>
            <a:ext cx="10554574" cy="2922695"/>
          </a:xfrm>
        </p:spPr>
        <p:txBody>
          <a:bodyPr>
            <a:normAutofit/>
          </a:bodyPr>
          <a:lstStyle/>
          <a:p>
            <a:r>
              <a:rPr lang="en-GB" dirty="0"/>
              <a:t>Oviatt and McDougall (1994) defined INVs as firms that from their inception seek to gain significant competitive advantage by using their resources effectively and the sale of outputs in multiple countries. </a:t>
            </a:r>
            <a:endParaRPr lang="en-US" dirty="0"/>
          </a:p>
          <a:p>
            <a:r>
              <a:rPr lang="en-GB" dirty="0"/>
              <a:t>INVs are firms that within six years from their inception internationalise and 25% to 30% of their total revenue comes from foreign operations. </a:t>
            </a:r>
          </a:p>
        </p:txBody>
      </p:sp>
    </p:spTree>
    <p:custDataLst>
      <p:tags r:id="rId1"/>
    </p:custDataLst>
    <p:extLst>
      <p:ext uri="{BB962C8B-B14F-4D97-AF65-F5344CB8AC3E}">
        <p14:creationId xmlns:p14="http://schemas.microsoft.com/office/powerpoint/2010/main" val="1998561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dissolv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dissolve">
                                      <p:cBhvr>
                                        <p:cTn id="12"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34A6B-EF3C-C324-E0FB-5245FC97844E}"/>
              </a:ext>
            </a:extLst>
          </p:cNvPr>
          <p:cNvSpPr>
            <a:spLocks noGrp="1"/>
          </p:cNvSpPr>
          <p:nvPr>
            <p:ph type="title"/>
          </p:nvPr>
        </p:nvSpPr>
        <p:spPr>
          <a:xfrm>
            <a:off x="810000" y="447188"/>
            <a:ext cx="10571998" cy="970450"/>
          </a:xfrm>
        </p:spPr>
        <p:txBody>
          <a:bodyPr>
            <a:normAutofit fontScale="90000"/>
          </a:bodyPr>
          <a:lstStyle/>
          <a:p>
            <a:r>
              <a:rPr lang="en-US" dirty="0">
                <a:latin typeface="Corbel" panose="020B0503020204020204" pitchFamily="34" charset="0"/>
              </a:rPr>
              <a:t>Elements of the International New Venture (INV)</a:t>
            </a:r>
          </a:p>
        </p:txBody>
      </p:sp>
      <p:sp>
        <p:nvSpPr>
          <p:cNvPr id="9" name="Content Placeholder 2">
            <a:extLst>
              <a:ext uri="{FF2B5EF4-FFF2-40B4-BE49-F238E27FC236}">
                <a16:creationId xmlns:a16="http://schemas.microsoft.com/office/drawing/2014/main" id="{24F681CD-40B7-42F1-DBBF-D68AE1BEDF37}"/>
              </a:ext>
            </a:extLst>
          </p:cNvPr>
          <p:cNvSpPr>
            <a:spLocks noGrp="1"/>
          </p:cNvSpPr>
          <p:nvPr>
            <p:ph idx="1"/>
          </p:nvPr>
        </p:nvSpPr>
        <p:spPr>
          <a:xfrm>
            <a:off x="475913" y="2824309"/>
            <a:ext cx="9576391" cy="2922695"/>
          </a:xfrm>
        </p:spPr>
        <p:txBody>
          <a:bodyPr>
            <a:normAutofit fontScale="85000" lnSpcReduction="10000"/>
          </a:bodyPr>
          <a:lstStyle/>
          <a:p>
            <a:r>
              <a:rPr lang="en-GB" dirty="0"/>
              <a:t>There are 4 key elements for a sustainable INV (Oviatt &amp; McDougall (2018):</a:t>
            </a:r>
          </a:p>
          <a:p>
            <a:pPr marL="514350" indent="-514350">
              <a:buFont typeface="+mj-lt"/>
              <a:buAutoNum type="arabicPeriod"/>
            </a:pPr>
            <a:r>
              <a:rPr lang="en-GB" dirty="0"/>
              <a:t>The first element is related to firm’s internalisation of transactions and the use of hierarchical authority as the mechanism of governance. </a:t>
            </a:r>
          </a:p>
          <a:p>
            <a:pPr marL="514350" indent="-514350">
              <a:buFont typeface="+mj-lt"/>
              <a:buAutoNum type="arabicPeriod"/>
            </a:pPr>
            <a:r>
              <a:rPr lang="en-GB" dirty="0"/>
              <a:t>The second element is related to alternative governance structures and prioritises scarcity of resources that pushes INVs to consider and use alternative approaches and planning for managing crucial assets. </a:t>
            </a:r>
          </a:p>
          <a:p>
            <a:pPr marL="514350" indent="-514350">
              <a:buFont typeface="+mj-lt"/>
              <a:buAutoNum type="arabicPeriod" startAt="3"/>
            </a:pPr>
            <a:r>
              <a:rPr lang="en-GB" dirty="0"/>
              <a:t>The third element is related to foreign location advantage and underlines the ability of INVs to develop their competitive advantage by synthesising resources across national borders. </a:t>
            </a:r>
          </a:p>
          <a:p>
            <a:pPr marL="514350" indent="-514350">
              <a:buFont typeface="+mj-lt"/>
              <a:buAutoNum type="arabicPeriod" startAt="3"/>
            </a:pPr>
            <a:r>
              <a:rPr lang="en-GB" dirty="0"/>
              <a:t>The fourth element is related to unique resources, the importance of proprietary knowledge is stressed especially in INVs that are knowledge based. </a:t>
            </a:r>
            <a:endParaRPr lang="en-US" dirty="0"/>
          </a:p>
          <a:p>
            <a:pPr marL="514350" indent="-514350">
              <a:buFont typeface="+mj-lt"/>
              <a:buAutoNum type="arabicPeriod"/>
            </a:pPr>
            <a:endParaRPr lang="en-US" dirty="0"/>
          </a:p>
        </p:txBody>
      </p:sp>
      <p:pic>
        <p:nvPicPr>
          <p:cNvPr id="4" name="Picture 3" descr="A close up of a person's face&#10;&#10;Description automatically generated">
            <a:extLst>
              <a:ext uri="{FF2B5EF4-FFF2-40B4-BE49-F238E27FC236}">
                <a16:creationId xmlns:a16="http://schemas.microsoft.com/office/drawing/2014/main" id="{2D42DB33-C692-370B-C598-660CC7EA06B5}"/>
              </a:ext>
            </a:extLst>
          </p:cNvPr>
          <p:cNvPicPr>
            <a:picLocks noChangeAspect="1"/>
          </p:cNvPicPr>
          <p:nvPr/>
        </p:nvPicPr>
        <p:blipFill>
          <a:blip r:embed="rId4"/>
          <a:stretch>
            <a:fillRect/>
          </a:stretch>
        </p:blipFill>
        <p:spPr>
          <a:xfrm>
            <a:off x="9494012" y="1746731"/>
            <a:ext cx="2016002" cy="1319565"/>
          </a:xfrm>
          <a:prstGeom prst="rect">
            <a:avLst/>
          </a:prstGeom>
        </p:spPr>
      </p:pic>
    </p:spTree>
    <p:custDataLst>
      <p:tags r:id="rId1"/>
    </p:custDataLst>
    <p:extLst>
      <p:ext uri="{BB962C8B-B14F-4D97-AF65-F5344CB8AC3E}">
        <p14:creationId xmlns:p14="http://schemas.microsoft.com/office/powerpoint/2010/main" val="146043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dissolv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dissolv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xit" presetSubtype="4" fill="hold" nodeType="clickEffect">
                                  <p:stCondLst>
                                    <p:cond delay="0"/>
                                  </p:stCondLst>
                                  <p:childTnLst>
                                    <p:anim calcmode="lin" valueType="num">
                                      <p:cBhvr additive="base">
                                        <p:cTn id="22" dur="500"/>
                                        <p:tgtEl>
                                          <p:spTgt spid="4"/>
                                        </p:tgtEl>
                                        <p:attrNameLst>
                                          <p:attrName>ppt_x</p:attrName>
                                        </p:attrNameLst>
                                      </p:cBhvr>
                                      <p:tavLst>
                                        <p:tav tm="0">
                                          <p:val>
                                            <p:strVal val="ppt_x"/>
                                          </p:val>
                                        </p:tav>
                                        <p:tav tm="100000">
                                          <p:val>
                                            <p:strVal val="ppt_x"/>
                                          </p:val>
                                        </p:tav>
                                      </p:tavLst>
                                    </p:anim>
                                    <p:anim calcmode="lin" valueType="num">
                                      <p:cBhvr additive="base">
                                        <p:cTn id="23" dur="500"/>
                                        <p:tgtEl>
                                          <p:spTgt spid="4"/>
                                        </p:tgtEl>
                                        <p:attrNameLst>
                                          <p:attrName>ppt_y</p:attrName>
                                        </p:attrNameLst>
                                      </p:cBhvr>
                                      <p:tavLst>
                                        <p:tav tm="0">
                                          <p:val>
                                            <p:strVal val="ppt_y"/>
                                          </p:val>
                                        </p:tav>
                                        <p:tav tm="100000">
                                          <p:val>
                                            <p:strVal val="1+ppt_h/2"/>
                                          </p:val>
                                        </p:tav>
                                      </p:tavLst>
                                    </p:anim>
                                    <p:set>
                                      <p:cBhvr>
                                        <p:cTn id="24" dur="1" fill="hold">
                                          <p:stCondLst>
                                            <p:cond delay="499"/>
                                          </p:stCondLst>
                                        </p:cTn>
                                        <p:tgtEl>
                                          <p:spTgt spid="4"/>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ppt_x"/>
                                          </p:val>
                                        </p:tav>
                                        <p:tav tm="100000">
                                          <p:val>
                                            <p:strVal val="#ppt_x"/>
                                          </p:val>
                                        </p:tav>
                                      </p:tavLst>
                                    </p:anim>
                                    <p:anim calcmode="lin" valueType="num">
                                      <p:cBhvr additive="base">
                                        <p:cTn id="3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xit" presetSubtype="4" fill="hold" nodeType="clickEffect">
                                  <p:stCondLst>
                                    <p:cond delay="0"/>
                                  </p:stCondLst>
                                  <p:childTnLst>
                                    <p:anim calcmode="lin" valueType="num">
                                      <p:cBhvr additive="base">
                                        <p:cTn id="34" dur="500"/>
                                        <p:tgtEl>
                                          <p:spTgt spid="4"/>
                                        </p:tgtEl>
                                        <p:attrNameLst>
                                          <p:attrName>ppt_x</p:attrName>
                                        </p:attrNameLst>
                                      </p:cBhvr>
                                      <p:tavLst>
                                        <p:tav tm="0">
                                          <p:val>
                                            <p:strVal val="ppt_x"/>
                                          </p:val>
                                        </p:tav>
                                        <p:tav tm="100000">
                                          <p:val>
                                            <p:strVal val="ppt_x"/>
                                          </p:val>
                                        </p:tav>
                                      </p:tavLst>
                                    </p:anim>
                                    <p:anim calcmode="lin" valueType="num">
                                      <p:cBhvr additive="base">
                                        <p:cTn id="35" dur="500"/>
                                        <p:tgtEl>
                                          <p:spTgt spid="4"/>
                                        </p:tgtEl>
                                        <p:attrNameLst>
                                          <p:attrName>ppt_y</p:attrName>
                                        </p:attrNameLst>
                                      </p:cBhvr>
                                      <p:tavLst>
                                        <p:tav tm="0">
                                          <p:val>
                                            <p:strVal val="ppt_y"/>
                                          </p:val>
                                        </p:tav>
                                        <p:tav tm="100000">
                                          <p:val>
                                            <p:strVal val="1+ppt_h/2"/>
                                          </p:val>
                                        </p:tav>
                                      </p:tavLst>
                                    </p:anim>
                                    <p:set>
                                      <p:cBhvr>
                                        <p:cTn id="36" dur="1" fill="hold">
                                          <p:stCondLst>
                                            <p:cond delay="499"/>
                                          </p:stCondLst>
                                        </p:cTn>
                                        <p:tgtEl>
                                          <p:spTgt spid="4"/>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9">
                                            <p:txEl>
                                              <p:pRg st="2" end="2"/>
                                            </p:txEl>
                                          </p:spTgt>
                                        </p:tgtEl>
                                        <p:attrNameLst>
                                          <p:attrName>style.visibility</p:attrName>
                                        </p:attrNameLst>
                                      </p:cBhvr>
                                      <p:to>
                                        <p:strVal val="visible"/>
                                      </p:to>
                                    </p:set>
                                    <p:animEffect transition="in" filter="dissolve">
                                      <p:cBhvr>
                                        <p:cTn id="41" dur="500"/>
                                        <p:tgtEl>
                                          <p:spTgt spid="9">
                                            <p:txEl>
                                              <p:pRg st="2" end="2"/>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nodeType="clickEffect">
                                  <p:stCondLst>
                                    <p:cond delay="0"/>
                                  </p:stCondLst>
                                  <p:childTnLst>
                                    <p:set>
                                      <p:cBhvr>
                                        <p:cTn id="45" dur="1" fill="hold">
                                          <p:stCondLst>
                                            <p:cond delay="0"/>
                                          </p:stCondLst>
                                        </p:cTn>
                                        <p:tgtEl>
                                          <p:spTgt spid="9">
                                            <p:txEl>
                                              <p:pRg st="3" end="3"/>
                                            </p:txEl>
                                          </p:spTgt>
                                        </p:tgtEl>
                                        <p:attrNameLst>
                                          <p:attrName>style.visibility</p:attrName>
                                        </p:attrNameLst>
                                      </p:cBhvr>
                                      <p:to>
                                        <p:strVal val="visible"/>
                                      </p:to>
                                    </p:set>
                                    <p:animEffect transition="in" filter="dissolve">
                                      <p:cBhvr>
                                        <p:cTn id="46" dur="500"/>
                                        <p:tgtEl>
                                          <p:spTgt spid="9">
                                            <p:txEl>
                                              <p:pRg st="3" end="3"/>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nodeType="clickEffect">
                                  <p:stCondLst>
                                    <p:cond delay="0"/>
                                  </p:stCondLst>
                                  <p:childTnLst>
                                    <p:set>
                                      <p:cBhvr>
                                        <p:cTn id="50" dur="1" fill="hold">
                                          <p:stCondLst>
                                            <p:cond delay="0"/>
                                          </p:stCondLst>
                                        </p:cTn>
                                        <p:tgtEl>
                                          <p:spTgt spid="9">
                                            <p:txEl>
                                              <p:pRg st="4" end="4"/>
                                            </p:txEl>
                                          </p:spTgt>
                                        </p:tgtEl>
                                        <p:attrNameLst>
                                          <p:attrName>style.visibility</p:attrName>
                                        </p:attrNameLst>
                                      </p:cBhvr>
                                      <p:to>
                                        <p:strVal val="visible"/>
                                      </p:to>
                                    </p:set>
                                    <p:animEffect transition="in" filter="dissolve">
                                      <p:cBhvr>
                                        <p:cTn id="51"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34A6B-EF3C-C324-E0FB-5245FC97844E}"/>
              </a:ext>
            </a:extLst>
          </p:cNvPr>
          <p:cNvSpPr>
            <a:spLocks noGrp="1"/>
          </p:cNvSpPr>
          <p:nvPr>
            <p:ph type="title"/>
          </p:nvPr>
        </p:nvSpPr>
        <p:spPr>
          <a:xfrm>
            <a:off x="810000" y="447188"/>
            <a:ext cx="10571998" cy="970450"/>
          </a:xfrm>
        </p:spPr>
        <p:txBody>
          <a:bodyPr>
            <a:normAutofit/>
          </a:bodyPr>
          <a:lstStyle/>
          <a:p>
            <a:r>
              <a:rPr lang="en-US" dirty="0">
                <a:latin typeface="Corbel" panose="020B0503020204020204" pitchFamily="34" charset="0"/>
              </a:rPr>
              <a:t>The International New Venture (INV)</a:t>
            </a:r>
          </a:p>
        </p:txBody>
      </p:sp>
      <p:sp>
        <p:nvSpPr>
          <p:cNvPr id="9" name="Content Placeholder 2">
            <a:extLst>
              <a:ext uri="{FF2B5EF4-FFF2-40B4-BE49-F238E27FC236}">
                <a16:creationId xmlns:a16="http://schemas.microsoft.com/office/drawing/2014/main" id="{24F681CD-40B7-42F1-DBBF-D68AE1BEDF37}"/>
              </a:ext>
            </a:extLst>
          </p:cNvPr>
          <p:cNvSpPr>
            <a:spLocks noGrp="1"/>
          </p:cNvSpPr>
          <p:nvPr>
            <p:ph idx="1"/>
          </p:nvPr>
        </p:nvSpPr>
        <p:spPr>
          <a:xfrm>
            <a:off x="810000" y="2430692"/>
            <a:ext cx="10554574" cy="2922695"/>
          </a:xfrm>
        </p:spPr>
        <p:txBody>
          <a:bodyPr>
            <a:normAutofit/>
          </a:bodyPr>
          <a:lstStyle/>
          <a:p>
            <a:r>
              <a:rPr lang="en-GB" dirty="0"/>
              <a:t>INVs are strongly associated with their founders. Founders are able to identify and exploit international opportunities and they have personal contacts in foreign markets </a:t>
            </a:r>
            <a:r>
              <a:rPr lang="en-GB" sz="1600" dirty="0"/>
              <a:t>(McDougall et al., 1994).</a:t>
            </a:r>
          </a:p>
          <a:p>
            <a:r>
              <a:rPr lang="en-GB" dirty="0"/>
              <a:t>INVs also develop international relationships during their studies abroad and from their previous international work experience </a:t>
            </a:r>
            <a:r>
              <a:rPr lang="en-GB" sz="1600" dirty="0"/>
              <a:t>(e.g. </a:t>
            </a:r>
            <a:r>
              <a:rPr lang="en-GB" sz="1600" dirty="0" err="1"/>
              <a:t>Reuber</a:t>
            </a:r>
            <a:r>
              <a:rPr lang="en-GB" sz="1600" dirty="0"/>
              <a:t> and Fischer, 1997; Crick and Jones, 2000). </a:t>
            </a:r>
          </a:p>
          <a:p>
            <a:r>
              <a:rPr lang="en-GB" dirty="0" err="1"/>
              <a:t>Coviello</a:t>
            </a:r>
            <a:r>
              <a:rPr lang="en-GB" dirty="0"/>
              <a:t> and Munro (1995) Research with international firms found that networks facilitate internationalisation (Costales &amp; Zeyen, 2022; </a:t>
            </a:r>
            <a:r>
              <a:rPr lang="en-GB" dirty="0" err="1"/>
              <a:t>Coviello</a:t>
            </a:r>
            <a:r>
              <a:rPr lang="en-GB" dirty="0"/>
              <a:t> &amp; Munro, 1995; Oviatt &amp; McDougall, 2018)</a:t>
            </a:r>
            <a:endParaRPr lang="en-US" dirty="0"/>
          </a:p>
          <a:p>
            <a:pPr marL="514350" indent="-514350">
              <a:buFont typeface="+mj-lt"/>
              <a:buAutoNum type="arabicPeriod"/>
            </a:pPr>
            <a:endParaRPr lang="en-US" dirty="0"/>
          </a:p>
        </p:txBody>
      </p:sp>
    </p:spTree>
    <p:custDataLst>
      <p:tags r:id="rId1"/>
    </p:custDataLst>
    <p:extLst>
      <p:ext uri="{BB962C8B-B14F-4D97-AF65-F5344CB8AC3E}">
        <p14:creationId xmlns:p14="http://schemas.microsoft.com/office/powerpoint/2010/main" val="3374480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dissolv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dissolv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dissolve">
                                      <p:cBhvr>
                                        <p:cTn id="17"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E149B-08A3-23A9-3D49-73D5788F86EF}"/>
              </a:ext>
            </a:extLst>
          </p:cNvPr>
          <p:cNvSpPr>
            <a:spLocks noGrp="1"/>
          </p:cNvSpPr>
          <p:nvPr>
            <p:ph type="title"/>
          </p:nvPr>
        </p:nvSpPr>
        <p:spPr>
          <a:xfrm>
            <a:off x="891037" y="1003339"/>
            <a:ext cx="3505495" cy="1622321"/>
          </a:xfrm>
        </p:spPr>
        <p:txBody>
          <a:bodyPr vert="horz" lIns="91440" tIns="45720" rIns="91440" bIns="45720" rtlCol="0" anchor="ctr">
            <a:normAutofit fontScale="90000"/>
          </a:bodyPr>
          <a:lstStyle/>
          <a:p>
            <a:r>
              <a:rPr lang="en-US" sz="4000" dirty="0"/>
              <a:t>Transaction</a:t>
            </a:r>
            <a:r>
              <a:rPr lang="en-US" sz="3700" kern="1200" dirty="0">
                <a:solidFill>
                  <a:schemeClr val="tx1"/>
                </a:solidFill>
                <a:latin typeface="+mj-lt"/>
                <a:ea typeface="+mj-ea"/>
                <a:cs typeface="+mj-cs"/>
              </a:rPr>
              <a:t> </a:t>
            </a:r>
            <a:r>
              <a:rPr lang="en-US" sz="4000" dirty="0"/>
              <a:t>Cost Theory</a:t>
            </a:r>
            <a:br>
              <a:rPr lang="en-US" sz="3700" kern="1200" dirty="0">
                <a:solidFill>
                  <a:schemeClr val="tx1"/>
                </a:solidFill>
                <a:latin typeface="+mj-lt"/>
                <a:ea typeface="+mj-ea"/>
                <a:cs typeface="+mj-cs"/>
              </a:rPr>
            </a:br>
            <a:endParaRPr lang="en-US" sz="3700" kern="1200" dirty="0">
              <a:solidFill>
                <a:schemeClr val="tx1"/>
              </a:solidFill>
              <a:latin typeface="+mj-lt"/>
              <a:ea typeface="+mj-ea"/>
              <a:cs typeface="+mj-cs"/>
            </a:endParaRPr>
          </a:p>
        </p:txBody>
      </p:sp>
      <p:sp>
        <p:nvSpPr>
          <p:cNvPr id="3" name="Content Placeholder 2">
            <a:extLst>
              <a:ext uri="{FF2B5EF4-FFF2-40B4-BE49-F238E27FC236}">
                <a16:creationId xmlns:a16="http://schemas.microsoft.com/office/drawing/2014/main" id="{E3EEB193-98F6-18FB-3D36-848020668FED}"/>
              </a:ext>
            </a:extLst>
          </p:cNvPr>
          <p:cNvSpPr>
            <a:spLocks noGrp="1"/>
          </p:cNvSpPr>
          <p:nvPr>
            <p:ph idx="1"/>
          </p:nvPr>
        </p:nvSpPr>
        <p:spPr>
          <a:xfrm>
            <a:off x="992475" y="2202873"/>
            <a:ext cx="3505494" cy="3785419"/>
          </a:xfrm>
        </p:spPr>
        <p:txBody>
          <a:bodyPr vert="horz" lIns="91440" tIns="45720" rIns="91440" bIns="45720" rtlCol="0">
            <a:normAutofit/>
          </a:bodyPr>
          <a:lstStyle/>
          <a:p>
            <a:pPr indent="-228600">
              <a:buFont typeface="Arial" panose="020B0604020202020204" pitchFamily="34" charset="0"/>
              <a:buChar char="•"/>
            </a:pPr>
            <a:r>
              <a:rPr lang="en-US" sz="2000" dirty="0">
                <a:latin typeface="+mn-lt"/>
                <a:ea typeface="+mn-ea"/>
                <a:cs typeface="+mn-cs"/>
              </a:rPr>
              <a:t>How might companies minimize their per-unit costs</a:t>
            </a:r>
          </a:p>
          <a:p>
            <a:pPr indent="-228600">
              <a:buFont typeface="Arial" panose="020B0604020202020204" pitchFamily="34" charset="0"/>
              <a:buChar char="•"/>
            </a:pPr>
            <a:r>
              <a:rPr lang="en-US" sz="2000" dirty="0">
                <a:latin typeface="+mn-lt"/>
                <a:ea typeface="+mn-ea"/>
                <a:cs typeface="+mn-cs"/>
              </a:rPr>
              <a:t>Emphasizes the importance is knowledge</a:t>
            </a:r>
          </a:p>
          <a:p>
            <a:pPr indent="-228600">
              <a:buFont typeface="Arial" panose="020B0604020202020204" pitchFamily="34" charset="0"/>
              <a:buChar char="•"/>
            </a:pPr>
            <a:r>
              <a:rPr lang="en-US" sz="2000" dirty="0">
                <a:latin typeface="+mn-lt"/>
                <a:ea typeface="+mn-ea"/>
                <a:cs typeface="+mn-cs"/>
              </a:rPr>
              <a:t>Reasons for engaging in joint ventures between MNEs and local firms (e.g. outsourcing some of their operations</a:t>
            </a:r>
          </a:p>
        </p:txBody>
      </p:sp>
      <p:pic>
        <p:nvPicPr>
          <p:cNvPr id="4" name="Content Placeholder 3">
            <a:extLst>
              <a:ext uri="{FF2B5EF4-FFF2-40B4-BE49-F238E27FC236}">
                <a16:creationId xmlns:a16="http://schemas.microsoft.com/office/drawing/2014/main" id="{12934ED7-D8C8-982C-6433-9620CB75F735}"/>
              </a:ext>
            </a:extLst>
          </p:cNvPr>
          <p:cNvPicPr>
            <a:picLocks noChangeAspect="1"/>
          </p:cNvPicPr>
          <p:nvPr/>
        </p:nvPicPr>
        <p:blipFill>
          <a:blip r:embed="rId2"/>
          <a:stretch>
            <a:fillRect/>
          </a:stretch>
        </p:blipFill>
        <p:spPr>
          <a:xfrm>
            <a:off x="5405862" y="1674247"/>
            <a:ext cx="6019331" cy="3506260"/>
          </a:xfrm>
          <a:prstGeom prst="rect">
            <a:avLst/>
          </a:prstGeom>
          <a:effectLst/>
        </p:spPr>
      </p:pic>
      <p:sp>
        <p:nvSpPr>
          <p:cNvPr id="5" name="TextBox 4">
            <a:extLst>
              <a:ext uri="{FF2B5EF4-FFF2-40B4-BE49-F238E27FC236}">
                <a16:creationId xmlns:a16="http://schemas.microsoft.com/office/drawing/2014/main" id="{74C0A0C1-6270-524C-C561-9AF7DEEC9C3A}"/>
              </a:ext>
            </a:extLst>
          </p:cNvPr>
          <p:cNvSpPr txBox="1"/>
          <p:nvPr/>
        </p:nvSpPr>
        <p:spPr>
          <a:xfrm>
            <a:off x="5405862" y="5637928"/>
            <a:ext cx="4924231"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err="1">
                <a:ln>
                  <a:noFill/>
                </a:ln>
                <a:solidFill>
                  <a:srgbClr val="222222"/>
                </a:solidFill>
                <a:effectLst/>
                <a:uLnTx/>
                <a:uFillTx/>
                <a:latin typeface="Arial" panose="020B0604020202020204" pitchFamily="34" charset="0"/>
                <a:ea typeface="+mn-ea"/>
                <a:cs typeface="+mn-cs"/>
                <a:hlinkClick r:id="rId3"/>
              </a:rPr>
              <a:t>Hennart</a:t>
            </a:r>
            <a:r>
              <a:rPr kumimoji="0" lang="en-GB" sz="1400" b="0" i="0" u="none" strike="noStrike" kern="1200" cap="none" spc="0" normalizeH="0" baseline="0" noProof="0" dirty="0">
                <a:ln>
                  <a:noFill/>
                </a:ln>
                <a:solidFill>
                  <a:srgbClr val="222222"/>
                </a:solidFill>
                <a:effectLst/>
                <a:uLnTx/>
                <a:uFillTx/>
                <a:latin typeface="Arial" panose="020B0604020202020204" pitchFamily="34" charset="0"/>
                <a:ea typeface="+mn-ea"/>
                <a:cs typeface="+mn-cs"/>
                <a:hlinkClick r:id="rId3"/>
              </a:rPr>
              <a:t>, J. F. (2010). Transaction cost theory and international business. </a:t>
            </a:r>
            <a:r>
              <a:rPr kumimoji="0" lang="en-GB" sz="1400" b="0" i="1" u="none" strike="noStrike" kern="1200" cap="none" spc="0" normalizeH="0" baseline="0" noProof="0" dirty="0">
                <a:ln>
                  <a:noFill/>
                </a:ln>
                <a:solidFill>
                  <a:srgbClr val="222222"/>
                </a:solidFill>
                <a:effectLst/>
                <a:uLnTx/>
                <a:uFillTx/>
                <a:latin typeface="Arial" panose="020B0604020202020204" pitchFamily="34" charset="0"/>
                <a:ea typeface="+mn-ea"/>
                <a:cs typeface="+mn-cs"/>
                <a:hlinkClick r:id="rId3"/>
              </a:rPr>
              <a:t>Journal of Retailing</a:t>
            </a:r>
            <a:r>
              <a:rPr kumimoji="0" lang="en-GB" sz="1400" b="0" i="0" u="none" strike="noStrike" kern="1200" cap="none" spc="0" normalizeH="0" baseline="0" noProof="0" dirty="0">
                <a:ln>
                  <a:noFill/>
                </a:ln>
                <a:solidFill>
                  <a:srgbClr val="222222"/>
                </a:solidFill>
                <a:effectLst/>
                <a:uLnTx/>
                <a:uFillTx/>
                <a:latin typeface="Arial" panose="020B0604020202020204" pitchFamily="34" charset="0"/>
                <a:ea typeface="+mn-ea"/>
                <a:cs typeface="+mn-cs"/>
                <a:hlinkClick r:id="rId3"/>
              </a:rPr>
              <a:t>, </a:t>
            </a:r>
            <a:r>
              <a:rPr kumimoji="0" lang="en-GB" sz="1400" b="0" i="1" u="none" strike="noStrike" kern="1200" cap="none" spc="0" normalizeH="0" baseline="0" noProof="0" dirty="0">
                <a:ln>
                  <a:noFill/>
                </a:ln>
                <a:solidFill>
                  <a:srgbClr val="222222"/>
                </a:solidFill>
                <a:effectLst/>
                <a:uLnTx/>
                <a:uFillTx/>
                <a:latin typeface="Arial" panose="020B0604020202020204" pitchFamily="34" charset="0"/>
                <a:ea typeface="+mn-ea"/>
                <a:cs typeface="+mn-cs"/>
                <a:hlinkClick r:id="rId3"/>
              </a:rPr>
              <a:t>86</a:t>
            </a:r>
            <a:r>
              <a:rPr kumimoji="0" lang="en-GB" sz="1400" b="0" i="0" u="none" strike="noStrike" kern="1200" cap="none" spc="0" normalizeH="0" baseline="0" noProof="0" dirty="0">
                <a:ln>
                  <a:noFill/>
                </a:ln>
                <a:solidFill>
                  <a:srgbClr val="222222"/>
                </a:solidFill>
                <a:effectLst/>
                <a:uLnTx/>
                <a:uFillTx/>
                <a:latin typeface="Arial" panose="020B0604020202020204" pitchFamily="34" charset="0"/>
                <a:ea typeface="+mn-ea"/>
                <a:cs typeface="+mn-cs"/>
                <a:hlinkClick r:id="rId3"/>
              </a:rPr>
              <a:t>(3), 257-269.</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2453614"/>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4FA2D-4283-A73A-1191-BD4523DB2375}"/>
              </a:ext>
            </a:extLst>
          </p:cNvPr>
          <p:cNvSpPr>
            <a:spLocks noGrp="1"/>
          </p:cNvSpPr>
          <p:nvPr>
            <p:ph type="title"/>
          </p:nvPr>
        </p:nvSpPr>
        <p:spPr>
          <a:xfrm>
            <a:off x="933701" y="1017193"/>
            <a:ext cx="3505495" cy="1622321"/>
          </a:xfrm>
        </p:spPr>
        <p:txBody>
          <a:bodyPr vert="horz" lIns="91440" tIns="45720" rIns="91440" bIns="45720" rtlCol="0" anchor="ctr">
            <a:normAutofit fontScale="90000"/>
          </a:bodyPr>
          <a:lstStyle/>
          <a:p>
            <a:r>
              <a:rPr lang="en-US" sz="4000" dirty="0"/>
              <a:t>International</a:t>
            </a:r>
            <a:r>
              <a:rPr lang="en-US" sz="3100" kern="1200" dirty="0">
                <a:solidFill>
                  <a:schemeClr val="tx1"/>
                </a:solidFill>
                <a:latin typeface="+mj-lt"/>
                <a:ea typeface="+mj-ea"/>
                <a:cs typeface="+mj-cs"/>
              </a:rPr>
              <a:t> </a:t>
            </a:r>
            <a:r>
              <a:rPr lang="en-US" sz="4000" dirty="0"/>
              <a:t>Product Life Cycle (Vernon’s)</a:t>
            </a:r>
            <a:br>
              <a:rPr lang="en-US" sz="3100" kern="1200" dirty="0">
                <a:solidFill>
                  <a:schemeClr val="tx1"/>
                </a:solidFill>
                <a:latin typeface="+mj-lt"/>
                <a:ea typeface="+mj-ea"/>
                <a:cs typeface="+mj-cs"/>
              </a:rPr>
            </a:br>
            <a:endParaRPr lang="en-US" sz="3100" kern="1200" dirty="0">
              <a:solidFill>
                <a:schemeClr val="tx1"/>
              </a:solidFill>
              <a:latin typeface="+mj-lt"/>
              <a:ea typeface="+mj-ea"/>
              <a:cs typeface="+mj-cs"/>
            </a:endParaRPr>
          </a:p>
        </p:txBody>
      </p:sp>
      <p:sp>
        <p:nvSpPr>
          <p:cNvPr id="8" name="Content Placeholder 7">
            <a:extLst>
              <a:ext uri="{FF2B5EF4-FFF2-40B4-BE49-F238E27FC236}">
                <a16:creationId xmlns:a16="http://schemas.microsoft.com/office/drawing/2014/main" id="{6E35BBA2-59DE-4A32-37E2-B5BD300B03C8}"/>
              </a:ext>
            </a:extLst>
          </p:cNvPr>
          <p:cNvSpPr>
            <a:spLocks noGrp="1"/>
          </p:cNvSpPr>
          <p:nvPr>
            <p:ph idx="1"/>
          </p:nvPr>
        </p:nvSpPr>
        <p:spPr>
          <a:xfrm>
            <a:off x="933702" y="2511552"/>
            <a:ext cx="3505494" cy="3785419"/>
          </a:xfrm>
        </p:spPr>
        <p:txBody>
          <a:bodyPr vert="horz" lIns="91440" tIns="45720" rIns="91440" bIns="45720" rtlCol="0">
            <a:normAutofit/>
          </a:bodyPr>
          <a:lstStyle/>
          <a:p>
            <a:pPr indent="-228600">
              <a:buFont typeface="Arial" panose="020B0604020202020204" pitchFamily="34" charset="0"/>
              <a:buChar char="•"/>
            </a:pPr>
            <a:r>
              <a:rPr lang="en-US" sz="2000" dirty="0">
                <a:latin typeface="+mn-lt"/>
                <a:ea typeface="+mn-ea"/>
                <a:cs typeface="+mn-cs"/>
              </a:rPr>
              <a:t>Representation of the relation between profit margin, sales volume, and lifecycle of a product</a:t>
            </a:r>
          </a:p>
        </p:txBody>
      </p:sp>
      <p:pic>
        <p:nvPicPr>
          <p:cNvPr id="4" name="Content Placeholder 3">
            <a:extLst>
              <a:ext uri="{FF2B5EF4-FFF2-40B4-BE49-F238E27FC236}">
                <a16:creationId xmlns:a16="http://schemas.microsoft.com/office/drawing/2014/main" id="{67F21E6A-5158-5BD1-32C4-141E277839C8}"/>
              </a:ext>
            </a:extLst>
          </p:cNvPr>
          <p:cNvPicPr>
            <a:picLocks noChangeAspect="1"/>
          </p:cNvPicPr>
          <p:nvPr/>
        </p:nvPicPr>
        <p:blipFill>
          <a:blip r:embed="rId2"/>
          <a:stretch>
            <a:fillRect/>
          </a:stretch>
        </p:blipFill>
        <p:spPr>
          <a:xfrm>
            <a:off x="5861238" y="807593"/>
            <a:ext cx="5108578" cy="5239568"/>
          </a:xfrm>
          <a:prstGeom prst="rect">
            <a:avLst/>
          </a:prstGeom>
          <a:effectLst/>
        </p:spPr>
      </p:pic>
      <p:sp>
        <p:nvSpPr>
          <p:cNvPr id="3" name="TextBox 2">
            <a:extLst>
              <a:ext uri="{FF2B5EF4-FFF2-40B4-BE49-F238E27FC236}">
                <a16:creationId xmlns:a16="http://schemas.microsoft.com/office/drawing/2014/main" id="{E97CE346-360A-5B31-4695-4FCBC9A6C650}"/>
              </a:ext>
            </a:extLst>
          </p:cNvPr>
          <p:cNvSpPr txBox="1"/>
          <p:nvPr/>
        </p:nvSpPr>
        <p:spPr>
          <a:xfrm>
            <a:off x="7056595" y="5987099"/>
            <a:ext cx="25424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Harvard Business Review</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266B1ADB-9E10-E5D8-86F8-0FE1F7B774E6}"/>
              </a:ext>
            </a:extLst>
          </p:cNvPr>
          <p:cNvSpPr txBox="1"/>
          <p:nvPr/>
        </p:nvSpPr>
        <p:spPr>
          <a:xfrm>
            <a:off x="933701" y="3767667"/>
            <a:ext cx="3620370"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sng" strike="noStrike" kern="1200" cap="none" spc="0" normalizeH="0" baseline="0" noProof="0" dirty="0">
                <a:ln>
                  <a:noFill/>
                </a:ln>
                <a:solidFill>
                  <a:prstClr val="black"/>
                </a:solidFill>
                <a:effectLst/>
                <a:uLnTx/>
                <a:uFillTx/>
                <a:latin typeface="Calibri" panose="020F0502020204030204"/>
                <a:ea typeface="+mn-ea"/>
                <a:cs typeface="+mn-cs"/>
              </a:rPr>
              <a:t>Introduction (Development) Stage- </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Characterized by the risk of fit between market need &amp; product/service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sng" strike="noStrike" kern="1200" cap="none" spc="0" normalizeH="0" baseline="0" noProof="0" dirty="0">
                <a:ln>
                  <a:noFill/>
                </a:ln>
                <a:solidFill>
                  <a:prstClr val="black"/>
                </a:solidFill>
                <a:effectLst/>
                <a:uLnTx/>
                <a:uFillTx/>
                <a:latin typeface="Calibri" panose="020F0502020204030204"/>
                <a:ea typeface="+mn-ea"/>
                <a:cs typeface="+mn-cs"/>
              </a:rPr>
              <a:t>Growth Stage-  </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Potential competition become involved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sng" strike="noStrike" kern="1200" cap="none" spc="0" normalizeH="0" baseline="0" noProof="0" dirty="0">
                <a:ln>
                  <a:noFill/>
                </a:ln>
                <a:solidFill>
                  <a:prstClr val="black"/>
                </a:solidFill>
                <a:effectLst/>
                <a:uLnTx/>
                <a:uFillTx/>
                <a:latin typeface="Calibri" panose="020F0502020204030204"/>
                <a:ea typeface="+mn-ea"/>
                <a:cs typeface="+mn-cs"/>
              </a:rPr>
              <a:t>Maturity Stage- </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Market becomes relatively saturated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sng" strike="noStrike" kern="1200" cap="none" spc="0" normalizeH="0" baseline="0" noProof="0" dirty="0">
                <a:ln>
                  <a:noFill/>
                </a:ln>
                <a:solidFill>
                  <a:prstClr val="black"/>
                </a:solidFill>
                <a:effectLst/>
                <a:uLnTx/>
                <a:uFillTx/>
                <a:latin typeface="Calibri" panose="020F0502020204030204"/>
                <a:ea typeface="+mn-ea"/>
                <a:cs typeface="+mn-cs"/>
              </a:rPr>
              <a:t>Decline-</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Characterized by Industry transformation  and consumer disconnect</a:t>
            </a:r>
          </a:p>
        </p:txBody>
      </p:sp>
    </p:spTree>
    <p:extLst>
      <p:ext uri="{BB962C8B-B14F-4D97-AF65-F5344CB8AC3E}">
        <p14:creationId xmlns:p14="http://schemas.microsoft.com/office/powerpoint/2010/main" val="817124751"/>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3DE9D-8B0F-4801-6092-A5706ACF045B}"/>
              </a:ext>
            </a:extLst>
          </p:cNvPr>
          <p:cNvSpPr>
            <a:spLocks noGrp="1"/>
          </p:cNvSpPr>
          <p:nvPr>
            <p:ph type="title"/>
          </p:nvPr>
        </p:nvSpPr>
        <p:spPr/>
        <p:txBody>
          <a:bodyPr>
            <a:normAutofit fontScale="90000"/>
          </a:bodyPr>
          <a:lstStyle/>
          <a:p>
            <a:r>
              <a:rPr lang="en-US" dirty="0"/>
              <a:t>Monopolistic Advantage Theory</a:t>
            </a:r>
            <a:br>
              <a:rPr lang="en-US" dirty="0"/>
            </a:br>
            <a:endParaRPr lang="en-US" dirty="0"/>
          </a:p>
        </p:txBody>
      </p:sp>
      <p:sp>
        <p:nvSpPr>
          <p:cNvPr id="3" name="Content Placeholder 2">
            <a:extLst>
              <a:ext uri="{FF2B5EF4-FFF2-40B4-BE49-F238E27FC236}">
                <a16:creationId xmlns:a16="http://schemas.microsoft.com/office/drawing/2014/main" id="{154D30CF-677B-E8A5-B5F4-B96C89D4A048}"/>
              </a:ext>
            </a:extLst>
          </p:cNvPr>
          <p:cNvSpPr>
            <a:spLocks noGrp="1"/>
          </p:cNvSpPr>
          <p:nvPr>
            <p:ph idx="1"/>
          </p:nvPr>
        </p:nvSpPr>
        <p:spPr/>
        <p:txBody>
          <a:bodyPr/>
          <a:lstStyle/>
          <a:p>
            <a:pPr marL="457200" indent="-457200">
              <a:buFont typeface="Arial" panose="020B0604020202020204" pitchFamily="34" charset="0"/>
              <a:buChar char="•"/>
            </a:pPr>
            <a:r>
              <a:rPr lang="en-US" dirty="0"/>
              <a:t>Stephen </a:t>
            </a:r>
            <a:r>
              <a:rPr lang="en-US" dirty="0" err="1"/>
              <a:t>Hymer’s</a:t>
            </a:r>
            <a:r>
              <a:rPr lang="en-US" dirty="0"/>
              <a:t> 1960 Dissertation</a:t>
            </a:r>
          </a:p>
          <a:p>
            <a:pPr marL="457200" indent="-457200">
              <a:buFont typeface="Arial" panose="020B0604020202020204" pitchFamily="34" charset="0"/>
              <a:buChar char="•"/>
            </a:pPr>
            <a:r>
              <a:rPr lang="en-US" dirty="0"/>
              <a:t>Presumes that an internationalizing firm or other (FDI) has some sort of market capturing advantage (e.g. technology, social capital, human capital, economies of scale, economies of agglomeration, </a:t>
            </a:r>
            <a:r>
              <a:rPr lang="en-US" dirty="0" err="1"/>
              <a:t>etc</a:t>
            </a:r>
            <a:r>
              <a:rPr lang="en-US" dirty="0"/>
              <a:t>)</a:t>
            </a:r>
          </a:p>
        </p:txBody>
      </p:sp>
      <p:sp>
        <p:nvSpPr>
          <p:cNvPr id="4" name="TextBox 3">
            <a:extLst>
              <a:ext uri="{FF2B5EF4-FFF2-40B4-BE49-F238E27FC236}">
                <a16:creationId xmlns:a16="http://schemas.microsoft.com/office/drawing/2014/main" id="{6A8A3FF4-2C44-8631-4EA0-BD4EC3FAB491}"/>
              </a:ext>
            </a:extLst>
          </p:cNvPr>
          <p:cNvSpPr txBox="1"/>
          <p:nvPr/>
        </p:nvSpPr>
        <p:spPr>
          <a:xfrm>
            <a:off x="1248937" y="6006924"/>
            <a:ext cx="845262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err="1">
                <a:ln>
                  <a:noFill/>
                </a:ln>
                <a:solidFill>
                  <a:srgbClr val="222222"/>
                </a:solidFill>
                <a:effectLst/>
                <a:uLnTx/>
                <a:uFillTx/>
                <a:latin typeface="Arial" panose="020B0604020202020204" pitchFamily="34" charset="0"/>
                <a:ea typeface="+mn-ea"/>
                <a:cs typeface="+mn-cs"/>
              </a:rPr>
              <a:t>Hymer</a:t>
            </a:r>
            <a:r>
              <a:rPr kumimoji="0" lang="en-GB" sz="1600" b="0" i="0" u="none" strike="noStrike" kern="1200" cap="none" spc="0" normalizeH="0" baseline="0" noProof="0" dirty="0">
                <a:ln>
                  <a:noFill/>
                </a:ln>
                <a:solidFill>
                  <a:srgbClr val="222222"/>
                </a:solidFill>
                <a:effectLst/>
                <a:uLnTx/>
                <a:uFillTx/>
                <a:latin typeface="Arial" panose="020B0604020202020204" pitchFamily="34" charset="0"/>
                <a:ea typeface="+mn-ea"/>
                <a:cs typeface="+mn-cs"/>
              </a:rPr>
              <a:t>, S. H. (1960). </a:t>
            </a:r>
            <a:r>
              <a:rPr kumimoji="0" lang="en-GB" sz="1600" b="0" i="1" u="none" strike="noStrike" kern="1200" cap="none" spc="0" normalizeH="0" baseline="0" noProof="0" dirty="0">
                <a:ln>
                  <a:noFill/>
                </a:ln>
                <a:solidFill>
                  <a:srgbClr val="222222"/>
                </a:solidFill>
                <a:effectLst/>
                <a:uLnTx/>
                <a:uFillTx/>
                <a:latin typeface="Arial" panose="020B0604020202020204" pitchFamily="34" charset="0"/>
                <a:ea typeface="+mn-ea"/>
                <a:cs typeface="+mn-cs"/>
              </a:rPr>
              <a:t>The international operations of national firms, a study of direct foreign investment</a:t>
            </a:r>
            <a:r>
              <a:rPr kumimoji="0" lang="en-GB" sz="1600" b="0" i="0" u="none" strike="noStrike" kern="1200" cap="none" spc="0" normalizeH="0" baseline="0" noProof="0" dirty="0">
                <a:ln>
                  <a:noFill/>
                </a:ln>
                <a:solidFill>
                  <a:srgbClr val="222222"/>
                </a:solidFill>
                <a:effectLst/>
                <a:uLnTx/>
                <a:uFillTx/>
                <a:latin typeface="Arial" panose="020B0604020202020204" pitchFamily="34" charset="0"/>
                <a:ea typeface="+mn-ea"/>
                <a:cs typeface="+mn-cs"/>
              </a:rPr>
              <a:t> (Doctoral dissertation, Massachusetts Institute of Technology).</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3850041"/>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257BA-6E0D-216C-408B-73922E4A7122}"/>
              </a:ext>
            </a:extLst>
          </p:cNvPr>
          <p:cNvSpPr>
            <a:spLocks noGrp="1"/>
          </p:cNvSpPr>
          <p:nvPr>
            <p:ph type="title"/>
          </p:nvPr>
        </p:nvSpPr>
        <p:spPr/>
        <p:txBody>
          <a:bodyPr>
            <a:normAutofit fontScale="90000"/>
          </a:bodyPr>
          <a:lstStyle/>
          <a:p>
            <a:r>
              <a:rPr lang="en-US" dirty="0"/>
              <a:t>Oligopolistic Reaction Theory</a:t>
            </a:r>
            <a:br>
              <a:rPr lang="en-US" dirty="0"/>
            </a:br>
            <a:endParaRPr lang="en-US" dirty="0"/>
          </a:p>
        </p:txBody>
      </p:sp>
      <p:sp>
        <p:nvSpPr>
          <p:cNvPr id="3" name="Content Placeholder 2">
            <a:extLst>
              <a:ext uri="{FF2B5EF4-FFF2-40B4-BE49-F238E27FC236}">
                <a16:creationId xmlns:a16="http://schemas.microsoft.com/office/drawing/2014/main" id="{015BD508-B179-A0F5-F985-B369036A9EA6}"/>
              </a:ext>
            </a:extLst>
          </p:cNvPr>
          <p:cNvSpPr>
            <a:spLocks noGrp="1"/>
          </p:cNvSpPr>
          <p:nvPr>
            <p:ph idx="1"/>
          </p:nvPr>
        </p:nvSpPr>
        <p:spPr/>
        <p:txBody>
          <a:bodyPr/>
          <a:lstStyle/>
          <a:p>
            <a:pPr marL="457200" indent="-457200">
              <a:buFont typeface="Arial" panose="020B0604020202020204" pitchFamily="34" charset="0"/>
              <a:buChar char="•"/>
            </a:pPr>
            <a:r>
              <a:rPr lang="en-US" dirty="0"/>
              <a:t>Relates to foreign investment decisions</a:t>
            </a:r>
          </a:p>
          <a:p>
            <a:pPr marL="457200" indent="-457200">
              <a:buFont typeface="Arial" panose="020B0604020202020204" pitchFamily="34" charset="0"/>
              <a:buChar char="•"/>
            </a:pPr>
            <a:r>
              <a:rPr lang="en-US" dirty="0"/>
              <a:t>Motivated by market competition</a:t>
            </a:r>
          </a:p>
          <a:p>
            <a:pPr marL="457200" indent="-457200">
              <a:buFont typeface="Arial" panose="020B0604020202020204" pitchFamily="34" charset="0"/>
              <a:buChar char="•"/>
            </a:pPr>
            <a:r>
              <a:rPr lang="en-US" dirty="0"/>
              <a:t>Oligopoly refers to market structure dominated by small number of big firms (e.g. follow the leader)</a:t>
            </a:r>
          </a:p>
        </p:txBody>
      </p:sp>
      <p:sp>
        <p:nvSpPr>
          <p:cNvPr id="4" name="TextBox 3">
            <a:extLst>
              <a:ext uri="{FF2B5EF4-FFF2-40B4-BE49-F238E27FC236}">
                <a16:creationId xmlns:a16="http://schemas.microsoft.com/office/drawing/2014/main" id="{C27CA768-1F58-9E56-1C58-BB51FD13D152}"/>
              </a:ext>
            </a:extLst>
          </p:cNvPr>
          <p:cNvSpPr txBox="1"/>
          <p:nvPr/>
        </p:nvSpPr>
        <p:spPr>
          <a:xfrm>
            <a:off x="859736" y="6049195"/>
            <a:ext cx="776124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222222"/>
                </a:solidFill>
                <a:effectLst/>
                <a:uLnTx/>
                <a:uFillTx/>
                <a:latin typeface="Arial" panose="020B0604020202020204" pitchFamily="34" charset="0"/>
                <a:ea typeface="+mn-ea"/>
                <a:cs typeface="+mn-cs"/>
                <a:hlinkClick r:id="rId2"/>
              </a:rPr>
              <a:t>Ito, K., &amp; Rose, E. L. (2002). Foreign direct investment location strategies in the tire industry. </a:t>
            </a:r>
            <a:r>
              <a:rPr kumimoji="0" lang="en-GB" sz="1800" b="0" i="1" u="none" strike="noStrike" kern="1200" cap="none" spc="0" normalizeH="0" baseline="0" noProof="0" dirty="0">
                <a:ln>
                  <a:noFill/>
                </a:ln>
                <a:solidFill>
                  <a:srgbClr val="222222"/>
                </a:solidFill>
                <a:effectLst/>
                <a:uLnTx/>
                <a:uFillTx/>
                <a:latin typeface="Arial" panose="020B0604020202020204" pitchFamily="34" charset="0"/>
                <a:ea typeface="+mn-ea"/>
                <a:cs typeface="+mn-cs"/>
                <a:hlinkClick r:id="rId2"/>
              </a:rPr>
              <a:t>Journal of International Business Studies</a:t>
            </a:r>
            <a:r>
              <a:rPr kumimoji="0" lang="en-GB" sz="1800" b="0" i="0" u="none" strike="noStrike" kern="1200" cap="none" spc="0" normalizeH="0" baseline="0" noProof="0" dirty="0">
                <a:ln>
                  <a:noFill/>
                </a:ln>
                <a:solidFill>
                  <a:srgbClr val="222222"/>
                </a:solidFill>
                <a:effectLst/>
                <a:uLnTx/>
                <a:uFillTx/>
                <a:latin typeface="Arial" panose="020B0604020202020204" pitchFamily="34" charset="0"/>
                <a:ea typeface="+mn-ea"/>
                <a:cs typeface="+mn-cs"/>
                <a:hlinkClick r:id="rId2"/>
              </a:rPr>
              <a:t>, </a:t>
            </a:r>
            <a:r>
              <a:rPr kumimoji="0" lang="en-GB" sz="1800" b="0" i="1" u="none" strike="noStrike" kern="1200" cap="none" spc="0" normalizeH="0" baseline="0" noProof="0" dirty="0">
                <a:ln>
                  <a:noFill/>
                </a:ln>
                <a:solidFill>
                  <a:srgbClr val="222222"/>
                </a:solidFill>
                <a:effectLst/>
                <a:uLnTx/>
                <a:uFillTx/>
                <a:latin typeface="Arial" panose="020B0604020202020204" pitchFamily="34" charset="0"/>
                <a:ea typeface="+mn-ea"/>
                <a:cs typeface="+mn-cs"/>
                <a:hlinkClick r:id="rId2"/>
              </a:rPr>
              <a:t>33</a:t>
            </a:r>
            <a:r>
              <a:rPr kumimoji="0" lang="en-GB" sz="1800" b="0" i="0" u="none" strike="noStrike" kern="1200" cap="none" spc="0" normalizeH="0" baseline="0" noProof="0" dirty="0">
                <a:ln>
                  <a:noFill/>
                </a:ln>
                <a:solidFill>
                  <a:srgbClr val="222222"/>
                </a:solidFill>
                <a:effectLst/>
                <a:uLnTx/>
                <a:uFillTx/>
                <a:latin typeface="Arial" panose="020B0604020202020204" pitchFamily="34" charset="0"/>
                <a:ea typeface="+mn-ea"/>
                <a:cs typeface="+mn-cs"/>
                <a:hlinkClick r:id="rId2"/>
              </a:rPr>
              <a:t>, 593-602.</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8971922"/>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6FE8B-8FEA-7E8D-314D-49E207C205C1}"/>
              </a:ext>
            </a:extLst>
          </p:cNvPr>
          <p:cNvSpPr>
            <a:spLocks noGrp="1"/>
          </p:cNvSpPr>
          <p:nvPr>
            <p:ph type="title"/>
          </p:nvPr>
        </p:nvSpPr>
        <p:spPr>
          <a:xfrm>
            <a:off x="921622" y="769178"/>
            <a:ext cx="3717434" cy="1622321"/>
          </a:xfrm>
        </p:spPr>
        <p:txBody>
          <a:bodyPr vert="horz" lIns="91440" tIns="45720" rIns="91440" bIns="45720" rtlCol="0" anchor="ctr">
            <a:normAutofit/>
          </a:bodyPr>
          <a:lstStyle/>
          <a:p>
            <a:r>
              <a:rPr lang="en-US" dirty="0"/>
              <a:t>OLI Paradigm</a:t>
            </a:r>
            <a:endParaRPr lang="en-US" kern="1200" dirty="0">
              <a:solidFill>
                <a:schemeClr val="tx1"/>
              </a:solidFill>
              <a:latin typeface="+mj-lt"/>
              <a:ea typeface="+mj-ea"/>
              <a:cs typeface="+mj-cs"/>
            </a:endParaRPr>
          </a:p>
        </p:txBody>
      </p:sp>
      <p:sp>
        <p:nvSpPr>
          <p:cNvPr id="23" name="Content Placeholder 22">
            <a:extLst>
              <a:ext uri="{FF2B5EF4-FFF2-40B4-BE49-F238E27FC236}">
                <a16:creationId xmlns:a16="http://schemas.microsoft.com/office/drawing/2014/main" id="{76850B4E-A902-1DC2-FAD7-2276ABE470B8}"/>
              </a:ext>
            </a:extLst>
          </p:cNvPr>
          <p:cNvSpPr>
            <a:spLocks noGrp="1"/>
          </p:cNvSpPr>
          <p:nvPr>
            <p:ph idx="1"/>
          </p:nvPr>
        </p:nvSpPr>
        <p:spPr>
          <a:xfrm>
            <a:off x="1063055" y="2251587"/>
            <a:ext cx="3505494" cy="3785419"/>
          </a:xfrm>
        </p:spPr>
        <p:txBody>
          <a:bodyPr vert="horz" lIns="91440" tIns="45720" rIns="91440" bIns="45720" rtlCol="0">
            <a:normAutofit/>
          </a:bodyPr>
          <a:lstStyle/>
          <a:p>
            <a:pPr indent="-228600">
              <a:buFont typeface="Arial" panose="020B0604020202020204" pitchFamily="34" charset="0"/>
              <a:buChar char="•"/>
            </a:pPr>
            <a:r>
              <a:rPr lang="en-US" sz="2000" dirty="0">
                <a:latin typeface="+mn-lt"/>
                <a:ea typeface="+mn-ea"/>
                <a:cs typeface="+mn-cs"/>
              </a:rPr>
              <a:t>Tool developed by John Dunning for conceptualizing and understanding how companies might internationalize</a:t>
            </a:r>
          </a:p>
          <a:p>
            <a:endParaRPr lang="en-US" sz="2000" dirty="0">
              <a:latin typeface="+mn-lt"/>
              <a:ea typeface="+mn-ea"/>
              <a:cs typeface="+mn-cs"/>
            </a:endParaRPr>
          </a:p>
          <a:p>
            <a:pPr indent="-228600">
              <a:buFont typeface="Arial" panose="020B0604020202020204" pitchFamily="34" charset="0"/>
              <a:buChar char="•"/>
            </a:pPr>
            <a:r>
              <a:rPr lang="en-US" sz="2000" dirty="0">
                <a:latin typeface="+mn-lt"/>
                <a:ea typeface="+mn-ea"/>
                <a:cs typeface="+mn-cs"/>
              </a:rPr>
              <a:t>Differentiates externally and internally induced organizational change</a:t>
            </a:r>
          </a:p>
        </p:txBody>
      </p:sp>
      <p:pic>
        <p:nvPicPr>
          <p:cNvPr id="19" name="Content Placeholder 18" descr="Timeline&#10;&#10;Description automatically generated">
            <a:extLst>
              <a:ext uri="{FF2B5EF4-FFF2-40B4-BE49-F238E27FC236}">
                <a16:creationId xmlns:a16="http://schemas.microsoft.com/office/drawing/2014/main" id="{A97AB1E9-A70C-8EC4-1CC4-1747C7C408E1}"/>
              </a:ext>
            </a:extLst>
          </p:cNvPr>
          <p:cNvPicPr>
            <a:picLocks noChangeAspect="1"/>
          </p:cNvPicPr>
          <p:nvPr/>
        </p:nvPicPr>
        <p:blipFill>
          <a:blip r:embed="rId2"/>
          <a:stretch>
            <a:fillRect/>
          </a:stretch>
        </p:blipFill>
        <p:spPr>
          <a:xfrm>
            <a:off x="5264703" y="1898512"/>
            <a:ext cx="6301650" cy="3119316"/>
          </a:xfrm>
          <a:prstGeom prst="rect">
            <a:avLst/>
          </a:prstGeom>
          <a:effectLst/>
        </p:spPr>
      </p:pic>
      <p:sp>
        <p:nvSpPr>
          <p:cNvPr id="3" name="TextBox 2">
            <a:extLst>
              <a:ext uri="{FF2B5EF4-FFF2-40B4-BE49-F238E27FC236}">
                <a16:creationId xmlns:a16="http://schemas.microsoft.com/office/drawing/2014/main" id="{AADDA264-5828-63B7-1AE9-86EDD278F9D1}"/>
              </a:ext>
            </a:extLst>
          </p:cNvPr>
          <p:cNvSpPr txBox="1"/>
          <p:nvPr/>
        </p:nvSpPr>
        <p:spPr>
          <a:xfrm>
            <a:off x="886369" y="6088822"/>
            <a:ext cx="371743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222222"/>
                </a:solidFill>
                <a:effectLst/>
                <a:uLnTx/>
                <a:uFillTx/>
                <a:latin typeface="Arial" panose="020B0604020202020204" pitchFamily="34" charset="0"/>
                <a:ea typeface="+mn-ea"/>
                <a:cs typeface="+mn-cs"/>
                <a:hlinkClick r:id="rId3"/>
              </a:rPr>
              <a:t>Dunning, J. H., &amp; </a:t>
            </a:r>
            <a:r>
              <a:rPr kumimoji="0" lang="en-GB" sz="1200" b="0" i="0" u="none" strike="noStrike" kern="1200" cap="none" spc="0" normalizeH="0" baseline="0" noProof="0" dirty="0" err="1">
                <a:ln>
                  <a:noFill/>
                </a:ln>
                <a:solidFill>
                  <a:srgbClr val="222222"/>
                </a:solidFill>
                <a:effectLst/>
                <a:uLnTx/>
                <a:uFillTx/>
                <a:latin typeface="Arial" panose="020B0604020202020204" pitchFamily="34" charset="0"/>
                <a:ea typeface="+mn-ea"/>
                <a:cs typeface="+mn-cs"/>
                <a:hlinkClick r:id="rId3"/>
              </a:rPr>
              <a:t>Lundan</a:t>
            </a:r>
            <a:r>
              <a:rPr kumimoji="0" lang="en-GB" sz="1200" b="0" i="0" u="none" strike="noStrike" kern="1200" cap="none" spc="0" normalizeH="0" baseline="0" noProof="0" dirty="0">
                <a:ln>
                  <a:noFill/>
                </a:ln>
                <a:solidFill>
                  <a:srgbClr val="222222"/>
                </a:solidFill>
                <a:effectLst/>
                <a:uLnTx/>
                <a:uFillTx/>
                <a:latin typeface="Arial" panose="020B0604020202020204" pitchFamily="34" charset="0"/>
                <a:ea typeface="+mn-ea"/>
                <a:cs typeface="+mn-cs"/>
                <a:hlinkClick r:id="rId3"/>
              </a:rPr>
              <a:t>, S. M. (2008). </a:t>
            </a:r>
            <a:r>
              <a:rPr kumimoji="0" lang="en-GB" sz="1200" b="0" i="1" u="none" strike="noStrike" kern="1200" cap="none" spc="0" normalizeH="0" baseline="0" noProof="0" dirty="0">
                <a:ln>
                  <a:noFill/>
                </a:ln>
                <a:solidFill>
                  <a:srgbClr val="222222"/>
                </a:solidFill>
                <a:effectLst/>
                <a:uLnTx/>
                <a:uFillTx/>
                <a:latin typeface="Arial" panose="020B0604020202020204" pitchFamily="34" charset="0"/>
                <a:ea typeface="+mn-ea"/>
                <a:cs typeface="+mn-cs"/>
                <a:hlinkClick r:id="rId3"/>
              </a:rPr>
              <a:t>Multinational enterprises and the global economy</a:t>
            </a:r>
            <a:r>
              <a:rPr kumimoji="0" lang="en-GB" sz="1200" b="0" i="0" u="none" strike="noStrike" kern="1200" cap="none" spc="0" normalizeH="0" baseline="0" noProof="0" dirty="0">
                <a:ln>
                  <a:noFill/>
                </a:ln>
                <a:solidFill>
                  <a:srgbClr val="222222"/>
                </a:solidFill>
                <a:effectLst/>
                <a:uLnTx/>
                <a:uFillTx/>
                <a:latin typeface="Arial" panose="020B0604020202020204" pitchFamily="34" charset="0"/>
                <a:ea typeface="+mn-ea"/>
                <a:cs typeface="+mn-cs"/>
                <a:hlinkClick r:id="rId3"/>
              </a:rPr>
              <a:t>. Edward Elgar Publishing.</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703552"/>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1" descr="page10image12046816">
            <a:extLst>
              <a:ext uri="{FF2B5EF4-FFF2-40B4-BE49-F238E27FC236}">
                <a16:creationId xmlns:a16="http://schemas.microsoft.com/office/drawing/2014/main" id="{461498FD-3999-98A6-A28C-80F9A644D3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9982" y="1677725"/>
            <a:ext cx="7035800" cy="36322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F86FE8B-8FEA-7E8D-314D-49E207C205C1}"/>
              </a:ext>
            </a:extLst>
          </p:cNvPr>
          <p:cNvSpPr>
            <a:spLocks noGrp="1"/>
          </p:cNvSpPr>
          <p:nvPr>
            <p:ph type="title"/>
          </p:nvPr>
        </p:nvSpPr>
        <p:spPr>
          <a:xfrm>
            <a:off x="921622" y="769178"/>
            <a:ext cx="5065710" cy="1622321"/>
          </a:xfrm>
        </p:spPr>
        <p:txBody>
          <a:bodyPr vert="horz" lIns="91440" tIns="45720" rIns="91440" bIns="45720" rtlCol="0" anchor="ctr">
            <a:normAutofit/>
          </a:bodyPr>
          <a:lstStyle/>
          <a:p>
            <a:r>
              <a:rPr lang="en-US" dirty="0"/>
              <a:t>OLI Paradigm (</a:t>
            </a:r>
            <a:r>
              <a:rPr lang="en-US" dirty="0" err="1"/>
              <a:t>cont</a:t>
            </a:r>
            <a:r>
              <a:rPr lang="en-US" dirty="0"/>
              <a:t>)</a:t>
            </a:r>
            <a:endParaRPr lang="en-US" kern="1200" dirty="0">
              <a:solidFill>
                <a:schemeClr val="tx1"/>
              </a:solidFill>
              <a:latin typeface="+mj-lt"/>
              <a:ea typeface="+mj-ea"/>
              <a:cs typeface="+mj-cs"/>
            </a:endParaRPr>
          </a:p>
        </p:txBody>
      </p:sp>
      <p:sp>
        <p:nvSpPr>
          <p:cNvPr id="23" name="Content Placeholder 22">
            <a:extLst>
              <a:ext uri="{FF2B5EF4-FFF2-40B4-BE49-F238E27FC236}">
                <a16:creationId xmlns:a16="http://schemas.microsoft.com/office/drawing/2014/main" id="{76850B4E-A902-1DC2-FAD7-2276ABE470B8}"/>
              </a:ext>
            </a:extLst>
          </p:cNvPr>
          <p:cNvSpPr>
            <a:spLocks noGrp="1"/>
          </p:cNvSpPr>
          <p:nvPr>
            <p:ph idx="1"/>
          </p:nvPr>
        </p:nvSpPr>
        <p:spPr>
          <a:xfrm>
            <a:off x="1063055" y="2251587"/>
            <a:ext cx="3505494" cy="3785419"/>
          </a:xfrm>
        </p:spPr>
        <p:txBody>
          <a:bodyPr vert="horz" lIns="91440" tIns="45720" rIns="91440" bIns="45720" rtlCol="0">
            <a:normAutofit lnSpcReduction="10000"/>
          </a:bodyPr>
          <a:lstStyle/>
          <a:p>
            <a:pPr indent="-228600">
              <a:buFont typeface="Arial" panose="020B0604020202020204" pitchFamily="34" charset="0"/>
              <a:buChar char="•"/>
            </a:pPr>
            <a:r>
              <a:rPr lang="en-US" sz="2000" dirty="0">
                <a:latin typeface="+mn-lt"/>
                <a:ea typeface="+mn-ea"/>
                <a:cs typeface="+mn-cs"/>
              </a:rPr>
              <a:t>Tool developed by John Dunning for conceptualizing and understanding how companies might internationalize (I)</a:t>
            </a:r>
          </a:p>
          <a:p>
            <a:pPr indent="-228600">
              <a:buFont typeface="Arial" panose="020B0604020202020204" pitchFamily="34" charset="0"/>
              <a:buChar char="•"/>
            </a:pPr>
            <a:r>
              <a:rPr lang="en-US" sz="2000" dirty="0">
                <a:latin typeface="+mn-lt"/>
                <a:ea typeface="+mn-ea"/>
                <a:cs typeface="+mn-cs"/>
              </a:rPr>
              <a:t>Breaks down choice of optimal locations (L) for conducting activities of competitive advantages (O)</a:t>
            </a:r>
          </a:p>
          <a:p>
            <a:endParaRPr lang="en-US" sz="2000" dirty="0">
              <a:latin typeface="+mn-lt"/>
              <a:ea typeface="+mn-ea"/>
              <a:cs typeface="+mn-cs"/>
            </a:endParaRPr>
          </a:p>
          <a:p>
            <a:pPr indent="-228600">
              <a:buFont typeface="Arial" panose="020B0604020202020204" pitchFamily="34" charset="0"/>
              <a:buChar char="•"/>
            </a:pPr>
            <a:r>
              <a:rPr lang="en-US" sz="2000" dirty="0">
                <a:latin typeface="+mn-lt"/>
                <a:ea typeface="+mn-ea"/>
                <a:cs typeface="+mn-cs"/>
              </a:rPr>
              <a:t>Differentiates externally and internally induced organizational change</a:t>
            </a:r>
          </a:p>
        </p:txBody>
      </p:sp>
    </p:spTree>
    <p:extLst>
      <p:ext uri="{BB962C8B-B14F-4D97-AF65-F5344CB8AC3E}">
        <p14:creationId xmlns:p14="http://schemas.microsoft.com/office/powerpoint/2010/main" val="962870076"/>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48117-73AD-6E54-51AC-608C838F3C59}"/>
              </a:ext>
            </a:extLst>
          </p:cNvPr>
          <p:cNvSpPr>
            <a:spLocks noGrp="1"/>
          </p:cNvSpPr>
          <p:nvPr>
            <p:ph type="title"/>
          </p:nvPr>
        </p:nvSpPr>
        <p:spPr>
          <a:xfrm>
            <a:off x="829875" y="1135838"/>
            <a:ext cx="3707952" cy="734525"/>
          </a:xfrm>
        </p:spPr>
        <p:txBody>
          <a:bodyPr vert="horz" lIns="91440" tIns="45720" rIns="91440" bIns="45720" rtlCol="0" anchor="ctr">
            <a:normAutofit/>
          </a:bodyPr>
          <a:lstStyle/>
          <a:p>
            <a:r>
              <a:rPr lang="en-US" dirty="0"/>
              <a:t>Uppsala Model</a:t>
            </a:r>
            <a:endParaRPr lang="en-US" kern="1200" dirty="0">
              <a:solidFill>
                <a:schemeClr val="tx1"/>
              </a:solidFill>
              <a:latin typeface="+mj-lt"/>
              <a:ea typeface="+mj-ea"/>
              <a:cs typeface="+mj-cs"/>
            </a:endParaRPr>
          </a:p>
        </p:txBody>
      </p:sp>
      <p:sp>
        <p:nvSpPr>
          <p:cNvPr id="10" name="Content Placeholder 9">
            <a:extLst>
              <a:ext uri="{FF2B5EF4-FFF2-40B4-BE49-F238E27FC236}">
                <a16:creationId xmlns:a16="http://schemas.microsoft.com/office/drawing/2014/main" id="{D7AFEAD8-4695-583B-9CCC-BEB203240C16}"/>
              </a:ext>
            </a:extLst>
          </p:cNvPr>
          <p:cNvSpPr>
            <a:spLocks noGrp="1"/>
          </p:cNvSpPr>
          <p:nvPr>
            <p:ph idx="1"/>
          </p:nvPr>
        </p:nvSpPr>
        <p:spPr>
          <a:xfrm>
            <a:off x="931104" y="1870363"/>
            <a:ext cx="3505494" cy="3785419"/>
          </a:xfrm>
        </p:spPr>
        <p:txBody>
          <a:bodyPr vert="horz" lIns="91440" tIns="45720" rIns="91440" bIns="45720" rtlCol="0">
            <a:normAutofit/>
          </a:bodyPr>
          <a:lstStyle/>
          <a:p>
            <a:pPr indent="-228600">
              <a:buFont typeface="Arial" panose="020B0604020202020204" pitchFamily="34" charset="0"/>
              <a:buChar char="•"/>
            </a:pPr>
            <a:r>
              <a:rPr lang="en-US" sz="2000" dirty="0">
                <a:latin typeface="+mn-lt"/>
                <a:ea typeface="+mn-ea"/>
                <a:cs typeface="+mn-cs"/>
              </a:rPr>
              <a:t>Swedish model: internationalization is evolutionary and temporal process</a:t>
            </a:r>
          </a:p>
          <a:p>
            <a:pPr indent="-228600">
              <a:buFont typeface="Arial" panose="020B0604020202020204" pitchFamily="34" charset="0"/>
              <a:buChar char="•"/>
            </a:pPr>
            <a:r>
              <a:rPr lang="en-US" sz="2000" dirty="0">
                <a:latin typeface="+mn-lt"/>
                <a:ea typeface="+mn-ea"/>
                <a:cs typeface="+mn-cs"/>
              </a:rPr>
              <a:t>Knowledge iteratively accumulated</a:t>
            </a:r>
          </a:p>
          <a:p>
            <a:pPr indent="-228600">
              <a:buFont typeface="Arial" panose="020B0604020202020204" pitchFamily="34" charset="0"/>
              <a:buChar char="•"/>
            </a:pPr>
            <a:r>
              <a:rPr lang="en-US" sz="2000" dirty="0">
                <a:latin typeface="+mn-lt"/>
                <a:ea typeface="+mn-ea"/>
                <a:cs typeface="+mn-cs"/>
              </a:rPr>
              <a:t>Emphasizes notion of psychic distance</a:t>
            </a:r>
          </a:p>
        </p:txBody>
      </p:sp>
      <p:pic>
        <p:nvPicPr>
          <p:cNvPr id="6" name="Content Placeholder 3">
            <a:extLst>
              <a:ext uri="{FF2B5EF4-FFF2-40B4-BE49-F238E27FC236}">
                <a16:creationId xmlns:a16="http://schemas.microsoft.com/office/drawing/2014/main" id="{0863C6A5-652E-944A-0866-FF77051C59F5}"/>
              </a:ext>
            </a:extLst>
          </p:cNvPr>
          <p:cNvPicPr>
            <a:picLocks noChangeAspect="1"/>
          </p:cNvPicPr>
          <p:nvPr/>
        </p:nvPicPr>
        <p:blipFill>
          <a:blip r:embed="rId2"/>
          <a:stretch>
            <a:fillRect/>
          </a:stretch>
        </p:blipFill>
        <p:spPr>
          <a:xfrm>
            <a:off x="5570579" y="2345610"/>
            <a:ext cx="6137207" cy="1994593"/>
          </a:xfrm>
          <a:prstGeom prst="rect">
            <a:avLst/>
          </a:prstGeom>
          <a:effectLst/>
        </p:spPr>
      </p:pic>
      <p:sp>
        <p:nvSpPr>
          <p:cNvPr id="3" name="TextBox 2">
            <a:extLst>
              <a:ext uri="{FF2B5EF4-FFF2-40B4-BE49-F238E27FC236}">
                <a16:creationId xmlns:a16="http://schemas.microsoft.com/office/drawing/2014/main" id="{65F6BCEE-9F52-DCD4-6F53-D2B197F6F68D}"/>
              </a:ext>
            </a:extLst>
          </p:cNvPr>
          <p:cNvSpPr txBox="1"/>
          <p:nvPr/>
        </p:nvSpPr>
        <p:spPr>
          <a:xfrm>
            <a:off x="833366" y="5154735"/>
            <a:ext cx="3321476"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222222"/>
                </a:solidFill>
                <a:effectLst/>
                <a:uLnTx/>
                <a:uFillTx/>
                <a:latin typeface="Arial" panose="020B0604020202020204" pitchFamily="34" charset="0"/>
                <a:ea typeface="+mn-ea"/>
                <a:cs typeface="+mn-cs"/>
                <a:hlinkClick r:id="rId3"/>
              </a:rPr>
              <a:t>Vahlne, J. E., &amp; </a:t>
            </a:r>
            <a:r>
              <a:rPr kumimoji="0" lang="en-GB" sz="1600" b="0" i="0" u="none" strike="noStrike" kern="1200" cap="none" spc="0" normalizeH="0" baseline="0" noProof="0" dirty="0" err="1">
                <a:ln>
                  <a:noFill/>
                </a:ln>
                <a:solidFill>
                  <a:srgbClr val="222222"/>
                </a:solidFill>
                <a:effectLst/>
                <a:uLnTx/>
                <a:uFillTx/>
                <a:latin typeface="Arial" panose="020B0604020202020204" pitchFamily="34" charset="0"/>
                <a:ea typeface="+mn-ea"/>
                <a:cs typeface="+mn-cs"/>
                <a:hlinkClick r:id="rId3"/>
              </a:rPr>
              <a:t>Johanson</a:t>
            </a:r>
            <a:r>
              <a:rPr kumimoji="0" lang="en-GB" sz="1600" b="0" i="0" u="none" strike="noStrike" kern="1200" cap="none" spc="0" normalizeH="0" baseline="0" noProof="0" dirty="0">
                <a:ln>
                  <a:noFill/>
                </a:ln>
                <a:solidFill>
                  <a:srgbClr val="222222"/>
                </a:solidFill>
                <a:effectLst/>
                <a:uLnTx/>
                <a:uFillTx/>
                <a:latin typeface="Arial" panose="020B0604020202020204" pitchFamily="34" charset="0"/>
                <a:ea typeface="+mn-ea"/>
                <a:cs typeface="+mn-cs"/>
                <a:hlinkClick r:id="rId3"/>
              </a:rPr>
              <a:t>, J. (2017). From internationalization to evolution: The Uppsala model at 40 years. </a:t>
            </a:r>
            <a:r>
              <a:rPr kumimoji="0" lang="en-GB" sz="1600" b="0" i="1" u="none" strike="noStrike" kern="1200" cap="none" spc="0" normalizeH="0" baseline="0" noProof="0" dirty="0">
                <a:ln>
                  <a:noFill/>
                </a:ln>
                <a:solidFill>
                  <a:srgbClr val="222222"/>
                </a:solidFill>
                <a:effectLst/>
                <a:uLnTx/>
                <a:uFillTx/>
                <a:latin typeface="Arial" panose="020B0604020202020204" pitchFamily="34" charset="0"/>
                <a:ea typeface="+mn-ea"/>
                <a:cs typeface="+mn-cs"/>
                <a:hlinkClick r:id="rId3"/>
              </a:rPr>
              <a:t>Journal of International Business Studies</a:t>
            </a:r>
            <a:r>
              <a:rPr kumimoji="0" lang="en-GB" sz="1600" b="0" i="0" u="none" strike="noStrike" kern="1200" cap="none" spc="0" normalizeH="0" baseline="0" noProof="0" dirty="0">
                <a:ln>
                  <a:noFill/>
                </a:ln>
                <a:solidFill>
                  <a:srgbClr val="222222"/>
                </a:solidFill>
                <a:effectLst/>
                <a:uLnTx/>
                <a:uFillTx/>
                <a:latin typeface="Arial" panose="020B0604020202020204" pitchFamily="34" charset="0"/>
                <a:ea typeface="+mn-ea"/>
                <a:cs typeface="+mn-cs"/>
                <a:hlinkClick r:id="rId3"/>
              </a:rPr>
              <a:t>, </a:t>
            </a:r>
            <a:r>
              <a:rPr kumimoji="0" lang="en-GB" sz="1600" b="0" i="1" u="none" strike="noStrike" kern="1200" cap="none" spc="0" normalizeH="0" baseline="0" noProof="0" dirty="0">
                <a:ln>
                  <a:noFill/>
                </a:ln>
                <a:solidFill>
                  <a:srgbClr val="222222"/>
                </a:solidFill>
                <a:effectLst/>
                <a:uLnTx/>
                <a:uFillTx/>
                <a:latin typeface="Arial" panose="020B0604020202020204" pitchFamily="34" charset="0"/>
                <a:ea typeface="+mn-ea"/>
                <a:cs typeface="+mn-cs"/>
                <a:hlinkClick r:id="rId3"/>
              </a:rPr>
              <a:t>48</a:t>
            </a:r>
            <a:r>
              <a:rPr kumimoji="0" lang="en-GB" sz="1600" b="0" i="0" u="none" strike="noStrike" kern="1200" cap="none" spc="0" normalizeH="0" baseline="0" noProof="0" dirty="0">
                <a:ln>
                  <a:noFill/>
                </a:ln>
                <a:solidFill>
                  <a:srgbClr val="222222"/>
                </a:solidFill>
                <a:effectLst/>
                <a:uLnTx/>
                <a:uFillTx/>
                <a:latin typeface="Arial" panose="020B0604020202020204" pitchFamily="34" charset="0"/>
                <a:ea typeface="+mn-ea"/>
                <a:cs typeface="+mn-cs"/>
                <a:hlinkClick r:id="rId3"/>
              </a:rPr>
              <a:t>, 1087-1102.</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233003"/>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7" name="Freeform 6">
            <a:extLst>
              <a:ext uri="{FF2B5EF4-FFF2-40B4-BE49-F238E27FC236}">
                <a16:creationId xmlns:a16="http://schemas.microsoft.com/office/drawing/2014/main" id="{133F8CB7-795C-4272-9073-64D8CF97F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129" name="Rectangle 5128">
            <a:extLst>
              <a:ext uri="{FF2B5EF4-FFF2-40B4-BE49-F238E27FC236}">
                <a16:creationId xmlns:a16="http://schemas.microsoft.com/office/drawing/2014/main" id="{B7743172-17A8-4FA4-8434-B813E03B7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1" name="Freeform 23">
            <a:extLst>
              <a:ext uri="{FF2B5EF4-FFF2-40B4-BE49-F238E27FC236}">
                <a16:creationId xmlns:a16="http://schemas.microsoft.com/office/drawing/2014/main" id="{4CE1233C-FD2F-489E-BFDE-086F5FED64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blipFill>
            <a:blip r:embed="rId2">
              <a:duotone>
                <a:schemeClr val="accent1">
                  <a:tint val="98000"/>
                  <a:lumMod val="102000"/>
                </a:schemeClr>
                <a:schemeClr val="accent1">
                  <a:shade val="98000"/>
                  <a:lumMod val="98000"/>
                </a:schemeClr>
              </a:duotone>
            </a:blip>
            <a:tile tx="0" ty="0" sx="100000" sy="100000" flip="none" algn="tl"/>
          </a:blipFill>
          <a:ln>
            <a:headEnd/>
            <a:tailEnd/>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pic>
        <p:nvPicPr>
          <p:cNvPr id="5122" name="Picture 2" descr="Thank You Your Attention Images - Free Download on Freepik">
            <a:extLst>
              <a:ext uri="{FF2B5EF4-FFF2-40B4-BE49-F238E27FC236}">
                <a16:creationId xmlns:a16="http://schemas.microsoft.com/office/drawing/2014/main" id="{3A68118A-16A9-FE3C-B387-B09D8B12CDD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5715554" y="643465"/>
            <a:ext cx="5397897" cy="5397897"/>
          </a:xfrm>
          <a:prstGeom prst="roundRect">
            <a:avLst>
              <a:gd name="adj" fmla="val 3876"/>
            </a:avLst>
          </a:prstGeom>
          <a:noFill/>
          <a:ln>
            <a:solidFill>
              <a:schemeClr val="accent1"/>
            </a:solidFill>
          </a:ln>
          <a:effectLst/>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6ACAFB09-77C9-36B7-3549-E401F12DE71A}"/>
              </a:ext>
            </a:extLst>
          </p:cNvPr>
          <p:cNvSpPr txBox="1"/>
          <p:nvPr/>
        </p:nvSpPr>
        <p:spPr>
          <a:xfrm>
            <a:off x="805069" y="2464903"/>
            <a:ext cx="3071192" cy="1323439"/>
          </a:xfrm>
          <a:prstGeom prst="rect">
            <a:avLst/>
          </a:prstGeom>
          <a:noFill/>
        </p:spPr>
        <p:txBody>
          <a:bodyPr wrap="square" rtlCol="0">
            <a:spAutoFit/>
          </a:bodyPr>
          <a:lstStyle/>
          <a:p>
            <a:r>
              <a:rPr lang="en-US" sz="4000" dirty="0">
                <a:solidFill>
                  <a:schemeClr val="bg1"/>
                </a:solidFill>
              </a:rPr>
              <a:t>Thanks for Listening</a:t>
            </a:r>
          </a:p>
        </p:txBody>
      </p:sp>
    </p:spTree>
    <p:extLst>
      <p:ext uri="{BB962C8B-B14F-4D97-AF65-F5344CB8AC3E}">
        <p14:creationId xmlns:p14="http://schemas.microsoft.com/office/powerpoint/2010/main" val="2568694306"/>
      </p:ext>
    </p:extLst>
  </p:cSld>
  <p:clrMapOvr>
    <a:overrideClrMapping bg1="lt1" tx1="dk1" bg2="lt2" tx2="dk2" accent1="accent1" accent2="accent2" accent3="accent3" accent4="accent4" accent5="accent5" accent6="accent6" hlink="hlink" folHlink="folHlink"/>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TIMING" val="|6.6"/>
</p:tagLst>
</file>

<file path=ppt/tags/tag2.xml><?xml version="1.0" encoding="utf-8"?>
<p:tagLst xmlns:a="http://schemas.openxmlformats.org/drawingml/2006/main" xmlns:r="http://schemas.openxmlformats.org/officeDocument/2006/relationships" xmlns:p="http://schemas.openxmlformats.org/presentationml/2006/main">
  <p:tag name="TIMING" val="|8.7|0.9|0.7"/>
</p:tagLst>
</file>

<file path=ppt/tags/tag3.xml><?xml version="1.0" encoding="utf-8"?>
<p:tagLst xmlns:a="http://schemas.openxmlformats.org/drawingml/2006/main" xmlns:r="http://schemas.openxmlformats.org/officeDocument/2006/relationships" xmlns:p="http://schemas.openxmlformats.org/presentationml/2006/main">
  <p:tag name="TIMING" val="|15.1|8.4"/>
</p:tagLst>
</file>

<file path=ppt/tags/tag4.xml><?xml version="1.0" encoding="utf-8"?>
<p:tagLst xmlns:a="http://schemas.openxmlformats.org/drawingml/2006/main" xmlns:r="http://schemas.openxmlformats.org/officeDocument/2006/relationships" xmlns:p="http://schemas.openxmlformats.org/presentationml/2006/main">
  <p:tag name="TIMING" val="|1.6|5.4|4.3|1.7|31.4|1.7|47.3|45.7|47.4"/>
</p:tagLst>
</file>

<file path=ppt/tags/tag5.xml><?xml version="1.0" encoding="utf-8"?>
<p:tagLst xmlns:a="http://schemas.openxmlformats.org/drawingml/2006/main" xmlns:r="http://schemas.openxmlformats.org/officeDocument/2006/relationships" xmlns:p="http://schemas.openxmlformats.org/presentationml/2006/main">
  <p:tag name="TIMING" val="|4.1|24.8|7.2"/>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2.xml><?xml version="1.0" encoding="utf-8"?>
<a:theme xmlns:a="http://schemas.openxmlformats.org/drawingml/2006/main" name="Office Theme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{EF387722-E6DA-9A4B-95AB-9F4ABAE6C1D0}tf10001121</Template>
  <TotalTime>10842</TotalTime>
  <Words>1599</Words>
  <Application>Microsoft Office PowerPoint</Application>
  <PresentationFormat>Widescreen</PresentationFormat>
  <Paragraphs>104</Paragraphs>
  <Slides>17</Slides>
  <Notes>6</Notes>
  <HiddenSlides>0</HiddenSlides>
  <MMClips>0</MMClips>
  <ScaleCrop>false</ScaleCrop>
  <HeadingPairs>
    <vt:vector size="6" baseType="variant">
      <vt:variant>
        <vt:lpstr>Fonts Used</vt:lpstr>
      </vt:variant>
      <vt:variant>
        <vt:i4>15</vt:i4>
      </vt:variant>
      <vt:variant>
        <vt:lpstr>Theme</vt:lpstr>
      </vt:variant>
      <vt:variant>
        <vt:i4>2</vt:i4>
      </vt:variant>
      <vt:variant>
        <vt:lpstr>Slide Titles</vt:lpstr>
      </vt:variant>
      <vt:variant>
        <vt:i4>17</vt:i4>
      </vt:variant>
    </vt:vector>
  </HeadingPairs>
  <TitlesOfParts>
    <vt:vector size="34" baseType="lpstr">
      <vt:lpstr>AdvTT5235d5a9</vt:lpstr>
      <vt:lpstr>Antonio</vt:lpstr>
      <vt:lpstr>Arial</vt:lpstr>
      <vt:lpstr>Calibri</vt:lpstr>
      <vt:lpstr>Calibri Light</vt:lpstr>
      <vt:lpstr>Century Gothic</vt:lpstr>
      <vt:lpstr>CharisSIL</vt:lpstr>
      <vt:lpstr>Corbel</vt:lpstr>
      <vt:lpstr>GalliardStd</vt:lpstr>
      <vt:lpstr>GaramondThree</vt:lpstr>
      <vt:lpstr>ScalaSans</vt:lpstr>
      <vt:lpstr>STIX</vt:lpstr>
      <vt:lpstr>TimesNewRomanPSMT</vt:lpstr>
      <vt:lpstr>Wingdings 2</vt:lpstr>
      <vt:lpstr>Work Sans</vt:lpstr>
      <vt:lpstr>Quotable</vt:lpstr>
      <vt:lpstr>Office Theme 2013 - 2022</vt:lpstr>
      <vt:lpstr>BUSI 1764 Global Entrepreneurship and Innovation  Dr Emilio Costales</vt:lpstr>
      <vt:lpstr>What is Entrepreneurship?</vt:lpstr>
      <vt:lpstr>What is Entrepreneurship</vt:lpstr>
      <vt:lpstr>Entrepreneurial Variation</vt:lpstr>
      <vt:lpstr>The role of Globalization</vt:lpstr>
      <vt:lpstr>PowerPoint Presentation</vt:lpstr>
      <vt:lpstr>Introducing the International New Venture (INV)</vt:lpstr>
      <vt:lpstr>Elements of the International New Venture (INV)</vt:lpstr>
      <vt:lpstr>The International New Venture (INV)</vt:lpstr>
      <vt:lpstr>Transaction Cost Theory </vt:lpstr>
      <vt:lpstr>International Product Life Cycle (Vernon’s) </vt:lpstr>
      <vt:lpstr>Monopolistic Advantage Theory </vt:lpstr>
      <vt:lpstr>Oligopolistic Reaction Theory </vt:lpstr>
      <vt:lpstr>OLI Paradigm</vt:lpstr>
      <vt:lpstr>OLI Paradigm (cont)</vt:lpstr>
      <vt:lpstr>Uppsala Model</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 1692- INTERNATIONAL ENTREPRENEURSHIP</dc:title>
  <dc:creator>Costales, Emilio (2016)</dc:creator>
  <cp:lastModifiedBy>sylvester mujakperuo</cp:lastModifiedBy>
  <cp:revision>138</cp:revision>
  <dcterms:created xsi:type="dcterms:W3CDTF">2023-01-06T16:57:31Z</dcterms:created>
  <dcterms:modified xsi:type="dcterms:W3CDTF">2024-09-24T09:48:22Z</dcterms:modified>
</cp:coreProperties>
</file>