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62" r:id="rId1"/>
    <p:sldMasterId id="2147483978" r:id="rId2"/>
  </p:sldMasterIdLst>
  <p:notesMasterIdLst>
    <p:notesMasterId r:id="rId20"/>
  </p:notesMasterIdLst>
  <p:sldIdLst>
    <p:sldId id="365" r:id="rId3"/>
    <p:sldId id="330" r:id="rId4"/>
    <p:sldId id="355" r:id="rId5"/>
    <p:sldId id="363" r:id="rId6"/>
    <p:sldId id="356" r:id="rId7"/>
    <p:sldId id="351" r:id="rId8"/>
    <p:sldId id="281" r:id="rId9"/>
    <p:sldId id="357" r:id="rId10"/>
    <p:sldId id="260" r:id="rId11"/>
    <p:sldId id="262" r:id="rId12"/>
    <p:sldId id="358" r:id="rId13"/>
    <p:sldId id="353" r:id="rId14"/>
    <p:sldId id="359" r:id="rId15"/>
    <p:sldId id="360" r:id="rId16"/>
    <p:sldId id="361" r:id="rId17"/>
    <p:sldId id="362" r:id="rId18"/>
    <p:sldId id="36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705"/>
    <p:restoredTop sz="95233"/>
  </p:normalViewPr>
  <p:slideViewPr>
    <p:cSldViewPr snapToGrid="0">
      <p:cViewPr varScale="1">
        <p:scale>
          <a:sx n="59" d="100"/>
          <a:sy n="59" d="100"/>
        </p:scale>
        <p:origin x="1268" y="52"/>
      </p:cViewPr>
      <p:guideLst/>
    </p:cSldViewPr>
  </p:slideViewPr>
  <p:outlineViewPr>
    <p:cViewPr>
      <p:scale>
        <a:sx n="33" d="100"/>
        <a:sy n="33" d="100"/>
      </p:scale>
      <p:origin x="0" y="-211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89905B-22B2-6649-827C-2FE4BDD9114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GB"/>
        </a:p>
      </dgm:t>
    </dgm:pt>
    <dgm:pt modelId="{0366ADAB-467C-524E-A2B5-EA88B9A1B2E3}">
      <dgm:prSet phldrT="[Text]"/>
      <dgm:spPr/>
      <dgm:t>
        <a:bodyPr/>
        <a:lstStyle/>
        <a:p>
          <a:pPr>
            <a:lnSpc>
              <a:spcPct val="100000"/>
            </a:lnSpc>
          </a:pPr>
          <a:r>
            <a:rPr lang="en-GB" dirty="0">
              <a:latin typeface="Corbel" panose="020B0503020204020204" pitchFamily="34" charset="0"/>
            </a:rPr>
            <a:t>Idea Generation</a:t>
          </a:r>
        </a:p>
      </dgm:t>
    </dgm:pt>
    <dgm:pt modelId="{7B7682B9-E7E5-4D42-A7AB-35FDCCA3DF57}" type="parTrans" cxnId="{C18B6D7F-E27D-A146-923C-0FCA91D46C7C}">
      <dgm:prSet/>
      <dgm:spPr/>
      <dgm:t>
        <a:bodyPr/>
        <a:lstStyle/>
        <a:p>
          <a:endParaRPr lang="en-GB"/>
        </a:p>
      </dgm:t>
    </dgm:pt>
    <dgm:pt modelId="{FD904A9E-4F85-3D4D-89EE-B65DE635AFE4}" type="sibTrans" cxnId="{C18B6D7F-E27D-A146-923C-0FCA91D46C7C}">
      <dgm:prSet/>
      <dgm:spPr/>
      <dgm:t>
        <a:bodyPr/>
        <a:lstStyle/>
        <a:p>
          <a:pPr>
            <a:lnSpc>
              <a:spcPct val="100000"/>
            </a:lnSpc>
          </a:pPr>
          <a:endParaRPr lang="en-GB"/>
        </a:p>
      </dgm:t>
    </dgm:pt>
    <dgm:pt modelId="{5B0C4F1A-76C8-2A4F-BA13-0CEE7E7ECC01}">
      <dgm:prSet phldrT="[Text]"/>
      <dgm:spPr/>
      <dgm:t>
        <a:bodyPr/>
        <a:lstStyle/>
        <a:p>
          <a:pPr>
            <a:lnSpc>
              <a:spcPct val="100000"/>
            </a:lnSpc>
          </a:pPr>
          <a:r>
            <a:rPr lang="en-GB" dirty="0">
              <a:latin typeface="Corbel" panose="020B0503020204020204" pitchFamily="34" charset="0"/>
            </a:rPr>
            <a:t>Opportunity Evaluation</a:t>
          </a:r>
        </a:p>
      </dgm:t>
    </dgm:pt>
    <dgm:pt modelId="{36A02CA6-DD4C-1E4D-A05A-58E102B54978}" type="parTrans" cxnId="{7BC22CFE-B213-B042-9629-6847758EC27D}">
      <dgm:prSet/>
      <dgm:spPr/>
      <dgm:t>
        <a:bodyPr/>
        <a:lstStyle/>
        <a:p>
          <a:endParaRPr lang="en-GB"/>
        </a:p>
      </dgm:t>
    </dgm:pt>
    <dgm:pt modelId="{639B5188-6090-F840-9BD2-6A7291B75E31}" type="sibTrans" cxnId="{7BC22CFE-B213-B042-9629-6847758EC27D}">
      <dgm:prSet/>
      <dgm:spPr/>
      <dgm:t>
        <a:bodyPr/>
        <a:lstStyle/>
        <a:p>
          <a:pPr>
            <a:lnSpc>
              <a:spcPct val="100000"/>
            </a:lnSpc>
          </a:pPr>
          <a:endParaRPr lang="en-GB"/>
        </a:p>
      </dgm:t>
    </dgm:pt>
    <dgm:pt modelId="{6551CEC5-F5FF-8441-8ED5-BC0BE8A0A6E5}">
      <dgm:prSet phldrT="[Text]"/>
      <dgm:spPr/>
      <dgm:t>
        <a:bodyPr/>
        <a:lstStyle/>
        <a:p>
          <a:pPr>
            <a:lnSpc>
              <a:spcPct val="100000"/>
            </a:lnSpc>
          </a:pPr>
          <a:r>
            <a:rPr lang="en-GB" dirty="0">
              <a:latin typeface="Corbel" panose="020B0503020204020204" pitchFamily="34" charset="0"/>
            </a:rPr>
            <a:t>Planning</a:t>
          </a:r>
        </a:p>
      </dgm:t>
    </dgm:pt>
    <dgm:pt modelId="{2C6EB8EC-9E25-A447-A802-D9A9BBD5B0D9}" type="parTrans" cxnId="{5FCC2CCA-695A-974B-9FBB-2B8E9DB14903}">
      <dgm:prSet/>
      <dgm:spPr/>
      <dgm:t>
        <a:bodyPr/>
        <a:lstStyle/>
        <a:p>
          <a:endParaRPr lang="en-GB"/>
        </a:p>
      </dgm:t>
    </dgm:pt>
    <dgm:pt modelId="{6C88D3BB-4FD3-FA48-937C-0440AEA1DC77}" type="sibTrans" cxnId="{5FCC2CCA-695A-974B-9FBB-2B8E9DB14903}">
      <dgm:prSet/>
      <dgm:spPr/>
      <dgm:t>
        <a:bodyPr/>
        <a:lstStyle/>
        <a:p>
          <a:pPr>
            <a:lnSpc>
              <a:spcPct val="100000"/>
            </a:lnSpc>
          </a:pPr>
          <a:endParaRPr lang="en-GB"/>
        </a:p>
      </dgm:t>
    </dgm:pt>
    <dgm:pt modelId="{7D0E3334-F887-FC49-A623-E3F3436A7498}">
      <dgm:prSet/>
      <dgm:spPr/>
      <dgm:t>
        <a:bodyPr/>
        <a:lstStyle/>
        <a:p>
          <a:pPr>
            <a:lnSpc>
              <a:spcPct val="100000"/>
            </a:lnSpc>
          </a:pPr>
          <a:r>
            <a:rPr lang="en-GB" dirty="0">
              <a:latin typeface="Corbel" panose="020B0503020204020204" pitchFamily="34" charset="0"/>
            </a:rPr>
            <a:t>Organization Formation</a:t>
          </a:r>
        </a:p>
      </dgm:t>
    </dgm:pt>
    <dgm:pt modelId="{50C6910C-CFA6-A647-8914-926CC9B5D616}" type="parTrans" cxnId="{B35E327E-C40F-964F-A0E0-7759765EEC17}">
      <dgm:prSet/>
      <dgm:spPr/>
      <dgm:t>
        <a:bodyPr/>
        <a:lstStyle/>
        <a:p>
          <a:endParaRPr lang="en-GB"/>
        </a:p>
      </dgm:t>
    </dgm:pt>
    <dgm:pt modelId="{7FE33B6F-F61F-3743-AFA3-25CBEA6FDA20}" type="sibTrans" cxnId="{B35E327E-C40F-964F-A0E0-7759765EEC17}">
      <dgm:prSet/>
      <dgm:spPr/>
      <dgm:t>
        <a:bodyPr/>
        <a:lstStyle/>
        <a:p>
          <a:pPr>
            <a:lnSpc>
              <a:spcPct val="100000"/>
            </a:lnSpc>
          </a:pPr>
          <a:endParaRPr lang="en-GB"/>
        </a:p>
      </dgm:t>
    </dgm:pt>
    <dgm:pt modelId="{77F84FB7-584A-5641-9F1A-808D751D5490}">
      <dgm:prSet/>
      <dgm:spPr/>
      <dgm:t>
        <a:bodyPr/>
        <a:lstStyle/>
        <a:p>
          <a:pPr>
            <a:lnSpc>
              <a:spcPct val="100000"/>
            </a:lnSpc>
          </a:pPr>
          <a:r>
            <a:rPr lang="en-GB" dirty="0">
              <a:latin typeface="Corbel" panose="020B0503020204020204" pitchFamily="34" charset="0"/>
            </a:rPr>
            <a:t>Growth and Scaling</a:t>
          </a:r>
        </a:p>
      </dgm:t>
    </dgm:pt>
    <dgm:pt modelId="{A6985A0D-AED4-8342-AE62-1BD69002507B}" type="parTrans" cxnId="{3EAB6FC3-FAC6-4B4C-82F3-1E2EACB4B041}">
      <dgm:prSet/>
      <dgm:spPr/>
      <dgm:t>
        <a:bodyPr/>
        <a:lstStyle/>
        <a:p>
          <a:endParaRPr lang="en-GB"/>
        </a:p>
      </dgm:t>
    </dgm:pt>
    <dgm:pt modelId="{17960E5C-6137-4543-BEF8-76C7890A1C8C}" type="sibTrans" cxnId="{3EAB6FC3-FAC6-4B4C-82F3-1E2EACB4B041}">
      <dgm:prSet/>
      <dgm:spPr/>
      <dgm:t>
        <a:bodyPr/>
        <a:lstStyle/>
        <a:p>
          <a:endParaRPr lang="en-GB"/>
        </a:p>
      </dgm:t>
    </dgm:pt>
    <dgm:pt modelId="{CB67B867-AD6F-4C91-A32B-B4A2AC140692}" type="pres">
      <dgm:prSet presAssocID="{A889905B-22B2-6649-827C-2FE4BDD91142}" presName="root" presStyleCnt="0">
        <dgm:presLayoutVars>
          <dgm:dir/>
          <dgm:resizeHandles val="exact"/>
        </dgm:presLayoutVars>
      </dgm:prSet>
      <dgm:spPr/>
    </dgm:pt>
    <dgm:pt modelId="{D3BE2312-17FA-460C-86C9-9C7A1BD421F2}" type="pres">
      <dgm:prSet presAssocID="{0366ADAB-467C-524E-A2B5-EA88B9A1B2E3}" presName="compNode" presStyleCnt="0"/>
      <dgm:spPr/>
    </dgm:pt>
    <dgm:pt modelId="{B0D73E90-8093-49DE-AC4A-8AB18789A7CD}" type="pres">
      <dgm:prSet presAssocID="{0366ADAB-467C-524E-A2B5-EA88B9A1B2E3}" presName="bgRect" presStyleLbl="bgShp" presStyleIdx="0" presStyleCnt="5" custLinFactNeighborY="-1374"/>
      <dgm:spPr/>
    </dgm:pt>
    <dgm:pt modelId="{8E33A2DF-7C31-4683-91E4-07FE54EA4DDF}" type="pres">
      <dgm:prSet presAssocID="{0366ADAB-467C-524E-A2B5-EA88B9A1B2E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ghtbulb"/>
        </a:ext>
      </dgm:extLst>
    </dgm:pt>
    <dgm:pt modelId="{BAEE5DF5-120B-4473-934E-282F1D31D008}" type="pres">
      <dgm:prSet presAssocID="{0366ADAB-467C-524E-A2B5-EA88B9A1B2E3}" presName="spaceRect" presStyleCnt="0"/>
      <dgm:spPr/>
    </dgm:pt>
    <dgm:pt modelId="{26217B70-A12F-4604-8A1D-23321F714675}" type="pres">
      <dgm:prSet presAssocID="{0366ADAB-467C-524E-A2B5-EA88B9A1B2E3}" presName="parTx" presStyleLbl="revTx" presStyleIdx="0" presStyleCnt="5">
        <dgm:presLayoutVars>
          <dgm:chMax val="0"/>
          <dgm:chPref val="0"/>
        </dgm:presLayoutVars>
      </dgm:prSet>
      <dgm:spPr/>
    </dgm:pt>
    <dgm:pt modelId="{8F4610D1-5209-4F5E-8566-536C65E903E5}" type="pres">
      <dgm:prSet presAssocID="{FD904A9E-4F85-3D4D-89EE-B65DE635AFE4}" presName="sibTrans" presStyleCnt="0"/>
      <dgm:spPr/>
    </dgm:pt>
    <dgm:pt modelId="{0E1CCBA8-0F3A-4D37-B8AA-7DB01BA09126}" type="pres">
      <dgm:prSet presAssocID="{5B0C4F1A-76C8-2A4F-BA13-0CEE7E7ECC01}" presName="compNode" presStyleCnt="0"/>
      <dgm:spPr/>
    </dgm:pt>
    <dgm:pt modelId="{6C7CDA79-1CA7-4867-BA4E-870BD77CBD7D}" type="pres">
      <dgm:prSet presAssocID="{5B0C4F1A-76C8-2A4F-BA13-0CEE7E7ECC01}" presName="bgRect" presStyleLbl="bgShp" presStyleIdx="1" presStyleCnt="5"/>
      <dgm:spPr/>
    </dgm:pt>
    <dgm:pt modelId="{D22A9392-9C10-4BFB-AEE9-8333693FCC36}" type="pres">
      <dgm:prSet presAssocID="{5B0C4F1A-76C8-2A4F-BA13-0CEE7E7ECC0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ick"/>
        </a:ext>
      </dgm:extLst>
    </dgm:pt>
    <dgm:pt modelId="{14883167-336D-471E-823E-E97028D0EBB2}" type="pres">
      <dgm:prSet presAssocID="{5B0C4F1A-76C8-2A4F-BA13-0CEE7E7ECC01}" presName="spaceRect" presStyleCnt="0"/>
      <dgm:spPr/>
    </dgm:pt>
    <dgm:pt modelId="{71DEFFD8-D0FF-4426-8503-F5B76D0ECC28}" type="pres">
      <dgm:prSet presAssocID="{5B0C4F1A-76C8-2A4F-BA13-0CEE7E7ECC01}" presName="parTx" presStyleLbl="revTx" presStyleIdx="1" presStyleCnt="5">
        <dgm:presLayoutVars>
          <dgm:chMax val="0"/>
          <dgm:chPref val="0"/>
        </dgm:presLayoutVars>
      </dgm:prSet>
      <dgm:spPr/>
    </dgm:pt>
    <dgm:pt modelId="{8D79FA04-F916-45FC-B171-1E13F2E0F7B8}" type="pres">
      <dgm:prSet presAssocID="{639B5188-6090-F840-9BD2-6A7291B75E31}" presName="sibTrans" presStyleCnt="0"/>
      <dgm:spPr/>
    </dgm:pt>
    <dgm:pt modelId="{E3120671-B8B1-47FA-ACCD-FC14A8DC98B5}" type="pres">
      <dgm:prSet presAssocID="{6551CEC5-F5FF-8441-8ED5-BC0BE8A0A6E5}" presName="compNode" presStyleCnt="0"/>
      <dgm:spPr/>
    </dgm:pt>
    <dgm:pt modelId="{28276427-91B6-4FEB-972D-9A0E796AAC9B}" type="pres">
      <dgm:prSet presAssocID="{6551CEC5-F5FF-8441-8ED5-BC0BE8A0A6E5}" presName="bgRect" presStyleLbl="bgShp" presStyleIdx="2" presStyleCnt="5"/>
      <dgm:spPr/>
    </dgm:pt>
    <dgm:pt modelId="{5E9C3985-FBC0-4465-ACA4-56E78598470C}" type="pres">
      <dgm:prSet presAssocID="{6551CEC5-F5FF-8441-8ED5-BC0BE8A0A6E5}"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List"/>
        </a:ext>
      </dgm:extLst>
    </dgm:pt>
    <dgm:pt modelId="{65E4B125-97C8-4E44-9498-C656A31F743B}" type="pres">
      <dgm:prSet presAssocID="{6551CEC5-F5FF-8441-8ED5-BC0BE8A0A6E5}" presName="spaceRect" presStyleCnt="0"/>
      <dgm:spPr/>
    </dgm:pt>
    <dgm:pt modelId="{831C6808-5246-44F4-8B54-D8B7B2FF4820}" type="pres">
      <dgm:prSet presAssocID="{6551CEC5-F5FF-8441-8ED5-BC0BE8A0A6E5}" presName="parTx" presStyleLbl="revTx" presStyleIdx="2" presStyleCnt="5">
        <dgm:presLayoutVars>
          <dgm:chMax val="0"/>
          <dgm:chPref val="0"/>
        </dgm:presLayoutVars>
      </dgm:prSet>
      <dgm:spPr/>
    </dgm:pt>
    <dgm:pt modelId="{221DB1E6-0CEB-4978-972C-035A5FEC9FDE}" type="pres">
      <dgm:prSet presAssocID="{6C88D3BB-4FD3-FA48-937C-0440AEA1DC77}" presName="sibTrans" presStyleCnt="0"/>
      <dgm:spPr/>
    </dgm:pt>
    <dgm:pt modelId="{E1BC4EFF-6926-4CDC-BA58-234285D703EF}" type="pres">
      <dgm:prSet presAssocID="{7D0E3334-F887-FC49-A623-E3F3436A7498}" presName="compNode" presStyleCnt="0"/>
      <dgm:spPr/>
    </dgm:pt>
    <dgm:pt modelId="{D11C58A3-C678-472F-9422-E248D617DD0B}" type="pres">
      <dgm:prSet presAssocID="{7D0E3334-F887-FC49-A623-E3F3436A7498}" presName="bgRect" presStyleLbl="bgShp" presStyleIdx="3" presStyleCnt="5"/>
      <dgm:spPr/>
    </dgm:pt>
    <dgm:pt modelId="{82D36DE0-2C0F-435B-A6BC-9BB7932D3F06}" type="pres">
      <dgm:prSet presAssocID="{7D0E3334-F887-FC49-A623-E3F3436A7498}"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ierarchy"/>
        </a:ext>
      </dgm:extLst>
    </dgm:pt>
    <dgm:pt modelId="{E6876A44-4A54-45FF-9D1B-D088678444DC}" type="pres">
      <dgm:prSet presAssocID="{7D0E3334-F887-FC49-A623-E3F3436A7498}" presName="spaceRect" presStyleCnt="0"/>
      <dgm:spPr/>
    </dgm:pt>
    <dgm:pt modelId="{C18FCB3E-29DB-4B71-80D4-783672442CC1}" type="pres">
      <dgm:prSet presAssocID="{7D0E3334-F887-FC49-A623-E3F3436A7498}" presName="parTx" presStyleLbl="revTx" presStyleIdx="3" presStyleCnt="5">
        <dgm:presLayoutVars>
          <dgm:chMax val="0"/>
          <dgm:chPref val="0"/>
        </dgm:presLayoutVars>
      </dgm:prSet>
      <dgm:spPr/>
    </dgm:pt>
    <dgm:pt modelId="{1978AE03-19C5-49AE-B5C4-EB5DF3D3C51C}" type="pres">
      <dgm:prSet presAssocID="{7FE33B6F-F61F-3743-AFA3-25CBEA6FDA20}" presName="sibTrans" presStyleCnt="0"/>
      <dgm:spPr/>
    </dgm:pt>
    <dgm:pt modelId="{37CD622D-0F04-4743-9C01-7D2BA7584ED6}" type="pres">
      <dgm:prSet presAssocID="{77F84FB7-584A-5641-9F1A-808D751D5490}" presName="compNode" presStyleCnt="0"/>
      <dgm:spPr/>
    </dgm:pt>
    <dgm:pt modelId="{8C18B264-39F2-4E01-BB99-34946744901A}" type="pres">
      <dgm:prSet presAssocID="{77F84FB7-584A-5641-9F1A-808D751D5490}" presName="bgRect" presStyleLbl="bgShp" presStyleIdx="4" presStyleCnt="5"/>
      <dgm:spPr/>
    </dgm:pt>
    <dgm:pt modelId="{EA9BBBCE-2B26-40B8-856D-86D0A0A2BB51}" type="pres">
      <dgm:prSet presAssocID="{77F84FB7-584A-5641-9F1A-808D751D5490}"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Upward trend"/>
        </a:ext>
      </dgm:extLst>
    </dgm:pt>
    <dgm:pt modelId="{5A5B8DFF-F684-43DC-A849-1CE6E7E4E2B8}" type="pres">
      <dgm:prSet presAssocID="{77F84FB7-584A-5641-9F1A-808D751D5490}" presName="spaceRect" presStyleCnt="0"/>
      <dgm:spPr/>
    </dgm:pt>
    <dgm:pt modelId="{159E49B1-FBF6-4162-99A1-7EC5A8DDDAEA}" type="pres">
      <dgm:prSet presAssocID="{77F84FB7-584A-5641-9F1A-808D751D5490}" presName="parTx" presStyleLbl="revTx" presStyleIdx="4" presStyleCnt="5">
        <dgm:presLayoutVars>
          <dgm:chMax val="0"/>
          <dgm:chPref val="0"/>
        </dgm:presLayoutVars>
      </dgm:prSet>
      <dgm:spPr/>
    </dgm:pt>
  </dgm:ptLst>
  <dgm:cxnLst>
    <dgm:cxn modelId="{6CC1A276-F80D-0445-938C-21FA52E95734}" type="presOf" srcId="{77F84FB7-584A-5641-9F1A-808D751D5490}" destId="{159E49B1-FBF6-4162-99A1-7EC5A8DDDAEA}" srcOrd="0" destOrd="0" presId="urn:microsoft.com/office/officeart/2018/2/layout/IconVerticalSolidList"/>
    <dgm:cxn modelId="{7F7B317E-78C3-6045-9EE3-22976847B96F}" type="presOf" srcId="{6551CEC5-F5FF-8441-8ED5-BC0BE8A0A6E5}" destId="{831C6808-5246-44F4-8B54-D8B7B2FF4820}" srcOrd="0" destOrd="0" presId="urn:microsoft.com/office/officeart/2018/2/layout/IconVerticalSolidList"/>
    <dgm:cxn modelId="{B35E327E-C40F-964F-A0E0-7759765EEC17}" srcId="{A889905B-22B2-6649-827C-2FE4BDD91142}" destId="{7D0E3334-F887-FC49-A623-E3F3436A7498}" srcOrd="3" destOrd="0" parTransId="{50C6910C-CFA6-A647-8914-926CC9B5D616}" sibTransId="{7FE33B6F-F61F-3743-AFA3-25CBEA6FDA20}"/>
    <dgm:cxn modelId="{C18B6D7F-E27D-A146-923C-0FCA91D46C7C}" srcId="{A889905B-22B2-6649-827C-2FE4BDD91142}" destId="{0366ADAB-467C-524E-A2B5-EA88B9A1B2E3}" srcOrd="0" destOrd="0" parTransId="{7B7682B9-E7E5-4D42-A7AB-35FDCCA3DF57}" sibTransId="{FD904A9E-4F85-3D4D-89EE-B65DE635AFE4}"/>
    <dgm:cxn modelId="{673DB080-3D0B-8640-83F3-062FA6D416C6}" type="presOf" srcId="{A889905B-22B2-6649-827C-2FE4BDD91142}" destId="{CB67B867-AD6F-4C91-A32B-B4A2AC140692}" srcOrd="0" destOrd="0" presId="urn:microsoft.com/office/officeart/2018/2/layout/IconVerticalSolidList"/>
    <dgm:cxn modelId="{2B273186-0335-3D46-9738-E7760BFF7E6C}" type="presOf" srcId="{7D0E3334-F887-FC49-A623-E3F3436A7498}" destId="{C18FCB3E-29DB-4B71-80D4-783672442CC1}" srcOrd="0" destOrd="0" presId="urn:microsoft.com/office/officeart/2018/2/layout/IconVerticalSolidList"/>
    <dgm:cxn modelId="{CE7F129A-4115-D748-A636-6CF2C19F712D}" type="presOf" srcId="{5B0C4F1A-76C8-2A4F-BA13-0CEE7E7ECC01}" destId="{71DEFFD8-D0FF-4426-8503-F5B76D0ECC28}" srcOrd="0" destOrd="0" presId="urn:microsoft.com/office/officeart/2018/2/layout/IconVerticalSolidList"/>
    <dgm:cxn modelId="{3EAB6FC3-FAC6-4B4C-82F3-1E2EACB4B041}" srcId="{A889905B-22B2-6649-827C-2FE4BDD91142}" destId="{77F84FB7-584A-5641-9F1A-808D751D5490}" srcOrd="4" destOrd="0" parTransId="{A6985A0D-AED4-8342-AE62-1BD69002507B}" sibTransId="{17960E5C-6137-4543-BEF8-76C7890A1C8C}"/>
    <dgm:cxn modelId="{5FCC2CCA-695A-974B-9FBB-2B8E9DB14903}" srcId="{A889905B-22B2-6649-827C-2FE4BDD91142}" destId="{6551CEC5-F5FF-8441-8ED5-BC0BE8A0A6E5}" srcOrd="2" destOrd="0" parTransId="{2C6EB8EC-9E25-A447-A802-D9A9BBD5B0D9}" sibTransId="{6C88D3BB-4FD3-FA48-937C-0440AEA1DC77}"/>
    <dgm:cxn modelId="{ABED7FE3-0952-8649-9D27-D6E717680FDF}" type="presOf" srcId="{0366ADAB-467C-524E-A2B5-EA88B9A1B2E3}" destId="{26217B70-A12F-4604-8A1D-23321F714675}" srcOrd="0" destOrd="0" presId="urn:microsoft.com/office/officeart/2018/2/layout/IconVerticalSolidList"/>
    <dgm:cxn modelId="{7BC22CFE-B213-B042-9629-6847758EC27D}" srcId="{A889905B-22B2-6649-827C-2FE4BDD91142}" destId="{5B0C4F1A-76C8-2A4F-BA13-0CEE7E7ECC01}" srcOrd="1" destOrd="0" parTransId="{36A02CA6-DD4C-1E4D-A05A-58E102B54978}" sibTransId="{639B5188-6090-F840-9BD2-6A7291B75E31}"/>
    <dgm:cxn modelId="{9584C8AE-7BA7-174A-8824-1D4CF94C7650}" type="presParOf" srcId="{CB67B867-AD6F-4C91-A32B-B4A2AC140692}" destId="{D3BE2312-17FA-460C-86C9-9C7A1BD421F2}" srcOrd="0" destOrd="0" presId="urn:microsoft.com/office/officeart/2018/2/layout/IconVerticalSolidList"/>
    <dgm:cxn modelId="{6BB31429-6503-8346-BF1B-C137D4F053B8}" type="presParOf" srcId="{D3BE2312-17FA-460C-86C9-9C7A1BD421F2}" destId="{B0D73E90-8093-49DE-AC4A-8AB18789A7CD}" srcOrd="0" destOrd="0" presId="urn:microsoft.com/office/officeart/2018/2/layout/IconVerticalSolidList"/>
    <dgm:cxn modelId="{2DD94687-CC9C-2C4F-84B7-D874A1BB06BC}" type="presParOf" srcId="{D3BE2312-17FA-460C-86C9-9C7A1BD421F2}" destId="{8E33A2DF-7C31-4683-91E4-07FE54EA4DDF}" srcOrd="1" destOrd="0" presId="urn:microsoft.com/office/officeart/2018/2/layout/IconVerticalSolidList"/>
    <dgm:cxn modelId="{96479287-7406-B544-BC6B-61F9585698DA}" type="presParOf" srcId="{D3BE2312-17FA-460C-86C9-9C7A1BD421F2}" destId="{BAEE5DF5-120B-4473-934E-282F1D31D008}" srcOrd="2" destOrd="0" presId="urn:microsoft.com/office/officeart/2018/2/layout/IconVerticalSolidList"/>
    <dgm:cxn modelId="{8E6C8079-5C14-674F-A78D-ECD9222713AE}" type="presParOf" srcId="{D3BE2312-17FA-460C-86C9-9C7A1BD421F2}" destId="{26217B70-A12F-4604-8A1D-23321F714675}" srcOrd="3" destOrd="0" presId="urn:microsoft.com/office/officeart/2018/2/layout/IconVerticalSolidList"/>
    <dgm:cxn modelId="{7C3E4C6D-B647-F042-BB4E-7E37C76BDA63}" type="presParOf" srcId="{CB67B867-AD6F-4C91-A32B-B4A2AC140692}" destId="{8F4610D1-5209-4F5E-8566-536C65E903E5}" srcOrd="1" destOrd="0" presId="urn:microsoft.com/office/officeart/2018/2/layout/IconVerticalSolidList"/>
    <dgm:cxn modelId="{4C10FDDC-5E85-324F-9614-5B4F5FB2E916}" type="presParOf" srcId="{CB67B867-AD6F-4C91-A32B-B4A2AC140692}" destId="{0E1CCBA8-0F3A-4D37-B8AA-7DB01BA09126}" srcOrd="2" destOrd="0" presId="urn:microsoft.com/office/officeart/2018/2/layout/IconVerticalSolidList"/>
    <dgm:cxn modelId="{2F4D0868-97C5-7B40-8D68-6765A91746B3}" type="presParOf" srcId="{0E1CCBA8-0F3A-4D37-B8AA-7DB01BA09126}" destId="{6C7CDA79-1CA7-4867-BA4E-870BD77CBD7D}" srcOrd="0" destOrd="0" presId="urn:microsoft.com/office/officeart/2018/2/layout/IconVerticalSolidList"/>
    <dgm:cxn modelId="{5FC42316-DBE5-3744-8895-8D7DF1E7E164}" type="presParOf" srcId="{0E1CCBA8-0F3A-4D37-B8AA-7DB01BA09126}" destId="{D22A9392-9C10-4BFB-AEE9-8333693FCC36}" srcOrd="1" destOrd="0" presId="urn:microsoft.com/office/officeart/2018/2/layout/IconVerticalSolidList"/>
    <dgm:cxn modelId="{49EAC785-6482-4946-AF03-D87F0104E73E}" type="presParOf" srcId="{0E1CCBA8-0F3A-4D37-B8AA-7DB01BA09126}" destId="{14883167-336D-471E-823E-E97028D0EBB2}" srcOrd="2" destOrd="0" presId="urn:microsoft.com/office/officeart/2018/2/layout/IconVerticalSolidList"/>
    <dgm:cxn modelId="{EE89A593-7E60-EF48-B294-E4961FF8A30F}" type="presParOf" srcId="{0E1CCBA8-0F3A-4D37-B8AA-7DB01BA09126}" destId="{71DEFFD8-D0FF-4426-8503-F5B76D0ECC28}" srcOrd="3" destOrd="0" presId="urn:microsoft.com/office/officeart/2018/2/layout/IconVerticalSolidList"/>
    <dgm:cxn modelId="{066082C3-59FB-2F40-9324-C922F298A278}" type="presParOf" srcId="{CB67B867-AD6F-4C91-A32B-B4A2AC140692}" destId="{8D79FA04-F916-45FC-B171-1E13F2E0F7B8}" srcOrd="3" destOrd="0" presId="urn:microsoft.com/office/officeart/2018/2/layout/IconVerticalSolidList"/>
    <dgm:cxn modelId="{9302E682-4FFB-494B-B9B4-803A8CA1940C}" type="presParOf" srcId="{CB67B867-AD6F-4C91-A32B-B4A2AC140692}" destId="{E3120671-B8B1-47FA-ACCD-FC14A8DC98B5}" srcOrd="4" destOrd="0" presId="urn:microsoft.com/office/officeart/2018/2/layout/IconVerticalSolidList"/>
    <dgm:cxn modelId="{6E1D629C-5015-E94E-8F03-6736ED621F69}" type="presParOf" srcId="{E3120671-B8B1-47FA-ACCD-FC14A8DC98B5}" destId="{28276427-91B6-4FEB-972D-9A0E796AAC9B}" srcOrd="0" destOrd="0" presId="urn:microsoft.com/office/officeart/2018/2/layout/IconVerticalSolidList"/>
    <dgm:cxn modelId="{10D03801-006F-764C-B330-EFF70ED3FB3C}" type="presParOf" srcId="{E3120671-B8B1-47FA-ACCD-FC14A8DC98B5}" destId="{5E9C3985-FBC0-4465-ACA4-56E78598470C}" srcOrd="1" destOrd="0" presId="urn:microsoft.com/office/officeart/2018/2/layout/IconVerticalSolidList"/>
    <dgm:cxn modelId="{D538B9BD-ED93-DA4D-9788-388D61CAF476}" type="presParOf" srcId="{E3120671-B8B1-47FA-ACCD-FC14A8DC98B5}" destId="{65E4B125-97C8-4E44-9498-C656A31F743B}" srcOrd="2" destOrd="0" presId="urn:microsoft.com/office/officeart/2018/2/layout/IconVerticalSolidList"/>
    <dgm:cxn modelId="{B312D4E7-E43B-BC43-A2AA-9D2A5E72562E}" type="presParOf" srcId="{E3120671-B8B1-47FA-ACCD-FC14A8DC98B5}" destId="{831C6808-5246-44F4-8B54-D8B7B2FF4820}" srcOrd="3" destOrd="0" presId="urn:microsoft.com/office/officeart/2018/2/layout/IconVerticalSolidList"/>
    <dgm:cxn modelId="{541F8FD0-C3EA-E743-A44E-99D16387E7BD}" type="presParOf" srcId="{CB67B867-AD6F-4C91-A32B-B4A2AC140692}" destId="{221DB1E6-0CEB-4978-972C-035A5FEC9FDE}" srcOrd="5" destOrd="0" presId="urn:microsoft.com/office/officeart/2018/2/layout/IconVerticalSolidList"/>
    <dgm:cxn modelId="{322C29DD-D465-2440-BBED-8BAA9F21C6D6}" type="presParOf" srcId="{CB67B867-AD6F-4C91-A32B-B4A2AC140692}" destId="{E1BC4EFF-6926-4CDC-BA58-234285D703EF}" srcOrd="6" destOrd="0" presId="urn:microsoft.com/office/officeart/2018/2/layout/IconVerticalSolidList"/>
    <dgm:cxn modelId="{1BABF349-DC13-7645-8D75-F62930D566DF}" type="presParOf" srcId="{E1BC4EFF-6926-4CDC-BA58-234285D703EF}" destId="{D11C58A3-C678-472F-9422-E248D617DD0B}" srcOrd="0" destOrd="0" presId="urn:microsoft.com/office/officeart/2018/2/layout/IconVerticalSolidList"/>
    <dgm:cxn modelId="{51DDEFA3-8B81-2649-BA78-F098D929D667}" type="presParOf" srcId="{E1BC4EFF-6926-4CDC-BA58-234285D703EF}" destId="{82D36DE0-2C0F-435B-A6BC-9BB7932D3F06}" srcOrd="1" destOrd="0" presId="urn:microsoft.com/office/officeart/2018/2/layout/IconVerticalSolidList"/>
    <dgm:cxn modelId="{1346E581-E35B-9240-9397-6DC37F29174F}" type="presParOf" srcId="{E1BC4EFF-6926-4CDC-BA58-234285D703EF}" destId="{E6876A44-4A54-45FF-9D1B-D088678444DC}" srcOrd="2" destOrd="0" presId="urn:microsoft.com/office/officeart/2018/2/layout/IconVerticalSolidList"/>
    <dgm:cxn modelId="{E6ABE280-C40E-BA4A-92EB-9609498BF6FE}" type="presParOf" srcId="{E1BC4EFF-6926-4CDC-BA58-234285D703EF}" destId="{C18FCB3E-29DB-4B71-80D4-783672442CC1}" srcOrd="3" destOrd="0" presId="urn:microsoft.com/office/officeart/2018/2/layout/IconVerticalSolidList"/>
    <dgm:cxn modelId="{B14EB117-94B5-CA40-A76F-76D3006631A2}" type="presParOf" srcId="{CB67B867-AD6F-4C91-A32B-B4A2AC140692}" destId="{1978AE03-19C5-49AE-B5C4-EB5DF3D3C51C}" srcOrd="7" destOrd="0" presId="urn:microsoft.com/office/officeart/2018/2/layout/IconVerticalSolidList"/>
    <dgm:cxn modelId="{41F77C41-47D7-0B4D-BEF2-6B938DD25D55}" type="presParOf" srcId="{CB67B867-AD6F-4C91-A32B-B4A2AC140692}" destId="{37CD622D-0F04-4743-9C01-7D2BA7584ED6}" srcOrd="8" destOrd="0" presId="urn:microsoft.com/office/officeart/2018/2/layout/IconVerticalSolidList"/>
    <dgm:cxn modelId="{07761A4C-308D-4441-B067-47E852206E12}" type="presParOf" srcId="{37CD622D-0F04-4743-9C01-7D2BA7584ED6}" destId="{8C18B264-39F2-4E01-BB99-34946744901A}" srcOrd="0" destOrd="0" presId="urn:microsoft.com/office/officeart/2018/2/layout/IconVerticalSolidList"/>
    <dgm:cxn modelId="{B461D80F-D878-1A40-AC16-833B553E6578}" type="presParOf" srcId="{37CD622D-0F04-4743-9C01-7D2BA7584ED6}" destId="{EA9BBBCE-2B26-40B8-856D-86D0A0A2BB51}" srcOrd="1" destOrd="0" presId="urn:microsoft.com/office/officeart/2018/2/layout/IconVerticalSolidList"/>
    <dgm:cxn modelId="{4873F8A3-D3C5-2844-A282-07D68DF7FE84}" type="presParOf" srcId="{37CD622D-0F04-4743-9C01-7D2BA7584ED6}" destId="{5A5B8DFF-F684-43DC-A849-1CE6E7E4E2B8}" srcOrd="2" destOrd="0" presId="urn:microsoft.com/office/officeart/2018/2/layout/IconVerticalSolidList"/>
    <dgm:cxn modelId="{ED4D8F21-C927-C447-928D-CD0C1AD66327}" type="presParOf" srcId="{37CD622D-0F04-4743-9C01-7D2BA7584ED6}" destId="{159E49B1-FBF6-4162-99A1-7EC5A8DDDAE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68C912-10B6-418C-A853-183BCF625197}" type="doc">
      <dgm:prSet loTypeId="urn:microsoft.com/office/officeart/2008/layout/LinedList" loCatId="list" qsTypeId="urn:microsoft.com/office/officeart/2005/8/quickstyle/simple4" qsCatId="simple" csTypeId="urn:microsoft.com/office/officeart/2005/8/colors/colorful1" csCatId="colorful" phldr="1"/>
      <dgm:spPr/>
      <dgm:t>
        <a:bodyPr/>
        <a:lstStyle/>
        <a:p>
          <a:endParaRPr lang="en-US"/>
        </a:p>
      </dgm:t>
    </dgm:pt>
    <dgm:pt modelId="{E56E59E5-2FF9-4FB4-AF75-5A9006BA74D5}">
      <dgm:prSet/>
      <dgm:spPr/>
      <dgm:t>
        <a:bodyPr/>
        <a:lstStyle/>
        <a:p>
          <a:r>
            <a:rPr lang="en-US" b="1" u="sng">
              <a:latin typeface="Corbel" panose="020B0503020204020204" pitchFamily="34" charset="0"/>
            </a:rPr>
            <a:t>Independence</a:t>
          </a:r>
          <a:r>
            <a:rPr lang="en-US">
              <a:latin typeface="Corbel" panose="020B0503020204020204" pitchFamily="34" charset="0"/>
            </a:rPr>
            <a:t> </a:t>
          </a:r>
          <a:r>
            <a:rPr lang="en-US">
              <a:latin typeface="Corbel" panose="020B0503020204020204" pitchFamily="34" charset="0"/>
              <a:sym typeface="Wingdings" panose="05000000000000000000" pitchFamily="2" charset="2"/>
            </a:rPr>
            <a:t></a:t>
          </a:r>
          <a:r>
            <a:rPr lang="en-US">
              <a:latin typeface="Corbel" panose="020B0503020204020204" pitchFamily="34" charset="0"/>
            </a:rPr>
            <a:t> desire to be your own boss</a:t>
          </a:r>
        </a:p>
        <a:p>
          <a:r>
            <a:rPr lang="en-US" b="1" u="sng">
              <a:latin typeface="Corbel" panose="020B0503020204020204" pitchFamily="34" charset="0"/>
            </a:rPr>
            <a:t>Concentration</a:t>
          </a:r>
          <a:r>
            <a:rPr lang="en-US" u="sng">
              <a:latin typeface="Corbel" panose="020B0503020204020204" pitchFamily="34" charset="0"/>
            </a:rPr>
            <a:t> </a:t>
          </a:r>
          <a:r>
            <a:rPr lang="en-US">
              <a:latin typeface="Corbel" panose="020B0503020204020204" pitchFamily="34" charset="0"/>
              <a:sym typeface="Wingdings" panose="05000000000000000000" pitchFamily="2" charset="2"/>
            </a:rPr>
            <a:t></a:t>
          </a:r>
          <a:r>
            <a:rPr lang="en-US" u="sng">
              <a:latin typeface="Corbel" panose="020B0503020204020204" pitchFamily="34" charset="0"/>
            </a:rPr>
            <a:t> </a:t>
          </a:r>
          <a:r>
            <a:rPr lang="en-US">
              <a:latin typeface="Corbel" panose="020B0503020204020204" pitchFamily="34" charset="0"/>
            </a:rPr>
            <a:t>Avoiding distractions in order to complete set tasks(goals)</a:t>
          </a:r>
        </a:p>
        <a:p>
          <a:r>
            <a:rPr lang="en-US" b="1" u="sng">
              <a:latin typeface="Corbel" panose="020B0503020204020204" pitchFamily="34" charset="0"/>
            </a:rPr>
            <a:t>Self-Discipline</a:t>
          </a:r>
          <a:r>
            <a:rPr lang="en-US" u="sng">
              <a:latin typeface="Corbel" panose="020B0503020204020204" pitchFamily="34" charset="0"/>
            </a:rPr>
            <a:t> </a:t>
          </a:r>
          <a:r>
            <a:rPr lang="en-US">
              <a:latin typeface="Corbel" panose="020B0503020204020204" pitchFamily="34" charset="0"/>
              <a:sym typeface="Wingdings" panose="05000000000000000000" pitchFamily="2" charset="2"/>
            </a:rPr>
            <a:t></a:t>
          </a:r>
          <a:r>
            <a:rPr lang="en-US">
              <a:latin typeface="Corbel" panose="020B0503020204020204" pitchFamily="34" charset="0"/>
            </a:rPr>
            <a:t> How we train ourselves to meet our goals</a:t>
          </a:r>
        </a:p>
        <a:p>
          <a:r>
            <a:rPr lang="en-US" b="1" u="sng">
              <a:latin typeface="Corbel" panose="020B0503020204020204" pitchFamily="34" charset="0"/>
            </a:rPr>
            <a:t>Tenacity </a:t>
          </a:r>
          <a:r>
            <a:rPr lang="en-US" b="1">
              <a:latin typeface="Corbel" panose="020B0503020204020204" pitchFamily="34" charset="0"/>
              <a:sym typeface="Wingdings" panose="05000000000000000000" pitchFamily="2" charset="2"/>
            </a:rPr>
            <a:t></a:t>
          </a:r>
          <a:r>
            <a:rPr lang="en-US">
              <a:latin typeface="Corbel" panose="020B0503020204020204" pitchFamily="34" charset="0"/>
            </a:rPr>
            <a:t> Overcoming discouragement, seeing challenges as opportunities</a:t>
          </a:r>
        </a:p>
        <a:p>
          <a:r>
            <a:rPr lang="en-US" b="1" u="sng">
              <a:latin typeface="Corbel" panose="020B0503020204020204" pitchFamily="34" charset="0"/>
            </a:rPr>
            <a:t>Creativity </a:t>
          </a:r>
          <a:r>
            <a:rPr lang="en-US" b="1">
              <a:latin typeface="Corbel" panose="020B0503020204020204" pitchFamily="34" charset="0"/>
              <a:sym typeface="Wingdings" panose="05000000000000000000" pitchFamily="2" charset="2"/>
            </a:rPr>
            <a:t></a:t>
          </a:r>
          <a:r>
            <a:rPr lang="en-US">
              <a:latin typeface="Corbel" panose="020B0503020204020204" pitchFamily="34" charset="0"/>
            </a:rPr>
            <a:t> Coming up with clever and workable solutions </a:t>
          </a:r>
        </a:p>
        <a:p>
          <a:r>
            <a:rPr lang="en-US" b="1" u="sng">
              <a:latin typeface="Corbel" panose="020B0503020204020204" pitchFamily="34" charset="0"/>
            </a:rPr>
            <a:t>Business Acumen</a:t>
          </a:r>
          <a:r>
            <a:rPr lang="en-US" u="sng">
              <a:latin typeface="Corbel" panose="020B0503020204020204" pitchFamily="34" charset="0"/>
            </a:rPr>
            <a:t> </a:t>
          </a:r>
          <a:r>
            <a:rPr lang="en-US">
              <a:latin typeface="Corbel" panose="020B0503020204020204" pitchFamily="34" charset="0"/>
              <a:sym typeface="Wingdings" panose="05000000000000000000" pitchFamily="2" charset="2"/>
            </a:rPr>
            <a:t></a:t>
          </a:r>
          <a:r>
            <a:rPr lang="en-US">
              <a:latin typeface="Corbel" panose="020B0503020204020204" pitchFamily="34" charset="0"/>
            </a:rPr>
            <a:t> having the knowledge, keenness, and quickness for understanding and dealing with business situations that may emerge (ideation, MVP, Market research, etc).</a:t>
          </a:r>
        </a:p>
        <a:p>
          <a:r>
            <a:rPr lang="en-US" b="1" u="sng">
              <a:latin typeface="Corbel" panose="020B0503020204020204" pitchFamily="34" charset="0"/>
            </a:rPr>
            <a:t>Hard Work </a:t>
          </a:r>
          <a:r>
            <a:rPr lang="en-US" b="1">
              <a:latin typeface="Corbel" panose="020B0503020204020204" pitchFamily="34" charset="0"/>
              <a:sym typeface="Wingdings" panose="05000000000000000000" pitchFamily="2" charset="2"/>
            </a:rPr>
            <a:t></a:t>
          </a:r>
          <a:r>
            <a:rPr lang="en-US">
              <a:latin typeface="Corbel" panose="020B0503020204020204" pitchFamily="34" charset="0"/>
            </a:rPr>
            <a:t> Ability to do the amount of work necessary</a:t>
          </a:r>
        </a:p>
        <a:p>
          <a:r>
            <a:rPr lang="en-US" b="1" u="sng">
              <a:latin typeface="Corbel" panose="020B0503020204020204" pitchFamily="34" charset="0"/>
            </a:rPr>
            <a:t>Motivation</a:t>
          </a:r>
          <a:r>
            <a:rPr lang="en-US" u="sng">
              <a:latin typeface="Corbel" panose="020B0503020204020204" pitchFamily="34" charset="0"/>
            </a:rPr>
            <a:t> </a:t>
          </a:r>
          <a:r>
            <a:rPr lang="en-US">
              <a:latin typeface="Corbel" panose="020B0503020204020204" pitchFamily="34" charset="0"/>
              <a:sym typeface="Wingdings" panose="05000000000000000000" pitchFamily="2" charset="2"/>
            </a:rPr>
            <a:t></a:t>
          </a:r>
          <a:r>
            <a:rPr lang="en-US">
              <a:latin typeface="Corbel" panose="020B0503020204020204" pitchFamily="34" charset="0"/>
            </a:rPr>
            <a:t> Possessing the menta (and physical) drive to accomplish tasks on your own terms.</a:t>
          </a:r>
        </a:p>
        <a:p>
          <a:r>
            <a:rPr lang="en-US" b="1" u="sng">
              <a:latin typeface="Corbel" panose="020B0503020204020204" pitchFamily="34" charset="0"/>
            </a:rPr>
            <a:t>(Self)Confidence</a:t>
          </a:r>
          <a:r>
            <a:rPr lang="en-US" u="sng">
              <a:latin typeface="Corbel" panose="020B0503020204020204" pitchFamily="34" charset="0"/>
            </a:rPr>
            <a:t> </a:t>
          </a:r>
          <a:r>
            <a:rPr lang="en-US">
              <a:latin typeface="Corbel" panose="020B0503020204020204" pitchFamily="34" charset="0"/>
              <a:sym typeface="Wingdings" panose="05000000000000000000" pitchFamily="2" charset="2"/>
            </a:rPr>
            <a:t></a:t>
          </a:r>
          <a:r>
            <a:rPr lang="en-US">
              <a:latin typeface="Corbel" panose="020B0503020204020204" pitchFamily="34" charset="0"/>
            </a:rPr>
            <a:t> Believing in your own abilities, the vision for your venture, and chances of success.</a:t>
          </a:r>
        </a:p>
        <a:p>
          <a:r>
            <a:rPr lang="en-US" b="1" u="sng">
              <a:latin typeface="Corbel" panose="020B0503020204020204" pitchFamily="34" charset="0"/>
            </a:rPr>
            <a:t>Low Aversion to Risks</a:t>
          </a:r>
          <a:r>
            <a:rPr lang="en-US" u="sng">
              <a:latin typeface="Corbel" panose="020B0503020204020204" pitchFamily="34" charset="0"/>
            </a:rPr>
            <a:t> </a:t>
          </a:r>
          <a:r>
            <a:rPr lang="en-US">
              <a:latin typeface="Corbel" panose="020B0503020204020204" pitchFamily="34" charset="0"/>
              <a:sym typeface="Wingdings" panose="05000000000000000000" pitchFamily="2" charset="2"/>
            </a:rPr>
            <a:t></a:t>
          </a:r>
          <a:r>
            <a:rPr lang="en-US">
              <a:latin typeface="Corbel" panose="020B0503020204020204" pitchFamily="34" charset="0"/>
            </a:rPr>
            <a:t> Willingness to sacrifice security, if necessary, to accomplish set goals.</a:t>
          </a:r>
        </a:p>
        <a:p>
          <a:r>
            <a:rPr lang="en-US" b="1" u="sng">
              <a:latin typeface="Corbel" panose="020B0503020204020204" pitchFamily="34" charset="0"/>
            </a:rPr>
            <a:t>Human- Relations</a:t>
          </a:r>
          <a:r>
            <a:rPr lang="en-US" u="sng">
              <a:latin typeface="Corbel" panose="020B0503020204020204" pitchFamily="34" charset="0"/>
            </a:rPr>
            <a:t> </a:t>
          </a:r>
          <a:r>
            <a:rPr lang="en-US">
              <a:latin typeface="Corbel" panose="020B0503020204020204" pitchFamily="34" charset="0"/>
              <a:sym typeface="Wingdings" panose="05000000000000000000" pitchFamily="2" charset="2"/>
            </a:rPr>
            <a:t></a:t>
          </a:r>
          <a:r>
            <a:rPr lang="en-US">
              <a:latin typeface="Corbel" panose="020B0503020204020204" pitchFamily="34" charset="0"/>
            </a:rPr>
            <a:t> Ability to inspire, cooperate, manage, and engage with others.</a:t>
          </a:r>
        </a:p>
        <a:p>
          <a:r>
            <a:rPr lang="en-US" b="1" u="sng">
              <a:latin typeface="Corbel" panose="020B0503020204020204" pitchFamily="34" charset="0"/>
            </a:rPr>
            <a:t>Communication Skills</a:t>
          </a:r>
          <a:r>
            <a:rPr lang="en-US" u="sng">
              <a:latin typeface="Corbel" panose="020B0503020204020204" pitchFamily="34" charset="0"/>
            </a:rPr>
            <a:t> </a:t>
          </a:r>
          <a:r>
            <a:rPr lang="en-US">
              <a:latin typeface="Corbel" panose="020B0503020204020204" pitchFamily="34" charset="0"/>
              <a:sym typeface="Wingdings" panose="05000000000000000000" pitchFamily="2" charset="2"/>
            </a:rPr>
            <a:t></a:t>
          </a:r>
          <a:r>
            <a:rPr lang="en-US">
              <a:latin typeface="Corbel" panose="020B0503020204020204" pitchFamily="34" charset="0"/>
            </a:rPr>
            <a:t> Ability to express yourself and understand others in order to effectively share and implement ideas.</a:t>
          </a:r>
        </a:p>
        <a:p>
          <a:r>
            <a:rPr lang="en-US" b="1" u="sng">
              <a:latin typeface="Corbel" panose="020B0503020204020204" pitchFamily="34" charset="0"/>
            </a:rPr>
            <a:t>Technical Ability</a:t>
          </a:r>
          <a:r>
            <a:rPr lang="en-US" u="sng">
              <a:latin typeface="Corbel" panose="020B0503020204020204" pitchFamily="34" charset="0"/>
            </a:rPr>
            <a:t> </a:t>
          </a:r>
          <a:r>
            <a:rPr lang="en-US">
              <a:latin typeface="Corbel" panose="020B0503020204020204" pitchFamily="34" charset="0"/>
              <a:sym typeface="Wingdings" panose="05000000000000000000" pitchFamily="2" charset="2"/>
            </a:rPr>
            <a:t></a:t>
          </a:r>
          <a:r>
            <a:rPr lang="en-US">
              <a:latin typeface="Corbel" panose="020B0503020204020204" pitchFamily="34" charset="0"/>
            </a:rPr>
            <a:t> Expertise to produce goods and services your business hopes to provide.</a:t>
          </a:r>
        </a:p>
        <a:p>
          <a:r>
            <a:rPr lang="en-US" b="1" u="sng">
              <a:latin typeface="Corbel" panose="020B0503020204020204" pitchFamily="34" charset="0"/>
            </a:rPr>
            <a:t>Decision-Making</a:t>
          </a:r>
          <a:r>
            <a:rPr lang="en-US" u="sng">
              <a:latin typeface="Corbel" panose="020B0503020204020204" pitchFamily="34" charset="0"/>
            </a:rPr>
            <a:t> </a:t>
          </a:r>
          <a:r>
            <a:rPr lang="en-US">
              <a:latin typeface="Corbel" panose="020B0503020204020204" pitchFamily="34" charset="0"/>
              <a:sym typeface="Wingdings" panose="05000000000000000000" pitchFamily="2" charset="2"/>
            </a:rPr>
            <a:t></a:t>
          </a:r>
          <a:r>
            <a:rPr lang="en-US">
              <a:latin typeface="Corbel" panose="020B0503020204020204" pitchFamily="34" charset="0"/>
            </a:rPr>
            <a:t> Ability to analyze complex situations and draw conclusions to the benefit of the business.</a:t>
          </a:r>
        </a:p>
      </dgm:t>
    </dgm:pt>
    <dgm:pt modelId="{1420D9AF-4735-4327-B39F-50BD02083E81}" type="sibTrans" cxnId="{3EAC8DD6-EC0B-4438-A719-86B63742DA32}">
      <dgm:prSet/>
      <dgm:spPr/>
      <dgm:t>
        <a:bodyPr/>
        <a:lstStyle/>
        <a:p>
          <a:endParaRPr lang="en-US"/>
        </a:p>
      </dgm:t>
    </dgm:pt>
    <dgm:pt modelId="{8F9E0EB0-A155-4B39-BFC5-BA19741777A8}" type="parTrans" cxnId="{3EAC8DD6-EC0B-4438-A719-86B63742DA32}">
      <dgm:prSet/>
      <dgm:spPr/>
      <dgm:t>
        <a:bodyPr/>
        <a:lstStyle/>
        <a:p>
          <a:endParaRPr lang="en-US"/>
        </a:p>
      </dgm:t>
    </dgm:pt>
    <dgm:pt modelId="{2E9C4D94-7108-7C45-A82D-E3881DBBBCA2}" type="pres">
      <dgm:prSet presAssocID="{BC68C912-10B6-418C-A853-183BCF625197}" presName="vert0" presStyleCnt="0">
        <dgm:presLayoutVars>
          <dgm:dir/>
          <dgm:animOne val="branch"/>
          <dgm:animLvl val="lvl"/>
        </dgm:presLayoutVars>
      </dgm:prSet>
      <dgm:spPr/>
    </dgm:pt>
    <dgm:pt modelId="{E715BC0D-E340-7B4F-BDFA-E0DE9515FBF0}" type="pres">
      <dgm:prSet presAssocID="{E56E59E5-2FF9-4FB4-AF75-5A9006BA74D5}" presName="thickLine" presStyleLbl="alignNode1" presStyleIdx="0" presStyleCnt="1"/>
      <dgm:spPr/>
    </dgm:pt>
    <dgm:pt modelId="{EF0761A3-74BE-4E41-8A31-FAEFA2400C85}" type="pres">
      <dgm:prSet presAssocID="{E56E59E5-2FF9-4FB4-AF75-5A9006BA74D5}" presName="horz1" presStyleCnt="0"/>
      <dgm:spPr/>
    </dgm:pt>
    <dgm:pt modelId="{7614A3E5-2EC3-6642-AAF3-3D054505DC01}" type="pres">
      <dgm:prSet presAssocID="{E56E59E5-2FF9-4FB4-AF75-5A9006BA74D5}" presName="tx1" presStyleLbl="revTx" presStyleIdx="0" presStyleCnt="1"/>
      <dgm:spPr/>
    </dgm:pt>
    <dgm:pt modelId="{09095C6A-EFEF-8749-9C04-4BFE4C066190}" type="pres">
      <dgm:prSet presAssocID="{E56E59E5-2FF9-4FB4-AF75-5A9006BA74D5}" presName="vert1" presStyleCnt="0"/>
      <dgm:spPr/>
    </dgm:pt>
  </dgm:ptLst>
  <dgm:cxnLst>
    <dgm:cxn modelId="{896A6D05-55DE-284A-B853-0582A1BAF198}" type="presOf" srcId="{E56E59E5-2FF9-4FB4-AF75-5A9006BA74D5}" destId="{7614A3E5-2EC3-6642-AAF3-3D054505DC01}" srcOrd="0" destOrd="0" presId="urn:microsoft.com/office/officeart/2008/layout/LinedList"/>
    <dgm:cxn modelId="{73B0AA3D-45C8-C84B-A705-D31C9D3492D5}" type="presOf" srcId="{BC68C912-10B6-418C-A853-183BCF625197}" destId="{2E9C4D94-7108-7C45-A82D-E3881DBBBCA2}" srcOrd="0" destOrd="0" presId="urn:microsoft.com/office/officeart/2008/layout/LinedList"/>
    <dgm:cxn modelId="{3EAC8DD6-EC0B-4438-A719-86B63742DA32}" srcId="{BC68C912-10B6-418C-A853-183BCF625197}" destId="{E56E59E5-2FF9-4FB4-AF75-5A9006BA74D5}" srcOrd="0" destOrd="0" parTransId="{8F9E0EB0-A155-4B39-BFC5-BA19741777A8}" sibTransId="{1420D9AF-4735-4327-B39F-50BD02083E81}"/>
    <dgm:cxn modelId="{B527D2C2-0952-2A45-A373-CBC9061B5D24}" type="presParOf" srcId="{2E9C4D94-7108-7C45-A82D-E3881DBBBCA2}" destId="{E715BC0D-E340-7B4F-BDFA-E0DE9515FBF0}" srcOrd="0" destOrd="0" presId="urn:microsoft.com/office/officeart/2008/layout/LinedList"/>
    <dgm:cxn modelId="{2E3AA45C-C199-454C-A531-A9348707E4F5}" type="presParOf" srcId="{2E9C4D94-7108-7C45-A82D-E3881DBBBCA2}" destId="{EF0761A3-74BE-4E41-8A31-FAEFA2400C85}" srcOrd="1" destOrd="0" presId="urn:microsoft.com/office/officeart/2008/layout/LinedList"/>
    <dgm:cxn modelId="{8E57F836-BB11-A844-B4C3-19D1B26A37B5}" type="presParOf" srcId="{EF0761A3-74BE-4E41-8A31-FAEFA2400C85}" destId="{7614A3E5-2EC3-6642-AAF3-3D054505DC01}" srcOrd="0" destOrd="0" presId="urn:microsoft.com/office/officeart/2008/layout/LinedList"/>
    <dgm:cxn modelId="{4AFD2EBD-079F-5A46-9FAF-3E88F317A312}" type="presParOf" srcId="{EF0761A3-74BE-4E41-8A31-FAEFA2400C85}" destId="{09095C6A-EFEF-8749-9C04-4BFE4C066190}"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D73E90-8093-49DE-AC4A-8AB18789A7CD}">
      <dsp:nvSpPr>
        <dsp:cNvPr id="0" name=""/>
        <dsp:cNvSpPr/>
      </dsp:nvSpPr>
      <dsp:spPr>
        <a:xfrm>
          <a:off x="0" y="0"/>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33A2DF-7C31-4683-91E4-07FE54EA4DDF}">
      <dsp:nvSpPr>
        <dsp:cNvPr id="0" name=""/>
        <dsp:cNvSpPr/>
      </dsp:nvSpPr>
      <dsp:spPr>
        <a:xfrm>
          <a:off x="296829" y="225389"/>
          <a:ext cx="539690" cy="5396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6217B70-A12F-4604-8A1D-23321F714675}">
      <dsp:nvSpPr>
        <dsp:cNvPr id="0" name=""/>
        <dsp:cNvSpPr/>
      </dsp:nvSpPr>
      <dsp:spPr>
        <a:xfrm>
          <a:off x="1133349" y="4606"/>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GB" sz="1900" kern="1200" dirty="0">
              <a:latin typeface="Corbel" panose="020B0503020204020204" pitchFamily="34" charset="0"/>
            </a:rPr>
            <a:t>Idea Generation</a:t>
          </a:r>
        </a:p>
      </dsp:txBody>
      <dsp:txXfrm>
        <a:off x="1133349" y="4606"/>
        <a:ext cx="5455341" cy="981254"/>
      </dsp:txXfrm>
    </dsp:sp>
    <dsp:sp modelId="{6C7CDA79-1CA7-4867-BA4E-870BD77CBD7D}">
      <dsp:nvSpPr>
        <dsp:cNvPr id="0" name=""/>
        <dsp:cNvSpPr/>
      </dsp:nvSpPr>
      <dsp:spPr>
        <a:xfrm>
          <a:off x="0" y="1231175"/>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2A9392-9C10-4BFB-AEE9-8333693FCC36}">
      <dsp:nvSpPr>
        <dsp:cNvPr id="0" name=""/>
        <dsp:cNvSpPr/>
      </dsp:nvSpPr>
      <dsp:spPr>
        <a:xfrm>
          <a:off x="296829" y="1451957"/>
          <a:ext cx="539690" cy="5396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1DEFFD8-D0FF-4426-8503-F5B76D0ECC28}">
      <dsp:nvSpPr>
        <dsp:cNvPr id="0" name=""/>
        <dsp:cNvSpPr/>
      </dsp:nvSpPr>
      <dsp:spPr>
        <a:xfrm>
          <a:off x="1133349" y="1231175"/>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GB" sz="1900" kern="1200" dirty="0">
              <a:latin typeface="Corbel" panose="020B0503020204020204" pitchFamily="34" charset="0"/>
            </a:rPr>
            <a:t>Opportunity Evaluation</a:t>
          </a:r>
        </a:p>
      </dsp:txBody>
      <dsp:txXfrm>
        <a:off x="1133349" y="1231175"/>
        <a:ext cx="5455341" cy="981254"/>
      </dsp:txXfrm>
    </dsp:sp>
    <dsp:sp modelId="{28276427-91B6-4FEB-972D-9A0E796AAC9B}">
      <dsp:nvSpPr>
        <dsp:cNvPr id="0" name=""/>
        <dsp:cNvSpPr/>
      </dsp:nvSpPr>
      <dsp:spPr>
        <a:xfrm>
          <a:off x="0" y="2457744"/>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9C3985-FBC0-4465-ACA4-56E78598470C}">
      <dsp:nvSpPr>
        <dsp:cNvPr id="0" name=""/>
        <dsp:cNvSpPr/>
      </dsp:nvSpPr>
      <dsp:spPr>
        <a:xfrm>
          <a:off x="296829" y="2678526"/>
          <a:ext cx="539690" cy="5396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31C6808-5246-44F4-8B54-D8B7B2FF4820}">
      <dsp:nvSpPr>
        <dsp:cNvPr id="0" name=""/>
        <dsp:cNvSpPr/>
      </dsp:nvSpPr>
      <dsp:spPr>
        <a:xfrm>
          <a:off x="1133349" y="2457744"/>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GB" sz="1900" kern="1200" dirty="0">
              <a:latin typeface="Corbel" panose="020B0503020204020204" pitchFamily="34" charset="0"/>
            </a:rPr>
            <a:t>Planning</a:t>
          </a:r>
        </a:p>
      </dsp:txBody>
      <dsp:txXfrm>
        <a:off x="1133349" y="2457744"/>
        <a:ext cx="5455341" cy="981254"/>
      </dsp:txXfrm>
    </dsp:sp>
    <dsp:sp modelId="{D11C58A3-C678-472F-9422-E248D617DD0B}">
      <dsp:nvSpPr>
        <dsp:cNvPr id="0" name=""/>
        <dsp:cNvSpPr/>
      </dsp:nvSpPr>
      <dsp:spPr>
        <a:xfrm>
          <a:off x="0" y="3684312"/>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D36DE0-2C0F-435B-A6BC-9BB7932D3F06}">
      <dsp:nvSpPr>
        <dsp:cNvPr id="0" name=""/>
        <dsp:cNvSpPr/>
      </dsp:nvSpPr>
      <dsp:spPr>
        <a:xfrm>
          <a:off x="296829" y="3905095"/>
          <a:ext cx="539690" cy="5396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18FCB3E-29DB-4B71-80D4-783672442CC1}">
      <dsp:nvSpPr>
        <dsp:cNvPr id="0" name=""/>
        <dsp:cNvSpPr/>
      </dsp:nvSpPr>
      <dsp:spPr>
        <a:xfrm>
          <a:off x="1133349" y="3684312"/>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GB" sz="1900" kern="1200" dirty="0">
              <a:latin typeface="Corbel" panose="020B0503020204020204" pitchFamily="34" charset="0"/>
            </a:rPr>
            <a:t>Organization Formation</a:t>
          </a:r>
        </a:p>
      </dsp:txBody>
      <dsp:txXfrm>
        <a:off x="1133349" y="3684312"/>
        <a:ext cx="5455341" cy="981254"/>
      </dsp:txXfrm>
    </dsp:sp>
    <dsp:sp modelId="{8C18B264-39F2-4E01-BB99-34946744901A}">
      <dsp:nvSpPr>
        <dsp:cNvPr id="0" name=""/>
        <dsp:cNvSpPr/>
      </dsp:nvSpPr>
      <dsp:spPr>
        <a:xfrm>
          <a:off x="0" y="4910881"/>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9BBBCE-2B26-40B8-856D-86D0A0A2BB51}">
      <dsp:nvSpPr>
        <dsp:cNvPr id="0" name=""/>
        <dsp:cNvSpPr/>
      </dsp:nvSpPr>
      <dsp:spPr>
        <a:xfrm>
          <a:off x="296829" y="5131663"/>
          <a:ext cx="539690" cy="5396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59E49B1-FBF6-4162-99A1-7EC5A8DDDAEA}">
      <dsp:nvSpPr>
        <dsp:cNvPr id="0" name=""/>
        <dsp:cNvSpPr/>
      </dsp:nvSpPr>
      <dsp:spPr>
        <a:xfrm>
          <a:off x="1133349" y="4910881"/>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844550">
            <a:lnSpc>
              <a:spcPct val="100000"/>
            </a:lnSpc>
            <a:spcBef>
              <a:spcPct val="0"/>
            </a:spcBef>
            <a:spcAft>
              <a:spcPct val="35000"/>
            </a:spcAft>
            <a:buNone/>
          </a:pPr>
          <a:r>
            <a:rPr lang="en-GB" sz="1900" kern="1200" dirty="0">
              <a:latin typeface="Corbel" panose="020B0503020204020204" pitchFamily="34" charset="0"/>
            </a:rPr>
            <a:t>Growth and Scaling</a:t>
          </a:r>
        </a:p>
      </dsp:txBody>
      <dsp:txXfrm>
        <a:off x="1133349" y="4910881"/>
        <a:ext cx="5455341" cy="9812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15BC0D-E340-7B4F-BDFA-E0DE9515FBF0}">
      <dsp:nvSpPr>
        <dsp:cNvPr id="0" name=""/>
        <dsp:cNvSpPr/>
      </dsp:nvSpPr>
      <dsp:spPr>
        <a:xfrm>
          <a:off x="0" y="0"/>
          <a:ext cx="7199220" cy="0"/>
        </a:xfrm>
        <a:prstGeom prst="line">
          <a:avLst/>
        </a:prstGeom>
        <a:blipFill rotWithShape="1">
          <a:blip xmlns:r="http://schemas.openxmlformats.org/officeDocument/2006/relationships" r:embed="rId1">
            <a:duotone>
              <a:schemeClr val="accent2">
                <a:hueOff val="0"/>
                <a:satOff val="0"/>
                <a:lumOff val="0"/>
                <a:alphaOff val="0"/>
                <a:tint val="98000"/>
                <a:lumMod val="102000"/>
              </a:schemeClr>
              <a:schemeClr val="accent2">
                <a:hueOff val="0"/>
                <a:satOff val="0"/>
                <a:lumOff val="0"/>
                <a:alphaOff val="0"/>
                <a:shade val="98000"/>
                <a:lumMod val="98000"/>
              </a:schemeClr>
            </a:duotone>
          </a:blip>
          <a:tile tx="0" ty="0" sx="100000" sy="100000" flip="none" algn="tl"/>
        </a:blipFill>
        <a:ln w="9525" cap="rnd" cmpd="sng" algn="ctr">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7614A3E5-2EC3-6642-AAF3-3D054505DC01}">
      <dsp:nvSpPr>
        <dsp:cNvPr id="0" name=""/>
        <dsp:cNvSpPr/>
      </dsp:nvSpPr>
      <dsp:spPr>
        <a:xfrm>
          <a:off x="0" y="0"/>
          <a:ext cx="7199220" cy="3632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1" u="sng" kern="1200">
              <a:latin typeface="Corbel" panose="020B0503020204020204" pitchFamily="34" charset="0"/>
            </a:rPr>
            <a:t>Independence</a:t>
          </a:r>
          <a:r>
            <a:rPr lang="en-US" sz="1200" kern="1200">
              <a:latin typeface="Corbel" panose="020B0503020204020204" pitchFamily="34" charset="0"/>
            </a:rPr>
            <a:t> </a:t>
          </a:r>
          <a:r>
            <a:rPr lang="en-US" sz="1200" kern="1200">
              <a:latin typeface="Corbel" panose="020B0503020204020204" pitchFamily="34" charset="0"/>
              <a:sym typeface="Wingdings" panose="05000000000000000000" pitchFamily="2" charset="2"/>
            </a:rPr>
            <a:t></a:t>
          </a:r>
          <a:r>
            <a:rPr lang="en-US" sz="1200" kern="1200">
              <a:latin typeface="Corbel" panose="020B0503020204020204" pitchFamily="34" charset="0"/>
            </a:rPr>
            <a:t> desire to be your own boss</a:t>
          </a:r>
        </a:p>
        <a:p>
          <a:pPr marL="0" lvl="0" indent="0" algn="l" defTabSz="533400">
            <a:lnSpc>
              <a:spcPct val="90000"/>
            </a:lnSpc>
            <a:spcBef>
              <a:spcPct val="0"/>
            </a:spcBef>
            <a:spcAft>
              <a:spcPct val="35000"/>
            </a:spcAft>
            <a:buNone/>
          </a:pPr>
          <a:r>
            <a:rPr lang="en-US" sz="1200" b="1" u="sng" kern="1200">
              <a:latin typeface="Corbel" panose="020B0503020204020204" pitchFamily="34" charset="0"/>
            </a:rPr>
            <a:t>Concentration</a:t>
          </a:r>
          <a:r>
            <a:rPr lang="en-US" sz="1200" u="sng" kern="1200">
              <a:latin typeface="Corbel" panose="020B0503020204020204" pitchFamily="34" charset="0"/>
            </a:rPr>
            <a:t> </a:t>
          </a:r>
          <a:r>
            <a:rPr lang="en-US" sz="1200" kern="1200">
              <a:latin typeface="Corbel" panose="020B0503020204020204" pitchFamily="34" charset="0"/>
              <a:sym typeface="Wingdings" panose="05000000000000000000" pitchFamily="2" charset="2"/>
            </a:rPr>
            <a:t></a:t>
          </a:r>
          <a:r>
            <a:rPr lang="en-US" sz="1200" u="sng" kern="1200">
              <a:latin typeface="Corbel" panose="020B0503020204020204" pitchFamily="34" charset="0"/>
            </a:rPr>
            <a:t> </a:t>
          </a:r>
          <a:r>
            <a:rPr lang="en-US" sz="1200" kern="1200">
              <a:latin typeface="Corbel" panose="020B0503020204020204" pitchFamily="34" charset="0"/>
            </a:rPr>
            <a:t>Avoiding distractions in order to complete set tasks(goals)</a:t>
          </a:r>
        </a:p>
        <a:p>
          <a:pPr marL="0" lvl="0" indent="0" algn="l" defTabSz="533400">
            <a:lnSpc>
              <a:spcPct val="90000"/>
            </a:lnSpc>
            <a:spcBef>
              <a:spcPct val="0"/>
            </a:spcBef>
            <a:spcAft>
              <a:spcPct val="35000"/>
            </a:spcAft>
            <a:buNone/>
          </a:pPr>
          <a:r>
            <a:rPr lang="en-US" sz="1200" b="1" u="sng" kern="1200">
              <a:latin typeface="Corbel" panose="020B0503020204020204" pitchFamily="34" charset="0"/>
            </a:rPr>
            <a:t>Self-Discipline</a:t>
          </a:r>
          <a:r>
            <a:rPr lang="en-US" sz="1200" u="sng" kern="1200">
              <a:latin typeface="Corbel" panose="020B0503020204020204" pitchFamily="34" charset="0"/>
            </a:rPr>
            <a:t> </a:t>
          </a:r>
          <a:r>
            <a:rPr lang="en-US" sz="1200" kern="1200">
              <a:latin typeface="Corbel" panose="020B0503020204020204" pitchFamily="34" charset="0"/>
              <a:sym typeface="Wingdings" panose="05000000000000000000" pitchFamily="2" charset="2"/>
            </a:rPr>
            <a:t></a:t>
          </a:r>
          <a:r>
            <a:rPr lang="en-US" sz="1200" kern="1200">
              <a:latin typeface="Corbel" panose="020B0503020204020204" pitchFamily="34" charset="0"/>
            </a:rPr>
            <a:t> How we train ourselves to meet our goals</a:t>
          </a:r>
        </a:p>
        <a:p>
          <a:pPr marL="0" lvl="0" indent="0" algn="l" defTabSz="533400">
            <a:lnSpc>
              <a:spcPct val="90000"/>
            </a:lnSpc>
            <a:spcBef>
              <a:spcPct val="0"/>
            </a:spcBef>
            <a:spcAft>
              <a:spcPct val="35000"/>
            </a:spcAft>
            <a:buNone/>
          </a:pPr>
          <a:r>
            <a:rPr lang="en-US" sz="1200" b="1" u="sng" kern="1200">
              <a:latin typeface="Corbel" panose="020B0503020204020204" pitchFamily="34" charset="0"/>
            </a:rPr>
            <a:t>Tenacity </a:t>
          </a:r>
          <a:r>
            <a:rPr lang="en-US" sz="1200" b="1" kern="1200">
              <a:latin typeface="Corbel" panose="020B0503020204020204" pitchFamily="34" charset="0"/>
              <a:sym typeface="Wingdings" panose="05000000000000000000" pitchFamily="2" charset="2"/>
            </a:rPr>
            <a:t></a:t>
          </a:r>
          <a:r>
            <a:rPr lang="en-US" sz="1200" kern="1200">
              <a:latin typeface="Corbel" panose="020B0503020204020204" pitchFamily="34" charset="0"/>
            </a:rPr>
            <a:t> Overcoming discouragement, seeing challenges as opportunities</a:t>
          </a:r>
        </a:p>
        <a:p>
          <a:pPr marL="0" lvl="0" indent="0" algn="l" defTabSz="533400">
            <a:lnSpc>
              <a:spcPct val="90000"/>
            </a:lnSpc>
            <a:spcBef>
              <a:spcPct val="0"/>
            </a:spcBef>
            <a:spcAft>
              <a:spcPct val="35000"/>
            </a:spcAft>
            <a:buNone/>
          </a:pPr>
          <a:r>
            <a:rPr lang="en-US" sz="1200" b="1" u="sng" kern="1200">
              <a:latin typeface="Corbel" panose="020B0503020204020204" pitchFamily="34" charset="0"/>
            </a:rPr>
            <a:t>Creativity </a:t>
          </a:r>
          <a:r>
            <a:rPr lang="en-US" sz="1200" b="1" kern="1200">
              <a:latin typeface="Corbel" panose="020B0503020204020204" pitchFamily="34" charset="0"/>
              <a:sym typeface="Wingdings" panose="05000000000000000000" pitchFamily="2" charset="2"/>
            </a:rPr>
            <a:t></a:t>
          </a:r>
          <a:r>
            <a:rPr lang="en-US" sz="1200" kern="1200">
              <a:latin typeface="Corbel" panose="020B0503020204020204" pitchFamily="34" charset="0"/>
            </a:rPr>
            <a:t> Coming up with clever and workable solutions </a:t>
          </a:r>
        </a:p>
        <a:p>
          <a:pPr marL="0" lvl="0" indent="0" algn="l" defTabSz="533400">
            <a:lnSpc>
              <a:spcPct val="90000"/>
            </a:lnSpc>
            <a:spcBef>
              <a:spcPct val="0"/>
            </a:spcBef>
            <a:spcAft>
              <a:spcPct val="35000"/>
            </a:spcAft>
            <a:buNone/>
          </a:pPr>
          <a:r>
            <a:rPr lang="en-US" sz="1200" b="1" u="sng" kern="1200">
              <a:latin typeface="Corbel" panose="020B0503020204020204" pitchFamily="34" charset="0"/>
            </a:rPr>
            <a:t>Business Acumen</a:t>
          </a:r>
          <a:r>
            <a:rPr lang="en-US" sz="1200" u="sng" kern="1200">
              <a:latin typeface="Corbel" panose="020B0503020204020204" pitchFamily="34" charset="0"/>
            </a:rPr>
            <a:t> </a:t>
          </a:r>
          <a:r>
            <a:rPr lang="en-US" sz="1200" kern="1200">
              <a:latin typeface="Corbel" panose="020B0503020204020204" pitchFamily="34" charset="0"/>
              <a:sym typeface="Wingdings" panose="05000000000000000000" pitchFamily="2" charset="2"/>
            </a:rPr>
            <a:t></a:t>
          </a:r>
          <a:r>
            <a:rPr lang="en-US" sz="1200" kern="1200">
              <a:latin typeface="Corbel" panose="020B0503020204020204" pitchFamily="34" charset="0"/>
            </a:rPr>
            <a:t> having the knowledge, keenness, and quickness for understanding and dealing with business situations that may emerge (ideation, MVP, Market research, etc).</a:t>
          </a:r>
        </a:p>
        <a:p>
          <a:pPr marL="0" lvl="0" indent="0" algn="l" defTabSz="533400">
            <a:lnSpc>
              <a:spcPct val="90000"/>
            </a:lnSpc>
            <a:spcBef>
              <a:spcPct val="0"/>
            </a:spcBef>
            <a:spcAft>
              <a:spcPct val="35000"/>
            </a:spcAft>
            <a:buNone/>
          </a:pPr>
          <a:r>
            <a:rPr lang="en-US" sz="1200" b="1" u="sng" kern="1200">
              <a:latin typeface="Corbel" panose="020B0503020204020204" pitchFamily="34" charset="0"/>
            </a:rPr>
            <a:t>Hard Work </a:t>
          </a:r>
          <a:r>
            <a:rPr lang="en-US" sz="1200" b="1" kern="1200">
              <a:latin typeface="Corbel" panose="020B0503020204020204" pitchFamily="34" charset="0"/>
              <a:sym typeface="Wingdings" panose="05000000000000000000" pitchFamily="2" charset="2"/>
            </a:rPr>
            <a:t></a:t>
          </a:r>
          <a:r>
            <a:rPr lang="en-US" sz="1200" kern="1200">
              <a:latin typeface="Corbel" panose="020B0503020204020204" pitchFamily="34" charset="0"/>
            </a:rPr>
            <a:t> Ability to do the amount of work necessary</a:t>
          </a:r>
        </a:p>
        <a:p>
          <a:pPr marL="0" lvl="0" indent="0" algn="l" defTabSz="533400">
            <a:lnSpc>
              <a:spcPct val="90000"/>
            </a:lnSpc>
            <a:spcBef>
              <a:spcPct val="0"/>
            </a:spcBef>
            <a:spcAft>
              <a:spcPct val="35000"/>
            </a:spcAft>
            <a:buNone/>
          </a:pPr>
          <a:r>
            <a:rPr lang="en-US" sz="1200" b="1" u="sng" kern="1200">
              <a:latin typeface="Corbel" panose="020B0503020204020204" pitchFamily="34" charset="0"/>
            </a:rPr>
            <a:t>Motivation</a:t>
          </a:r>
          <a:r>
            <a:rPr lang="en-US" sz="1200" u="sng" kern="1200">
              <a:latin typeface="Corbel" panose="020B0503020204020204" pitchFamily="34" charset="0"/>
            </a:rPr>
            <a:t> </a:t>
          </a:r>
          <a:r>
            <a:rPr lang="en-US" sz="1200" kern="1200">
              <a:latin typeface="Corbel" panose="020B0503020204020204" pitchFamily="34" charset="0"/>
              <a:sym typeface="Wingdings" panose="05000000000000000000" pitchFamily="2" charset="2"/>
            </a:rPr>
            <a:t></a:t>
          </a:r>
          <a:r>
            <a:rPr lang="en-US" sz="1200" kern="1200">
              <a:latin typeface="Corbel" panose="020B0503020204020204" pitchFamily="34" charset="0"/>
            </a:rPr>
            <a:t> Possessing the menta (and physical) drive to accomplish tasks on your own terms.</a:t>
          </a:r>
        </a:p>
        <a:p>
          <a:pPr marL="0" lvl="0" indent="0" algn="l" defTabSz="533400">
            <a:lnSpc>
              <a:spcPct val="90000"/>
            </a:lnSpc>
            <a:spcBef>
              <a:spcPct val="0"/>
            </a:spcBef>
            <a:spcAft>
              <a:spcPct val="35000"/>
            </a:spcAft>
            <a:buNone/>
          </a:pPr>
          <a:r>
            <a:rPr lang="en-US" sz="1200" b="1" u="sng" kern="1200">
              <a:latin typeface="Corbel" panose="020B0503020204020204" pitchFamily="34" charset="0"/>
            </a:rPr>
            <a:t>(Self)Confidence</a:t>
          </a:r>
          <a:r>
            <a:rPr lang="en-US" sz="1200" u="sng" kern="1200">
              <a:latin typeface="Corbel" panose="020B0503020204020204" pitchFamily="34" charset="0"/>
            </a:rPr>
            <a:t> </a:t>
          </a:r>
          <a:r>
            <a:rPr lang="en-US" sz="1200" kern="1200">
              <a:latin typeface="Corbel" panose="020B0503020204020204" pitchFamily="34" charset="0"/>
              <a:sym typeface="Wingdings" panose="05000000000000000000" pitchFamily="2" charset="2"/>
            </a:rPr>
            <a:t></a:t>
          </a:r>
          <a:r>
            <a:rPr lang="en-US" sz="1200" kern="1200">
              <a:latin typeface="Corbel" panose="020B0503020204020204" pitchFamily="34" charset="0"/>
            </a:rPr>
            <a:t> Believing in your own abilities, the vision for your venture, and chances of success.</a:t>
          </a:r>
        </a:p>
        <a:p>
          <a:pPr marL="0" lvl="0" indent="0" algn="l" defTabSz="533400">
            <a:lnSpc>
              <a:spcPct val="90000"/>
            </a:lnSpc>
            <a:spcBef>
              <a:spcPct val="0"/>
            </a:spcBef>
            <a:spcAft>
              <a:spcPct val="35000"/>
            </a:spcAft>
            <a:buNone/>
          </a:pPr>
          <a:r>
            <a:rPr lang="en-US" sz="1200" b="1" u="sng" kern="1200">
              <a:latin typeface="Corbel" panose="020B0503020204020204" pitchFamily="34" charset="0"/>
            </a:rPr>
            <a:t>Low Aversion to Risks</a:t>
          </a:r>
          <a:r>
            <a:rPr lang="en-US" sz="1200" u="sng" kern="1200">
              <a:latin typeface="Corbel" panose="020B0503020204020204" pitchFamily="34" charset="0"/>
            </a:rPr>
            <a:t> </a:t>
          </a:r>
          <a:r>
            <a:rPr lang="en-US" sz="1200" kern="1200">
              <a:latin typeface="Corbel" panose="020B0503020204020204" pitchFamily="34" charset="0"/>
              <a:sym typeface="Wingdings" panose="05000000000000000000" pitchFamily="2" charset="2"/>
            </a:rPr>
            <a:t></a:t>
          </a:r>
          <a:r>
            <a:rPr lang="en-US" sz="1200" kern="1200">
              <a:latin typeface="Corbel" panose="020B0503020204020204" pitchFamily="34" charset="0"/>
            </a:rPr>
            <a:t> Willingness to sacrifice security, if necessary, to accomplish set goals.</a:t>
          </a:r>
        </a:p>
        <a:p>
          <a:pPr marL="0" lvl="0" indent="0" algn="l" defTabSz="533400">
            <a:lnSpc>
              <a:spcPct val="90000"/>
            </a:lnSpc>
            <a:spcBef>
              <a:spcPct val="0"/>
            </a:spcBef>
            <a:spcAft>
              <a:spcPct val="35000"/>
            </a:spcAft>
            <a:buNone/>
          </a:pPr>
          <a:r>
            <a:rPr lang="en-US" sz="1200" b="1" u="sng" kern="1200">
              <a:latin typeface="Corbel" panose="020B0503020204020204" pitchFamily="34" charset="0"/>
            </a:rPr>
            <a:t>Human- Relations</a:t>
          </a:r>
          <a:r>
            <a:rPr lang="en-US" sz="1200" u="sng" kern="1200">
              <a:latin typeface="Corbel" panose="020B0503020204020204" pitchFamily="34" charset="0"/>
            </a:rPr>
            <a:t> </a:t>
          </a:r>
          <a:r>
            <a:rPr lang="en-US" sz="1200" kern="1200">
              <a:latin typeface="Corbel" panose="020B0503020204020204" pitchFamily="34" charset="0"/>
              <a:sym typeface="Wingdings" panose="05000000000000000000" pitchFamily="2" charset="2"/>
            </a:rPr>
            <a:t></a:t>
          </a:r>
          <a:r>
            <a:rPr lang="en-US" sz="1200" kern="1200">
              <a:latin typeface="Corbel" panose="020B0503020204020204" pitchFamily="34" charset="0"/>
            </a:rPr>
            <a:t> Ability to inspire, cooperate, manage, and engage with others.</a:t>
          </a:r>
        </a:p>
        <a:p>
          <a:pPr marL="0" lvl="0" indent="0" algn="l" defTabSz="533400">
            <a:lnSpc>
              <a:spcPct val="90000"/>
            </a:lnSpc>
            <a:spcBef>
              <a:spcPct val="0"/>
            </a:spcBef>
            <a:spcAft>
              <a:spcPct val="35000"/>
            </a:spcAft>
            <a:buNone/>
          </a:pPr>
          <a:r>
            <a:rPr lang="en-US" sz="1200" b="1" u="sng" kern="1200">
              <a:latin typeface="Corbel" panose="020B0503020204020204" pitchFamily="34" charset="0"/>
            </a:rPr>
            <a:t>Communication Skills</a:t>
          </a:r>
          <a:r>
            <a:rPr lang="en-US" sz="1200" u="sng" kern="1200">
              <a:latin typeface="Corbel" panose="020B0503020204020204" pitchFamily="34" charset="0"/>
            </a:rPr>
            <a:t> </a:t>
          </a:r>
          <a:r>
            <a:rPr lang="en-US" sz="1200" kern="1200">
              <a:latin typeface="Corbel" panose="020B0503020204020204" pitchFamily="34" charset="0"/>
              <a:sym typeface="Wingdings" panose="05000000000000000000" pitchFamily="2" charset="2"/>
            </a:rPr>
            <a:t></a:t>
          </a:r>
          <a:r>
            <a:rPr lang="en-US" sz="1200" kern="1200">
              <a:latin typeface="Corbel" panose="020B0503020204020204" pitchFamily="34" charset="0"/>
            </a:rPr>
            <a:t> Ability to express yourself and understand others in order to effectively share and implement ideas.</a:t>
          </a:r>
        </a:p>
        <a:p>
          <a:pPr marL="0" lvl="0" indent="0" algn="l" defTabSz="533400">
            <a:lnSpc>
              <a:spcPct val="90000"/>
            </a:lnSpc>
            <a:spcBef>
              <a:spcPct val="0"/>
            </a:spcBef>
            <a:spcAft>
              <a:spcPct val="35000"/>
            </a:spcAft>
            <a:buNone/>
          </a:pPr>
          <a:r>
            <a:rPr lang="en-US" sz="1200" b="1" u="sng" kern="1200">
              <a:latin typeface="Corbel" panose="020B0503020204020204" pitchFamily="34" charset="0"/>
            </a:rPr>
            <a:t>Technical Ability</a:t>
          </a:r>
          <a:r>
            <a:rPr lang="en-US" sz="1200" u="sng" kern="1200">
              <a:latin typeface="Corbel" panose="020B0503020204020204" pitchFamily="34" charset="0"/>
            </a:rPr>
            <a:t> </a:t>
          </a:r>
          <a:r>
            <a:rPr lang="en-US" sz="1200" kern="1200">
              <a:latin typeface="Corbel" panose="020B0503020204020204" pitchFamily="34" charset="0"/>
              <a:sym typeface="Wingdings" panose="05000000000000000000" pitchFamily="2" charset="2"/>
            </a:rPr>
            <a:t></a:t>
          </a:r>
          <a:r>
            <a:rPr lang="en-US" sz="1200" kern="1200">
              <a:latin typeface="Corbel" panose="020B0503020204020204" pitchFamily="34" charset="0"/>
            </a:rPr>
            <a:t> Expertise to produce goods and services your business hopes to provide.</a:t>
          </a:r>
        </a:p>
        <a:p>
          <a:pPr marL="0" lvl="0" indent="0" algn="l" defTabSz="533400">
            <a:lnSpc>
              <a:spcPct val="90000"/>
            </a:lnSpc>
            <a:spcBef>
              <a:spcPct val="0"/>
            </a:spcBef>
            <a:spcAft>
              <a:spcPct val="35000"/>
            </a:spcAft>
            <a:buNone/>
          </a:pPr>
          <a:r>
            <a:rPr lang="en-US" sz="1200" b="1" u="sng" kern="1200">
              <a:latin typeface="Corbel" panose="020B0503020204020204" pitchFamily="34" charset="0"/>
            </a:rPr>
            <a:t>Decision-Making</a:t>
          </a:r>
          <a:r>
            <a:rPr lang="en-US" sz="1200" u="sng" kern="1200">
              <a:latin typeface="Corbel" panose="020B0503020204020204" pitchFamily="34" charset="0"/>
            </a:rPr>
            <a:t> </a:t>
          </a:r>
          <a:r>
            <a:rPr lang="en-US" sz="1200" kern="1200">
              <a:latin typeface="Corbel" panose="020B0503020204020204" pitchFamily="34" charset="0"/>
              <a:sym typeface="Wingdings" panose="05000000000000000000" pitchFamily="2" charset="2"/>
            </a:rPr>
            <a:t></a:t>
          </a:r>
          <a:r>
            <a:rPr lang="en-US" sz="1200" kern="1200">
              <a:latin typeface="Corbel" panose="020B0503020204020204" pitchFamily="34" charset="0"/>
            </a:rPr>
            <a:t> Ability to analyze complex situations and draw conclusions to the benefit of the business.</a:t>
          </a:r>
        </a:p>
      </dsp:txBody>
      <dsp:txXfrm>
        <a:off x="0" y="0"/>
        <a:ext cx="7199220" cy="36322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9E229D-94D8-EE4C-A05C-5668740C789D}" type="datetimeFigureOut">
              <a:rPr lang="en-US" smtClean="0"/>
              <a:t>9/24/2024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27D75E-44BB-1E4F-A135-CA1965F2F3E2}" type="slidenum">
              <a:rPr lang="en-US" smtClean="0"/>
              <a:t>‹#›</a:t>
            </a:fld>
            <a:endParaRPr lang="en-US"/>
          </a:p>
        </p:txBody>
      </p:sp>
    </p:spTree>
    <p:extLst>
      <p:ext uri="{BB962C8B-B14F-4D97-AF65-F5344CB8AC3E}">
        <p14:creationId xmlns:p14="http://schemas.microsoft.com/office/powerpoint/2010/main" val="3561930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GalliardStd"/>
              </a:rPr>
              <a:t>Mill, J. S. (1848). </a:t>
            </a:r>
            <a:r>
              <a:rPr lang="en-GB" sz="1800" i="1" dirty="0">
                <a:effectLst/>
                <a:latin typeface="GalliardStd"/>
              </a:rPr>
              <a:t>Principles of political economy: With some of their applications to social philosophy </a:t>
            </a:r>
            <a:r>
              <a:rPr lang="en-GB" sz="1800" dirty="0">
                <a:effectLst/>
                <a:latin typeface="GalliardStd"/>
              </a:rPr>
              <a:t>(Vol. 1).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GalliardStd"/>
              </a:rPr>
              <a:t>Schumpeter, J. A. (1939). </a:t>
            </a:r>
            <a:r>
              <a:rPr lang="en-GB" sz="1800" i="1" dirty="0">
                <a:effectLst/>
                <a:latin typeface="GalliardStd"/>
              </a:rPr>
              <a:t>Business cycles </a:t>
            </a:r>
            <a:r>
              <a:rPr lang="en-GB" sz="1800" dirty="0">
                <a:effectLst/>
                <a:latin typeface="GalliardStd"/>
              </a:rPr>
              <a:t>(Vol. 1, pp. 161–174). McGraw-Hill. </a:t>
            </a:r>
            <a:endParaRPr lang="en-GB" sz="2800" dirty="0"/>
          </a:p>
          <a:p>
            <a:r>
              <a:rPr lang="en-GB" sz="1800" dirty="0">
                <a:effectLst/>
                <a:latin typeface="GalliardStd"/>
              </a:rPr>
              <a:t>Smith, A. (1776). </a:t>
            </a:r>
            <a:r>
              <a:rPr lang="en-GB" sz="1800" i="1" dirty="0">
                <a:effectLst/>
                <a:latin typeface="GalliardStd"/>
              </a:rPr>
              <a:t>An inquiry into the nature and the causes of the wealth of nations. The Glasgow edition of the works and correspondence of Adam Smith. Reprint 20</a:t>
            </a:r>
            <a:r>
              <a:rPr lang="en-GB" sz="1800" dirty="0">
                <a:effectLst/>
                <a:latin typeface="GalliardStd"/>
              </a:rPr>
              <a:t>. </a:t>
            </a:r>
            <a:endParaRPr lang="en-GB" dirty="0"/>
          </a:p>
          <a:p>
            <a:r>
              <a:rPr lang="en-GB" sz="1800" dirty="0">
                <a:effectLst/>
                <a:latin typeface="GalliardStd"/>
              </a:rPr>
              <a:t>Palgrave Macmillan. </a:t>
            </a:r>
            <a:r>
              <a:rPr lang="en-GB" sz="1800" dirty="0">
                <a:solidFill>
                  <a:srgbClr val="0000FF"/>
                </a:solidFill>
                <a:effectLst/>
                <a:latin typeface="GalliardStd"/>
              </a:rPr>
              <a:t>https://</a:t>
            </a:r>
            <a:r>
              <a:rPr lang="en-GB" sz="1800" dirty="0" err="1">
                <a:solidFill>
                  <a:srgbClr val="0000FF"/>
                </a:solidFill>
                <a:effectLst/>
                <a:latin typeface="GalliardStd"/>
              </a:rPr>
              <a:t>doi.org</a:t>
            </a:r>
            <a:r>
              <a:rPr lang="en-GB" sz="1800" dirty="0">
                <a:solidFill>
                  <a:srgbClr val="0000FF"/>
                </a:solidFill>
                <a:effectLst/>
                <a:latin typeface="GalliardStd"/>
              </a:rPr>
              <a:t>/10.1057/9780230291652</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GalliardStd"/>
              </a:rPr>
              <a:t>Say, J. B. (1846). </a:t>
            </a:r>
            <a:r>
              <a:rPr lang="en-GB" sz="1800" i="1" dirty="0" err="1">
                <a:effectLst/>
                <a:latin typeface="GalliardStd"/>
              </a:rPr>
              <a:t>Traite</a:t>
            </a:r>
            <a:r>
              <a:rPr lang="en-GB" sz="1800" i="1" dirty="0">
                <a:effectLst/>
                <a:latin typeface="GalliardStd"/>
              </a:rPr>
              <a:t>́ </a:t>
            </a:r>
            <a:r>
              <a:rPr lang="en-GB" sz="1800" i="1" dirty="0" err="1">
                <a:effectLst/>
                <a:latin typeface="GalliardStd"/>
              </a:rPr>
              <a:t>d’économie</a:t>
            </a:r>
            <a:r>
              <a:rPr lang="en-GB" sz="1800" i="1" dirty="0">
                <a:effectLst/>
                <a:latin typeface="GalliardStd"/>
              </a:rPr>
              <a:t> politique: </a:t>
            </a:r>
            <a:r>
              <a:rPr lang="en-GB" sz="1800" i="1" dirty="0" err="1">
                <a:effectLst/>
                <a:latin typeface="GalliardStd"/>
              </a:rPr>
              <a:t>ou</a:t>
            </a:r>
            <a:r>
              <a:rPr lang="en-GB" sz="1800" i="1" dirty="0">
                <a:effectLst/>
                <a:latin typeface="GalliardStd"/>
              </a:rPr>
              <a:t> simple exposition de la </a:t>
            </a:r>
            <a:r>
              <a:rPr lang="en-GB" sz="1800" i="1" dirty="0" err="1">
                <a:effectLst/>
                <a:latin typeface="GalliardStd"/>
              </a:rPr>
              <a:t>manière</a:t>
            </a:r>
            <a:r>
              <a:rPr lang="en-GB" sz="1800" i="1" dirty="0">
                <a:effectLst/>
                <a:latin typeface="GalliardStd"/>
              </a:rPr>
              <a:t> </a:t>
            </a:r>
            <a:r>
              <a:rPr lang="en-GB" sz="1800" i="1" dirty="0" err="1">
                <a:effectLst/>
                <a:latin typeface="GalliardStd"/>
              </a:rPr>
              <a:t>dont</a:t>
            </a:r>
            <a:r>
              <a:rPr lang="en-GB" sz="1800" i="1" dirty="0">
                <a:effectLst/>
                <a:latin typeface="GalliardStd"/>
              </a:rPr>
              <a:t> se </a:t>
            </a:r>
            <a:r>
              <a:rPr lang="en-GB" sz="1800" i="1" dirty="0" err="1">
                <a:effectLst/>
                <a:latin typeface="GalliardStd"/>
              </a:rPr>
              <a:t>forment</a:t>
            </a:r>
            <a:r>
              <a:rPr lang="en-GB" sz="1800" i="1" dirty="0">
                <a:effectLst/>
                <a:latin typeface="GalliardStd"/>
              </a:rPr>
              <a:t>, se </a:t>
            </a:r>
            <a:r>
              <a:rPr lang="en-GB" sz="1800" i="1" dirty="0" err="1">
                <a:effectLst/>
                <a:latin typeface="GalliardStd"/>
              </a:rPr>
              <a:t>distribuent</a:t>
            </a:r>
            <a:r>
              <a:rPr lang="en-GB" sz="1800" i="1" dirty="0">
                <a:effectLst/>
                <a:latin typeface="GalliardStd"/>
              </a:rPr>
              <a:t> et se </a:t>
            </a:r>
            <a:r>
              <a:rPr lang="en-GB" sz="1800" i="1" dirty="0" err="1">
                <a:effectLst/>
                <a:latin typeface="GalliardStd"/>
              </a:rPr>
              <a:t>consomment</a:t>
            </a:r>
            <a:r>
              <a:rPr lang="en-GB" sz="1800" i="1" dirty="0">
                <a:effectLst/>
                <a:latin typeface="GalliardStd"/>
              </a:rPr>
              <a:t> les richesses </a:t>
            </a:r>
            <a:r>
              <a:rPr lang="en-GB" sz="1800" dirty="0">
                <a:effectLst/>
                <a:latin typeface="GalliardStd"/>
              </a:rPr>
              <a:t>(Vol. 9). </a:t>
            </a:r>
            <a:r>
              <a:rPr lang="en-GB" sz="1800" dirty="0" err="1">
                <a:effectLst/>
                <a:latin typeface="GalliardStd"/>
              </a:rPr>
              <a:t>Guillaumin</a:t>
            </a:r>
            <a:r>
              <a:rPr lang="en-GB" sz="1800" dirty="0">
                <a:effectLst/>
                <a:latin typeface="GalliardStd"/>
              </a:rPr>
              <a:t>. </a:t>
            </a:r>
            <a:endParaRPr lang="en-GB" dirty="0"/>
          </a:p>
          <a:p>
            <a:endParaRPr lang="en-US" dirty="0"/>
          </a:p>
        </p:txBody>
      </p:sp>
      <p:sp>
        <p:nvSpPr>
          <p:cNvPr id="4" name="Slide Number Placeholder 3"/>
          <p:cNvSpPr>
            <a:spLocks noGrp="1"/>
          </p:cNvSpPr>
          <p:nvPr>
            <p:ph type="sldNum" sz="quarter" idx="5"/>
          </p:nvPr>
        </p:nvSpPr>
        <p:spPr/>
        <p:txBody>
          <a:bodyPr/>
          <a:lstStyle/>
          <a:p>
            <a:fld id="{DB27D75E-44BB-1E4F-A135-CA1965F2F3E2}" type="slidenum">
              <a:rPr lang="en-US" smtClean="0"/>
              <a:t>3</a:t>
            </a:fld>
            <a:endParaRPr lang="en-US"/>
          </a:p>
        </p:txBody>
      </p:sp>
    </p:spTree>
    <p:extLst>
      <p:ext uri="{BB962C8B-B14F-4D97-AF65-F5344CB8AC3E}">
        <p14:creationId xmlns:p14="http://schemas.microsoft.com/office/powerpoint/2010/main" val="1071772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GalliardStd"/>
              </a:rPr>
              <a:t>Schumpeter, J. A. (1942). </a:t>
            </a:r>
            <a:r>
              <a:rPr lang="en-GB" sz="1800" i="1" dirty="0">
                <a:effectLst/>
                <a:latin typeface="GalliardStd"/>
              </a:rPr>
              <a:t>Capitalism, socialism and democracy</a:t>
            </a:r>
            <a:r>
              <a:rPr lang="en-GB" sz="1800" dirty="0">
                <a:effectLst/>
                <a:latin typeface="GalliardStd"/>
              </a:rPr>
              <a:t>. Routledge. </a:t>
            </a:r>
            <a:endParaRPr lang="en-GB" dirty="0"/>
          </a:p>
          <a:p>
            <a:endParaRPr lang="en-US" dirty="0"/>
          </a:p>
        </p:txBody>
      </p:sp>
      <p:sp>
        <p:nvSpPr>
          <p:cNvPr id="4" name="Slide Number Placeholder 3"/>
          <p:cNvSpPr>
            <a:spLocks noGrp="1"/>
          </p:cNvSpPr>
          <p:nvPr>
            <p:ph type="sldNum" sz="quarter" idx="5"/>
          </p:nvPr>
        </p:nvSpPr>
        <p:spPr/>
        <p:txBody>
          <a:bodyPr/>
          <a:lstStyle/>
          <a:p>
            <a:fld id="{DB27D75E-44BB-1E4F-A135-CA1965F2F3E2}" type="slidenum">
              <a:rPr lang="en-US" smtClean="0"/>
              <a:t>4</a:t>
            </a:fld>
            <a:endParaRPr lang="en-US"/>
          </a:p>
        </p:txBody>
      </p:sp>
    </p:spTree>
    <p:extLst>
      <p:ext uri="{BB962C8B-B14F-4D97-AF65-F5344CB8AC3E}">
        <p14:creationId xmlns:p14="http://schemas.microsoft.com/office/powerpoint/2010/main" val="3945051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u="none" strike="noStrike"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u="none" strike="noStrike"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222222"/>
                </a:solidFill>
                <a:effectLst/>
                <a:latin typeface="Arial" panose="020B0604020202020204" pitchFamily="34" charset="0"/>
              </a:rPr>
              <a:t>Schumpeter, J. (1911). The theory of economic development. </a:t>
            </a:r>
            <a:r>
              <a:rPr lang="en-GB" b="0" i="0" u="none" strike="noStrike" dirty="0" err="1">
                <a:solidFill>
                  <a:srgbClr val="222222"/>
                </a:solidFill>
                <a:effectLst/>
                <a:latin typeface="Arial" panose="020B0604020202020204" pitchFamily="34" charset="0"/>
              </a:rPr>
              <a:t>harvard</a:t>
            </a:r>
            <a:r>
              <a:rPr lang="en-GB" b="0" i="0" u="none" strike="noStrike" dirty="0">
                <a:solidFill>
                  <a:srgbClr val="222222"/>
                </a:solidFill>
                <a:effectLst/>
                <a:latin typeface="Arial" panose="020B0604020202020204" pitchFamily="34" charset="0"/>
              </a:rPr>
              <a:t> economic studies. vol. xlvi. </a:t>
            </a:r>
            <a:r>
              <a:rPr lang="en-GB" b="0" i="1" u="none" strike="noStrike" dirty="0">
                <a:solidFill>
                  <a:srgbClr val="222222"/>
                </a:solidFill>
                <a:effectLst/>
                <a:latin typeface="Arial" panose="020B0604020202020204" pitchFamily="34" charset="0"/>
              </a:rPr>
              <a:t>The theory of economic development. Harvard Economic Studies. Vol. XLVI</a:t>
            </a:r>
            <a:r>
              <a:rPr lang="en-GB" b="0" i="0" u="none" strike="noStrike" dirty="0">
                <a:solidFill>
                  <a:srgbClr val="222222"/>
                </a:solidFill>
                <a:effectLst/>
                <a:latin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u="none" strike="noStrike" dirty="0">
                <a:solidFill>
                  <a:srgbClr val="222222"/>
                </a:solidFill>
                <a:effectLst/>
                <a:latin typeface="Arial" panose="020B0604020202020204" pitchFamily="34" charset="0"/>
              </a:rPr>
              <a:t>Schumpeter, J. A. (1947). The creative response in economic history. </a:t>
            </a:r>
            <a:r>
              <a:rPr lang="en-GB" b="0" i="1" u="none" strike="noStrike" dirty="0">
                <a:solidFill>
                  <a:srgbClr val="222222"/>
                </a:solidFill>
                <a:effectLst/>
                <a:latin typeface="Arial" panose="020B0604020202020204" pitchFamily="34" charset="0"/>
              </a:rPr>
              <a:t>The journal of economic history</a:t>
            </a:r>
            <a:r>
              <a:rPr lang="en-GB" b="0" i="0" u="none" strike="noStrike" dirty="0">
                <a:solidFill>
                  <a:srgbClr val="222222"/>
                </a:solidFill>
                <a:effectLst/>
                <a:latin typeface="Arial" panose="020B0604020202020204" pitchFamily="34" charset="0"/>
              </a:rPr>
              <a:t>, </a:t>
            </a:r>
            <a:r>
              <a:rPr lang="en-GB" b="0" i="1" u="none" strike="noStrike" dirty="0">
                <a:solidFill>
                  <a:srgbClr val="222222"/>
                </a:solidFill>
                <a:effectLst/>
                <a:latin typeface="Arial" panose="020B0604020202020204" pitchFamily="34" charset="0"/>
              </a:rPr>
              <a:t>7</a:t>
            </a:r>
            <a:r>
              <a:rPr lang="en-GB" b="0" i="0" u="none" strike="noStrike" dirty="0">
                <a:solidFill>
                  <a:srgbClr val="222222"/>
                </a:solidFill>
                <a:effectLst/>
                <a:latin typeface="Arial" panose="020B0604020202020204" pitchFamily="34" charset="0"/>
              </a:rPr>
              <a:t>(2), 149-159.</a:t>
            </a:r>
            <a:endParaRPr lang="en-US" dirty="0"/>
          </a:p>
          <a:p>
            <a:endParaRPr lang="en-US" dirty="0"/>
          </a:p>
        </p:txBody>
      </p:sp>
      <p:sp>
        <p:nvSpPr>
          <p:cNvPr id="4" name="Slide Number Placeholder 3"/>
          <p:cNvSpPr>
            <a:spLocks noGrp="1"/>
          </p:cNvSpPr>
          <p:nvPr>
            <p:ph type="sldNum" sz="quarter" idx="5"/>
          </p:nvPr>
        </p:nvSpPr>
        <p:spPr/>
        <p:txBody>
          <a:bodyPr/>
          <a:lstStyle/>
          <a:p>
            <a:fld id="{DB27D75E-44BB-1E4F-A135-CA1965F2F3E2}" type="slidenum">
              <a:rPr lang="en-US" smtClean="0"/>
              <a:t>12</a:t>
            </a:fld>
            <a:endParaRPr lang="en-US"/>
          </a:p>
        </p:txBody>
      </p:sp>
    </p:spTree>
    <p:extLst>
      <p:ext uri="{BB962C8B-B14F-4D97-AF65-F5344CB8AC3E}">
        <p14:creationId xmlns:p14="http://schemas.microsoft.com/office/powerpoint/2010/main" val="3922171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222222"/>
                </a:solidFill>
                <a:effectLst/>
                <a:latin typeface="Arial" panose="020B0604020202020204" pitchFamily="34" charset="0"/>
              </a:rPr>
              <a:t>Schumpeter, J. A. (1947). The creative response in economic history. </a:t>
            </a:r>
            <a:r>
              <a:rPr lang="en-GB" b="0" i="1" u="none" strike="noStrike" dirty="0">
                <a:solidFill>
                  <a:srgbClr val="222222"/>
                </a:solidFill>
                <a:effectLst/>
                <a:latin typeface="Arial" panose="020B0604020202020204" pitchFamily="34" charset="0"/>
              </a:rPr>
              <a:t>The journal of economic history</a:t>
            </a:r>
            <a:r>
              <a:rPr lang="en-GB" b="0" i="0" u="none" strike="noStrike" dirty="0">
                <a:solidFill>
                  <a:srgbClr val="222222"/>
                </a:solidFill>
                <a:effectLst/>
                <a:latin typeface="Arial" panose="020B0604020202020204" pitchFamily="34" charset="0"/>
              </a:rPr>
              <a:t>, </a:t>
            </a:r>
            <a:r>
              <a:rPr lang="en-GB" b="0" i="1" u="none" strike="noStrike" dirty="0">
                <a:solidFill>
                  <a:srgbClr val="222222"/>
                </a:solidFill>
                <a:effectLst/>
                <a:latin typeface="Arial" panose="020B0604020202020204" pitchFamily="34" charset="0"/>
              </a:rPr>
              <a:t>7</a:t>
            </a:r>
            <a:r>
              <a:rPr lang="en-GB" b="0" i="0" u="none" strike="noStrike" dirty="0">
                <a:solidFill>
                  <a:srgbClr val="222222"/>
                </a:solidFill>
                <a:effectLst/>
                <a:latin typeface="Arial" panose="020B0604020202020204" pitchFamily="34" charset="0"/>
              </a:rPr>
              <a:t>(2), 149-159.</a:t>
            </a:r>
            <a:endParaRPr lang="en-US" dirty="0"/>
          </a:p>
        </p:txBody>
      </p:sp>
      <p:sp>
        <p:nvSpPr>
          <p:cNvPr id="4" name="Slide Number Placeholder 3"/>
          <p:cNvSpPr>
            <a:spLocks noGrp="1"/>
          </p:cNvSpPr>
          <p:nvPr>
            <p:ph type="sldNum" sz="quarter" idx="5"/>
          </p:nvPr>
        </p:nvSpPr>
        <p:spPr/>
        <p:txBody>
          <a:bodyPr/>
          <a:lstStyle/>
          <a:p>
            <a:fld id="{DB27D75E-44BB-1E4F-A135-CA1965F2F3E2}" type="slidenum">
              <a:rPr lang="en-US" smtClean="0"/>
              <a:t>15</a:t>
            </a:fld>
            <a:endParaRPr lang="en-US"/>
          </a:p>
        </p:txBody>
      </p:sp>
    </p:spTree>
    <p:extLst>
      <p:ext uri="{BB962C8B-B14F-4D97-AF65-F5344CB8AC3E}">
        <p14:creationId xmlns:p14="http://schemas.microsoft.com/office/powerpoint/2010/main" val="2002241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800" b="0" i="0" u="none" strike="noStrike" dirty="0" err="1">
                <a:solidFill>
                  <a:srgbClr val="222222"/>
                </a:solidFill>
                <a:effectLst/>
                <a:latin typeface="Arial" panose="020B0604020202020204" pitchFamily="34" charset="0"/>
              </a:rPr>
              <a:t>Antoncic</a:t>
            </a:r>
            <a:r>
              <a:rPr lang="en-GB" sz="2800" b="0" i="0" u="none" strike="noStrike" dirty="0">
                <a:solidFill>
                  <a:srgbClr val="222222"/>
                </a:solidFill>
                <a:effectLst/>
                <a:latin typeface="Arial" panose="020B0604020202020204" pitchFamily="34" charset="0"/>
              </a:rPr>
              <a:t>, B., &amp; </a:t>
            </a:r>
            <a:r>
              <a:rPr lang="en-GB" sz="2800" b="0" i="0" u="none" strike="noStrike" dirty="0" err="1">
                <a:solidFill>
                  <a:srgbClr val="222222"/>
                </a:solidFill>
                <a:effectLst/>
                <a:latin typeface="Arial" panose="020B0604020202020204" pitchFamily="34" charset="0"/>
              </a:rPr>
              <a:t>Hisrich</a:t>
            </a:r>
            <a:r>
              <a:rPr lang="en-GB" sz="2800" b="0" i="0" u="none" strike="noStrike" dirty="0">
                <a:solidFill>
                  <a:srgbClr val="222222"/>
                </a:solidFill>
                <a:effectLst/>
                <a:latin typeface="Arial" panose="020B0604020202020204" pitchFamily="34" charset="0"/>
              </a:rPr>
              <a:t>, R. D. (2003). Clarifying the intrapreneurship concept. </a:t>
            </a:r>
            <a:r>
              <a:rPr lang="en-GB" sz="2800" b="0" i="1" u="none" strike="noStrike" dirty="0">
                <a:solidFill>
                  <a:srgbClr val="222222"/>
                </a:solidFill>
                <a:effectLst/>
                <a:latin typeface="Arial" panose="020B0604020202020204" pitchFamily="34" charset="0"/>
              </a:rPr>
              <a:t>Journal of small business and enterprise development</a:t>
            </a:r>
            <a:r>
              <a:rPr lang="en-GB" sz="2800" b="0" i="0" u="none" strike="noStrike" dirty="0">
                <a:solidFill>
                  <a:srgbClr val="222222"/>
                </a:solidFill>
                <a:effectLst/>
                <a:latin typeface="Arial" panose="020B0604020202020204" pitchFamily="34" charset="0"/>
              </a:rPr>
              <a:t>, </a:t>
            </a:r>
            <a:r>
              <a:rPr lang="en-GB" sz="2800" b="0" i="1" u="none" strike="noStrike" dirty="0">
                <a:solidFill>
                  <a:srgbClr val="222222"/>
                </a:solidFill>
                <a:effectLst/>
                <a:latin typeface="Arial" panose="020B0604020202020204" pitchFamily="34" charset="0"/>
              </a:rPr>
              <a:t>10</a:t>
            </a:r>
            <a:r>
              <a:rPr lang="en-GB" sz="2800" b="0" i="0" u="none" strike="noStrike" dirty="0">
                <a:solidFill>
                  <a:srgbClr val="222222"/>
                </a:solidFill>
                <a:effectLst/>
                <a:latin typeface="Arial" panose="020B0604020202020204" pitchFamily="34" charset="0"/>
              </a:rPr>
              <a:t>(1), 7-24.</a:t>
            </a:r>
          </a:p>
          <a:p>
            <a:endParaRPr lang="en-GB" sz="2800" b="0" i="0" u="none" strike="noStrike" dirty="0">
              <a:solidFill>
                <a:srgbClr val="222222"/>
              </a:solidFill>
              <a:effectLst/>
              <a:latin typeface="Arial" panose="020B0604020202020204" pitchFamily="34" charset="0"/>
            </a:endParaRPr>
          </a:p>
          <a:p>
            <a:r>
              <a:rPr lang="en-GB" sz="1800" dirty="0">
                <a:solidFill>
                  <a:srgbClr val="2196D1"/>
                </a:solidFill>
                <a:effectLst/>
                <a:latin typeface="CharisSIL"/>
              </a:rPr>
              <a:t>Dees, J. G. (1998). The meaning of social entrepreneurship. </a:t>
            </a:r>
            <a:r>
              <a:rPr lang="en-GB" sz="1800" i="1" dirty="0">
                <a:solidFill>
                  <a:srgbClr val="2196D1"/>
                </a:solidFill>
                <a:effectLst/>
                <a:latin typeface="CharisSIL"/>
              </a:rPr>
              <a:t>Fuqua School of Business </a:t>
            </a:r>
            <a:endParaRPr lang="en-GB" sz="2800" dirty="0"/>
          </a:p>
          <a:p>
            <a:r>
              <a:rPr lang="en-GB" sz="1800" i="1" dirty="0">
                <a:solidFill>
                  <a:srgbClr val="2196D1"/>
                </a:solidFill>
                <a:effectLst/>
                <a:latin typeface="CharisSIL"/>
              </a:rPr>
              <a:t>Dukes University</a:t>
            </a:r>
            <a:r>
              <a:rPr lang="en-GB" sz="1800" dirty="0">
                <a:solidFill>
                  <a:srgbClr val="2196D1"/>
                </a:solidFill>
                <a:effectLst/>
                <a:latin typeface="CharisSIL"/>
              </a:rPr>
              <a:t>, 1</a:t>
            </a:r>
            <a:r>
              <a:rPr lang="en-GB" sz="1800" dirty="0">
                <a:solidFill>
                  <a:srgbClr val="2196D1"/>
                </a:solidFill>
                <a:effectLst/>
                <a:latin typeface="STIX" pitchFamily="2" charset="2"/>
              </a:rPr>
              <a:t>–</a:t>
            </a:r>
            <a:r>
              <a:rPr lang="en-GB" sz="1800" dirty="0">
                <a:solidFill>
                  <a:srgbClr val="2196D1"/>
                </a:solidFill>
                <a:effectLst/>
                <a:latin typeface="CharisSIL"/>
              </a:rPr>
              <a:t>6</a:t>
            </a:r>
            <a:r>
              <a:rPr lang="en-GB" sz="1800" dirty="0">
                <a:effectLst/>
                <a:latin typeface="CharisSIL"/>
              </a:rPr>
              <a:t>.</a:t>
            </a:r>
          </a:p>
          <a:p>
            <a:endParaRPr lang="en-GB" sz="1800" dirty="0">
              <a:effectLst/>
              <a:latin typeface="CharisSIL"/>
            </a:endParaRPr>
          </a:p>
          <a:p>
            <a:r>
              <a:rPr lang="en-GB" sz="2800" b="0" i="0" u="none" strike="noStrike" dirty="0" err="1">
                <a:solidFill>
                  <a:srgbClr val="222222"/>
                </a:solidFill>
                <a:effectLst/>
                <a:latin typeface="Arial" panose="020B0604020202020204" pitchFamily="34" charset="0"/>
              </a:rPr>
              <a:t>Gawke</a:t>
            </a:r>
            <a:r>
              <a:rPr lang="en-GB" sz="2800" b="0" i="0" u="none" strike="noStrike" dirty="0">
                <a:solidFill>
                  <a:srgbClr val="222222"/>
                </a:solidFill>
                <a:effectLst/>
                <a:latin typeface="Arial" panose="020B0604020202020204" pitchFamily="34" charset="0"/>
              </a:rPr>
              <a:t>, J. C., </a:t>
            </a:r>
            <a:r>
              <a:rPr lang="en-GB" sz="2800" b="0" i="0" u="none" strike="noStrike" dirty="0" err="1">
                <a:solidFill>
                  <a:srgbClr val="222222"/>
                </a:solidFill>
                <a:effectLst/>
                <a:latin typeface="Arial" panose="020B0604020202020204" pitchFamily="34" charset="0"/>
              </a:rPr>
              <a:t>Gorgievski</a:t>
            </a:r>
            <a:r>
              <a:rPr lang="en-GB" sz="2800" b="0" i="0" u="none" strike="noStrike" dirty="0">
                <a:solidFill>
                  <a:srgbClr val="222222"/>
                </a:solidFill>
                <a:effectLst/>
                <a:latin typeface="Arial" panose="020B0604020202020204" pitchFamily="34" charset="0"/>
              </a:rPr>
              <a:t>, M. J., &amp; Bakker, A. B. (2017). Employee intrapreneurship and work engagement: A latent change score approach. </a:t>
            </a:r>
            <a:r>
              <a:rPr lang="en-GB" sz="2800" b="0" i="1" u="none" strike="noStrike" dirty="0">
                <a:solidFill>
                  <a:srgbClr val="222222"/>
                </a:solidFill>
                <a:effectLst/>
                <a:latin typeface="Arial" panose="020B0604020202020204" pitchFamily="34" charset="0"/>
              </a:rPr>
              <a:t>Journal of Vocational </a:t>
            </a:r>
            <a:r>
              <a:rPr lang="en-GB" sz="2800" b="0" i="1" u="none" strike="noStrike" dirty="0" err="1">
                <a:solidFill>
                  <a:srgbClr val="222222"/>
                </a:solidFill>
                <a:effectLst/>
                <a:latin typeface="Arial" panose="020B0604020202020204" pitchFamily="34" charset="0"/>
              </a:rPr>
              <a:t>Behavior</a:t>
            </a:r>
            <a:r>
              <a:rPr lang="en-GB" sz="2800" b="0" i="0" u="none" strike="noStrike" dirty="0">
                <a:solidFill>
                  <a:srgbClr val="222222"/>
                </a:solidFill>
                <a:effectLst/>
                <a:latin typeface="Arial" panose="020B0604020202020204" pitchFamily="34" charset="0"/>
              </a:rPr>
              <a:t>, </a:t>
            </a:r>
            <a:r>
              <a:rPr lang="en-GB" sz="2800" b="0" i="1" u="none" strike="noStrike" dirty="0">
                <a:solidFill>
                  <a:srgbClr val="222222"/>
                </a:solidFill>
                <a:effectLst/>
                <a:latin typeface="Arial" panose="020B0604020202020204" pitchFamily="34" charset="0"/>
              </a:rPr>
              <a:t>100</a:t>
            </a:r>
            <a:r>
              <a:rPr lang="en-GB" sz="2800" b="0" i="0" u="none" strike="noStrike" dirty="0">
                <a:solidFill>
                  <a:srgbClr val="222222"/>
                </a:solidFill>
                <a:effectLst/>
                <a:latin typeface="Arial" panose="020B0604020202020204" pitchFamily="34" charset="0"/>
              </a:rPr>
              <a:t>, 88-100.</a:t>
            </a:r>
            <a:endParaRPr lang="en-GB" sz="1800" dirty="0">
              <a:effectLst/>
              <a:latin typeface="CharisSIL"/>
            </a:endParaRPr>
          </a:p>
          <a:p>
            <a:endParaRPr lang="en-GB" sz="1800" dirty="0">
              <a:effectLst/>
              <a:latin typeface="CharisSIL"/>
            </a:endParaRPr>
          </a:p>
          <a:p>
            <a:r>
              <a:rPr lang="en-GB" sz="2800" b="0" i="0" u="none" strike="noStrike" dirty="0">
                <a:solidFill>
                  <a:srgbClr val="222222"/>
                </a:solidFill>
                <a:effectLst/>
                <a:latin typeface="Arial" panose="020B0604020202020204" pitchFamily="34" charset="0"/>
              </a:rPr>
              <a:t>Kirkwood, J., &amp; Walton, S. (2010). What motivates ecopreneurs to start businesses?. </a:t>
            </a:r>
            <a:r>
              <a:rPr lang="en-GB" sz="2800" b="0" i="1" u="none" strike="noStrike" dirty="0">
                <a:solidFill>
                  <a:srgbClr val="222222"/>
                </a:solidFill>
                <a:effectLst/>
                <a:latin typeface="Arial" panose="020B0604020202020204" pitchFamily="34" charset="0"/>
              </a:rPr>
              <a:t>International Journal of Entrepreneurial </a:t>
            </a:r>
            <a:r>
              <a:rPr lang="en-GB" sz="2800" b="0" i="1" u="none" strike="noStrike" dirty="0" err="1">
                <a:solidFill>
                  <a:srgbClr val="222222"/>
                </a:solidFill>
                <a:effectLst/>
                <a:latin typeface="Arial" panose="020B0604020202020204" pitchFamily="34" charset="0"/>
              </a:rPr>
              <a:t>Behavior</a:t>
            </a:r>
            <a:r>
              <a:rPr lang="en-GB" sz="2800" b="0" i="1" u="none" strike="noStrike" dirty="0">
                <a:solidFill>
                  <a:srgbClr val="222222"/>
                </a:solidFill>
                <a:effectLst/>
                <a:latin typeface="Arial" panose="020B0604020202020204" pitchFamily="34" charset="0"/>
              </a:rPr>
              <a:t> &amp; Research</a:t>
            </a:r>
            <a:r>
              <a:rPr lang="en-GB" sz="2800" b="0" i="0" u="none" strike="noStrike" dirty="0">
                <a:solidFill>
                  <a:srgbClr val="222222"/>
                </a:solidFill>
                <a:effectLst/>
                <a:latin typeface="Arial" panose="020B0604020202020204" pitchFamily="34" charset="0"/>
              </a:rPr>
              <a:t>, </a:t>
            </a:r>
            <a:r>
              <a:rPr lang="en-GB" sz="2800" b="0" i="1" u="none" strike="noStrike" dirty="0">
                <a:solidFill>
                  <a:srgbClr val="222222"/>
                </a:solidFill>
                <a:effectLst/>
                <a:latin typeface="Arial" panose="020B0604020202020204" pitchFamily="34" charset="0"/>
              </a:rPr>
              <a:t>16</a:t>
            </a:r>
            <a:r>
              <a:rPr lang="en-GB" sz="2800" b="0" i="0" u="none" strike="noStrike" dirty="0">
                <a:solidFill>
                  <a:srgbClr val="222222"/>
                </a:solidFill>
                <a:effectLst/>
                <a:latin typeface="Arial" panose="020B0604020202020204" pitchFamily="34" charset="0"/>
              </a:rPr>
              <a:t>(3), 204-228.</a:t>
            </a:r>
            <a:br>
              <a:rPr lang="en-GB" sz="1800" dirty="0">
                <a:effectLst/>
                <a:latin typeface="CharisSIL"/>
              </a:rPr>
            </a:br>
            <a:endParaRPr lang="en-GB" sz="2800" dirty="0"/>
          </a:p>
          <a:p>
            <a:r>
              <a:rPr lang="en-GB" sz="1800" dirty="0">
                <a:solidFill>
                  <a:srgbClr val="2196D1"/>
                </a:solidFill>
                <a:effectLst/>
                <a:latin typeface="CharisSIL"/>
              </a:rPr>
              <a:t>Nicholls, A. (Ed.). (2006). </a:t>
            </a:r>
            <a:r>
              <a:rPr lang="en-GB" sz="1800" i="1" dirty="0">
                <a:solidFill>
                  <a:srgbClr val="2196D1"/>
                </a:solidFill>
                <a:effectLst/>
                <a:latin typeface="CharisSIL"/>
              </a:rPr>
              <a:t>Social entrepreneurship: New models of sustainable social change</a:t>
            </a:r>
            <a:r>
              <a:rPr lang="en-GB" sz="1800" dirty="0">
                <a:solidFill>
                  <a:srgbClr val="2196D1"/>
                </a:solidFill>
                <a:effectLst/>
                <a:latin typeface="CharisSIL"/>
              </a:rPr>
              <a:t>. </a:t>
            </a:r>
            <a:endParaRPr lang="en-GB" dirty="0"/>
          </a:p>
          <a:p>
            <a:r>
              <a:rPr lang="en-GB" sz="1800" dirty="0">
                <a:solidFill>
                  <a:srgbClr val="2196D1"/>
                </a:solidFill>
                <a:effectLst/>
                <a:latin typeface="CharisSIL"/>
              </a:rPr>
              <a:t>OUP Oxford</a:t>
            </a:r>
            <a:r>
              <a:rPr lang="en-GB" sz="1800" dirty="0">
                <a:effectLst/>
                <a:latin typeface="CharisSIL"/>
              </a:rPr>
              <a:t>.</a:t>
            </a:r>
          </a:p>
          <a:p>
            <a:endParaRPr lang="en-GB" sz="1800" dirty="0">
              <a:effectLst/>
              <a:latin typeface="CharisSIL"/>
            </a:endParaRPr>
          </a:p>
          <a:p>
            <a:r>
              <a:rPr lang="en-GB" sz="2800" b="0" i="0" u="none" strike="noStrike" dirty="0">
                <a:solidFill>
                  <a:srgbClr val="222222"/>
                </a:solidFill>
                <a:effectLst/>
                <a:latin typeface="Arial" panose="020B0604020202020204" pitchFamily="34" charset="0"/>
              </a:rPr>
              <a:t>Oviatt, B. M., &amp; McDougall, P. P. (2005). Defining international entrepreneurship and </a:t>
            </a:r>
            <a:r>
              <a:rPr lang="en-GB" sz="2800" b="0" i="0" u="none" strike="noStrike" dirty="0" err="1">
                <a:solidFill>
                  <a:srgbClr val="222222"/>
                </a:solidFill>
                <a:effectLst/>
                <a:latin typeface="Arial" panose="020B0604020202020204" pitchFamily="34" charset="0"/>
              </a:rPr>
              <a:t>modeling</a:t>
            </a:r>
            <a:r>
              <a:rPr lang="en-GB" sz="2800" b="0" i="0" u="none" strike="noStrike" dirty="0">
                <a:solidFill>
                  <a:srgbClr val="222222"/>
                </a:solidFill>
                <a:effectLst/>
                <a:latin typeface="Arial" panose="020B0604020202020204" pitchFamily="34" charset="0"/>
              </a:rPr>
              <a:t> the speed of internationalization. </a:t>
            </a:r>
            <a:r>
              <a:rPr lang="en-GB" sz="2800" b="0" i="1" u="none" strike="noStrike" dirty="0">
                <a:solidFill>
                  <a:srgbClr val="222222"/>
                </a:solidFill>
                <a:effectLst/>
                <a:latin typeface="Arial" panose="020B0604020202020204" pitchFamily="34" charset="0"/>
              </a:rPr>
              <a:t>Entrepreneurship theory and practice</a:t>
            </a:r>
            <a:r>
              <a:rPr lang="en-GB" sz="2800" b="0" i="0" u="none" strike="noStrike" dirty="0">
                <a:solidFill>
                  <a:srgbClr val="222222"/>
                </a:solidFill>
                <a:effectLst/>
                <a:latin typeface="Arial" panose="020B0604020202020204" pitchFamily="34" charset="0"/>
              </a:rPr>
              <a:t>, </a:t>
            </a:r>
            <a:r>
              <a:rPr lang="en-GB" sz="2800" b="0" i="1" u="none" strike="noStrike" dirty="0">
                <a:solidFill>
                  <a:srgbClr val="222222"/>
                </a:solidFill>
                <a:effectLst/>
                <a:latin typeface="Arial" panose="020B0604020202020204" pitchFamily="34" charset="0"/>
              </a:rPr>
              <a:t>29</a:t>
            </a:r>
            <a:r>
              <a:rPr lang="en-GB" sz="2800" b="0" i="0" u="none" strike="noStrike" dirty="0">
                <a:solidFill>
                  <a:srgbClr val="222222"/>
                </a:solidFill>
                <a:effectLst/>
                <a:latin typeface="Arial" panose="020B0604020202020204" pitchFamily="34" charset="0"/>
              </a:rPr>
              <a:t>(5), 537-553.</a:t>
            </a:r>
            <a:endParaRPr lang="en-GB" sz="1800" b="0" i="0" u="none" strike="noStrike" dirty="0">
              <a:solidFill>
                <a:srgbClr val="222222"/>
              </a:solidFill>
              <a:effectLst/>
              <a:latin typeface="CharisSIL"/>
            </a:endParaRPr>
          </a:p>
          <a:p>
            <a:endParaRPr lang="en-GB" sz="1800" dirty="0">
              <a:effectLst/>
              <a:latin typeface="CharisSIL"/>
            </a:endParaRPr>
          </a:p>
          <a:p>
            <a:r>
              <a:rPr lang="en-GB" sz="2800" b="0" i="0" u="none" strike="noStrike" dirty="0" err="1">
                <a:solidFill>
                  <a:srgbClr val="222222"/>
                </a:solidFill>
                <a:effectLst/>
                <a:latin typeface="Arial" panose="020B0604020202020204" pitchFamily="34" charset="0"/>
              </a:rPr>
              <a:t>Schaltegger</a:t>
            </a:r>
            <a:r>
              <a:rPr lang="en-GB" sz="2800" b="0" i="0" u="none" strike="noStrike" dirty="0">
                <a:solidFill>
                  <a:srgbClr val="222222"/>
                </a:solidFill>
                <a:effectLst/>
                <a:latin typeface="Arial" panose="020B0604020202020204" pitchFamily="34" charset="0"/>
              </a:rPr>
              <a:t>, S. (2002). A framework for </a:t>
            </a:r>
            <a:r>
              <a:rPr lang="en-GB" sz="2800" b="0" i="0" u="none" strike="noStrike" dirty="0" err="1">
                <a:solidFill>
                  <a:srgbClr val="222222"/>
                </a:solidFill>
                <a:effectLst/>
                <a:latin typeface="Arial" panose="020B0604020202020204" pitchFamily="34" charset="0"/>
              </a:rPr>
              <a:t>ecopreneurship</a:t>
            </a:r>
            <a:r>
              <a:rPr lang="en-GB" sz="2800" b="0" i="0" u="none" strike="noStrike" dirty="0">
                <a:solidFill>
                  <a:srgbClr val="222222"/>
                </a:solidFill>
                <a:effectLst/>
                <a:latin typeface="Arial" panose="020B0604020202020204" pitchFamily="34" charset="0"/>
              </a:rPr>
              <a:t>: Leading </a:t>
            </a:r>
            <a:r>
              <a:rPr lang="en-GB" sz="2800" b="0" i="0" u="none" strike="noStrike" dirty="0" err="1">
                <a:solidFill>
                  <a:srgbClr val="222222"/>
                </a:solidFill>
                <a:effectLst/>
                <a:latin typeface="Arial" panose="020B0604020202020204" pitchFamily="34" charset="0"/>
              </a:rPr>
              <a:t>bioneers</a:t>
            </a:r>
            <a:r>
              <a:rPr lang="en-GB" sz="2800" b="0" i="0" u="none" strike="noStrike" dirty="0">
                <a:solidFill>
                  <a:srgbClr val="222222"/>
                </a:solidFill>
                <a:effectLst/>
                <a:latin typeface="Arial" panose="020B0604020202020204" pitchFamily="34" charset="0"/>
              </a:rPr>
              <a:t> and environmental managers to </a:t>
            </a:r>
            <a:r>
              <a:rPr lang="en-GB" sz="2800" b="0" i="0" u="none" strike="noStrike" dirty="0" err="1">
                <a:solidFill>
                  <a:srgbClr val="222222"/>
                </a:solidFill>
                <a:effectLst/>
                <a:latin typeface="Arial" panose="020B0604020202020204" pitchFamily="34" charset="0"/>
              </a:rPr>
              <a:t>ecopreneurship</a:t>
            </a:r>
            <a:r>
              <a:rPr lang="en-GB" sz="2800" b="0" i="0" u="none" strike="noStrike" dirty="0">
                <a:solidFill>
                  <a:srgbClr val="222222"/>
                </a:solidFill>
                <a:effectLst/>
                <a:latin typeface="Arial" panose="020B0604020202020204" pitchFamily="34" charset="0"/>
              </a:rPr>
              <a:t>. </a:t>
            </a:r>
            <a:r>
              <a:rPr lang="en-GB" sz="2800" b="0" i="1" u="none" strike="noStrike" dirty="0">
                <a:solidFill>
                  <a:srgbClr val="222222"/>
                </a:solidFill>
                <a:effectLst/>
                <a:latin typeface="Arial" panose="020B0604020202020204" pitchFamily="34" charset="0"/>
              </a:rPr>
              <a:t>Greener management international</a:t>
            </a:r>
            <a:r>
              <a:rPr lang="en-GB" sz="2800" b="0" i="0" u="none" strike="noStrike" dirty="0">
                <a:solidFill>
                  <a:srgbClr val="222222"/>
                </a:solidFill>
                <a:effectLst/>
                <a:latin typeface="Arial" panose="020B0604020202020204" pitchFamily="34" charset="0"/>
              </a:rPr>
              <a:t>, (38), 45-58.</a:t>
            </a:r>
            <a:br>
              <a:rPr lang="en-GB" sz="1800" dirty="0">
                <a:effectLst/>
                <a:latin typeface="CharisSIL"/>
              </a:rPr>
            </a:br>
            <a:endParaRPr lang="en-GB" dirty="0"/>
          </a:p>
          <a:p>
            <a:endParaRPr lang="en-US" dirty="0"/>
          </a:p>
        </p:txBody>
      </p:sp>
      <p:sp>
        <p:nvSpPr>
          <p:cNvPr id="4" name="Slide Number Placeholder 3"/>
          <p:cNvSpPr>
            <a:spLocks noGrp="1"/>
          </p:cNvSpPr>
          <p:nvPr>
            <p:ph type="sldNum" sz="quarter" idx="5"/>
          </p:nvPr>
        </p:nvSpPr>
        <p:spPr/>
        <p:txBody>
          <a:bodyPr/>
          <a:lstStyle/>
          <a:p>
            <a:fld id="{DB27D75E-44BB-1E4F-A135-CA1965F2F3E2}" type="slidenum">
              <a:rPr lang="en-US" smtClean="0"/>
              <a:t>16</a:t>
            </a:fld>
            <a:endParaRPr lang="en-US"/>
          </a:p>
        </p:txBody>
      </p:sp>
    </p:spTree>
    <p:extLst>
      <p:ext uri="{BB962C8B-B14F-4D97-AF65-F5344CB8AC3E}">
        <p14:creationId xmlns:p14="http://schemas.microsoft.com/office/powerpoint/2010/main" val="3260753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GB"/>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679653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GB"/>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776653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GB"/>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937304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F1126CD-3B43-684E-B0D4-098A4B3C9D57}" type="datetimeFigureOut">
              <a:rPr lang="en-US" smtClean="0"/>
              <a:t>9/24/2024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515691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F1126CD-3B43-684E-B0D4-098A4B3C9D57}" type="datetimeFigureOut">
              <a:rPr lang="en-US" smtClean="0"/>
              <a:t>9/24/2024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4152587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1126CD-3B43-684E-B0D4-098A4B3C9D57}" type="datetimeFigureOut">
              <a:rPr lang="en-US" smtClean="0"/>
              <a:t>9/24/2024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4198095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126CD-3B43-684E-B0D4-098A4B3C9D57}" type="datetimeFigureOut">
              <a:rPr lang="en-US" smtClean="0"/>
              <a:t>9/24/2024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660353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GB"/>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1F1126CD-3B43-684E-B0D4-098A4B3C9D57}" type="datetimeFigureOut">
              <a:rPr lang="en-US" smtClean="0"/>
              <a:t>9/24/2024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38736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GB"/>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GB"/>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F1126CD-3B43-684E-B0D4-098A4B3C9D57}" type="datetimeFigureOut">
              <a:rPr lang="en-US" smtClean="0"/>
              <a:t>9/24/2024</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851706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GB"/>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GB"/>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1F1126CD-3B43-684E-B0D4-098A4B3C9D57}" type="datetimeFigureOut">
              <a:rPr lang="en-US" smtClean="0"/>
              <a:t>9/24/2024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855455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GB"/>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GB"/>
              <a:t>Click to edit Master text styles</a:t>
            </a:r>
          </a:p>
        </p:txBody>
      </p:sp>
      <p:sp>
        <p:nvSpPr>
          <p:cNvPr id="4" name="Date Placeholder 3"/>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8257399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GB"/>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GB"/>
              <a:t>Click to edit Master text styles</a:t>
            </a:r>
          </a:p>
        </p:txBody>
      </p:sp>
      <p:sp>
        <p:nvSpPr>
          <p:cNvPr id="2" name="Date Placeholder 1"/>
          <p:cNvSpPr>
            <a:spLocks noGrp="1"/>
          </p:cNvSpPr>
          <p:nvPr>
            <p:ph type="dt" sz="half" idx="10"/>
          </p:nvPr>
        </p:nvSpPr>
        <p:spPr/>
        <p:txBody>
          <a:bodyPr/>
          <a:lstStyle/>
          <a:p>
            <a:fld id="{1F1126CD-3B43-684E-B0D4-098A4B3C9D57}" type="datetimeFigureOut">
              <a:rPr lang="en-US" smtClean="0"/>
              <a:t>9/24/2024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6134241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8273214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738725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181963479"/>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21F6B-D976-B618-FAE9-03C38CF115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594982C-41D9-676F-C580-4967D2CC51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5A13161-E83C-2389-3151-6CC6C29893E1}"/>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2D49F062-E0C3-2C10-4E67-8DA3A2BC81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384E44-909C-B729-10C0-0288C6F45B02}"/>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95913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0B7F0-B402-DDFB-6F8C-0DDF7A3BB5D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E241AF9-B146-D572-4AEA-938B8F116A0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095E07-71A7-E487-19F4-14A65A151295}"/>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5ABCDC55-65EB-C558-F599-1743B4AAA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F57E45-68BB-774F-2A26-4319DD5CE7A4}"/>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4070260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D42E5-572F-CB1E-9FD9-E4D3A1FEF5B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BE17054-0356-BBE1-5112-8DAB38CCF1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AECF8CD-EFFA-2594-31FF-2BC70E303CC1}"/>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A55D8AF8-C30A-0D85-B3D1-ACBFC0426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F66BC-98E8-20E2-B654-2051BAE0BEC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0847856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6968C-3483-31F6-80E1-8A1E8953011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DEEDE37-65CB-FB04-36D6-224DFEFB380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8AD2E50-E3A4-F242-D523-A90041034F8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F2D0C6B-8FB6-A423-5582-D4C90FAAEC56}"/>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6" name="Footer Placeholder 5">
            <a:extLst>
              <a:ext uri="{FF2B5EF4-FFF2-40B4-BE49-F238E27FC236}">
                <a16:creationId xmlns:a16="http://schemas.microsoft.com/office/drawing/2014/main" id="{256BF46D-80A2-0DFC-EF4A-CAE5F40067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B0C132-3B16-E446-3595-E1F4715C5BFC}"/>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0145803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B42D0-42AA-FAEC-BD27-430930824F6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3B6C94A-7C99-61F4-1FA8-169E6D717D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31212ED-E2FC-762C-BD2B-C0A706B3A3E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79800BD-C51F-2D50-DA5C-1742B946F7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29BD09A-DEF1-E088-7175-4AC8F97D8D4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409F108-88C0-1839-2F81-FE88C9AB8533}"/>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8" name="Footer Placeholder 7">
            <a:extLst>
              <a:ext uri="{FF2B5EF4-FFF2-40B4-BE49-F238E27FC236}">
                <a16:creationId xmlns:a16="http://schemas.microsoft.com/office/drawing/2014/main" id="{1C782EDF-ADE6-0A91-632A-61575FCE54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57BFF3-3F86-A2AF-6CB6-07DA93EDA6F8}"/>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466631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F2655-61E9-EEE2-A813-9625C9C010A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CBA627F-702F-4D9E-E939-CAC1BB72690F}"/>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4" name="Footer Placeholder 3">
            <a:extLst>
              <a:ext uri="{FF2B5EF4-FFF2-40B4-BE49-F238E27FC236}">
                <a16:creationId xmlns:a16="http://schemas.microsoft.com/office/drawing/2014/main" id="{3E80F8E1-D837-DC5B-7757-BC20EFC14D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CF4476-F6B4-07E8-EEC0-C6B975AD8798}"/>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5306323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F29609-C4B3-F7AC-92E1-4EC827393B4C}"/>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3" name="Footer Placeholder 2">
            <a:extLst>
              <a:ext uri="{FF2B5EF4-FFF2-40B4-BE49-F238E27FC236}">
                <a16:creationId xmlns:a16="http://schemas.microsoft.com/office/drawing/2014/main" id="{8088C00B-9EB9-D0E3-7085-A8B9510A68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BDDD02-3207-358C-79A2-B72EB60184F2}"/>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1369963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31405-DBE7-9043-E989-A1452698B03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CD31F68-40FD-EBE7-CF17-59FCA1342F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E28F127-B5F1-F6E8-0A18-1781842446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B96427-CA47-A836-4D24-7A33E699F73C}"/>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6" name="Footer Placeholder 5">
            <a:extLst>
              <a:ext uri="{FF2B5EF4-FFF2-40B4-BE49-F238E27FC236}">
                <a16:creationId xmlns:a16="http://schemas.microsoft.com/office/drawing/2014/main" id="{E365C915-7AD4-AB22-9B60-8471897FCC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561D5C-D204-056B-5077-FC815862063D}"/>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41050596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F12A8-2C9B-043A-DBCF-A588C6175E2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E7CBBA7-B3E2-EEBD-4AA1-A3DDC9CD0C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339339-FF4D-8A8C-6DC6-FDB54BA35D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5FC9D76-07E1-1B91-2740-FEB4E232C87C}"/>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6" name="Footer Placeholder 5">
            <a:extLst>
              <a:ext uri="{FF2B5EF4-FFF2-40B4-BE49-F238E27FC236}">
                <a16:creationId xmlns:a16="http://schemas.microsoft.com/office/drawing/2014/main" id="{96625844-2D8E-B8A5-F46F-02E97F0CCC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F83D6C-0BB2-47C6-84F7-CBD0158431B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35733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0473-DE31-1433-3370-FC1FF55238C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1293905-4D86-7454-D42E-41121043CB1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0C58EA0-7573-C637-E744-B1B7D9250D80}"/>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BF1D4FCD-D1C7-0000-7305-2F9E2EE39D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7409E1-9873-30D0-6AC7-7AA99AE4AE4F}"/>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537178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BC387D-00F7-19CA-942F-9C394FA82DA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92BD9DE-4045-6350-F64F-C5DEFCFB7F2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F78BD16-EA02-F2EE-9152-A13D9999FBE6}"/>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9220EA51-AB37-400C-B0E6-25308C0C4C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AAA87-FAF4-D008-41BE-27B5547E616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084074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182797145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GB"/>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1F1126CD-3B43-684E-B0D4-098A4B3C9D57}" type="datetimeFigureOut">
              <a:rPr lang="en-US" smtClean="0"/>
              <a:t>9/24/2024</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7954008B-0D88-7741-9350-4D8B143CE057}" type="slidenum">
              <a:rPr lang="en-US" smtClean="0"/>
              <a:t>‹#›</a:t>
            </a:fld>
            <a:endParaRPr lang="en-US"/>
          </a:p>
        </p:txBody>
      </p:sp>
    </p:spTree>
    <p:extLst>
      <p:ext uri="{BB962C8B-B14F-4D97-AF65-F5344CB8AC3E}">
        <p14:creationId xmlns:p14="http://schemas.microsoft.com/office/powerpoint/2010/main" val="2652994739"/>
      </p:ext>
    </p:extLst>
  </p:cSld>
  <p:clrMap bg1="dk1" tx1="lt1" bg2="dk2" tx2="lt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 id="2147483973" r:id="rId11"/>
    <p:sldLayoutId id="2147483974" r:id="rId12"/>
    <p:sldLayoutId id="2147483975" r:id="rId13"/>
    <p:sldLayoutId id="2147483976" r:id="rId14"/>
    <p:sldLayoutId id="2147483977" r:id="rId15"/>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AC4928-93EF-2F03-4AF8-56E2A240BD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09D723B-F0C1-CC89-9530-1B57EBAEEC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0402084-99E2-D736-D864-7E647BF076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FAB49250-70CE-2F91-948E-BF4CEC2B82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B206C55-0B1A-53FF-D9BF-EE95944E8B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54008B-0D88-7741-9350-4D8B143CE057}" type="slidenum">
              <a:rPr lang="en-US" smtClean="0"/>
              <a:t>‹#›</a:t>
            </a:fld>
            <a:endParaRPr lang="en-US"/>
          </a:p>
        </p:txBody>
      </p:sp>
    </p:spTree>
    <p:extLst>
      <p:ext uri="{BB962C8B-B14F-4D97-AF65-F5344CB8AC3E}">
        <p14:creationId xmlns:p14="http://schemas.microsoft.com/office/powerpoint/2010/main" val="1668156890"/>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 id="214748399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hyperlink" Target="https://youtube.com/@IntEntrepreneurship_UoG" TargetMode="External"/><Relationship Id="rId2" Type="http://schemas.openxmlformats.org/officeDocument/2006/relationships/image" Target="../media/image5.jpeg"/><Relationship Id="rId1" Type="http://schemas.openxmlformats.org/officeDocument/2006/relationships/slideLayout" Target="../slideLayouts/slideLayout15.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gi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25.jpg"/><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9.svg"/><Relationship Id="rId7" Type="http://schemas.openxmlformats.org/officeDocument/2006/relationships/diagramColors" Target="../diagrams/colors2.xml"/><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15.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6.png"/><Relationship Id="rId1" Type="http://schemas.openxmlformats.org/officeDocument/2006/relationships/slideLayout" Target="../slideLayouts/slideLayout15.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hyperlink" Target="https://rmi.org/insight/harnessing-the-power-of-s-curves/#:~:text=The%20adoption%20rate%20of%20innovations,known%20as%20the%20S%2Dcurve."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2">
            <a:alphaModFix amt="40000"/>
            <a:extLst>
              <a:ext uri="{28A0092B-C50C-407E-A947-70E740481C1C}">
                <a14:useLocalDpi xmlns:a14="http://schemas.microsoft.com/office/drawing/2010/main" val="0"/>
              </a:ext>
            </a:extLst>
          </a:blip>
          <a:srcRect t="14295" r="1" b="4549"/>
          <a:stretch/>
        </p:blipFill>
        <p:spPr>
          <a:xfrm>
            <a:off x="20" y="10"/>
            <a:ext cx="8450297" cy="6857990"/>
          </a:xfrm>
          <a:prstGeom prst="rect">
            <a:avLst/>
          </a:prstGeom>
        </p:spPr>
      </p:pic>
      <p:sp>
        <p:nvSpPr>
          <p:cNvPr id="2" name="Title 1"/>
          <p:cNvSpPr>
            <a:spLocks noGrp="1"/>
          </p:cNvSpPr>
          <p:nvPr>
            <p:ph type="ctrTitle"/>
          </p:nvPr>
        </p:nvSpPr>
        <p:spPr>
          <a:xfrm>
            <a:off x="838201" y="365125"/>
            <a:ext cx="5251316" cy="1627636"/>
          </a:xfrm>
        </p:spPr>
        <p:txBody>
          <a:bodyPr vert="horz" lIns="91440" tIns="45720" rIns="91440" bIns="45720" rtlCol="0" anchor="ctr" anchorCtr="0">
            <a:normAutofit/>
          </a:bodyPr>
          <a:lstStyle/>
          <a:p>
            <a:pPr algn="l"/>
            <a:r>
              <a:rPr lang="en-US" sz="2800" b="1" kern="1200" dirty="0">
                <a:solidFill>
                  <a:srgbClr val="FFFFFF"/>
                </a:solidFill>
                <a:latin typeface="+mj-lt"/>
                <a:ea typeface="+mj-ea"/>
                <a:cs typeface="+mj-cs"/>
              </a:rPr>
              <a:t>BUSI 1764</a:t>
            </a:r>
            <a:br>
              <a:rPr lang="en-US" sz="2800" b="1" kern="1200" dirty="0">
                <a:solidFill>
                  <a:srgbClr val="FFFFFF"/>
                </a:solidFill>
                <a:latin typeface="+mj-lt"/>
                <a:ea typeface="+mj-ea"/>
                <a:cs typeface="+mj-cs"/>
              </a:rPr>
            </a:br>
            <a:r>
              <a:rPr lang="en-US" sz="2800" b="1" kern="1200" dirty="0">
                <a:solidFill>
                  <a:srgbClr val="FFFFFF"/>
                </a:solidFill>
                <a:latin typeface="+mj-lt"/>
                <a:ea typeface="+mj-ea"/>
                <a:cs typeface="+mj-cs"/>
              </a:rPr>
              <a:t>Global Entrepreneurship and Innovation</a:t>
            </a:r>
            <a:br>
              <a:rPr lang="en-US" sz="2800" kern="1200" dirty="0">
                <a:solidFill>
                  <a:srgbClr val="FFFFFF"/>
                </a:solidFill>
                <a:latin typeface="+mj-lt"/>
                <a:ea typeface="+mj-ea"/>
                <a:cs typeface="+mj-cs"/>
              </a:rPr>
            </a:br>
            <a:endParaRPr lang="en-US" sz="2800" b="1" kern="1200" dirty="0">
              <a:solidFill>
                <a:srgbClr val="FFFFFF"/>
              </a:solidFill>
              <a:latin typeface="+mj-lt"/>
              <a:ea typeface="+mj-ea"/>
              <a:cs typeface="+mj-cs"/>
            </a:endParaRPr>
          </a:p>
        </p:txBody>
      </p:sp>
      <p:sp>
        <p:nvSpPr>
          <p:cNvPr id="3" name="Subtitle 2"/>
          <p:cNvSpPr>
            <a:spLocks noGrp="1"/>
          </p:cNvSpPr>
          <p:nvPr>
            <p:ph type="subTitle" idx="1"/>
          </p:nvPr>
        </p:nvSpPr>
        <p:spPr>
          <a:xfrm>
            <a:off x="838200" y="2219785"/>
            <a:ext cx="4619621" cy="3957178"/>
          </a:xfrm>
        </p:spPr>
        <p:txBody>
          <a:bodyPr vert="horz" lIns="91440" tIns="45720" rIns="91440" bIns="45720" rtlCol="0">
            <a:normAutofit/>
          </a:bodyPr>
          <a:lstStyle/>
          <a:p>
            <a:pPr indent="-228600" algn="l">
              <a:buFont typeface="Arial" panose="020B0604020202020204" pitchFamily="34" charset="0"/>
              <a:buChar char="•"/>
            </a:pPr>
            <a:r>
              <a:rPr lang="en-US" sz="2000" dirty="0">
                <a:solidFill>
                  <a:srgbClr val="FFFFFF"/>
                </a:solidFill>
              </a:rPr>
              <a:t>Dr Emilio Costales</a:t>
            </a:r>
          </a:p>
          <a:p>
            <a:pPr indent="-228600" algn="l">
              <a:buFont typeface="Arial" panose="020B0604020202020204" pitchFamily="34" charset="0"/>
              <a:buChar char="•"/>
            </a:pPr>
            <a:endParaRPr lang="en-US" sz="2000" dirty="0">
              <a:solidFill>
                <a:srgbClr val="FFFFFF"/>
              </a:solidFill>
            </a:endParaRPr>
          </a:p>
          <a:p>
            <a:pPr indent="-228600" algn="l">
              <a:buFont typeface="Arial" panose="020B0604020202020204" pitchFamily="34" charset="0"/>
              <a:buChar char="•"/>
            </a:pPr>
            <a:r>
              <a:rPr lang="en-US" sz="2000" dirty="0">
                <a:solidFill>
                  <a:srgbClr val="FFFFFF"/>
                </a:solidFill>
              </a:rPr>
              <a:t>Mini-Lecture 1.1: Entrepreneurship and Innovation</a:t>
            </a:r>
          </a:p>
          <a:p>
            <a:pPr indent="-228600" algn="l">
              <a:buFont typeface="Arial" panose="020B0604020202020204" pitchFamily="34" charset="0"/>
              <a:buChar char="•"/>
            </a:pPr>
            <a:endParaRPr lang="en-US" sz="2000" dirty="0">
              <a:solidFill>
                <a:srgbClr val="FFFFFF"/>
              </a:solidFill>
            </a:endParaRPr>
          </a:p>
        </p:txBody>
      </p:sp>
      <p:pic>
        <p:nvPicPr>
          <p:cNvPr id="4" name="Picture 3" descr="A person in a suit with lightbulb instead of his head&#10;&#10;Description automatically generated">
            <a:extLst>
              <a:ext uri="{FF2B5EF4-FFF2-40B4-BE49-F238E27FC236}">
                <a16:creationId xmlns:a16="http://schemas.microsoft.com/office/drawing/2014/main" id="{61AD90C9-FCA0-7652-4E42-AA9E767D9882}"/>
              </a:ext>
            </a:extLst>
          </p:cNvPr>
          <p:cNvPicPr>
            <a:picLocks noChangeAspect="1"/>
          </p:cNvPicPr>
          <p:nvPr/>
        </p:nvPicPr>
        <p:blipFill rotWithShape="1">
          <a:blip r:embed="rId3"/>
          <a:srcRect l="27147" r="26554"/>
          <a:stretch/>
        </p:blipFill>
        <p:spPr>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591528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85000"/>
          </a:schemeClr>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8D1C134-3E6C-1AE8-F4A9-B90099666EC7}"/>
              </a:ext>
            </a:extLst>
          </p:cNvPr>
          <p:cNvSpPr>
            <a:spLocks noGrp="1"/>
          </p:cNvSpPr>
          <p:nvPr>
            <p:ph type="title"/>
          </p:nvPr>
        </p:nvSpPr>
        <p:spPr>
          <a:xfrm>
            <a:off x="4079466" y="396620"/>
            <a:ext cx="7220712" cy="739353"/>
          </a:xfrm>
        </p:spPr>
        <p:txBody>
          <a:bodyPr>
            <a:normAutofit/>
          </a:bodyPr>
          <a:lstStyle/>
          <a:p>
            <a:r>
              <a:rPr lang="en-US"/>
              <a:t>Course Outline and Housekeeping</a:t>
            </a:r>
            <a:endParaRPr lang="en-US" dirty="0"/>
          </a:p>
        </p:txBody>
      </p:sp>
      <p:pic>
        <p:nvPicPr>
          <p:cNvPr id="4" name="Picture 2" descr="Stop Watching Movie Trailers - The Ringer">
            <a:extLst>
              <a:ext uri="{FF2B5EF4-FFF2-40B4-BE49-F238E27FC236}">
                <a16:creationId xmlns:a16="http://schemas.microsoft.com/office/drawing/2014/main" id="{3359DDD0-62E1-6CD7-82EB-E8D08DD5673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30841" b="12980"/>
          <a:stretch/>
        </p:blipFill>
        <p:spPr bwMode="auto">
          <a:xfrm>
            <a:off x="891822" y="1135973"/>
            <a:ext cx="10905066" cy="408934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1871EF7-9A9F-95F5-9366-B2399C83E8B9}"/>
              </a:ext>
            </a:extLst>
          </p:cNvPr>
          <p:cNvSpPr txBox="1"/>
          <p:nvPr/>
        </p:nvSpPr>
        <p:spPr>
          <a:xfrm>
            <a:off x="4240194" y="5787226"/>
            <a:ext cx="4833495" cy="923330"/>
          </a:xfrm>
          <a:prstGeom prst="rect">
            <a:avLst/>
          </a:prstGeom>
          <a:noFill/>
        </p:spPr>
        <p:txBody>
          <a:bodyPr wrap="square" rtlCol="0">
            <a:spAutoFit/>
          </a:bodyPr>
          <a:lstStyle/>
          <a:p>
            <a:r>
              <a:rPr lang="en-US" dirty="0">
                <a:solidFill>
                  <a:srgbClr val="0070C0"/>
                </a:solidFill>
                <a:hlinkClick r:id="rId3">
                  <a:extLst>
                    <a:ext uri="{A12FA001-AC4F-418D-AE19-62706E023703}">
                      <ahyp:hlinkClr xmlns:ahyp="http://schemas.microsoft.com/office/drawing/2018/hyperlinkcolor" val="tx"/>
                    </a:ext>
                  </a:extLst>
                </a:hlinkClick>
              </a:rPr>
              <a:t>https://youtube.com/@IntEntrepreneurship_UoG</a:t>
            </a:r>
            <a:endParaRPr lang="en-US" dirty="0">
              <a:solidFill>
                <a:srgbClr val="0070C0"/>
              </a:solidFill>
            </a:endParaRPr>
          </a:p>
          <a:p>
            <a:endParaRPr lang="en-US" dirty="0"/>
          </a:p>
        </p:txBody>
      </p:sp>
      <p:pic>
        <p:nvPicPr>
          <p:cNvPr id="6" name="Picture 5" descr="A red and black logo&#10;&#10;Description automatically generated">
            <a:hlinkClick r:id="rId3"/>
            <a:extLst>
              <a:ext uri="{FF2B5EF4-FFF2-40B4-BE49-F238E27FC236}">
                <a16:creationId xmlns:a16="http://schemas.microsoft.com/office/drawing/2014/main" id="{15D8EB1C-3CD2-3B30-EB32-55A71CFBF9FB}"/>
              </a:ext>
            </a:extLst>
          </p:cNvPr>
          <p:cNvPicPr>
            <a:picLocks noChangeAspect="1"/>
          </p:cNvPicPr>
          <p:nvPr/>
        </p:nvPicPr>
        <p:blipFill>
          <a:blip r:embed="rId4"/>
          <a:stretch>
            <a:fillRect/>
          </a:stretch>
        </p:blipFill>
        <p:spPr>
          <a:xfrm>
            <a:off x="1163782" y="5447746"/>
            <a:ext cx="3004457" cy="1262810"/>
          </a:xfrm>
          <a:prstGeom prst="rect">
            <a:avLst/>
          </a:prstGeom>
          <a:effectLst>
            <a:outerShdw blurRad="50800" dist="50800" dir="5400000" algn="ctr" rotWithShape="0">
              <a:srgbClr val="000000"/>
            </a:outerShdw>
          </a:effectLst>
        </p:spPr>
      </p:pic>
    </p:spTree>
    <p:extLst>
      <p:ext uri="{BB962C8B-B14F-4D97-AF65-F5344CB8AC3E}">
        <p14:creationId xmlns:p14="http://schemas.microsoft.com/office/powerpoint/2010/main" val="360272341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 up of a person&#10;&#10;Description automatically generated">
            <a:extLst>
              <a:ext uri="{FF2B5EF4-FFF2-40B4-BE49-F238E27FC236}">
                <a16:creationId xmlns:a16="http://schemas.microsoft.com/office/drawing/2014/main" id="{1A068028-CFD3-4C44-8DCE-9652E86D5544}"/>
              </a:ext>
            </a:extLst>
          </p:cNvPr>
          <p:cNvPicPr>
            <a:picLocks noGrp="1" noChangeAspect="1"/>
          </p:cNvPicPr>
          <p:nvPr>
            <p:ph idx="1"/>
          </p:nvPr>
        </p:nvPicPr>
        <p:blipFill>
          <a:blip r:embed="rId3"/>
          <a:stretch>
            <a:fillRect/>
          </a:stretch>
        </p:blipFill>
        <p:spPr>
          <a:xfrm>
            <a:off x="419383" y="255140"/>
            <a:ext cx="1257300" cy="1612900"/>
          </a:xfrm>
        </p:spPr>
      </p:pic>
      <p:sp>
        <p:nvSpPr>
          <p:cNvPr id="6" name="TextBox 5">
            <a:extLst>
              <a:ext uri="{FF2B5EF4-FFF2-40B4-BE49-F238E27FC236}">
                <a16:creationId xmlns:a16="http://schemas.microsoft.com/office/drawing/2014/main" id="{5D53F85B-B9E8-3542-A6EE-95C4763AC42D}"/>
              </a:ext>
            </a:extLst>
          </p:cNvPr>
          <p:cNvSpPr txBox="1"/>
          <p:nvPr/>
        </p:nvSpPr>
        <p:spPr>
          <a:xfrm>
            <a:off x="1638589" y="1366006"/>
            <a:ext cx="1377962" cy="523220"/>
          </a:xfrm>
          <a:prstGeom prst="rect">
            <a:avLst/>
          </a:prstGeom>
          <a:noFill/>
        </p:spPr>
        <p:txBody>
          <a:bodyPr wrap="square" rtlCol="0">
            <a:spAutoFit/>
          </a:bodyPr>
          <a:lstStyle/>
          <a:p>
            <a:r>
              <a:rPr lang="en-US" sz="1400" dirty="0">
                <a:latin typeface="Corbel" panose="020B0503020204020204" pitchFamily="34" charset="0"/>
              </a:rPr>
              <a:t>Adam Smith (1778)</a:t>
            </a:r>
          </a:p>
        </p:txBody>
      </p:sp>
      <p:sp>
        <p:nvSpPr>
          <p:cNvPr id="7" name="TextBox 6">
            <a:extLst>
              <a:ext uri="{FF2B5EF4-FFF2-40B4-BE49-F238E27FC236}">
                <a16:creationId xmlns:a16="http://schemas.microsoft.com/office/drawing/2014/main" id="{70C35EB1-87F7-A747-A515-67AFA860979A}"/>
              </a:ext>
            </a:extLst>
          </p:cNvPr>
          <p:cNvSpPr txBox="1"/>
          <p:nvPr/>
        </p:nvSpPr>
        <p:spPr>
          <a:xfrm>
            <a:off x="3124801" y="738424"/>
            <a:ext cx="5942397" cy="646331"/>
          </a:xfrm>
          <a:prstGeom prst="rect">
            <a:avLst/>
          </a:prstGeom>
          <a:noFill/>
        </p:spPr>
        <p:txBody>
          <a:bodyPr wrap="square" rtlCol="0">
            <a:spAutoFit/>
          </a:bodyPr>
          <a:lstStyle/>
          <a:p>
            <a:r>
              <a:rPr lang="en-US" dirty="0">
                <a:latin typeface="Corbel" panose="020B0503020204020204" pitchFamily="34" charset="0"/>
              </a:rPr>
              <a:t>An “Entrepreneur” is a person who acts as an agent for transforming demand into supply</a:t>
            </a:r>
          </a:p>
        </p:txBody>
      </p:sp>
      <p:pic>
        <p:nvPicPr>
          <p:cNvPr id="9" name="Picture 8" descr="A person wearing a suit and tie&#10;&#10;Description automatically generated">
            <a:extLst>
              <a:ext uri="{FF2B5EF4-FFF2-40B4-BE49-F238E27FC236}">
                <a16:creationId xmlns:a16="http://schemas.microsoft.com/office/drawing/2014/main" id="{066BBCAB-CD31-794F-BE4C-75BC6AFBB094}"/>
              </a:ext>
            </a:extLst>
          </p:cNvPr>
          <p:cNvPicPr>
            <a:picLocks noChangeAspect="1"/>
          </p:cNvPicPr>
          <p:nvPr/>
        </p:nvPicPr>
        <p:blipFill>
          <a:blip r:embed="rId4"/>
          <a:stretch>
            <a:fillRect/>
          </a:stretch>
        </p:blipFill>
        <p:spPr>
          <a:xfrm>
            <a:off x="397164" y="2154556"/>
            <a:ext cx="1279519" cy="1329578"/>
          </a:xfrm>
          <a:prstGeom prst="rect">
            <a:avLst/>
          </a:prstGeom>
        </p:spPr>
      </p:pic>
      <p:sp>
        <p:nvSpPr>
          <p:cNvPr id="10" name="TextBox 9">
            <a:extLst>
              <a:ext uri="{FF2B5EF4-FFF2-40B4-BE49-F238E27FC236}">
                <a16:creationId xmlns:a16="http://schemas.microsoft.com/office/drawing/2014/main" id="{7AB3B7B4-BCA9-3944-897D-C66951A752DB}"/>
              </a:ext>
            </a:extLst>
          </p:cNvPr>
          <p:cNvSpPr txBox="1"/>
          <p:nvPr/>
        </p:nvSpPr>
        <p:spPr>
          <a:xfrm>
            <a:off x="1676683" y="3025412"/>
            <a:ext cx="1434164" cy="523220"/>
          </a:xfrm>
          <a:prstGeom prst="rect">
            <a:avLst/>
          </a:prstGeom>
          <a:noFill/>
        </p:spPr>
        <p:txBody>
          <a:bodyPr wrap="square" rtlCol="0">
            <a:spAutoFit/>
          </a:bodyPr>
          <a:lstStyle>
            <a:defPPr>
              <a:defRPr lang="en-US"/>
            </a:defPPr>
            <a:lvl1pPr>
              <a:defRPr sz="1400">
                <a:latin typeface="Corbel" panose="020B0503020204020204" pitchFamily="34" charset="0"/>
              </a:defRPr>
            </a:lvl1pPr>
          </a:lstStyle>
          <a:p>
            <a:r>
              <a:rPr lang="en-US" dirty="0"/>
              <a:t>Jean Baptiste Say (1803)</a:t>
            </a:r>
          </a:p>
        </p:txBody>
      </p:sp>
      <p:sp>
        <p:nvSpPr>
          <p:cNvPr id="11" name="TextBox 10">
            <a:extLst>
              <a:ext uri="{FF2B5EF4-FFF2-40B4-BE49-F238E27FC236}">
                <a16:creationId xmlns:a16="http://schemas.microsoft.com/office/drawing/2014/main" id="{C10BE9D0-F330-ED49-842A-BA7481C3070C}"/>
              </a:ext>
            </a:extLst>
          </p:cNvPr>
          <p:cNvSpPr txBox="1"/>
          <p:nvPr/>
        </p:nvSpPr>
        <p:spPr>
          <a:xfrm>
            <a:off x="3184352" y="2363692"/>
            <a:ext cx="5942397" cy="646331"/>
          </a:xfrm>
          <a:prstGeom prst="rect">
            <a:avLst/>
          </a:prstGeom>
          <a:noFill/>
        </p:spPr>
        <p:txBody>
          <a:bodyPr wrap="square" rtlCol="0">
            <a:spAutoFit/>
          </a:bodyPr>
          <a:lstStyle/>
          <a:p>
            <a:r>
              <a:rPr lang="en-US" dirty="0">
                <a:latin typeface="Corbel" panose="020B0503020204020204" pitchFamily="34" charset="0"/>
              </a:rPr>
              <a:t>An entrepreneur is a person who shifts resources from an area of low productivity to higher productivity</a:t>
            </a:r>
          </a:p>
        </p:txBody>
      </p:sp>
      <p:pic>
        <p:nvPicPr>
          <p:cNvPr id="13" name="Picture 12" descr="A vintage photo of a person&#10;&#10;Description automatically generated">
            <a:extLst>
              <a:ext uri="{FF2B5EF4-FFF2-40B4-BE49-F238E27FC236}">
                <a16:creationId xmlns:a16="http://schemas.microsoft.com/office/drawing/2014/main" id="{39416806-1D0C-1241-BC0C-D70A82892DB7}"/>
              </a:ext>
            </a:extLst>
          </p:cNvPr>
          <p:cNvPicPr>
            <a:picLocks noChangeAspect="1"/>
          </p:cNvPicPr>
          <p:nvPr/>
        </p:nvPicPr>
        <p:blipFill>
          <a:blip r:embed="rId5"/>
          <a:stretch>
            <a:fillRect/>
          </a:stretch>
        </p:blipFill>
        <p:spPr>
          <a:xfrm>
            <a:off x="419383" y="3749464"/>
            <a:ext cx="1219206" cy="1428092"/>
          </a:xfrm>
          <a:prstGeom prst="rect">
            <a:avLst/>
          </a:prstGeom>
        </p:spPr>
      </p:pic>
      <p:sp>
        <p:nvSpPr>
          <p:cNvPr id="14" name="TextBox 13">
            <a:extLst>
              <a:ext uri="{FF2B5EF4-FFF2-40B4-BE49-F238E27FC236}">
                <a16:creationId xmlns:a16="http://schemas.microsoft.com/office/drawing/2014/main" id="{21702A4E-2F80-774D-A23A-D39D55956E43}"/>
              </a:ext>
            </a:extLst>
          </p:cNvPr>
          <p:cNvSpPr txBox="1"/>
          <p:nvPr/>
        </p:nvSpPr>
        <p:spPr>
          <a:xfrm>
            <a:off x="1606788" y="4684818"/>
            <a:ext cx="1181112" cy="523220"/>
          </a:xfrm>
          <a:prstGeom prst="rect">
            <a:avLst/>
          </a:prstGeom>
          <a:noFill/>
        </p:spPr>
        <p:txBody>
          <a:bodyPr wrap="square" rtlCol="0">
            <a:spAutoFit/>
          </a:bodyPr>
          <a:lstStyle>
            <a:defPPr>
              <a:defRPr lang="en-US"/>
            </a:defPPr>
            <a:lvl1pPr>
              <a:defRPr sz="1400">
                <a:latin typeface="Corbel" panose="020B0503020204020204" pitchFamily="34" charset="0"/>
              </a:defRPr>
            </a:lvl1pPr>
          </a:lstStyle>
          <a:p>
            <a:r>
              <a:rPr lang="en-US" dirty="0"/>
              <a:t>John Stuart Mill (1848)</a:t>
            </a:r>
          </a:p>
        </p:txBody>
      </p:sp>
      <p:sp>
        <p:nvSpPr>
          <p:cNvPr id="15" name="TextBox 14">
            <a:extLst>
              <a:ext uri="{FF2B5EF4-FFF2-40B4-BE49-F238E27FC236}">
                <a16:creationId xmlns:a16="http://schemas.microsoft.com/office/drawing/2014/main" id="{EEB80E60-55AE-F442-B9BF-7843123F09D3}"/>
              </a:ext>
            </a:extLst>
          </p:cNvPr>
          <p:cNvSpPr txBox="1"/>
          <p:nvPr/>
        </p:nvSpPr>
        <p:spPr>
          <a:xfrm>
            <a:off x="3184351" y="3898060"/>
            <a:ext cx="5942397" cy="646331"/>
          </a:xfrm>
          <a:prstGeom prst="rect">
            <a:avLst/>
          </a:prstGeom>
          <a:noFill/>
        </p:spPr>
        <p:txBody>
          <a:bodyPr wrap="square" rtlCol="0">
            <a:spAutoFit/>
          </a:bodyPr>
          <a:lstStyle/>
          <a:p>
            <a:r>
              <a:rPr lang="en-US" dirty="0">
                <a:latin typeface="Corbel" panose="020B0503020204020204" pitchFamily="34" charset="0"/>
              </a:rPr>
              <a:t>An entrepreneur is the prime mover in the private enterprise. The entrepreneur is the fourth factor of production.</a:t>
            </a:r>
          </a:p>
        </p:txBody>
      </p:sp>
      <p:pic>
        <p:nvPicPr>
          <p:cNvPr id="17" name="Picture 16" descr="A person wearing a suit and tie&#10;&#10;Description automatically generated">
            <a:extLst>
              <a:ext uri="{FF2B5EF4-FFF2-40B4-BE49-F238E27FC236}">
                <a16:creationId xmlns:a16="http://schemas.microsoft.com/office/drawing/2014/main" id="{D55F7AE4-53AE-A148-96D2-A28A85465202}"/>
              </a:ext>
            </a:extLst>
          </p:cNvPr>
          <p:cNvPicPr>
            <a:picLocks noChangeAspect="1"/>
          </p:cNvPicPr>
          <p:nvPr/>
        </p:nvPicPr>
        <p:blipFill>
          <a:blip r:embed="rId6"/>
          <a:stretch>
            <a:fillRect/>
          </a:stretch>
        </p:blipFill>
        <p:spPr>
          <a:xfrm>
            <a:off x="419383" y="5358826"/>
            <a:ext cx="1181112" cy="1329578"/>
          </a:xfrm>
          <a:prstGeom prst="rect">
            <a:avLst/>
          </a:prstGeom>
        </p:spPr>
      </p:pic>
      <p:sp>
        <p:nvSpPr>
          <p:cNvPr id="18" name="TextBox 17">
            <a:extLst>
              <a:ext uri="{FF2B5EF4-FFF2-40B4-BE49-F238E27FC236}">
                <a16:creationId xmlns:a16="http://schemas.microsoft.com/office/drawing/2014/main" id="{2AB865D2-7C4F-C34A-807D-4C64AFB7071C}"/>
              </a:ext>
            </a:extLst>
          </p:cNvPr>
          <p:cNvSpPr txBox="1"/>
          <p:nvPr/>
        </p:nvSpPr>
        <p:spPr>
          <a:xfrm>
            <a:off x="1606788" y="5993835"/>
            <a:ext cx="1181112" cy="738664"/>
          </a:xfrm>
          <a:prstGeom prst="rect">
            <a:avLst/>
          </a:prstGeom>
          <a:noFill/>
        </p:spPr>
        <p:txBody>
          <a:bodyPr wrap="square" rtlCol="0">
            <a:spAutoFit/>
          </a:bodyPr>
          <a:lstStyle>
            <a:defPPr>
              <a:defRPr lang="en-US"/>
            </a:defPPr>
            <a:lvl1pPr>
              <a:defRPr sz="1400">
                <a:latin typeface="Corbel" panose="020B0503020204020204" pitchFamily="34" charset="0"/>
              </a:defRPr>
            </a:lvl1pPr>
          </a:lstStyle>
          <a:p>
            <a:r>
              <a:rPr lang="en-US" dirty="0"/>
              <a:t>Joseph A. Schumpeter (1911)</a:t>
            </a:r>
          </a:p>
        </p:txBody>
      </p:sp>
      <p:sp>
        <p:nvSpPr>
          <p:cNvPr id="19" name="TextBox 18">
            <a:extLst>
              <a:ext uri="{FF2B5EF4-FFF2-40B4-BE49-F238E27FC236}">
                <a16:creationId xmlns:a16="http://schemas.microsoft.com/office/drawing/2014/main" id="{FDE201A0-5F6B-C846-BCA7-4F6FBB650CE0}"/>
              </a:ext>
            </a:extLst>
          </p:cNvPr>
          <p:cNvSpPr txBox="1"/>
          <p:nvPr/>
        </p:nvSpPr>
        <p:spPr>
          <a:xfrm>
            <a:off x="3184351" y="5532170"/>
            <a:ext cx="5882846" cy="923330"/>
          </a:xfrm>
          <a:prstGeom prst="rect">
            <a:avLst/>
          </a:prstGeom>
          <a:noFill/>
        </p:spPr>
        <p:txBody>
          <a:bodyPr wrap="square" rtlCol="0">
            <a:spAutoFit/>
          </a:bodyPr>
          <a:lstStyle/>
          <a:p>
            <a:r>
              <a:rPr lang="en-US" dirty="0">
                <a:latin typeface="Corbel" panose="020B0503020204020204" pitchFamily="34" charset="0"/>
              </a:rPr>
              <a:t>The entrepreneur is an innovator. The economy moves forward because of their innovations. This process is called ‘Creative Destruction’</a:t>
            </a:r>
          </a:p>
        </p:txBody>
      </p:sp>
      <p:sp>
        <p:nvSpPr>
          <p:cNvPr id="4" name="Cloud Callout 3">
            <a:extLst>
              <a:ext uri="{FF2B5EF4-FFF2-40B4-BE49-F238E27FC236}">
                <a16:creationId xmlns:a16="http://schemas.microsoft.com/office/drawing/2014/main" id="{4CD655E9-C359-7D03-245B-B246D2B6B64F}"/>
              </a:ext>
            </a:extLst>
          </p:cNvPr>
          <p:cNvSpPr/>
          <p:nvPr/>
        </p:nvSpPr>
        <p:spPr>
          <a:xfrm>
            <a:off x="1249884" y="-15081"/>
            <a:ext cx="2155372" cy="1129615"/>
          </a:xfrm>
          <a:prstGeom prst="cloud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orbel" panose="020B0503020204020204" pitchFamily="34" charset="0"/>
            </a:endParaRPr>
          </a:p>
        </p:txBody>
      </p:sp>
      <p:pic>
        <p:nvPicPr>
          <p:cNvPr id="3" name="Picture 2" descr="A person in a suit&#10;&#10;Description automatically generated">
            <a:extLst>
              <a:ext uri="{FF2B5EF4-FFF2-40B4-BE49-F238E27FC236}">
                <a16:creationId xmlns:a16="http://schemas.microsoft.com/office/drawing/2014/main" id="{255C045D-91C8-5129-771F-FC6286C76F11}"/>
              </a:ext>
            </a:extLst>
          </p:cNvPr>
          <p:cNvPicPr>
            <a:picLocks noChangeAspect="1"/>
          </p:cNvPicPr>
          <p:nvPr/>
        </p:nvPicPr>
        <p:blipFill>
          <a:blip r:embed="rId7"/>
          <a:stretch>
            <a:fillRect/>
          </a:stretch>
        </p:blipFill>
        <p:spPr>
          <a:xfrm>
            <a:off x="1600495" y="165322"/>
            <a:ext cx="1397000" cy="787400"/>
          </a:xfrm>
          <a:prstGeom prst="rect">
            <a:avLst/>
          </a:prstGeom>
        </p:spPr>
      </p:pic>
    </p:spTree>
    <p:extLst>
      <p:ext uri="{BB962C8B-B14F-4D97-AF65-F5344CB8AC3E}">
        <p14:creationId xmlns:p14="http://schemas.microsoft.com/office/powerpoint/2010/main" val="3526814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ppt_x"/>
                                          </p:val>
                                        </p:tav>
                                        <p:tav tm="100000">
                                          <p:val>
                                            <p:strVal val="#ppt_x"/>
                                          </p:val>
                                        </p:tav>
                                      </p:tavLst>
                                    </p:anim>
                                    <p:anim calcmode="lin" valueType="num">
                                      <p:cBhvr additive="base">
                                        <p:cTn id="11" dur="500" fill="hold"/>
                                        <p:tgtEl>
                                          <p:spTgt spid="3"/>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P spid="14" grpId="0"/>
      <p:bldP spid="15" grpId="0"/>
      <p:bldP spid="18" grpId="0"/>
      <p:bldP spid="19" grpId="0"/>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FB76D-F15D-E9A0-08B1-DA882741B0A2}"/>
              </a:ext>
            </a:extLst>
          </p:cNvPr>
          <p:cNvSpPr>
            <a:spLocks noGrp="1"/>
          </p:cNvSpPr>
          <p:nvPr>
            <p:ph type="title"/>
          </p:nvPr>
        </p:nvSpPr>
        <p:spPr/>
        <p:txBody>
          <a:bodyPr/>
          <a:lstStyle/>
          <a:p>
            <a:r>
              <a:rPr lang="en-US" dirty="0">
                <a:latin typeface="Corbel" panose="020B0503020204020204" pitchFamily="34" charset="0"/>
              </a:rPr>
              <a:t>Creative Destruction</a:t>
            </a:r>
          </a:p>
        </p:txBody>
      </p:sp>
      <p:pic>
        <p:nvPicPr>
          <p:cNvPr id="3074" name="Picture 2">
            <a:extLst>
              <a:ext uri="{FF2B5EF4-FFF2-40B4-BE49-F238E27FC236}">
                <a16:creationId xmlns:a16="http://schemas.microsoft.com/office/drawing/2014/main" id="{ABC17895-F129-7B23-B1AE-8F072C929981}"/>
              </a:ext>
            </a:extLst>
          </p:cNvPr>
          <p:cNvPicPr>
            <a:picLocks noGrp="1" noChangeAspect="1" noChangeArrowheads="1"/>
          </p:cNvPicPr>
          <p:nvPr>
            <p:ph idx="1"/>
          </p:nvPr>
        </p:nvPicPr>
        <p:blipFill>
          <a:blip r:embed="rId3"/>
          <a:srcRect/>
          <a:stretch/>
        </p:blipFill>
        <p:spPr bwMode="auto">
          <a:xfrm>
            <a:off x="3590863" y="2222500"/>
            <a:ext cx="6103993" cy="36369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D75CB6D-A806-E9AA-BD16-EC3C868A3CF6}"/>
              </a:ext>
            </a:extLst>
          </p:cNvPr>
          <p:cNvSpPr txBox="1"/>
          <p:nvPr/>
        </p:nvSpPr>
        <p:spPr>
          <a:xfrm>
            <a:off x="359081" y="2886819"/>
            <a:ext cx="2976296" cy="2308324"/>
          </a:xfrm>
          <a:prstGeom prst="rect">
            <a:avLst/>
          </a:prstGeom>
          <a:noFill/>
        </p:spPr>
        <p:txBody>
          <a:bodyPr wrap="square" rtlCol="0">
            <a:spAutoFit/>
          </a:bodyPr>
          <a:lstStyle/>
          <a:p>
            <a:r>
              <a:rPr lang="en-GB" sz="1800" dirty="0">
                <a:effectLst/>
                <a:latin typeface="Corbel" panose="020B0503020204020204" pitchFamily="34" charset="0"/>
              </a:rPr>
              <a:t>A process which “incessantly revolutionizes the economic structure </a:t>
            </a:r>
            <a:r>
              <a:rPr lang="en-GB" sz="1800" i="1" dirty="0">
                <a:effectLst/>
                <a:latin typeface="Corbel" panose="020B0503020204020204" pitchFamily="34" charset="0"/>
              </a:rPr>
              <a:t>from within, </a:t>
            </a:r>
            <a:r>
              <a:rPr lang="en-GB" sz="1800" dirty="0">
                <a:effectLst/>
                <a:latin typeface="Corbel" panose="020B0503020204020204" pitchFamily="34" charset="0"/>
              </a:rPr>
              <a:t>incessantly destroying the old one, incessantly creating a new one.” (Schumpeter, 1942 p. 83)</a:t>
            </a:r>
            <a:endParaRPr lang="en-GB" dirty="0">
              <a:latin typeface="Corbel" panose="020B0503020204020204" pitchFamily="34" charset="0"/>
            </a:endParaRPr>
          </a:p>
          <a:p>
            <a:endParaRPr lang="en-US" dirty="0">
              <a:latin typeface="Corbel" panose="020B0503020204020204" pitchFamily="34" charset="0"/>
            </a:endParaRPr>
          </a:p>
        </p:txBody>
      </p:sp>
      <p:pic>
        <p:nvPicPr>
          <p:cNvPr id="3076" name="Picture 4" descr="The Wurzels - A Guide To Their 8-Track Releases">
            <a:extLst>
              <a:ext uri="{FF2B5EF4-FFF2-40B4-BE49-F238E27FC236}">
                <a16:creationId xmlns:a16="http://schemas.microsoft.com/office/drawing/2014/main" id="{9D5CA95C-8902-F207-37A0-2CECDEF69A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1836" y="2417097"/>
            <a:ext cx="3213362" cy="176045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GPX PC332B Portable CD Player with 60 Second Anti-Skip FM Radio (Black) :  Amazon.co.uk: Electronics &amp; Photo">
            <a:extLst>
              <a:ext uri="{FF2B5EF4-FFF2-40B4-BE49-F238E27FC236}">
                <a16:creationId xmlns:a16="http://schemas.microsoft.com/office/drawing/2014/main" id="{47008104-8F45-0E3A-F666-D6353EAA61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33930" y="2342098"/>
            <a:ext cx="1910454" cy="191045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Slideshow: A Decade Of MP3 Players : Monitor Mix : NPR">
            <a:extLst>
              <a:ext uri="{FF2B5EF4-FFF2-40B4-BE49-F238E27FC236}">
                <a16:creationId xmlns:a16="http://schemas.microsoft.com/office/drawing/2014/main" id="{E61BC2AF-C131-7022-8938-DF79509732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46493" y="4372875"/>
            <a:ext cx="2545976" cy="1909482"/>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iPod turns 20: How Apple's music player changed the world, then faded out -  ABC News">
            <a:extLst>
              <a:ext uri="{FF2B5EF4-FFF2-40B4-BE49-F238E27FC236}">
                <a16:creationId xmlns:a16="http://schemas.microsoft.com/office/drawing/2014/main" id="{D5C9FCA2-095F-C316-35B8-A35FE40662D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99908" y="4478433"/>
            <a:ext cx="2545976" cy="1698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997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8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8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4"/>
                                        </p:tgtEl>
                                        <p:attrNameLst>
                                          <p:attrName>style.visibility</p:attrName>
                                        </p:attrNameLst>
                                      </p:cBhvr>
                                      <p:to>
                                        <p:strVal val="visible"/>
                                      </p:to>
                                    </p:set>
                                  </p:childTnLst>
                                </p:cTn>
                              </p:par>
                              <p:par>
                                <p:cTn id="23" presetID="2" presetClass="exit" presetSubtype="4" fill="hold" nodeType="withEffect">
                                  <p:stCondLst>
                                    <p:cond delay="0"/>
                                  </p:stCondLst>
                                  <p:childTnLst>
                                    <p:anim calcmode="lin" valueType="num">
                                      <p:cBhvr additive="base">
                                        <p:cTn id="24" dur="500"/>
                                        <p:tgtEl>
                                          <p:spTgt spid="3076"/>
                                        </p:tgtEl>
                                        <p:attrNameLst>
                                          <p:attrName>ppt_x</p:attrName>
                                        </p:attrNameLst>
                                      </p:cBhvr>
                                      <p:tavLst>
                                        <p:tav tm="0">
                                          <p:val>
                                            <p:strVal val="ppt_x"/>
                                          </p:val>
                                        </p:tav>
                                        <p:tav tm="100000">
                                          <p:val>
                                            <p:strVal val="ppt_x"/>
                                          </p:val>
                                        </p:tav>
                                      </p:tavLst>
                                    </p:anim>
                                    <p:anim calcmode="lin" valueType="num">
                                      <p:cBhvr additive="base">
                                        <p:cTn id="25" dur="500"/>
                                        <p:tgtEl>
                                          <p:spTgt spid="3076"/>
                                        </p:tgtEl>
                                        <p:attrNameLst>
                                          <p:attrName>ppt_y</p:attrName>
                                        </p:attrNameLst>
                                      </p:cBhvr>
                                      <p:tavLst>
                                        <p:tav tm="0">
                                          <p:val>
                                            <p:strVal val="ppt_y"/>
                                          </p:val>
                                        </p:tav>
                                        <p:tav tm="100000">
                                          <p:val>
                                            <p:strVal val="1+ppt_h/2"/>
                                          </p:val>
                                        </p:tav>
                                      </p:tavLst>
                                    </p:anim>
                                    <p:set>
                                      <p:cBhvr>
                                        <p:cTn id="26" dur="1" fill="hold">
                                          <p:stCondLst>
                                            <p:cond delay="499"/>
                                          </p:stCondLst>
                                        </p:cTn>
                                        <p:tgtEl>
                                          <p:spTgt spid="3076"/>
                                        </p:tgtEl>
                                        <p:attrNameLst>
                                          <p:attrName>style.visibility</p:attrName>
                                        </p:attrNameLst>
                                      </p:cBhvr>
                                      <p:to>
                                        <p:strVal val="hidden"/>
                                      </p:to>
                                    </p:set>
                                  </p:childTnLst>
                                </p:cTn>
                              </p:par>
                              <p:par>
                                <p:cTn id="27" presetID="2" presetClass="exit" presetSubtype="4" fill="hold" nodeType="withEffect">
                                  <p:stCondLst>
                                    <p:cond delay="0"/>
                                  </p:stCondLst>
                                  <p:childTnLst>
                                    <p:anim calcmode="lin" valueType="num">
                                      <p:cBhvr additive="base">
                                        <p:cTn id="28" dur="500"/>
                                        <p:tgtEl>
                                          <p:spTgt spid="5"/>
                                        </p:tgtEl>
                                        <p:attrNameLst>
                                          <p:attrName>ppt_x</p:attrName>
                                        </p:attrNameLst>
                                      </p:cBhvr>
                                      <p:tavLst>
                                        <p:tav tm="0">
                                          <p:val>
                                            <p:strVal val="ppt_x"/>
                                          </p:val>
                                        </p:tav>
                                        <p:tav tm="100000">
                                          <p:val>
                                            <p:strVal val="ppt_x"/>
                                          </p:val>
                                        </p:tav>
                                      </p:tavLst>
                                    </p:anim>
                                    <p:anim calcmode="lin" valueType="num">
                                      <p:cBhvr additive="base">
                                        <p:cTn id="29" dur="500"/>
                                        <p:tgtEl>
                                          <p:spTgt spid="5"/>
                                        </p:tgtEl>
                                        <p:attrNameLst>
                                          <p:attrName>ppt_y</p:attrName>
                                        </p:attrNameLst>
                                      </p:cBhvr>
                                      <p:tavLst>
                                        <p:tav tm="0">
                                          <p:val>
                                            <p:strVal val="ppt_y"/>
                                          </p:val>
                                        </p:tav>
                                        <p:tav tm="100000">
                                          <p:val>
                                            <p:strVal val="1+ppt_h/2"/>
                                          </p:val>
                                        </p:tav>
                                      </p:tavLst>
                                    </p:anim>
                                    <p:set>
                                      <p:cBhvr>
                                        <p:cTn id="30" dur="1" fill="hold">
                                          <p:stCondLst>
                                            <p:cond delay="499"/>
                                          </p:stCondLst>
                                        </p:cTn>
                                        <p:tgtEl>
                                          <p:spTgt spid="5"/>
                                        </p:tgtEl>
                                        <p:attrNameLst>
                                          <p:attrName>style.visibility</p:attrName>
                                        </p:attrNameLst>
                                      </p:cBhvr>
                                      <p:to>
                                        <p:strVal val="hidden"/>
                                      </p:to>
                                    </p:set>
                                  </p:childTnLst>
                                </p:cTn>
                              </p:par>
                              <p:par>
                                <p:cTn id="31" presetID="2" presetClass="exit" presetSubtype="4" fill="hold" nodeType="withEffect">
                                  <p:stCondLst>
                                    <p:cond delay="0"/>
                                  </p:stCondLst>
                                  <p:childTnLst>
                                    <p:anim calcmode="lin" valueType="num">
                                      <p:cBhvr additive="base">
                                        <p:cTn id="32" dur="500"/>
                                        <p:tgtEl>
                                          <p:spTgt spid="3080"/>
                                        </p:tgtEl>
                                        <p:attrNameLst>
                                          <p:attrName>ppt_x</p:attrName>
                                        </p:attrNameLst>
                                      </p:cBhvr>
                                      <p:tavLst>
                                        <p:tav tm="0">
                                          <p:val>
                                            <p:strVal val="ppt_x"/>
                                          </p:val>
                                        </p:tav>
                                        <p:tav tm="100000">
                                          <p:val>
                                            <p:strVal val="ppt_x"/>
                                          </p:val>
                                        </p:tav>
                                      </p:tavLst>
                                    </p:anim>
                                    <p:anim calcmode="lin" valueType="num">
                                      <p:cBhvr additive="base">
                                        <p:cTn id="33" dur="500"/>
                                        <p:tgtEl>
                                          <p:spTgt spid="3080"/>
                                        </p:tgtEl>
                                        <p:attrNameLst>
                                          <p:attrName>ppt_y</p:attrName>
                                        </p:attrNameLst>
                                      </p:cBhvr>
                                      <p:tavLst>
                                        <p:tav tm="0">
                                          <p:val>
                                            <p:strVal val="ppt_y"/>
                                          </p:val>
                                        </p:tav>
                                        <p:tav tm="100000">
                                          <p:val>
                                            <p:strVal val="1+ppt_h/2"/>
                                          </p:val>
                                        </p:tav>
                                      </p:tavLst>
                                    </p:anim>
                                    <p:set>
                                      <p:cBhvr>
                                        <p:cTn id="34" dur="1" fill="hold">
                                          <p:stCondLst>
                                            <p:cond delay="499"/>
                                          </p:stCondLst>
                                        </p:cTn>
                                        <p:tgtEl>
                                          <p:spTgt spid="3080"/>
                                        </p:tgtEl>
                                        <p:attrNameLst>
                                          <p:attrName>style.visibility</p:attrName>
                                        </p:attrNameLst>
                                      </p:cBhvr>
                                      <p:to>
                                        <p:strVal val="hidden"/>
                                      </p:to>
                                    </p:set>
                                  </p:childTnLst>
                                </p:cTn>
                              </p:par>
                              <p:par>
                                <p:cTn id="35" presetID="2" presetClass="exit" presetSubtype="4" fill="hold" nodeType="withEffect">
                                  <p:stCondLst>
                                    <p:cond delay="0"/>
                                  </p:stCondLst>
                                  <p:childTnLst>
                                    <p:anim calcmode="lin" valueType="num">
                                      <p:cBhvr additive="base">
                                        <p:cTn id="36" dur="500"/>
                                        <p:tgtEl>
                                          <p:spTgt spid="3082"/>
                                        </p:tgtEl>
                                        <p:attrNameLst>
                                          <p:attrName>ppt_x</p:attrName>
                                        </p:attrNameLst>
                                      </p:cBhvr>
                                      <p:tavLst>
                                        <p:tav tm="0">
                                          <p:val>
                                            <p:strVal val="ppt_x"/>
                                          </p:val>
                                        </p:tav>
                                        <p:tav tm="100000">
                                          <p:val>
                                            <p:strVal val="ppt_x"/>
                                          </p:val>
                                        </p:tav>
                                      </p:tavLst>
                                    </p:anim>
                                    <p:anim calcmode="lin" valueType="num">
                                      <p:cBhvr additive="base">
                                        <p:cTn id="37" dur="500"/>
                                        <p:tgtEl>
                                          <p:spTgt spid="3082"/>
                                        </p:tgtEl>
                                        <p:attrNameLst>
                                          <p:attrName>ppt_y</p:attrName>
                                        </p:attrNameLst>
                                      </p:cBhvr>
                                      <p:tavLst>
                                        <p:tav tm="0">
                                          <p:val>
                                            <p:strVal val="ppt_y"/>
                                          </p:val>
                                        </p:tav>
                                        <p:tav tm="100000">
                                          <p:val>
                                            <p:strVal val="1+ppt_h/2"/>
                                          </p:val>
                                        </p:tav>
                                      </p:tavLst>
                                    </p:anim>
                                    <p:set>
                                      <p:cBhvr>
                                        <p:cTn id="38" dur="1" fill="hold">
                                          <p:stCondLst>
                                            <p:cond delay="499"/>
                                          </p:stCondLst>
                                        </p:cTn>
                                        <p:tgtEl>
                                          <p:spTgt spid="30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34A6B-EF3C-C324-E0FB-5245FC97844E}"/>
              </a:ext>
            </a:extLst>
          </p:cNvPr>
          <p:cNvSpPr>
            <a:spLocks noGrp="1"/>
          </p:cNvSpPr>
          <p:nvPr>
            <p:ph type="title"/>
          </p:nvPr>
        </p:nvSpPr>
        <p:spPr>
          <a:xfrm>
            <a:off x="810000" y="447188"/>
            <a:ext cx="10571998" cy="970450"/>
          </a:xfrm>
        </p:spPr>
        <p:txBody>
          <a:bodyPr>
            <a:normAutofit/>
          </a:bodyPr>
          <a:lstStyle/>
          <a:p>
            <a:r>
              <a:rPr lang="en-US" dirty="0">
                <a:latin typeface="Corbel" panose="020B0503020204020204" pitchFamily="34" charset="0"/>
              </a:rPr>
              <a:t>Innovation Theory of Entrepreneurship</a:t>
            </a:r>
          </a:p>
        </p:txBody>
      </p:sp>
      <p:sp>
        <p:nvSpPr>
          <p:cNvPr id="3" name="Content Placeholder 2">
            <a:extLst>
              <a:ext uri="{FF2B5EF4-FFF2-40B4-BE49-F238E27FC236}">
                <a16:creationId xmlns:a16="http://schemas.microsoft.com/office/drawing/2014/main" id="{7F7E112B-150C-44B8-4069-4B7385ED851F}"/>
              </a:ext>
            </a:extLst>
          </p:cNvPr>
          <p:cNvSpPr>
            <a:spLocks noGrp="1"/>
          </p:cNvSpPr>
          <p:nvPr>
            <p:ph idx="1"/>
          </p:nvPr>
        </p:nvSpPr>
        <p:spPr>
          <a:xfrm>
            <a:off x="818713" y="2413000"/>
            <a:ext cx="7199220" cy="3632200"/>
          </a:xfrm>
        </p:spPr>
        <p:txBody>
          <a:bodyPr>
            <a:normAutofit/>
          </a:bodyPr>
          <a:lstStyle/>
          <a:p>
            <a:r>
              <a:rPr lang="en-GB" dirty="0">
                <a:effectLst/>
                <a:latin typeface="Corbel" panose="020B0503020204020204" pitchFamily="34" charset="0"/>
              </a:rPr>
              <a:t>“the entrepreneur and his function are not difficult to conceptualize: the defining characteristic is </a:t>
            </a:r>
            <a:r>
              <a:rPr lang="en-GB" b="1" i="1" dirty="0">
                <a:effectLst/>
                <a:latin typeface="Corbel" panose="020B0503020204020204" pitchFamily="34" charset="0"/>
              </a:rPr>
              <a:t>simply the doing of things that are already being done in a new way (innovation).</a:t>
            </a:r>
            <a:r>
              <a:rPr lang="en-GB" dirty="0">
                <a:effectLst/>
                <a:latin typeface="Corbel" panose="020B0503020204020204" pitchFamily="34" charset="0"/>
              </a:rPr>
              <a:t> It is but natural, and in fact it is an advantage, that such a definition does not draw any sharp line between what is and what is not ‘enterprise’” (Schumpeter, 1947, p. 151). </a:t>
            </a:r>
            <a:endParaRPr lang="en-GB" dirty="0">
              <a:latin typeface="Corbel" panose="020B0503020204020204" pitchFamily="34" charset="0"/>
            </a:endParaRPr>
          </a:p>
        </p:txBody>
      </p:sp>
      <p:pic>
        <p:nvPicPr>
          <p:cNvPr id="4" name="Picture 3" descr="A person wearing a suit and tie&#10;&#10;Description automatically generated">
            <a:extLst>
              <a:ext uri="{FF2B5EF4-FFF2-40B4-BE49-F238E27FC236}">
                <a16:creationId xmlns:a16="http://schemas.microsoft.com/office/drawing/2014/main" id="{FA24020B-A22B-3892-4ED7-8E04DE1D0670}"/>
              </a:ext>
            </a:extLst>
          </p:cNvPr>
          <p:cNvPicPr>
            <a:picLocks noChangeAspect="1"/>
          </p:cNvPicPr>
          <p:nvPr/>
        </p:nvPicPr>
        <p:blipFill rotWithShape="1">
          <a:blip r:embed="rId2"/>
          <a:srcRect r="-2" b="5116"/>
          <a:stretch/>
        </p:blipFill>
        <p:spPr>
          <a:xfrm>
            <a:off x="8466138" y="2413000"/>
            <a:ext cx="2915860" cy="3628362"/>
          </a:xfrm>
          <a:prstGeom prst="roundRect">
            <a:avLst>
              <a:gd name="adj" fmla="val 3876"/>
            </a:avLst>
          </a:prstGeom>
          <a:ln>
            <a:solidFill>
              <a:schemeClr val="accent1"/>
            </a:solidFill>
          </a:ln>
          <a:effectLst/>
        </p:spPr>
      </p:pic>
      <p:pic>
        <p:nvPicPr>
          <p:cNvPr id="6" name="Picture 5" descr="A close up of a person's face&#10;&#10;Description automatically generated">
            <a:extLst>
              <a:ext uri="{FF2B5EF4-FFF2-40B4-BE49-F238E27FC236}">
                <a16:creationId xmlns:a16="http://schemas.microsoft.com/office/drawing/2014/main" id="{6838D508-CD3D-FB6D-F34E-2ADD07A482EF}"/>
              </a:ext>
            </a:extLst>
          </p:cNvPr>
          <p:cNvPicPr>
            <a:picLocks noChangeAspect="1"/>
          </p:cNvPicPr>
          <p:nvPr/>
        </p:nvPicPr>
        <p:blipFill>
          <a:blip r:embed="rId3"/>
          <a:stretch>
            <a:fillRect/>
          </a:stretch>
        </p:blipFill>
        <p:spPr>
          <a:xfrm>
            <a:off x="6358198" y="2108277"/>
            <a:ext cx="5505852" cy="3603830"/>
          </a:xfrm>
          <a:prstGeom prst="rect">
            <a:avLst/>
          </a:prstGeom>
        </p:spPr>
      </p:pic>
      <p:sp>
        <p:nvSpPr>
          <p:cNvPr id="7" name="TextBox 6">
            <a:extLst>
              <a:ext uri="{FF2B5EF4-FFF2-40B4-BE49-F238E27FC236}">
                <a16:creationId xmlns:a16="http://schemas.microsoft.com/office/drawing/2014/main" id="{1B51B213-9E43-BC7C-7D40-2EB67248778E}"/>
              </a:ext>
            </a:extLst>
          </p:cNvPr>
          <p:cNvSpPr txBox="1"/>
          <p:nvPr/>
        </p:nvSpPr>
        <p:spPr>
          <a:xfrm>
            <a:off x="1111169" y="3254170"/>
            <a:ext cx="4490977" cy="954107"/>
          </a:xfrm>
          <a:prstGeom prst="rect">
            <a:avLst/>
          </a:prstGeom>
          <a:noFill/>
        </p:spPr>
        <p:txBody>
          <a:bodyPr wrap="square" rtlCol="0">
            <a:spAutoFit/>
          </a:bodyPr>
          <a:lstStyle/>
          <a:p>
            <a:r>
              <a:rPr lang="en-US" sz="2800" dirty="0">
                <a:latin typeface="Corbel" panose="020B0503020204020204" pitchFamily="34" charset="0"/>
              </a:rPr>
              <a:t>Entrepreneurs act Entrepreneurially</a:t>
            </a:r>
          </a:p>
        </p:txBody>
      </p:sp>
    </p:spTree>
    <p:extLst>
      <p:ext uri="{BB962C8B-B14F-4D97-AF65-F5344CB8AC3E}">
        <p14:creationId xmlns:p14="http://schemas.microsoft.com/office/powerpoint/2010/main" val="199856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xit" presetSubtype="0" fill="hold" grpId="0" nodeType="withEffect">
                                  <p:stCondLst>
                                    <p:cond delay="0"/>
                                  </p:stCondLst>
                                  <p:childTnLst>
                                    <p:animEffect transition="out" filter="dissolve">
                                      <p:cBhvr>
                                        <p:cTn id="9" dur="500"/>
                                        <p:tgtEl>
                                          <p:spTgt spid="3">
                                            <p:txEl>
                                              <p:pRg st="0" end="0"/>
                                            </p:txEl>
                                          </p:spTgt>
                                        </p:tgtEl>
                                      </p:cBhvr>
                                    </p:animEffect>
                                    <p:set>
                                      <p:cBhvr>
                                        <p:cTn id="10"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xit" presetSubtype="4" fill="hold" nodeType="withEffect">
                                  <p:stCondLst>
                                    <p:cond delay="0"/>
                                  </p:stCondLst>
                                  <p:childTnLst>
                                    <p:anim calcmode="lin" valueType="num">
                                      <p:cBhvr additive="base">
                                        <p:cTn id="18" dur="500"/>
                                        <p:tgtEl>
                                          <p:spTgt spid="4"/>
                                        </p:tgtEl>
                                        <p:attrNameLst>
                                          <p:attrName>ppt_x</p:attrName>
                                        </p:attrNameLst>
                                      </p:cBhvr>
                                      <p:tavLst>
                                        <p:tav tm="0">
                                          <p:val>
                                            <p:strVal val="ppt_x"/>
                                          </p:val>
                                        </p:tav>
                                        <p:tav tm="100000">
                                          <p:val>
                                            <p:strVal val="ppt_x"/>
                                          </p:val>
                                        </p:tav>
                                      </p:tavLst>
                                    </p:anim>
                                    <p:anim calcmode="lin" valueType="num">
                                      <p:cBhvr additive="base">
                                        <p:cTn id="19" dur="500"/>
                                        <p:tgtEl>
                                          <p:spTgt spid="4"/>
                                        </p:tgtEl>
                                        <p:attrNameLst>
                                          <p:attrName>ppt_y</p:attrName>
                                        </p:attrNameLst>
                                      </p:cBhvr>
                                      <p:tavLst>
                                        <p:tav tm="0">
                                          <p:val>
                                            <p:strVal val="ppt_y"/>
                                          </p:val>
                                        </p:tav>
                                        <p:tav tm="100000">
                                          <p:val>
                                            <p:strVal val="1+ppt_h/2"/>
                                          </p:val>
                                        </p:tav>
                                      </p:tavLst>
                                    </p:anim>
                                    <p:set>
                                      <p:cBhvr>
                                        <p:cTn id="20" dur="1" fill="hold">
                                          <p:stCondLst>
                                            <p:cond delay="499"/>
                                          </p:stCondLst>
                                        </p:cTn>
                                        <p:tgtEl>
                                          <p:spTgt spid="4"/>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
                                        <p:tgtEl>
                                          <p:spTgt spid="6"/>
                                        </p:tgtEl>
                                        <p:attrNameLst>
                                          <p:attrName>ppt_x</p:attrName>
                                        </p:attrNameLst>
                                      </p:cBhvr>
                                      <p:tavLst>
                                        <p:tav tm="0">
                                          <p:val>
                                            <p:strVal val="ppt_x"/>
                                          </p:val>
                                        </p:tav>
                                        <p:tav tm="100000">
                                          <p:val>
                                            <p:strVal val="ppt_x"/>
                                          </p:val>
                                        </p:tav>
                                      </p:tavLst>
                                    </p:anim>
                                    <p:anim calcmode="lin" valueType="num">
                                      <p:cBhvr additive="base">
                                        <p:cTn id="25" dur="500"/>
                                        <p:tgtEl>
                                          <p:spTgt spid="6"/>
                                        </p:tgtEl>
                                        <p:attrNameLst>
                                          <p:attrName>ppt_y</p:attrName>
                                        </p:attrNameLst>
                                      </p:cBhvr>
                                      <p:tavLst>
                                        <p:tav tm="0">
                                          <p:val>
                                            <p:strVal val="ppt_y"/>
                                          </p:val>
                                        </p:tav>
                                        <p:tav tm="100000">
                                          <p:val>
                                            <p:strVal val="1+ppt_h/2"/>
                                          </p:val>
                                        </p:tav>
                                      </p:tavLst>
                                    </p:anim>
                                    <p:set>
                                      <p:cBhvr>
                                        <p:cTn id="26"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EC036-BB1F-D10A-862F-5DC7DAA69091}"/>
              </a:ext>
            </a:extLst>
          </p:cNvPr>
          <p:cNvSpPr>
            <a:spLocks noGrp="1"/>
          </p:cNvSpPr>
          <p:nvPr>
            <p:ph type="title"/>
          </p:nvPr>
        </p:nvSpPr>
        <p:spPr>
          <a:xfrm>
            <a:off x="1130004" y="1226854"/>
            <a:ext cx="9136213" cy="739353"/>
          </a:xfrm>
        </p:spPr>
        <p:txBody>
          <a:bodyPr>
            <a:normAutofit/>
          </a:bodyPr>
          <a:lstStyle/>
          <a:p>
            <a:r>
              <a:rPr lang="en-US" dirty="0">
                <a:latin typeface="Corbel" panose="020B0503020204020204" pitchFamily="34" charset="0"/>
              </a:rPr>
              <a:t>What is Entrepreneurship?</a:t>
            </a:r>
          </a:p>
        </p:txBody>
      </p:sp>
      <p:pic>
        <p:nvPicPr>
          <p:cNvPr id="4" name="Picture 3" descr="Text&#10;&#10;Description automatically generated">
            <a:extLst>
              <a:ext uri="{FF2B5EF4-FFF2-40B4-BE49-F238E27FC236}">
                <a16:creationId xmlns:a16="http://schemas.microsoft.com/office/drawing/2014/main" id="{A2257D7E-7143-C9CD-D807-2A2297CBE288}"/>
              </a:ext>
            </a:extLst>
          </p:cNvPr>
          <p:cNvPicPr>
            <a:picLocks noChangeAspect="1"/>
          </p:cNvPicPr>
          <p:nvPr/>
        </p:nvPicPr>
        <p:blipFill>
          <a:blip r:embed="rId2"/>
          <a:stretch>
            <a:fillRect/>
          </a:stretch>
        </p:blipFill>
        <p:spPr>
          <a:xfrm>
            <a:off x="1130004" y="2332503"/>
            <a:ext cx="3687879" cy="2832473"/>
          </a:xfrm>
          <a:prstGeom prst="rect">
            <a:avLst/>
          </a:prstGeom>
        </p:spPr>
      </p:pic>
      <p:sp>
        <p:nvSpPr>
          <p:cNvPr id="5" name="Plus 4">
            <a:extLst>
              <a:ext uri="{FF2B5EF4-FFF2-40B4-BE49-F238E27FC236}">
                <a16:creationId xmlns:a16="http://schemas.microsoft.com/office/drawing/2014/main" id="{1F74100E-3CDA-C605-D047-7969B32CB33D}"/>
              </a:ext>
            </a:extLst>
          </p:cNvPr>
          <p:cNvSpPr/>
          <p:nvPr/>
        </p:nvSpPr>
        <p:spPr>
          <a:xfrm>
            <a:off x="5311250" y="3149921"/>
            <a:ext cx="898357" cy="957434"/>
          </a:xfrm>
          <a:prstGeom prst="mathPl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latin typeface="Corbel" panose="020B0503020204020204" pitchFamily="34" charset="0"/>
            </a:endParaRPr>
          </a:p>
        </p:txBody>
      </p:sp>
      <p:pic>
        <p:nvPicPr>
          <p:cNvPr id="6" name="Picture 5" descr="A picture containing object, light&#10;&#10;Description automatically generated">
            <a:extLst>
              <a:ext uri="{FF2B5EF4-FFF2-40B4-BE49-F238E27FC236}">
                <a16:creationId xmlns:a16="http://schemas.microsoft.com/office/drawing/2014/main" id="{2A9B9F9B-BDFA-7021-2A99-95F35D59CCEF}"/>
              </a:ext>
            </a:extLst>
          </p:cNvPr>
          <p:cNvPicPr>
            <a:picLocks noChangeAspect="1"/>
          </p:cNvPicPr>
          <p:nvPr/>
        </p:nvPicPr>
        <p:blipFill>
          <a:blip r:embed="rId3"/>
          <a:stretch>
            <a:fillRect/>
          </a:stretch>
        </p:blipFill>
        <p:spPr>
          <a:xfrm>
            <a:off x="6702975" y="2332502"/>
            <a:ext cx="5013000" cy="2832473"/>
          </a:xfrm>
          <a:prstGeom prst="rect">
            <a:avLst/>
          </a:prstGeom>
        </p:spPr>
      </p:pic>
      <p:sp>
        <p:nvSpPr>
          <p:cNvPr id="7" name="TextBox 6">
            <a:extLst>
              <a:ext uri="{FF2B5EF4-FFF2-40B4-BE49-F238E27FC236}">
                <a16:creationId xmlns:a16="http://schemas.microsoft.com/office/drawing/2014/main" id="{D54232C6-F490-0D28-CA43-8A9328A9B671}"/>
              </a:ext>
            </a:extLst>
          </p:cNvPr>
          <p:cNvSpPr txBox="1"/>
          <p:nvPr/>
        </p:nvSpPr>
        <p:spPr>
          <a:xfrm>
            <a:off x="2676698" y="5631146"/>
            <a:ext cx="7065818" cy="646331"/>
          </a:xfrm>
          <a:prstGeom prst="rect">
            <a:avLst/>
          </a:prstGeom>
          <a:noFill/>
        </p:spPr>
        <p:txBody>
          <a:bodyPr wrap="square" rtlCol="0">
            <a:spAutoFit/>
          </a:bodyPr>
          <a:lstStyle/>
          <a:p>
            <a:r>
              <a:rPr lang="en-US" dirty="0">
                <a:latin typeface="Corbel" panose="020B0503020204020204" pitchFamily="34" charset="0"/>
              </a:rPr>
              <a:t>Entrepreneurs are people who do things themselves (not let other people do it) and do them in Innovative ways</a:t>
            </a:r>
          </a:p>
        </p:txBody>
      </p:sp>
    </p:spTree>
    <p:extLst>
      <p:ext uri="{BB962C8B-B14F-4D97-AF65-F5344CB8AC3E}">
        <p14:creationId xmlns:p14="http://schemas.microsoft.com/office/powerpoint/2010/main" val="23168744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posing for a picture&#10;&#10;Description automatically generated">
            <a:extLst>
              <a:ext uri="{FF2B5EF4-FFF2-40B4-BE49-F238E27FC236}">
                <a16:creationId xmlns:a16="http://schemas.microsoft.com/office/drawing/2014/main" id="{02D7F62E-4E0A-3D40-8F00-A442FB6AF36B}"/>
              </a:ext>
            </a:extLst>
          </p:cNvPr>
          <p:cNvPicPr>
            <a:picLocks noChangeAspect="1"/>
          </p:cNvPicPr>
          <p:nvPr/>
        </p:nvPicPr>
        <p:blipFill>
          <a:blip r:embed="rId2"/>
          <a:stretch>
            <a:fillRect/>
          </a:stretch>
        </p:blipFill>
        <p:spPr>
          <a:xfrm>
            <a:off x="7590345" y="246529"/>
            <a:ext cx="3086324" cy="2314743"/>
          </a:xfrm>
          <a:prstGeom prst="rect">
            <a:avLst/>
          </a:prstGeom>
        </p:spPr>
      </p:pic>
      <p:pic>
        <p:nvPicPr>
          <p:cNvPr id="7" name="Picture 6" descr="A person posing for the camera&#10;&#10;Description automatically generated">
            <a:extLst>
              <a:ext uri="{FF2B5EF4-FFF2-40B4-BE49-F238E27FC236}">
                <a16:creationId xmlns:a16="http://schemas.microsoft.com/office/drawing/2014/main" id="{BD76A5E7-DDB4-6546-A354-F75876312AF5}"/>
              </a:ext>
            </a:extLst>
          </p:cNvPr>
          <p:cNvPicPr>
            <a:picLocks noChangeAspect="1"/>
          </p:cNvPicPr>
          <p:nvPr/>
        </p:nvPicPr>
        <p:blipFill>
          <a:blip r:embed="rId3"/>
          <a:stretch>
            <a:fillRect/>
          </a:stretch>
        </p:blipFill>
        <p:spPr>
          <a:xfrm>
            <a:off x="8913932" y="3248139"/>
            <a:ext cx="1625600" cy="1625600"/>
          </a:xfrm>
          <a:prstGeom prst="rect">
            <a:avLst/>
          </a:prstGeom>
        </p:spPr>
      </p:pic>
      <p:pic>
        <p:nvPicPr>
          <p:cNvPr id="9" name="Picture 8" descr="A person posing for the camera&#10;&#10;Description automatically generated">
            <a:extLst>
              <a:ext uri="{FF2B5EF4-FFF2-40B4-BE49-F238E27FC236}">
                <a16:creationId xmlns:a16="http://schemas.microsoft.com/office/drawing/2014/main" id="{7CFC1738-6F7B-E747-A5DD-DAD31CFE02F0}"/>
              </a:ext>
            </a:extLst>
          </p:cNvPr>
          <p:cNvPicPr>
            <a:picLocks noChangeAspect="1"/>
          </p:cNvPicPr>
          <p:nvPr/>
        </p:nvPicPr>
        <p:blipFill>
          <a:blip r:embed="rId4"/>
          <a:stretch>
            <a:fillRect/>
          </a:stretch>
        </p:blipFill>
        <p:spPr>
          <a:xfrm>
            <a:off x="597218" y="3911204"/>
            <a:ext cx="2789955" cy="1858305"/>
          </a:xfrm>
          <a:prstGeom prst="rect">
            <a:avLst/>
          </a:prstGeom>
        </p:spPr>
      </p:pic>
      <p:pic>
        <p:nvPicPr>
          <p:cNvPr id="11" name="Picture 10" descr="A person smiling for the camera&#10;&#10;Description automatically generated">
            <a:extLst>
              <a:ext uri="{FF2B5EF4-FFF2-40B4-BE49-F238E27FC236}">
                <a16:creationId xmlns:a16="http://schemas.microsoft.com/office/drawing/2014/main" id="{CEB4819C-F192-CE4B-AA66-E022BD76A2D3}"/>
              </a:ext>
            </a:extLst>
          </p:cNvPr>
          <p:cNvPicPr>
            <a:picLocks noChangeAspect="1"/>
          </p:cNvPicPr>
          <p:nvPr/>
        </p:nvPicPr>
        <p:blipFill>
          <a:blip r:embed="rId5"/>
          <a:stretch>
            <a:fillRect/>
          </a:stretch>
        </p:blipFill>
        <p:spPr>
          <a:xfrm>
            <a:off x="706516" y="183951"/>
            <a:ext cx="2792779" cy="2792779"/>
          </a:xfrm>
          <a:prstGeom prst="rect">
            <a:avLst/>
          </a:prstGeom>
        </p:spPr>
      </p:pic>
      <p:sp>
        <p:nvSpPr>
          <p:cNvPr id="12" name="TextBox 11">
            <a:extLst>
              <a:ext uri="{FF2B5EF4-FFF2-40B4-BE49-F238E27FC236}">
                <a16:creationId xmlns:a16="http://schemas.microsoft.com/office/drawing/2014/main" id="{8035A53B-4629-714A-A06F-8A783E7A3E4F}"/>
              </a:ext>
            </a:extLst>
          </p:cNvPr>
          <p:cNvSpPr txBox="1"/>
          <p:nvPr/>
        </p:nvSpPr>
        <p:spPr>
          <a:xfrm>
            <a:off x="1107617" y="2976730"/>
            <a:ext cx="2100404" cy="646331"/>
          </a:xfrm>
          <a:prstGeom prst="rect">
            <a:avLst/>
          </a:prstGeom>
          <a:noFill/>
        </p:spPr>
        <p:txBody>
          <a:bodyPr wrap="square" rtlCol="0">
            <a:spAutoFit/>
          </a:bodyPr>
          <a:lstStyle/>
          <a:p>
            <a:r>
              <a:rPr lang="en-US" dirty="0">
                <a:latin typeface="Corbel" panose="020B0503020204020204" pitchFamily="34" charset="0"/>
              </a:rPr>
              <a:t>Richard Branson- Virgin Empire</a:t>
            </a:r>
          </a:p>
        </p:txBody>
      </p:sp>
      <p:sp>
        <p:nvSpPr>
          <p:cNvPr id="13" name="TextBox 12">
            <a:extLst>
              <a:ext uri="{FF2B5EF4-FFF2-40B4-BE49-F238E27FC236}">
                <a16:creationId xmlns:a16="http://schemas.microsoft.com/office/drawing/2014/main" id="{BA90D472-484D-A34F-857F-D6A3C8444324}"/>
              </a:ext>
            </a:extLst>
          </p:cNvPr>
          <p:cNvSpPr txBox="1"/>
          <p:nvPr/>
        </p:nvSpPr>
        <p:spPr>
          <a:xfrm>
            <a:off x="8216020" y="2607398"/>
            <a:ext cx="2344848" cy="369332"/>
          </a:xfrm>
          <a:prstGeom prst="rect">
            <a:avLst/>
          </a:prstGeom>
          <a:noFill/>
        </p:spPr>
        <p:txBody>
          <a:bodyPr wrap="square" rtlCol="0">
            <a:spAutoFit/>
          </a:bodyPr>
          <a:lstStyle/>
          <a:p>
            <a:r>
              <a:rPr lang="en-US" dirty="0">
                <a:latin typeface="Corbel" panose="020B0503020204020204" pitchFamily="34" charset="0"/>
              </a:rPr>
              <a:t>Cher Wang- HTC</a:t>
            </a:r>
          </a:p>
        </p:txBody>
      </p:sp>
      <p:sp>
        <p:nvSpPr>
          <p:cNvPr id="14" name="TextBox 13">
            <a:extLst>
              <a:ext uri="{FF2B5EF4-FFF2-40B4-BE49-F238E27FC236}">
                <a16:creationId xmlns:a16="http://schemas.microsoft.com/office/drawing/2014/main" id="{149A086B-642D-564D-9C01-990A13EE6CD3}"/>
              </a:ext>
            </a:extLst>
          </p:cNvPr>
          <p:cNvSpPr txBox="1"/>
          <p:nvPr/>
        </p:nvSpPr>
        <p:spPr>
          <a:xfrm>
            <a:off x="8988874" y="4976527"/>
            <a:ext cx="1475715" cy="646331"/>
          </a:xfrm>
          <a:prstGeom prst="rect">
            <a:avLst/>
          </a:prstGeom>
          <a:noFill/>
        </p:spPr>
        <p:txBody>
          <a:bodyPr wrap="square" rtlCol="0">
            <a:spAutoFit/>
          </a:bodyPr>
          <a:lstStyle/>
          <a:p>
            <a:r>
              <a:rPr lang="en-US" dirty="0">
                <a:latin typeface="Corbel" panose="020B0503020204020204" pitchFamily="34" charset="0"/>
              </a:rPr>
              <a:t>Jeff </a:t>
            </a:r>
            <a:r>
              <a:rPr lang="en-US" dirty="0" err="1">
                <a:latin typeface="Corbel" panose="020B0503020204020204" pitchFamily="34" charset="0"/>
              </a:rPr>
              <a:t>Bezoz</a:t>
            </a:r>
            <a:r>
              <a:rPr lang="en-US" dirty="0">
                <a:latin typeface="Corbel" panose="020B0503020204020204" pitchFamily="34" charset="0"/>
              </a:rPr>
              <a:t>- Amazon</a:t>
            </a:r>
          </a:p>
        </p:txBody>
      </p:sp>
      <p:sp>
        <p:nvSpPr>
          <p:cNvPr id="15" name="TextBox 14">
            <a:extLst>
              <a:ext uri="{FF2B5EF4-FFF2-40B4-BE49-F238E27FC236}">
                <a16:creationId xmlns:a16="http://schemas.microsoft.com/office/drawing/2014/main" id="{1BCD1CBD-3C8C-BB47-A02C-51D869DB745C}"/>
              </a:ext>
            </a:extLst>
          </p:cNvPr>
          <p:cNvSpPr txBox="1"/>
          <p:nvPr/>
        </p:nvSpPr>
        <p:spPr>
          <a:xfrm>
            <a:off x="1281196" y="5788500"/>
            <a:ext cx="2218099" cy="646331"/>
          </a:xfrm>
          <a:prstGeom prst="rect">
            <a:avLst/>
          </a:prstGeom>
          <a:noFill/>
        </p:spPr>
        <p:txBody>
          <a:bodyPr wrap="square" rtlCol="0">
            <a:spAutoFit/>
          </a:bodyPr>
          <a:lstStyle/>
          <a:p>
            <a:r>
              <a:rPr lang="en-US" dirty="0">
                <a:latin typeface="Corbel" panose="020B0503020204020204" pitchFamily="34" charset="0"/>
              </a:rPr>
              <a:t>Mark Zuckerberg- Facebook</a:t>
            </a:r>
          </a:p>
        </p:txBody>
      </p:sp>
      <p:pic>
        <p:nvPicPr>
          <p:cNvPr id="17" name="Picture 16" descr="A person wearing a suit and tie&#10;&#10;Description automatically generated">
            <a:extLst>
              <a:ext uri="{FF2B5EF4-FFF2-40B4-BE49-F238E27FC236}">
                <a16:creationId xmlns:a16="http://schemas.microsoft.com/office/drawing/2014/main" id="{E249F1E7-3D3F-C647-BB2F-9658A8ACDDB5}"/>
              </a:ext>
            </a:extLst>
          </p:cNvPr>
          <p:cNvPicPr>
            <a:picLocks noChangeAspect="1"/>
          </p:cNvPicPr>
          <p:nvPr/>
        </p:nvPicPr>
        <p:blipFill>
          <a:blip r:embed="rId6"/>
          <a:stretch>
            <a:fillRect/>
          </a:stretch>
        </p:blipFill>
        <p:spPr>
          <a:xfrm>
            <a:off x="4407977" y="785493"/>
            <a:ext cx="2519971" cy="3004436"/>
          </a:xfrm>
          <a:prstGeom prst="rect">
            <a:avLst/>
          </a:prstGeom>
        </p:spPr>
      </p:pic>
      <p:sp>
        <p:nvSpPr>
          <p:cNvPr id="18" name="TextBox 17">
            <a:extLst>
              <a:ext uri="{FF2B5EF4-FFF2-40B4-BE49-F238E27FC236}">
                <a16:creationId xmlns:a16="http://schemas.microsoft.com/office/drawing/2014/main" id="{0F8B2E52-A7CB-F440-A1C6-9A3912C3CC7F}"/>
              </a:ext>
            </a:extLst>
          </p:cNvPr>
          <p:cNvSpPr txBox="1"/>
          <p:nvPr/>
        </p:nvSpPr>
        <p:spPr>
          <a:xfrm>
            <a:off x="4843378" y="3810777"/>
            <a:ext cx="2016874" cy="369332"/>
          </a:xfrm>
          <a:prstGeom prst="rect">
            <a:avLst/>
          </a:prstGeom>
          <a:noFill/>
        </p:spPr>
        <p:txBody>
          <a:bodyPr wrap="square" rtlCol="0">
            <a:spAutoFit/>
          </a:bodyPr>
          <a:lstStyle/>
          <a:p>
            <a:r>
              <a:rPr lang="en-US" dirty="0">
                <a:latin typeface="Corbel" panose="020B0503020204020204" pitchFamily="34" charset="0"/>
              </a:rPr>
              <a:t>Elon Musk- Tesla</a:t>
            </a:r>
          </a:p>
        </p:txBody>
      </p:sp>
      <p:pic>
        <p:nvPicPr>
          <p:cNvPr id="20" name="Picture 19" descr="A person posing for the camera&#10;&#10;Description automatically generated">
            <a:extLst>
              <a:ext uri="{FF2B5EF4-FFF2-40B4-BE49-F238E27FC236}">
                <a16:creationId xmlns:a16="http://schemas.microsoft.com/office/drawing/2014/main" id="{6645E056-E229-E14B-8D82-A4A8E0607196}"/>
              </a:ext>
            </a:extLst>
          </p:cNvPr>
          <p:cNvPicPr>
            <a:picLocks noChangeAspect="1"/>
          </p:cNvPicPr>
          <p:nvPr/>
        </p:nvPicPr>
        <p:blipFill>
          <a:blip r:embed="rId7"/>
          <a:stretch>
            <a:fillRect/>
          </a:stretch>
        </p:blipFill>
        <p:spPr>
          <a:xfrm>
            <a:off x="4223891" y="4200957"/>
            <a:ext cx="3508565" cy="2105139"/>
          </a:xfrm>
          <a:prstGeom prst="rect">
            <a:avLst/>
          </a:prstGeom>
        </p:spPr>
      </p:pic>
      <p:sp>
        <p:nvSpPr>
          <p:cNvPr id="21" name="TextBox 20">
            <a:extLst>
              <a:ext uri="{FF2B5EF4-FFF2-40B4-BE49-F238E27FC236}">
                <a16:creationId xmlns:a16="http://schemas.microsoft.com/office/drawing/2014/main" id="{06076269-B479-5845-B631-B724F23EAFD2}"/>
              </a:ext>
            </a:extLst>
          </p:cNvPr>
          <p:cNvSpPr txBox="1"/>
          <p:nvPr/>
        </p:nvSpPr>
        <p:spPr>
          <a:xfrm>
            <a:off x="4644428" y="6434831"/>
            <a:ext cx="2788467" cy="369332"/>
          </a:xfrm>
          <a:prstGeom prst="rect">
            <a:avLst/>
          </a:prstGeom>
          <a:noFill/>
        </p:spPr>
        <p:txBody>
          <a:bodyPr wrap="square" rtlCol="0">
            <a:spAutoFit/>
          </a:bodyPr>
          <a:lstStyle/>
          <a:p>
            <a:r>
              <a:rPr lang="en-US" dirty="0">
                <a:latin typeface="Corbel" panose="020B0503020204020204" pitchFamily="34" charset="0"/>
              </a:rPr>
              <a:t>Denise Coates- bet365</a:t>
            </a:r>
          </a:p>
        </p:txBody>
      </p:sp>
    </p:spTree>
    <p:extLst>
      <p:ext uri="{BB962C8B-B14F-4D97-AF65-F5344CB8AC3E}">
        <p14:creationId xmlns:p14="http://schemas.microsoft.com/office/powerpoint/2010/main" val="70196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dissolv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dissolve">
                                      <p:cBhvr>
                                        <p:cTn id="23" dur="500"/>
                                        <p:tgtEl>
                                          <p:spTgt spid="5"/>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dissolv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dissolve">
                                      <p:cBhvr>
                                        <p:cTn id="31" dur="500"/>
                                        <p:tgtEl>
                                          <p:spTgt spid="9"/>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dissolv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dissolve">
                                      <p:cBhvr>
                                        <p:cTn id="39" dur="500"/>
                                        <p:tgtEl>
                                          <p:spTgt spid="17"/>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dissolve">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dissolve">
                                      <p:cBhvr>
                                        <p:cTn id="47" dur="500"/>
                                        <p:tgtEl>
                                          <p:spTgt spid="20"/>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dissolve">
                                      <p:cBhvr>
                                        <p:cTn id="5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8"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5894D-322E-5C6E-A73C-60D64D4457CE}"/>
              </a:ext>
            </a:extLst>
          </p:cNvPr>
          <p:cNvSpPr>
            <a:spLocks noGrp="1"/>
          </p:cNvSpPr>
          <p:nvPr>
            <p:ph type="title"/>
          </p:nvPr>
        </p:nvSpPr>
        <p:spPr/>
        <p:txBody>
          <a:bodyPr/>
          <a:lstStyle/>
          <a:p>
            <a:r>
              <a:rPr lang="en-US" dirty="0"/>
              <a:t>Identifying Entrepreneurs</a:t>
            </a:r>
          </a:p>
        </p:txBody>
      </p:sp>
      <p:pic>
        <p:nvPicPr>
          <p:cNvPr id="6" name="Picture 5" descr="A diagram of people with text and images&#10;&#10;Description automatically generated with medium confidence">
            <a:extLst>
              <a:ext uri="{FF2B5EF4-FFF2-40B4-BE49-F238E27FC236}">
                <a16:creationId xmlns:a16="http://schemas.microsoft.com/office/drawing/2014/main" id="{0AEC41DF-8DB9-7D63-DFEB-4E63143482CF}"/>
              </a:ext>
            </a:extLst>
          </p:cNvPr>
          <p:cNvPicPr>
            <a:picLocks noChangeAspect="1"/>
          </p:cNvPicPr>
          <p:nvPr/>
        </p:nvPicPr>
        <p:blipFill>
          <a:blip r:embed="rId2"/>
          <a:stretch>
            <a:fillRect/>
          </a:stretch>
        </p:blipFill>
        <p:spPr>
          <a:xfrm>
            <a:off x="314883" y="2351709"/>
            <a:ext cx="4543543" cy="3800054"/>
          </a:xfrm>
          <a:prstGeom prst="rect">
            <a:avLst/>
          </a:prstGeom>
        </p:spPr>
      </p:pic>
      <p:pic>
        <p:nvPicPr>
          <p:cNvPr id="9" name="Content Placeholder 8" descr="A close-up of a card&#10;&#10;Description automatically generated">
            <a:extLst>
              <a:ext uri="{FF2B5EF4-FFF2-40B4-BE49-F238E27FC236}">
                <a16:creationId xmlns:a16="http://schemas.microsoft.com/office/drawing/2014/main" id="{C84A7324-1F54-3E23-C8F0-B8F7B9AA00FC}"/>
              </a:ext>
            </a:extLst>
          </p:cNvPr>
          <p:cNvPicPr>
            <a:picLocks noGrp="1" noChangeAspect="1"/>
          </p:cNvPicPr>
          <p:nvPr>
            <p:ph idx="1"/>
          </p:nvPr>
        </p:nvPicPr>
        <p:blipFill>
          <a:blip r:embed="rId3"/>
          <a:stretch>
            <a:fillRect/>
          </a:stretch>
        </p:blipFill>
        <p:spPr>
          <a:xfrm>
            <a:off x="5973114" y="2433254"/>
            <a:ext cx="5732169" cy="3636963"/>
          </a:xfrm>
        </p:spPr>
      </p:pic>
    </p:spTree>
    <p:extLst>
      <p:ext uri="{BB962C8B-B14F-4D97-AF65-F5344CB8AC3E}">
        <p14:creationId xmlns:p14="http://schemas.microsoft.com/office/powerpoint/2010/main" val="1162895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093028F-A8F2-0440-B9A6-A94D8B9F24AE}"/>
              </a:ext>
            </a:extLst>
          </p:cNvPr>
          <p:cNvSpPr txBox="1"/>
          <p:nvPr/>
        </p:nvSpPr>
        <p:spPr>
          <a:xfrm>
            <a:off x="466343" y="623776"/>
            <a:ext cx="4193137" cy="525637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kern="1200" dirty="0">
                <a:latin typeface="Corbel" panose="020B0503020204020204" pitchFamily="34" charset="0"/>
                <a:ea typeface="+mj-ea"/>
                <a:cs typeface="+mj-cs"/>
              </a:rPr>
              <a:t>The Entrepreneurial Process</a:t>
            </a:r>
          </a:p>
        </p:txBody>
      </p:sp>
      <p:graphicFrame>
        <p:nvGraphicFramePr>
          <p:cNvPr id="4" name="Diagram 3">
            <a:extLst>
              <a:ext uri="{FF2B5EF4-FFF2-40B4-BE49-F238E27FC236}">
                <a16:creationId xmlns:a16="http://schemas.microsoft.com/office/drawing/2014/main" id="{41519DCE-F573-F142-B17F-174EB804FE12}"/>
              </a:ext>
            </a:extLst>
          </p:cNvPr>
          <p:cNvGraphicFramePr/>
          <p:nvPr>
            <p:extLst>
              <p:ext uri="{D42A27DB-BD31-4B8C-83A1-F6EECF244321}">
                <p14:modId xmlns:p14="http://schemas.microsoft.com/office/powerpoint/2010/main" val="4063268461"/>
              </p:ext>
            </p:extLst>
          </p:nvPr>
        </p:nvGraphicFramePr>
        <p:xfrm>
          <a:off x="5166985" y="28384"/>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8" name="Straight Arrow Connector 7">
            <a:extLst>
              <a:ext uri="{FF2B5EF4-FFF2-40B4-BE49-F238E27FC236}">
                <a16:creationId xmlns:a16="http://schemas.microsoft.com/office/drawing/2014/main" id="{CD2C245A-C18F-8849-864A-3BDA39BD60C1}"/>
              </a:ext>
            </a:extLst>
          </p:cNvPr>
          <p:cNvCxnSpPr/>
          <p:nvPr/>
        </p:nvCxnSpPr>
        <p:spPr>
          <a:xfrm>
            <a:off x="7286324" y="1280160"/>
            <a:ext cx="0" cy="231006"/>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7015091-CBDD-B443-A646-0F695FC484E0}"/>
              </a:ext>
            </a:extLst>
          </p:cNvPr>
          <p:cNvCxnSpPr/>
          <p:nvPr/>
        </p:nvCxnSpPr>
        <p:spPr>
          <a:xfrm>
            <a:off x="7286324" y="2520215"/>
            <a:ext cx="0" cy="231006"/>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3EB036A-772D-5644-AD6E-A98F99510721}"/>
              </a:ext>
            </a:extLst>
          </p:cNvPr>
          <p:cNvCxnSpPr/>
          <p:nvPr/>
        </p:nvCxnSpPr>
        <p:spPr>
          <a:xfrm>
            <a:off x="7286324" y="3761874"/>
            <a:ext cx="0" cy="231006"/>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16DCD54-BC58-4540-8EE6-7BA96CB41092}"/>
              </a:ext>
            </a:extLst>
          </p:cNvPr>
          <p:cNvCxnSpPr/>
          <p:nvPr/>
        </p:nvCxnSpPr>
        <p:spPr>
          <a:xfrm>
            <a:off x="7276699" y="4955406"/>
            <a:ext cx="0" cy="231006"/>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BA99B8E4-189F-7E4A-BAEC-C61F67646D5E}"/>
              </a:ext>
            </a:extLst>
          </p:cNvPr>
          <p:cNvCxnSpPr/>
          <p:nvPr/>
        </p:nvCxnSpPr>
        <p:spPr>
          <a:xfrm flipV="1">
            <a:off x="9481351" y="1349406"/>
            <a:ext cx="0" cy="2643474"/>
          </a:xfrm>
          <a:prstGeom prst="straightConnector1">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7E82B7A-3B12-E144-8025-5C4F52B02F39}"/>
              </a:ext>
            </a:extLst>
          </p:cNvPr>
          <p:cNvCxnSpPr/>
          <p:nvPr/>
        </p:nvCxnSpPr>
        <p:spPr>
          <a:xfrm flipV="1">
            <a:off x="10281820" y="2542938"/>
            <a:ext cx="0" cy="2643474"/>
          </a:xfrm>
          <a:prstGeom prst="straightConnector1">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E412EA0-99D3-FC4D-9EB5-8BAC2B0067FF}"/>
              </a:ext>
            </a:extLst>
          </p:cNvPr>
          <p:cNvCxnSpPr>
            <a:cxnSpLocks/>
          </p:cNvCxnSpPr>
          <p:nvPr/>
        </p:nvCxnSpPr>
        <p:spPr>
          <a:xfrm flipV="1">
            <a:off x="9164713" y="1349406"/>
            <a:ext cx="0" cy="3885093"/>
          </a:xfrm>
          <a:prstGeom prst="straightConnector1">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1F1D31E-945D-A747-AB07-41FF1E88A3CA}"/>
              </a:ext>
            </a:extLst>
          </p:cNvPr>
          <p:cNvCxnSpPr>
            <a:cxnSpLocks/>
          </p:cNvCxnSpPr>
          <p:nvPr/>
        </p:nvCxnSpPr>
        <p:spPr>
          <a:xfrm flipV="1">
            <a:off x="9988857" y="1349406"/>
            <a:ext cx="0" cy="1401816"/>
          </a:xfrm>
          <a:prstGeom prst="straightConnector1">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85F9E19-8210-8346-B4C4-4971B023B21F}"/>
              </a:ext>
            </a:extLst>
          </p:cNvPr>
          <p:cNvCxnSpPr>
            <a:cxnSpLocks/>
          </p:cNvCxnSpPr>
          <p:nvPr/>
        </p:nvCxnSpPr>
        <p:spPr>
          <a:xfrm>
            <a:off x="11158467" y="1280160"/>
            <a:ext cx="0" cy="1471061"/>
          </a:xfrm>
          <a:prstGeom prst="straightConnector1">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AB3CEB9-DD8B-AD42-AC9E-2A1CBACD5376}"/>
              </a:ext>
            </a:extLst>
          </p:cNvPr>
          <p:cNvSpPr txBox="1"/>
          <p:nvPr/>
        </p:nvSpPr>
        <p:spPr>
          <a:xfrm>
            <a:off x="111236" y="6234224"/>
            <a:ext cx="1990844" cy="408623"/>
          </a:xfrm>
          <a:prstGeom prst="flowChartAlternateProcess">
            <a:avLst/>
          </a:prstGeom>
          <a:solidFill>
            <a:schemeClr val="tx1">
              <a:lumMod val="65000"/>
              <a:lumOff val="35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solidFill>
                  <a:schemeClr val="bg1"/>
                </a:solidFill>
              </a:rPr>
              <a:t>Human Capital</a:t>
            </a:r>
          </a:p>
        </p:txBody>
      </p:sp>
      <p:sp>
        <p:nvSpPr>
          <p:cNvPr id="21" name="TextBox 20">
            <a:extLst>
              <a:ext uri="{FF2B5EF4-FFF2-40B4-BE49-F238E27FC236}">
                <a16:creationId xmlns:a16="http://schemas.microsoft.com/office/drawing/2014/main" id="{BC759220-6CB3-D94F-86A1-E2560F79A36D}"/>
              </a:ext>
            </a:extLst>
          </p:cNvPr>
          <p:cNvSpPr txBox="1"/>
          <p:nvPr/>
        </p:nvSpPr>
        <p:spPr>
          <a:xfrm>
            <a:off x="2263452" y="6234224"/>
            <a:ext cx="2285171" cy="408623"/>
          </a:xfrm>
          <a:prstGeom prst="flowChartAlternateProcess">
            <a:avLst/>
          </a:prstGeom>
          <a:solidFill>
            <a:schemeClr val="tx1">
              <a:lumMod val="65000"/>
              <a:lumOff val="35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solidFill>
                  <a:schemeClr val="bg1"/>
                </a:solidFill>
              </a:rPr>
              <a:t>Emotional Support</a:t>
            </a:r>
          </a:p>
        </p:txBody>
      </p:sp>
      <p:sp>
        <p:nvSpPr>
          <p:cNvPr id="22" name="TextBox 21">
            <a:extLst>
              <a:ext uri="{FF2B5EF4-FFF2-40B4-BE49-F238E27FC236}">
                <a16:creationId xmlns:a16="http://schemas.microsoft.com/office/drawing/2014/main" id="{55BE67A4-E3A9-7F4E-AD1C-471C27168180}"/>
              </a:ext>
            </a:extLst>
          </p:cNvPr>
          <p:cNvSpPr txBox="1"/>
          <p:nvPr/>
        </p:nvSpPr>
        <p:spPr>
          <a:xfrm>
            <a:off x="4724104" y="6256433"/>
            <a:ext cx="2285171" cy="408623"/>
          </a:xfrm>
          <a:prstGeom prst="flowChartAlternateProcess">
            <a:avLst/>
          </a:prstGeom>
          <a:solidFill>
            <a:schemeClr val="tx1">
              <a:lumMod val="65000"/>
              <a:lumOff val="35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solidFill>
                  <a:schemeClr val="bg1"/>
                </a:solidFill>
              </a:rPr>
              <a:t>Expert Knowledge</a:t>
            </a:r>
          </a:p>
        </p:txBody>
      </p:sp>
      <p:sp>
        <p:nvSpPr>
          <p:cNvPr id="23" name="TextBox 22">
            <a:extLst>
              <a:ext uri="{FF2B5EF4-FFF2-40B4-BE49-F238E27FC236}">
                <a16:creationId xmlns:a16="http://schemas.microsoft.com/office/drawing/2014/main" id="{1C895292-60FC-9E46-9795-B5A00186572B}"/>
              </a:ext>
            </a:extLst>
          </p:cNvPr>
          <p:cNvSpPr txBox="1"/>
          <p:nvPr/>
        </p:nvSpPr>
        <p:spPr>
          <a:xfrm>
            <a:off x="8606997" y="6234224"/>
            <a:ext cx="2319131" cy="408623"/>
          </a:xfrm>
          <a:prstGeom prst="flowChartAlternateProcess">
            <a:avLst/>
          </a:prstGeom>
          <a:solidFill>
            <a:schemeClr val="tx1">
              <a:lumMod val="65000"/>
              <a:lumOff val="35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solidFill>
                  <a:schemeClr val="bg1"/>
                </a:solidFill>
              </a:rPr>
              <a:t>Ideas &amp; Feedback</a:t>
            </a:r>
          </a:p>
        </p:txBody>
      </p:sp>
      <p:sp>
        <p:nvSpPr>
          <p:cNvPr id="24" name="TextBox 23">
            <a:extLst>
              <a:ext uri="{FF2B5EF4-FFF2-40B4-BE49-F238E27FC236}">
                <a16:creationId xmlns:a16="http://schemas.microsoft.com/office/drawing/2014/main" id="{7E52EB55-A078-744F-A838-8CE268CAEB43}"/>
              </a:ext>
            </a:extLst>
          </p:cNvPr>
          <p:cNvSpPr txBox="1"/>
          <p:nvPr/>
        </p:nvSpPr>
        <p:spPr>
          <a:xfrm>
            <a:off x="7164729" y="6234224"/>
            <a:ext cx="1286814" cy="408623"/>
          </a:xfrm>
          <a:prstGeom prst="flowChartAlternateProcess">
            <a:avLst/>
          </a:prstGeom>
          <a:solidFill>
            <a:schemeClr val="tx1">
              <a:lumMod val="65000"/>
              <a:lumOff val="35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solidFill>
                  <a:schemeClr val="bg1"/>
                </a:solidFill>
              </a:rPr>
              <a:t>Networks</a:t>
            </a:r>
          </a:p>
        </p:txBody>
      </p:sp>
      <p:sp>
        <p:nvSpPr>
          <p:cNvPr id="25" name="TextBox 24">
            <a:extLst>
              <a:ext uri="{FF2B5EF4-FFF2-40B4-BE49-F238E27FC236}">
                <a16:creationId xmlns:a16="http://schemas.microsoft.com/office/drawing/2014/main" id="{5C672AEC-6FA8-0549-B2EC-88FC3EC299B4}"/>
              </a:ext>
            </a:extLst>
          </p:cNvPr>
          <p:cNvSpPr txBox="1"/>
          <p:nvPr/>
        </p:nvSpPr>
        <p:spPr>
          <a:xfrm>
            <a:off x="11030668" y="6234224"/>
            <a:ext cx="1161332" cy="408623"/>
          </a:xfrm>
          <a:prstGeom prst="flowChartAlternateProcess">
            <a:avLst/>
          </a:prstGeom>
          <a:solidFill>
            <a:schemeClr val="tx1">
              <a:lumMod val="65000"/>
              <a:lumOff val="35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solidFill>
                  <a:schemeClr val="bg1"/>
                </a:solidFill>
              </a:rPr>
              <a:t>Funding</a:t>
            </a:r>
          </a:p>
        </p:txBody>
      </p:sp>
    </p:spTree>
    <p:extLst>
      <p:ext uri="{BB962C8B-B14F-4D97-AF65-F5344CB8AC3E}">
        <p14:creationId xmlns:p14="http://schemas.microsoft.com/office/powerpoint/2010/main" val="414985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37"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900" decel="100000" fill="hold"/>
                                        <p:tgtEl>
                                          <p:spTgt spid="15"/>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7" presetClass="entr" presetSubtype="0" fill="hold" grpId="0" nodeType="click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anim calcmode="lin" valueType="num">
                                      <p:cBhvr>
                                        <p:cTn id="41" dur="1000" fill="hold"/>
                                        <p:tgtEl>
                                          <p:spTgt spid="21"/>
                                        </p:tgtEl>
                                        <p:attrNameLst>
                                          <p:attrName>ppt_x</p:attrName>
                                        </p:attrNameLst>
                                      </p:cBhvr>
                                      <p:tavLst>
                                        <p:tav tm="0">
                                          <p:val>
                                            <p:strVal val="#ppt_x"/>
                                          </p:val>
                                        </p:tav>
                                        <p:tav tm="100000">
                                          <p:val>
                                            <p:strVal val="#ppt_x"/>
                                          </p:val>
                                        </p:tav>
                                      </p:tavLst>
                                    </p:anim>
                                    <p:anim calcmode="lin" valueType="num">
                                      <p:cBhvr>
                                        <p:cTn id="42" dur="900" decel="100000" fill="hold"/>
                                        <p:tgtEl>
                                          <p:spTgt spid="21"/>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37" presetClass="entr" presetSubtype="0"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1000"/>
                                        <p:tgtEl>
                                          <p:spTgt spid="22"/>
                                        </p:tgtEl>
                                      </p:cBhvr>
                                    </p:animEffect>
                                    <p:anim calcmode="lin" valueType="num">
                                      <p:cBhvr>
                                        <p:cTn id="49" dur="1000" fill="hold"/>
                                        <p:tgtEl>
                                          <p:spTgt spid="22"/>
                                        </p:tgtEl>
                                        <p:attrNameLst>
                                          <p:attrName>ppt_x</p:attrName>
                                        </p:attrNameLst>
                                      </p:cBhvr>
                                      <p:tavLst>
                                        <p:tav tm="0">
                                          <p:val>
                                            <p:strVal val="#ppt_x"/>
                                          </p:val>
                                        </p:tav>
                                        <p:tav tm="100000">
                                          <p:val>
                                            <p:strVal val="#ppt_x"/>
                                          </p:val>
                                        </p:tav>
                                      </p:tavLst>
                                    </p:anim>
                                    <p:anim calcmode="lin" valueType="num">
                                      <p:cBhvr>
                                        <p:cTn id="50" dur="900" decel="100000" fill="hold"/>
                                        <p:tgtEl>
                                          <p:spTgt spid="22"/>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37" presetClass="entr" presetSubtype="0"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1000"/>
                                        <p:tgtEl>
                                          <p:spTgt spid="24"/>
                                        </p:tgtEl>
                                      </p:cBhvr>
                                    </p:animEffect>
                                    <p:anim calcmode="lin" valueType="num">
                                      <p:cBhvr>
                                        <p:cTn id="57" dur="1000" fill="hold"/>
                                        <p:tgtEl>
                                          <p:spTgt spid="24"/>
                                        </p:tgtEl>
                                        <p:attrNameLst>
                                          <p:attrName>ppt_x</p:attrName>
                                        </p:attrNameLst>
                                      </p:cBhvr>
                                      <p:tavLst>
                                        <p:tav tm="0">
                                          <p:val>
                                            <p:strVal val="#ppt_x"/>
                                          </p:val>
                                        </p:tav>
                                        <p:tav tm="100000">
                                          <p:val>
                                            <p:strVal val="#ppt_x"/>
                                          </p:val>
                                        </p:tav>
                                      </p:tavLst>
                                    </p:anim>
                                    <p:anim calcmode="lin" valueType="num">
                                      <p:cBhvr>
                                        <p:cTn id="58" dur="900" decel="100000" fill="hold"/>
                                        <p:tgtEl>
                                          <p:spTgt spid="24"/>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37" presetClass="entr" presetSubtype="0"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1000"/>
                                        <p:tgtEl>
                                          <p:spTgt spid="23"/>
                                        </p:tgtEl>
                                      </p:cBhvr>
                                    </p:animEffect>
                                    <p:anim calcmode="lin" valueType="num">
                                      <p:cBhvr>
                                        <p:cTn id="65" dur="1000" fill="hold"/>
                                        <p:tgtEl>
                                          <p:spTgt spid="23"/>
                                        </p:tgtEl>
                                        <p:attrNameLst>
                                          <p:attrName>ppt_x</p:attrName>
                                        </p:attrNameLst>
                                      </p:cBhvr>
                                      <p:tavLst>
                                        <p:tav tm="0">
                                          <p:val>
                                            <p:strVal val="#ppt_x"/>
                                          </p:val>
                                        </p:tav>
                                        <p:tav tm="100000">
                                          <p:val>
                                            <p:strVal val="#ppt_x"/>
                                          </p:val>
                                        </p:tav>
                                      </p:tavLst>
                                    </p:anim>
                                    <p:anim calcmode="lin" valueType="num">
                                      <p:cBhvr>
                                        <p:cTn id="66" dur="900" decel="100000" fill="hold"/>
                                        <p:tgtEl>
                                          <p:spTgt spid="23"/>
                                        </p:tgtEl>
                                        <p:attrNameLst>
                                          <p:attrName>ppt_y</p:attrName>
                                        </p:attrNameLst>
                                      </p:cBhvr>
                                      <p:tavLst>
                                        <p:tav tm="0">
                                          <p:val>
                                            <p:strVal val="#ppt_y+1"/>
                                          </p:val>
                                        </p:tav>
                                        <p:tav tm="100000">
                                          <p:val>
                                            <p:strVal val="#ppt_y-.03"/>
                                          </p:val>
                                        </p:tav>
                                      </p:tavLst>
                                    </p:anim>
                                    <p:anim calcmode="lin" valueType="num">
                                      <p:cBhvr>
                                        <p:cTn id="67"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37" presetClass="entr" presetSubtype="0"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1000"/>
                                        <p:tgtEl>
                                          <p:spTgt spid="25"/>
                                        </p:tgtEl>
                                      </p:cBhvr>
                                    </p:animEffect>
                                    <p:anim calcmode="lin" valueType="num">
                                      <p:cBhvr>
                                        <p:cTn id="73" dur="1000" fill="hold"/>
                                        <p:tgtEl>
                                          <p:spTgt spid="25"/>
                                        </p:tgtEl>
                                        <p:attrNameLst>
                                          <p:attrName>ppt_x</p:attrName>
                                        </p:attrNameLst>
                                      </p:cBhvr>
                                      <p:tavLst>
                                        <p:tav tm="0">
                                          <p:val>
                                            <p:strVal val="#ppt_x"/>
                                          </p:val>
                                        </p:tav>
                                        <p:tav tm="100000">
                                          <p:val>
                                            <p:strVal val="#ppt_x"/>
                                          </p:val>
                                        </p:tav>
                                      </p:tavLst>
                                    </p:anim>
                                    <p:anim calcmode="lin" valueType="num">
                                      <p:cBhvr>
                                        <p:cTn id="74" dur="900" decel="100000" fill="hold"/>
                                        <p:tgtEl>
                                          <p:spTgt spid="25"/>
                                        </p:tgtEl>
                                        <p:attrNameLst>
                                          <p:attrName>ppt_y</p:attrName>
                                        </p:attrNameLst>
                                      </p:cBhvr>
                                      <p:tavLst>
                                        <p:tav tm="0">
                                          <p:val>
                                            <p:strVal val="#ppt_y+1"/>
                                          </p:val>
                                        </p:tav>
                                        <p:tav tm="100000">
                                          <p:val>
                                            <p:strVal val="#ppt_y-.03"/>
                                          </p:val>
                                        </p:tav>
                                      </p:tavLst>
                                    </p:anim>
                                    <p:anim calcmode="lin" valueType="num">
                                      <p:cBhvr>
                                        <p:cTn id="75"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animBg="1"/>
      <p:bldP spid="22" grpId="0" animBg="1"/>
      <p:bldP spid="23" grpId="0" animBg="1"/>
      <p:bldP spid="24" grpId="0"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4183CF4-0E6B-C243-B187-121FF3DAD067}"/>
              </a:ext>
            </a:extLst>
          </p:cNvPr>
          <p:cNvSpPr txBox="1"/>
          <p:nvPr/>
        </p:nvSpPr>
        <p:spPr>
          <a:xfrm>
            <a:off x="810000" y="447188"/>
            <a:ext cx="10571998" cy="970450"/>
          </a:xfrm>
          <a:prstGeom prst="rect">
            <a:avLst/>
          </a:prstGeom>
        </p:spPr>
        <p:txBody>
          <a:bodyPr vert="horz" lIns="91440" tIns="45720" rIns="91440" bIns="45720" rtlCol="0" anchor="b">
            <a:normAutofit/>
          </a:bodyPr>
          <a:lstStyle/>
          <a:p>
            <a:pPr>
              <a:spcBef>
                <a:spcPct val="0"/>
              </a:spcBef>
              <a:spcAft>
                <a:spcPts val="600"/>
              </a:spcAft>
            </a:pPr>
            <a:r>
              <a:rPr lang="en-US" sz="4000" b="1">
                <a:solidFill>
                  <a:srgbClr val="FEFEFE"/>
                </a:solidFill>
                <a:latin typeface="+mj-lt"/>
                <a:ea typeface="+mj-ea"/>
                <a:cs typeface="+mj-cs"/>
              </a:rPr>
              <a:t>Entrepreneurial Traits</a:t>
            </a:r>
          </a:p>
        </p:txBody>
      </p:sp>
      <p:pic>
        <p:nvPicPr>
          <p:cNvPr id="10" name="Graphic 9" descr="Head with Gears">
            <a:extLst>
              <a:ext uri="{FF2B5EF4-FFF2-40B4-BE49-F238E27FC236}">
                <a16:creationId xmlns:a16="http://schemas.microsoft.com/office/drawing/2014/main" id="{45FFC8E2-D251-49A9-91F9-6A139E952B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66138" y="2814638"/>
            <a:ext cx="2913062" cy="2913062"/>
          </a:xfrm>
          <a:prstGeom prst="roundRect">
            <a:avLst>
              <a:gd name="adj" fmla="val 3876"/>
            </a:avLst>
          </a:prstGeom>
          <a:ln>
            <a:solidFill>
              <a:schemeClr val="accent1"/>
            </a:solidFill>
          </a:ln>
          <a:effectLst/>
        </p:spPr>
      </p:pic>
      <p:graphicFrame>
        <p:nvGraphicFramePr>
          <p:cNvPr id="42" name="TextBox 5">
            <a:extLst>
              <a:ext uri="{FF2B5EF4-FFF2-40B4-BE49-F238E27FC236}">
                <a16:creationId xmlns:a16="http://schemas.microsoft.com/office/drawing/2014/main" id="{A49BDE7C-9AB6-4E4A-BCE1-EAAF381558F7}"/>
              </a:ext>
            </a:extLst>
          </p:cNvPr>
          <p:cNvGraphicFramePr/>
          <p:nvPr>
            <p:extLst>
              <p:ext uri="{D42A27DB-BD31-4B8C-83A1-F6EECF244321}">
                <p14:modId xmlns:p14="http://schemas.microsoft.com/office/powerpoint/2010/main" val="3086507136"/>
              </p:ext>
            </p:extLst>
          </p:nvPr>
        </p:nvGraphicFramePr>
        <p:xfrm>
          <a:off x="818713" y="2413000"/>
          <a:ext cx="7199220" cy="3632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28833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EC036-BB1F-D10A-862F-5DC7DAA69091}"/>
              </a:ext>
            </a:extLst>
          </p:cNvPr>
          <p:cNvSpPr>
            <a:spLocks noGrp="1"/>
          </p:cNvSpPr>
          <p:nvPr>
            <p:ph type="title"/>
          </p:nvPr>
        </p:nvSpPr>
        <p:spPr>
          <a:xfrm>
            <a:off x="1130004" y="1226854"/>
            <a:ext cx="9136213" cy="739353"/>
          </a:xfrm>
        </p:spPr>
        <p:txBody>
          <a:bodyPr>
            <a:normAutofit/>
          </a:bodyPr>
          <a:lstStyle/>
          <a:p>
            <a:r>
              <a:rPr lang="en-US" dirty="0"/>
              <a:t>What is (International) Entrepreneurship?</a:t>
            </a:r>
          </a:p>
        </p:txBody>
      </p:sp>
      <p:pic>
        <p:nvPicPr>
          <p:cNvPr id="4" name="Picture 3" descr="Text&#10;&#10;Description automatically generated">
            <a:extLst>
              <a:ext uri="{FF2B5EF4-FFF2-40B4-BE49-F238E27FC236}">
                <a16:creationId xmlns:a16="http://schemas.microsoft.com/office/drawing/2014/main" id="{A2257D7E-7143-C9CD-D807-2A2297CBE288}"/>
              </a:ext>
            </a:extLst>
          </p:cNvPr>
          <p:cNvPicPr>
            <a:picLocks noChangeAspect="1"/>
          </p:cNvPicPr>
          <p:nvPr/>
        </p:nvPicPr>
        <p:blipFill>
          <a:blip r:embed="rId2"/>
          <a:stretch>
            <a:fillRect/>
          </a:stretch>
        </p:blipFill>
        <p:spPr>
          <a:xfrm>
            <a:off x="1130004" y="2332503"/>
            <a:ext cx="3687879" cy="2832473"/>
          </a:xfrm>
          <a:prstGeom prst="rect">
            <a:avLst/>
          </a:prstGeom>
        </p:spPr>
      </p:pic>
      <p:sp>
        <p:nvSpPr>
          <p:cNvPr id="5" name="Plus 4">
            <a:extLst>
              <a:ext uri="{FF2B5EF4-FFF2-40B4-BE49-F238E27FC236}">
                <a16:creationId xmlns:a16="http://schemas.microsoft.com/office/drawing/2014/main" id="{1F74100E-3CDA-C605-D047-7969B32CB33D}"/>
              </a:ext>
            </a:extLst>
          </p:cNvPr>
          <p:cNvSpPr/>
          <p:nvPr/>
        </p:nvSpPr>
        <p:spPr>
          <a:xfrm>
            <a:off x="5311250" y="3149921"/>
            <a:ext cx="898357" cy="957434"/>
          </a:xfrm>
          <a:prstGeom prst="mathPl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pic>
        <p:nvPicPr>
          <p:cNvPr id="6" name="Picture 5" descr="A picture containing object, light&#10;&#10;Description automatically generated">
            <a:extLst>
              <a:ext uri="{FF2B5EF4-FFF2-40B4-BE49-F238E27FC236}">
                <a16:creationId xmlns:a16="http://schemas.microsoft.com/office/drawing/2014/main" id="{2A9B9F9B-BDFA-7021-2A99-95F35D59CCEF}"/>
              </a:ext>
            </a:extLst>
          </p:cNvPr>
          <p:cNvPicPr>
            <a:picLocks noChangeAspect="1"/>
          </p:cNvPicPr>
          <p:nvPr/>
        </p:nvPicPr>
        <p:blipFill>
          <a:blip r:embed="rId3"/>
          <a:stretch>
            <a:fillRect/>
          </a:stretch>
        </p:blipFill>
        <p:spPr>
          <a:xfrm>
            <a:off x="6702975" y="2332502"/>
            <a:ext cx="5013000" cy="2832473"/>
          </a:xfrm>
          <a:prstGeom prst="rect">
            <a:avLst/>
          </a:prstGeom>
        </p:spPr>
      </p:pic>
      <p:sp>
        <p:nvSpPr>
          <p:cNvPr id="7" name="TextBox 6">
            <a:extLst>
              <a:ext uri="{FF2B5EF4-FFF2-40B4-BE49-F238E27FC236}">
                <a16:creationId xmlns:a16="http://schemas.microsoft.com/office/drawing/2014/main" id="{D54232C6-F490-0D28-CA43-8A9328A9B671}"/>
              </a:ext>
            </a:extLst>
          </p:cNvPr>
          <p:cNvSpPr txBox="1"/>
          <p:nvPr/>
        </p:nvSpPr>
        <p:spPr>
          <a:xfrm>
            <a:off x="2676698" y="5631146"/>
            <a:ext cx="7065818" cy="646331"/>
          </a:xfrm>
          <a:prstGeom prst="rect">
            <a:avLst/>
          </a:prstGeom>
          <a:noFill/>
        </p:spPr>
        <p:txBody>
          <a:bodyPr wrap="square" rtlCol="0">
            <a:spAutoFit/>
          </a:bodyPr>
          <a:lstStyle/>
          <a:p>
            <a:r>
              <a:rPr lang="en-US" dirty="0"/>
              <a:t>Entrepreneurs are people who do things themselves (not let other people do it) and do them in Innovative ways</a:t>
            </a:r>
          </a:p>
        </p:txBody>
      </p:sp>
    </p:spTree>
    <p:extLst>
      <p:ext uri="{BB962C8B-B14F-4D97-AF65-F5344CB8AC3E}">
        <p14:creationId xmlns:p14="http://schemas.microsoft.com/office/powerpoint/2010/main" val="11500949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DF98C-FCF2-4173-F37B-2E832BCF188A}"/>
              </a:ext>
            </a:extLst>
          </p:cNvPr>
          <p:cNvSpPr>
            <a:spLocks noGrp="1"/>
          </p:cNvSpPr>
          <p:nvPr>
            <p:ph type="title"/>
          </p:nvPr>
        </p:nvSpPr>
        <p:spPr>
          <a:xfrm>
            <a:off x="1089840" y="1010019"/>
            <a:ext cx="4412482" cy="1622321"/>
          </a:xfrm>
        </p:spPr>
        <p:txBody>
          <a:bodyPr vert="horz" lIns="91440" tIns="45720" rIns="91440" bIns="45720" rtlCol="0" anchor="ctr">
            <a:normAutofit/>
          </a:bodyPr>
          <a:lstStyle/>
          <a:p>
            <a:r>
              <a:rPr lang="en-US" sz="3600" dirty="0"/>
              <a:t>What do we mean by Innovation?</a:t>
            </a:r>
            <a:endParaRPr lang="en-US" sz="3400" kern="1200" dirty="0">
              <a:solidFill>
                <a:schemeClr val="tx1"/>
              </a:solidFill>
              <a:latin typeface="+mj-lt"/>
              <a:ea typeface="+mj-ea"/>
              <a:cs typeface="+mj-cs"/>
            </a:endParaRPr>
          </a:p>
        </p:txBody>
      </p:sp>
      <p:sp>
        <p:nvSpPr>
          <p:cNvPr id="8" name="Content Placeholder 7">
            <a:extLst>
              <a:ext uri="{FF2B5EF4-FFF2-40B4-BE49-F238E27FC236}">
                <a16:creationId xmlns:a16="http://schemas.microsoft.com/office/drawing/2014/main" id="{157A5FA4-45CE-707E-C789-CBE90BE51A09}"/>
              </a:ext>
            </a:extLst>
          </p:cNvPr>
          <p:cNvSpPr>
            <a:spLocks noGrp="1"/>
          </p:cNvSpPr>
          <p:nvPr>
            <p:ph idx="1"/>
          </p:nvPr>
        </p:nvSpPr>
        <p:spPr>
          <a:xfrm>
            <a:off x="1451108" y="1661160"/>
            <a:ext cx="4412482" cy="3785419"/>
          </a:xfrm>
        </p:spPr>
        <p:txBody>
          <a:bodyPr vert="horz" lIns="91440" tIns="45720" rIns="91440" bIns="45720"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Innovation is the re-combination of existing elements i.e. Resources, processes, knowledge, products, services, methods and so forth (Schumpeter, 1911)</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3" name="Picture 2" descr="A person wearing a suit and tie&#10;&#10;Description automatically generated">
            <a:extLst>
              <a:ext uri="{FF2B5EF4-FFF2-40B4-BE49-F238E27FC236}">
                <a16:creationId xmlns:a16="http://schemas.microsoft.com/office/drawing/2014/main" id="{B6EDFE3E-BAFB-0728-61B8-2CE0932EB1A8}"/>
              </a:ext>
            </a:extLst>
          </p:cNvPr>
          <p:cNvPicPr>
            <a:picLocks noChangeAspect="1"/>
          </p:cNvPicPr>
          <p:nvPr/>
        </p:nvPicPr>
        <p:blipFill>
          <a:blip r:embed="rId3"/>
          <a:stretch>
            <a:fillRect/>
          </a:stretch>
        </p:blipFill>
        <p:spPr>
          <a:xfrm>
            <a:off x="6888482" y="1057331"/>
            <a:ext cx="4213678" cy="4743338"/>
          </a:xfrm>
          <a:prstGeom prst="rect">
            <a:avLst/>
          </a:prstGeom>
        </p:spPr>
      </p:pic>
      <p:sp>
        <p:nvSpPr>
          <p:cNvPr id="5" name="Content Placeholder 2">
            <a:extLst>
              <a:ext uri="{FF2B5EF4-FFF2-40B4-BE49-F238E27FC236}">
                <a16:creationId xmlns:a16="http://schemas.microsoft.com/office/drawing/2014/main" id="{06347B66-8FEF-3D54-D752-113157D30516}"/>
              </a:ext>
            </a:extLst>
          </p:cNvPr>
          <p:cNvSpPr txBox="1">
            <a:spLocks/>
          </p:cNvSpPr>
          <p:nvPr/>
        </p:nvSpPr>
        <p:spPr>
          <a:xfrm>
            <a:off x="1089840" y="1814379"/>
            <a:ext cx="5627807" cy="3632200"/>
          </a:xfrm>
          <a:prstGeom prst="rect">
            <a:avLst/>
          </a:prstGeom>
          <a:effectLst>
            <a:outerShdw blurRad="50800" dir="14400000">
              <a:srgbClr val="000000">
                <a:alpha val="40000"/>
              </a:srgbClr>
            </a:outerShdw>
          </a:effectLst>
        </p:spPr>
        <p:txBody>
          <a:bodyPr vert="horz" lIns="0" tIns="0" rIns="0" bIns="0" rtlCol="0" anchor="ctr">
            <a:normAutofit/>
          </a:bodyPr>
          <a:lstStyle>
            <a:lvl1pPr marL="0" indent="0" algn="l" defTabSz="457200" rtl="0" eaLnBrk="1" latinLnBrk="0" hangingPunct="1">
              <a:spcBef>
                <a:spcPct val="20000"/>
              </a:spcBef>
              <a:spcAft>
                <a:spcPts val="600"/>
              </a:spcAft>
              <a:buClr>
                <a:srgbClr val="00B388"/>
              </a:buClr>
              <a:buFont typeface="Wingdings 2" charset="2"/>
              <a:buNone/>
              <a:defRPr sz="1800" b="0" i="0" kern="1200">
                <a:solidFill>
                  <a:schemeClr val="tx1"/>
                </a:solidFill>
                <a:latin typeface="Work Sans" charset="0"/>
                <a:ea typeface="Work Sans" charset="0"/>
                <a:cs typeface="Work Sans" charset="0"/>
              </a:defRPr>
            </a:lvl1pPr>
            <a:lvl2pPr marL="457200" indent="0" algn="l" defTabSz="457200" rtl="0" eaLnBrk="1" latinLnBrk="0" hangingPunct="1">
              <a:spcBef>
                <a:spcPct val="20000"/>
              </a:spcBef>
              <a:spcAft>
                <a:spcPts val="600"/>
              </a:spcAft>
              <a:buClr>
                <a:srgbClr val="00B388"/>
              </a:buClr>
              <a:buFont typeface="Wingdings 2" charset="2"/>
              <a:buNone/>
              <a:defRPr sz="1600" b="0" i="0" kern="1200">
                <a:solidFill>
                  <a:schemeClr val="tx1"/>
                </a:solidFill>
                <a:latin typeface="Work Sans" charset="0"/>
                <a:ea typeface="Work Sans" charset="0"/>
                <a:cs typeface="Work Sans" charset="0"/>
              </a:defRPr>
            </a:lvl2pPr>
            <a:lvl3pPr marL="914400" indent="0" algn="l" defTabSz="457200" rtl="0" eaLnBrk="1" latinLnBrk="0" hangingPunct="1">
              <a:spcBef>
                <a:spcPct val="20000"/>
              </a:spcBef>
              <a:spcAft>
                <a:spcPts val="600"/>
              </a:spcAft>
              <a:buClr>
                <a:srgbClr val="00B388"/>
              </a:buClr>
              <a:buFont typeface="Wingdings 2" charset="2"/>
              <a:buNone/>
              <a:defRPr sz="1400" b="0" i="0" kern="1200">
                <a:solidFill>
                  <a:schemeClr val="tx1"/>
                </a:solidFill>
                <a:latin typeface="Work Sans" charset="0"/>
                <a:ea typeface="Work Sans" charset="0"/>
                <a:cs typeface="Work Sans" charset="0"/>
              </a:defRPr>
            </a:lvl3pPr>
            <a:lvl4pPr marL="1371600" indent="0" algn="l" defTabSz="457200" rtl="0" eaLnBrk="1" latinLnBrk="0" hangingPunct="1">
              <a:spcBef>
                <a:spcPct val="20000"/>
              </a:spcBef>
              <a:spcAft>
                <a:spcPts val="600"/>
              </a:spcAft>
              <a:buClr>
                <a:srgbClr val="00B388"/>
              </a:buClr>
              <a:buFont typeface="Wingdings 2" charset="2"/>
              <a:buNone/>
              <a:defRPr sz="1200" b="0" i="0" kern="1200">
                <a:solidFill>
                  <a:schemeClr val="tx1"/>
                </a:solidFill>
                <a:latin typeface="Work Sans" charset="0"/>
                <a:ea typeface="Work Sans" charset="0"/>
                <a:cs typeface="Work Sans" charset="0"/>
              </a:defRPr>
            </a:lvl4pPr>
            <a:lvl5pPr marL="1828800" indent="0" algn="l" defTabSz="457200" rtl="0" eaLnBrk="1" latinLnBrk="0" hangingPunct="1">
              <a:spcBef>
                <a:spcPct val="20000"/>
              </a:spcBef>
              <a:spcAft>
                <a:spcPts val="600"/>
              </a:spcAft>
              <a:buClr>
                <a:srgbClr val="00B388"/>
              </a:buClr>
              <a:buFont typeface="Wingdings 2" charset="2"/>
              <a:buNone/>
              <a:defRPr sz="1200" b="0" i="0" kern="1200">
                <a:solidFill>
                  <a:schemeClr val="tx1"/>
                </a:solidFill>
                <a:latin typeface="Work Sans" charset="0"/>
                <a:ea typeface="Work Sans" charset="0"/>
                <a:cs typeface="Work Sans" charset="0"/>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dirty="0">
                <a:latin typeface="GalliardStd"/>
              </a:rPr>
              <a:t>“the entrepreneur and his function are not difficult to conceptualize: the defining characteristic is </a:t>
            </a:r>
            <a:r>
              <a:rPr lang="en-GB" b="1" i="1" dirty="0">
                <a:latin typeface="GalliardStd"/>
              </a:rPr>
              <a:t>simply the doing of things that are already being done in a new way (innovation).</a:t>
            </a:r>
            <a:r>
              <a:rPr lang="en-GB" dirty="0">
                <a:latin typeface="GalliardStd"/>
              </a:rPr>
              <a:t> It is but natural, and in fact it is an advantage, that such a definition does not draw any sharp line between what is and what is not ‘enterprise’” (Schumpeter, 1947, p. 151). </a:t>
            </a:r>
            <a:endParaRPr lang="en-GB" dirty="0"/>
          </a:p>
        </p:txBody>
      </p:sp>
    </p:spTree>
    <p:extLst>
      <p:ext uri="{BB962C8B-B14F-4D97-AF65-F5344CB8AC3E}">
        <p14:creationId xmlns:p14="http://schemas.microsoft.com/office/powerpoint/2010/main" val="36921901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par>
                                <p:cTn id="8" presetID="9" presetClass="exit" presetSubtype="0" fill="hold" grpId="0" nodeType="withEffect">
                                  <p:stCondLst>
                                    <p:cond delay="0"/>
                                  </p:stCondLst>
                                  <p:childTnLst>
                                    <p:animEffect transition="out" filter="dissolv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625F3-7B98-C594-C9BE-3426FDF8405C}"/>
              </a:ext>
            </a:extLst>
          </p:cNvPr>
          <p:cNvSpPr>
            <a:spLocks noGrp="1"/>
          </p:cNvSpPr>
          <p:nvPr>
            <p:ph type="title"/>
          </p:nvPr>
        </p:nvSpPr>
        <p:spPr>
          <a:xfrm>
            <a:off x="1129912" y="1069221"/>
            <a:ext cx="8608448" cy="739353"/>
          </a:xfrm>
        </p:spPr>
        <p:txBody>
          <a:bodyPr/>
          <a:lstStyle/>
          <a:p>
            <a:r>
              <a:rPr lang="en-US" dirty="0"/>
              <a:t>Entrepreneurship – what is innovation?</a:t>
            </a:r>
          </a:p>
        </p:txBody>
      </p:sp>
      <p:grpSp>
        <p:nvGrpSpPr>
          <p:cNvPr id="5" name="Group 4" descr="Multiple photos of resources or inventions such as mobile phone, a nature reserv and mechanical cogs">
            <a:extLst>
              <a:ext uri="{FF2B5EF4-FFF2-40B4-BE49-F238E27FC236}">
                <a16:creationId xmlns:a16="http://schemas.microsoft.com/office/drawing/2014/main" id="{6DEC1F49-C8DC-F993-6415-31BA31D6D2CA}"/>
              </a:ext>
            </a:extLst>
          </p:cNvPr>
          <p:cNvGrpSpPr/>
          <p:nvPr/>
        </p:nvGrpSpPr>
        <p:grpSpPr>
          <a:xfrm>
            <a:off x="1969806" y="1777227"/>
            <a:ext cx="8252388" cy="2357827"/>
            <a:chOff x="457200" y="1527741"/>
            <a:chExt cx="8252388" cy="2357827"/>
          </a:xfrm>
        </p:grpSpPr>
        <p:pic>
          <p:nvPicPr>
            <p:cNvPr id="6" name="Picture 5" descr="photo of a tapier">
              <a:extLst>
                <a:ext uri="{FF2B5EF4-FFF2-40B4-BE49-F238E27FC236}">
                  <a16:creationId xmlns:a16="http://schemas.microsoft.com/office/drawing/2014/main" id="{ADE89847-02B1-E239-D4D6-49B411D56D1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974966" y="1701943"/>
              <a:ext cx="1724627" cy="1468182"/>
            </a:xfrm>
            <a:prstGeom prst="rect">
              <a:avLst/>
            </a:prstGeom>
          </p:spPr>
        </p:pic>
        <p:pic>
          <p:nvPicPr>
            <p:cNvPr id="7" name="Picture 6" descr="multiple cogs ">
              <a:extLst>
                <a:ext uri="{FF2B5EF4-FFF2-40B4-BE49-F238E27FC236}">
                  <a16:creationId xmlns:a16="http://schemas.microsoft.com/office/drawing/2014/main" id="{F962EBE5-9C82-E4DA-5603-12CA6D0421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582787">
              <a:off x="1976808" y="1734765"/>
              <a:ext cx="1649821" cy="1235773"/>
            </a:xfrm>
            <a:prstGeom prst="rect">
              <a:avLst/>
            </a:prstGeom>
          </p:spPr>
        </p:pic>
        <p:pic>
          <p:nvPicPr>
            <p:cNvPr id="8" name="Picture 7" descr="photo of a wooden sign that says &quot;natural reserve&quot; in front oaf mountains">
              <a:extLst>
                <a:ext uri="{FF2B5EF4-FFF2-40B4-BE49-F238E27FC236}">
                  <a16:creationId xmlns:a16="http://schemas.microsoft.com/office/drawing/2014/main" id="{B54823EF-3F6F-7399-2B72-33A18F250F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 y="1698781"/>
              <a:ext cx="1945968" cy="1262438"/>
            </a:xfrm>
            <a:prstGeom prst="rect">
              <a:avLst/>
            </a:prstGeom>
          </p:spPr>
        </p:pic>
        <p:grpSp>
          <p:nvGrpSpPr>
            <p:cNvPr id="9" name="Group 8">
              <a:extLst>
                <a:ext uri="{FF2B5EF4-FFF2-40B4-BE49-F238E27FC236}">
                  <a16:creationId xmlns:a16="http://schemas.microsoft.com/office/drawing/2014/main" id="{0593636A-EF3D-6E0F-32DB-D98FC686892D}"/>
                </a:ext>
              </a:extLst>
            </p:cNvPr>
            <p:cNvGrpSpPr/>
            <p:nvPr/>
          </p:nvGrpSpPr>
          <p:grpSpPr>
            <a:xfrm>
              <a:off x="457200" y="1696441"/>
              <a:ext cx="8252388" cy="2189127"/>
              <a:chOff x="434411" y="4026220"/>
              <a:chExt cx="8252388" cy="2189127"/>
            </a:xfrm>
          </p:grpSpPr>
          <p:sp>
            <p:nvSpPr>
              <p:cNvPr id="12" name="Rectangle 11">
                <a:extLst>
                  <a:ext uri="{FF2B5EF4-FFF2-40B4-BE49-F238E27FC236}">
                    <a16:creationId xmlns:a16="http://schemas.microsoft.com/office/drawing/2014/main" id="{9FABAD4D-AAD1-7D04-AA7E-B0806451F3BF}"/>
                  </a:ext>
                </a:extLst>
              </p:cNvPr>
              <p:cNvSpPr/>
              <p:nvPr/>
            </p:nvSpPr>
            <p:spPr>
              <a:xfrm>
                <a:off x="434411" y="4026220"/>
                <a:ext cx="8252387" cy="1194745"/>
              </a:xfrm>
              <a:prstGeom prst="rect">
                <a:avLst/>
              </a:prstGeom>
              <a:noFill/>
              <a:ln>
                <a:solidFill>
                  <a:srgbClr val="424A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84B7190-4D7A-A62A-D32C-8B9842CB06EC}"/>
                  </a:ext>
                </a:extLst>
              </p:cNvPr>
              <p:cNvSpPr/>
              <p:nvPr/>
            </p:nvSpPr>
            <p:spPr>
              <a:xfrm>
                <a:off x="434411" y="5216019"/>
                <a:ext cx="8252388" cy="99932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Innovation represents </a:t>
                </a:r>
                <a:r>
                  <a:rPr lang="en-US" sz="1800" dirty="0">
                    <a:latin typeface="+mn-lt"/>
                    <a:ea typeface="+mn-ea"/>
                    <a:cs typeface="+mn-cs"/>
                  </a:rPr>
                  <a:t>the various ways of gaining a competitive advantage</a:t>
                </a:r>
              </a:p>
              <a:p>
                <a:pPr algn="ctr"/>
                <a:endParaRPr lang="en-US" dirty="0"/>
              </a:p>
            </p:txBody>
          </p:sp>
        </p:grpSp>
        <p:pic>
          <p:nvPicPr>
            <p:cNvPr id="10" name="Picture 9" descr="a light bulb in front of a black board with lots of scribbles on it">
              <a:extLst>
                <a:ext uri="{FF2B5EF4-FFF2-40B4-BE49-F238E27FC236}">
                  <a16:creationId xmlns:a16="http://schemas.microsoft.com/office/drawing/2014/main" id="{A4573FD8-EC0A-D0E6-DC82-51E97379D87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14344" y="1680452"/>
              <a:ext cx="2515313" cy="1241936"/>
            </a:xfrm>
            <a:prstGeom prst="rect">
              <a:avLst/>
            </a:prstGeom>
          </p:spPr>
        </p:pic>
        <p:pic>
          <p:nvPicPr>
            <p:cNvPr id="11" name="Picture 10" descr="cartoon of a mobile phone">
              <a:extLst>
                <a:ext uri="{FF2B5EF4-FFF2-40B4-BE49-F238E27FC236}">
                  <a16:creationId xmlns:a16="http://schemas.microsoft.com/office/drawing/2014/main" id="{9C44113B-65FD-AF31-3399-51EC8836D5D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825483" y="1714077"/>
              <a:ext cx="1160823" cy="1160823"/>
            </a:xfrm>
            <a:prstGeom prst="rect">
              <a:avLst/>
            </a:prstGeom>
          </p:spPr>
        </p:pic>
      </p:grpSp>
      <p:grpSp>
        <p:nvGrpSpPr>
          <p:cNvPr id="14" name="Group 13" descr="various innovations from prosthetic legs to airBnb to giro gear loose, to a smartphone">
            <a:extLst>
              <a:ext uri="{FF2B5EF4-FFF2-40B4-BE49-F238E27FC236}">
                <a16:creationId xmlns:a16="http://schemas.microsoft.com/office/drawing/2014/main" id="{B271EA39-2A87-F5D2-A3A1-44134110D9DE}"/>
              </a:ext>
            </a:extLst>
          </p:cNvPr>
          <p:cNvGrpSpPr/>
          <p:nvPr/>
        </p:nvGrpSpPr>
        <p:grpSpPr>
          <a:xfrm>
            <a:off x="1981200" y="4246087"/>
            <a:ext cx="8252389" cy="1907551"/>
            <a:chOff x="457199" y="3903186"/>
            <a:chExt cx="8252389" cy="1907551"/>
          </a:xfrm>
        </p:grpSpPr>
        <p:pic>
          <p:nvPicPr>
            <p:cNvPr id="15" name="Picture 14" descr="logo of airbb">
              <a:extLst>
                <a:ext uri="{FF2B5EF4-FFF2-40B4-BE49-F238E27FC236}">
                  <a16:creationId xmlns:a16="http://schemas.microsoft.com/office/drawing/2014/main" id="{7624F5BC-A2B3-164D-92BE-97763541C12A}"/>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5351446" y="3903186"/>
              <a:ext cx="1587549" cy="1347849"/>
            </a:xfrm>
            <a:prstGeom prst="rect">
              <a:avLst/>
            </a:prstGeom>
          </p:spPr>
        </p:pic>
        <p:pic>
          <p:nvPicPr>
            <p:cNvPr id="16" name="Picture 15" descr="lots of different prosthetic legs and how they changed over years from simple wooden to the &quot;cheetah legs&quot;">
              <a:extLst>
                <a:ext uri="{FF2B5EF4-FFF2-40B4-BE49-F238E27FC236}">
                  <a16:creationId xmlns:a16="http://schemas.microsoft.com/office/drawing/2014/main" id="{4D6C23DD-2ADC-9DF0-0F62-890ED6C29E0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57199" y="3956050"/>
              <a:ext cx="2581824" cy="1294985"/>
            </a:xfrm>
            <a:prstGeom prst="rect">
              <a:avLst/>
            </a:prstGeom>
          </p:spPr>
        </p:pic>
        <p:grpSp>
          <p:nvGrpSpPr>
            <p:cNvPr id="17" name="Group 16">
              <a:extLst>
                <a:ext uri="{FF2B5EF4-FFF2-40B4-BE49-F238E27FC236}">
                  <a16:creationId xmlns:a16="http://schemas.microsoft.com/office/drawing/2014/main" id="{E612CC1F-54FE-F2F4-8817-EC3D42A45FE1}"/>
                </a:ext>
              </a:extLst>
            </p:cNvPr>
            <p:cNvGrpSpPr/>
            <p:nvPr/>
          </p:nvGrpSpPr>
          <p:grpSpPr>
            <a:xfrm>
              <a:off x="457200" y="3956051"/>
              <a:ext cx="8252388" cy="1854686"/>
              <a:chOff x="434412" y="1781591"/>
              <a:chExt cx="8252388" cy="1854686"/>
            </a:xfrm>
          </p:grpSpPr>
          <p:sp>
            <p:nvSpPr>
              <p:cNvPr id="21" name="Rectangle 20">
                <a:extLst>
                  <a:ext uri="{FF2B5EF4-FFF2-40B4-BE49-F238E27FC236}">
                    <a16:creationId xmlns:a16="http://schemas.microsoft.com/office/drawing/2014/main" id="{CA855B95-863F-7E97-6595-04CBEC33C3EC}"/>
                  </a:ext>
                </a:extLst>
              </p:cNvPr>
              <p:cNvSpPr/>
              <p:nvPr/>
            </p:nvSpPr>
            <p:spPr>
              <a:xfrm>
                <a:off x="434412" y="2971390"/>
                <a:ext cx="8252388" cy="66488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There are various types of innovation ranging from incremental (small changes) to radical (large changes).</a:t>
                </a:r>
              </a:p>
            </p:txBody>
          </p:sp>
          <p:sp>
            <p:nvSpPr>
              <p:cNvPr id="22" name="Rectangle 21">
                <a:extLst>
                  <a:ext uri="{FF2B5EF4-FFF2-40B4-BE49-F238E27FC236}">
                    <a16:creationId xmlns:a16="http://schemas.microsoft.com/office/drawing/2014/main" id="{46CED8A3-42D0-22C2-878E-2D13C98B7C9A}"/>
                  </a:ext>
                </a:extLst>
              </p:cNvPr>
              <p:cNvSpPr/>
              <p:nvPr/>
            </p:nvSpPr>
            <p:spPr>
              <a:xfrm>
                <a:off x="434412" y="1781591"/>
                <a:ext cx="8252387" cy="1194745"/>
              </a:xfrm>
              <a:prstGeom prst="rect">
                <a:avLst/>
              </a:prstGeom>
              <a:noFill/>
              <a:ln>
                <a:solidFill>
                  <a:srgbClr val="424A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18" name="Picture 17" descr="Cartoon figure of Giro Geerloose">
              <a:extLst>
                <a:ext uri="{FF2B5EF4-FFF2-40B4-BE49-F238E27FC236}">
                  <a16:creationId xmlns:a16="http://schemas.microsoft.com/office/drawing/2014/main" id="{4047FBAC-C743-990F-AEB5-6628E5BE05E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216267" y="4001767"/>
              <a:ext cx="836287" cy="1089564"/>
            </a:xfrm>
            <a:prstGeom prst="rect">
              <a:avLst/>
            </a:prstGeom>
          </p:spPr>
        </p:pic>
        <p:pic>
          <p:nvPicPr>
            <p:cNvPr id="19" name="Picture 18" descr="photo of smart phone">
              <a:extLst>
                <a:ext uri="{FF2B5EF4-FFF2-40B4-BE49-F238E27FC236}">
                  <a16:creationId xmlns:a16="http://schemas.microsoft.com/office/drawing/2014/main" id="{389DCCCC-8F36-D783-3AAC-087A75DE25B4}"/>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161646" y="3985279"/>
              <a:ext cx="1126280" cy="1126280"/>
            </a:xfrm>
            <a:prstGeom prst="rect">
              <a:avLst/>
            </a:prstGeom>
          </p:spPr>
        </p:pic>
        <p:pic>
          <p:nvPicPr>
            <p:cNvPr id="20" name="Picture 19" descr="photo of very old car">
              <a:extLst>
                <a:ext uri="{FF2B5EF4-FFF2-40B4-BE49-F238E27FC236}">
                  <a16:creationId xmlns:a16="http://schemas.microsoft.com/office/drawing/2014/main" id="{A62CAC0F-0B1B-A1B0-4B48-168C429B8864}"/>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851617" y="4002810"/>
              <a:ext cx="1732313" cy="1148599"/>
            </a:xfrm>
            <a:prstGeom prst="rect">
              <a:avLst/>
            </a:prstGeom>
          </p:spPr>
        </p:pic>
      </p:grpSp>
    </p:spTree>
    <p:extLst>
      <p:ext uri="{BB962C8B-B14F-4D97-AF65-F5344CB8AC3E}">
        <p14:creationId xmlns:p14="http://schemas.microsoft.com/office/powerpoint/2010/main" val="16653492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DDBA1-C399-DAD8-BFF7-C1BA722B8109}"/>
              </a:ext>
            </a:extLst>
          </p:cNvPr>
          <p:cNvSpPr>
            <a:spLocks noGrp="1"/>
          </p:cNvSpPr>
          <p:nvPr>
            <p:ph type="title"/>
          </p:nvPr>
        </p:nvSpPr>
        <p:spPr>
          <a:xfrm>
            <a:off x="1472904" y="838234"/>
            <a:ext cx="9111275" cy="739353"/>
          </a:xfrm>
        </p:spPr>
        <p:txBody>
          <a:bodyPr/>
          <a:lstStyle/>
          <a:p>
            <a:r>
              <a:rPr lang="en-US" dirty="0"/>
              <a:t>Entrepreneurship – types of innovation</a:t>
            </a:r>
          </a:p>
        </p:txBody>
      </p:sp>
      <p:sp>
        <p:nvSpPr>
          <p:cNvPr id="4" name="Rectangle 3">
            <a:extLst>
              <a:ext uri="{FF2B5EF4-FFF2-40B4-BE49-F238E27FC236}">
                <a16:creationId xmlns:a16="http://schemas.microsoft.com/office/drawing/2014/main" id="{23968333-DF0C-DC29-50D3-2C2E3C4EA768}"/>
              </a:ext>
            </a:extLst>
          </p:cNvPr>
          <p:cNvSpPr/>
          <p:nvPr/>
        </p:nvSpPr>
        <p:spPr>
          <a:xfrm>
            <a:off x="1981200" y="1768440"/>
            <a:ext cx="8252388" cy="66488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We can differentiate various levels of innovation</a:t>
            </a:r>
          </a:p>
        </p:txBody>
      </p:sp>
      <p:pic>
        <p:nvPicPr>
          <p:cNvPr id="5" name="Picture 4" descr="prosthetic legs and how they changed over time">
            <a:extLst>
              <a:ext uri="{FF2B5EF4-FFF2-40B4-BE49-F238E27FC236}">
                <a16:creationId xmlns:a16="http://schemas.microsoft.com/office/drawing/2014/main" id="{CAA828F3-8F01-78B6-5762-3AE483EBAE0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81200" y="2551840"/>
            <a:ext cx="2581824" cy="1294985"/>
          </a:xfrm>
          <a:prstGeom prst="rect">
            <a:avLst/>
          </a:prstGeom>
        </p:spPr>
      </p:pic>
      <p:pic>
        <p:nvPicPr>
          <p:cNvPr id="6" name="Picture 5" descr="old Wright brother type plane">
            <a:extLst>
              <a:ext uri="{FF2B5EF4-FFF2-40B4-BE49-F238E27FC236}">
                <a16:creationId xmlns:a16="http://schemas.microsoft.com/office/drawing/2014/main" id="{811F1638-0375-2476-F503-6A1DA9781DF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829586" y="2551839"/>
            <a:ext cx="2404003" cy="1263616"/>
          </a:xfrm>
          <a:prstGeom prst="rect">
            <a:avLst/>
          </a:prstGeom>
        </p:spPr>
      </p:pic>
      <p:sp>
        <p:nvSpPr>
          <p:cNvPr id="7" name="Right Arrow 6">
            <a:extLst>
              <a:ext uri="{FF2B5EF4-FFF2-40B4-BE49-F238E27FC236}">
                <a16:creationId xmlns:a16="http://schemas.microsoft.com/office/drawing/2014/main" id="{B370DF1A-248C-BAC1-45DD-406D76718E17}"/>
              </a:ext>
            </a:extLst>
          </p:cNvPr>
          <p:cNvSpPr/>
          <p:nvPr/>
        </p:nvSpPr>
        <p:spPr>
          <a:xfrm>
            <a:off x="5130006" y="2961776"/>
            <a:ext cx="2472041" cy="453609"/>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Level of innovation</a:t>
            </a:r>
          </a:p>
        </p:txBody>
      </p:sp>
      <p:sp>
        <p:nvSpPr>
          <p:cNvPr id="8" name="TextBox 7">
            <a:extLst>
              <a:ext uri="{FF2B5EF4-FFF2-40B4-BE49-F238E27FC236}">
                <a16:creationId xmlns:a16="http://schemas.microsoft.com/office/drawing/2014/main" id="{D3F8CF6E-EF13-7943-D568-518BEBADA277}"/>
              </a:ext>
            </a:extLst>
          </p:cNvPr>
          <p:cNvSpPr txBox="1"/>
          <p:nvPr/>
        </p:nvSpPr>
        <p:spPr>
          <a:xfrm>
            <a:off x="5220723" y="2678269"/>
            <a:ext cx="1895071" cy="369332"/>
          </a:xfrm>
          <a:prstGeom prst="rect">
            <a:avLst/>
          </a:prstGeom>
          <a:noFill/>
        </p:spPr>
        <p:txBody>
          <a:bodyPr wrap="none" rtlCol="0">
            <a:spAutoFit/>
          </a:bodyPr>
          <a:lstStyle/>
          <a:p>
            <a:r>
              <a:rPr lang="en-US" dirty="0"/>
              <a:t>Incremental  to</a:t>
            </a:r>
          </a:p>
        </p:txBody>
      </p:sp>
      <p:sp>
        <p:nvSpPr>
          <p:cNvPr id="9" name="TextBox 8">
            <a:extLst>
              <a:ext uri="{FF2B5EF4-FFF2-40B4-BE49-F238E27FC236}">
                <a16:creationId xmlns:a16="http://schemas.microsoft.com/office/drawing/2014/main" id="{17309312-1258-E978-0795-0953F913D47B}"/>
              </a:ext>
            </a:extLst>
          </p:cNvPr>
          <p:cNvSpPr txBox="1"/>
          <p:nvPr/>
        </p:nvSpPr>
        <p:spPr>
          <a:xfrm>
            <a:off x="5316423" y="3267964"/>
            <a:ext cx="968535" cy="369332"/>
          </a:xfrm>
          <a:prstGeom prst="rect">
            <a:avLst/>
          </a:prstGeom>
          <a:noFill/>
        </p:spPr>
        <p:txBody>
          <a:bodyPr wrap="none" rtlCol="0">
            <a:spAutoFit/>
          </a:bodyPr>
          <a:lstStyle/>
          <a:p>
            <a:r>
              <a:rPr lang="en-US" dirty="0"/>
              <a:t>radical</a:t>
            </a:r>
          </a:p>
        </p:txBody>
      </p:sp>
      <p:pic>
        <p:nvPicPr>
          <p:cNvPr id="10" name="Picture 9" descr="old style rotator telephone">
            <a:extLst>
              <a:ext uri="{FF2B5EF4-FFF2-40B4-BE49-F238E27FC236}">
                <a16:creationId xmlns:a16="http://schemas.microsoft.com/office/drawing/2014/main" id="{1E1E6EC8-A23A-8FC4-D25C-1C3834BF201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04102" y="4018666"/>
            <a:ext cx="1551741" cy="1382223"/>
          </a:xfrm>
          <a:prstGeom prst="rect">
            <a:avLst/>
          </a:prstGeom>
        </p:spPr>
      </p:pic>
      <p:pic>
        <p:nvPicPr>
          <p:cNvPr id="11" name="Picture 10" descr="McDonald's shop front in China">
            <a:extLst>
              <a:ext uri="{FF2B5EF4-FFF2-40B4-BE49-F238E27FC236}">
                <a16:creationId xmlns:a16="http://schemas.microsoft.com/office/drawing/2014/main" id="{5ED41429-FB41-1F02-2500-9682EE7E3A5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981200" y="4018666"/>
            <a:ext cx="2581824" cy="1120433"/>
          </a:xfrm>
          <a:prstGeom prst="rect">
            <a:avLst/>
          </a:prstGeom>
        </p:spPr>
      </p:pic>
      <p:sp>
        <p:nvSpPr>
          <p:cNvPr id="12" name="Right Arrow 11">
            <a:extLst>
              <a:ext uri="{FF2B5EF4-FFF2-40B4-BE49-F238E27FC236}">
                <a16:creationId xmlns:a16="http://schemas.microsoft.com/office/drawing/2014/main" id="{677848E0-56C8-B22F-8755-E80191870E15}"/>
              </a:ext>
            </a:extLst>
          </p:cNvPr>
          <p:cNvSpPr/>
          <p:nvPr/>
        </p:nvSpPr>
        <p:spPr>
          <a:xfrm>
            <a:off x="5130006" y="4259541"/>
            <a:ext cx="2472041" cy="453609"/>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Level of innovation</a:t>
            </a:r>
          </a:p>
        </p:txBody>
      </p:sp>
      <p:sp>
        <p:nvSpPr>
          <p:cNvPr id="13" name="TextBox 12">
            <a:extLst>
              <a:ext uri="{FF2B5EF4-FFF2-40B4-BE49-F238E27FC236}">
                <a16:creationId xmlns:a16="http://schemas.microsoft.com/office/drawing/2014/main" id="{82DBB513-B439-7961-F8E8-3310CFEFCF7A}"/>
              </a:ext>
            </a:extLst>
          </p:cNvPr>
          <p:cNvSpPr txBox="1"/>
          <p:nvPr/>
        </p:nvSpPr>
        <p:spPr>
          <a:xfrm>
            <a:off x="5220723" y="3976034"/>
            <a:ext cx="2688557" cy="369332"/>
          </a:xfrm>
          <a:prstGeom prst="rect">
            <a:avLst/>
          </a:prstGeom>
          <a:noFill/>
        </p:spPr>
        <p:txBody>
          <a:bodyPr wrap="none" rtlCol="0">
            <a:spAutoFit/>
          </a:bodyPr>
          <a:lstStyle/>
          <a:p>
            <a:r>
              <a:rPr lang="en-US" dirty="0"/>
              <a:t>New to a firm / region </a:t>
            </a:r>
          </a:p>
        </p:txBody>
      </p:sp>
      <p:sp>
        <p:nvSpPr>
          <p:cNvPr id="14" name="TextBox 13">
            <a:extLst>
              <a:ext uri="{FF2B5EF4-FFF2-40B4-BE49-F238E27FC236}">
                <a16:creationId xmlns:a16="http://schemas.microsoft.com/office/drawing/2014/main" id="{D13E96C3-71C8-7340-4D0D-11714BFE65C6}"/>
              </a:ext>
            </a:extLst>
          </p:cNvPr>
          <p:cNvSpPr txBox="1"/>
          <p:nvPr/>
        </p:nvSpPr>
        <p:spPr>
          <a:xfrm>
            <a:off x="5316423" y="4565729"/>
            <a:ext cx="2108269" cy="369332"/>
          </a:xfrm>
          <a:prstGeom prst="rect">
            <a:avLst/>
          </a:prstGeom>
          <a:noFill/>
        </p:spPr>
        <p:txBody>
          <a:bodyPr wrap="none" rtlCol="0">
            <a:spAutoFit/>
          </a:bodyPr>
          <a:lstStyle/>
          <a:p>
            <a:r>
              <a:rPr lang="en-US" dirty="0"/>
              <a:t>New to the world</a:t>
            </a:r>
          </a:p>
        </p:txBody>
      </p:sp>
      <p:pic>
        <p:nvPicPr>
          <p:cNvPr id="15" name="Picture 14" descr="drawing of the earth">
            <a:extLst>
              <a:ext uri="{FF2B5EF4-FFF2-40B4-BE49-F238E27FC236}">
                <a16:creationId xmlns:a16="http://schemas.microsoft.com/office/drawing/2014/main" id="{ACFB1C97-EAF1-95A5-77A2-A7F39A1AA44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23670" y="5465536"/>
            <a:ext cx="2087131" cy="1153010"/>
          </a:xfrm>
          <a:prstGeom prst="rect">
            <a:avLst/>
          </a:prstGeom>
        </p:spPr>
      </p:pic>
      <p:sp>
        <p:nvSpPr>
          <p:cNvPr id="16" name="Right Arrow 15">
            <a:extLst>
              <a:ext uri="{FF2B5EF4-FFF2-40B4-BE49-F238E27FC236}">
                <a16:creationId xmlns:a16="http://schemas.microsoft.com/office/drawing/2014/main" id="{C33C384C-ED9A-8742-7B08-A8BC4632FA38}"/>
              </a:ext>
            </a:extLst>
          </p:cNvPr>
          <p:cNvSpPr/>
          <p:nvPr/>
        </p:nvSpPr>
        <p:spPr>
          <a:xfrm>
            <a:off x="5135609" y="5500771"/>
            <a:ext cx="2472041" cy="453609"/>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Level of innovation</a:t>
            </a:r>
          </a:p>
        </p:txBody>
      </p:sp>
      <p:sp>
        <p:nvSpPr>
          <p:cNvPr id="17" name="TextBox 16">
            <a:extLst>
              <a:ext uri="{FF2B5EF4-FFF2-40B4-BE49-F238E27FC236}">
                <a16:creationId xmlns:a16="http://schemas.microsoft.com/office/drawing/2014/main" id="{D8656389-E353-3B5D-E374-451A600D0F47}"/>
              </a:ext>
            </a:extLst>
          </p:cNvPr>
          <p:cNvSpPr txBox="1"/>
          <p:nvPr/>
        </p:nvSpPr>
        <p:spPr>
          <a:xfrm>
            <a:off x="5226325" y="5217264"/>
            <a:ext cx="1654620" cy="369332"/>
          </a:xfrm>
          <a:prstGeom prst="rect">
            <a:avLst/>
          </a:prstGeom>
          <a:noFill/>
        </p:spPr>
        <p:txBody>
          <a:bodyPr wrap="none" rtlCol="0">
            <a:spAutoFit/>
          </a:bodyPr>
          <a:lstStyle/>
          <a:p>
            <a:r>
              <a:rPr lang="en-US" dirty="0"/>
              <a:t>Sustaining to </a:t>
            </a:r>
          </a:p>
        </p:txBody>
      </p:sp>
      <p:sp>
        <p:nvSpPr>
          <p:cNvPr id="18" name="TextBox 17">
            <a:extLst>
              <a:ext uri="{FF2B5EF4-FFF2-40B4-BE49-F238E27FC236}">
                <a16:creationId xmlns:a16="http://schemas.microsoft.com/office/drawing/2014/main" id="{E32DB40C-4BFD-6974-171F-C5A656E04909}"/>
              </a:ext>
            </a:extLst>
          </p:cNvPr>
          <p:cNvSpPr txBox="1"/>
          <p:nvPr/>
        </p:nvSpPr>
        <p:spPr>
          <a:xfrm>
            <a:off x="4873785" y="5851784"/>
            <a:ext cx="3135795" cy="369332"/>
          </a:xfrm>
          <a:prstGeom prst="rect">
            <a:avLst/>
          </a:prstGeom>
          <a:noFill/>
        </p:spPr>
        <p:txBody>
          <a:bodyPr wrap="none" rtlCol="0">
            <a:spAutoFit/>
          </a:bodyPr>
          <a:lstStyle/>
          <a:p>
            <a:r>
              <a:rPr lang="en-US" dirty="0"/>
              <a:t>Disruptive (game change)</a:t>
            </a:r>
          </a:p>
        </p:txBody>
      </p:sp>
      <p:pic>
        <p:nvPicPr>
          <p:cNvPr id="19" name="Picture 18" descr="a sofa">
            <a:extLst>
              <a:ext uri="{FF2B5EF4-FFF2-40B4-BE49-F238E27FC236}">
                <a16:creationId xmlns:a16="http://schemas.microsoft.com/office/drawing/2014/main" id="{528EE379-EC99-7580-70ED-A7B5409BEF1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124913" y="5320540"/>
            <a:ext cx="2131940" cy="1111342"/>
          </a:xfrm>
          <a:prstGeom prst="rect">
            <a:avLst/>
          </a:prstGeom>
        </p:spPr>
      </p:pic>
    </p:spTree>
    <p:extLst>
      <p:ext uri="{BB962C8B-B14F-4D97-AF65-F5344CB8AC3E}">
        <p14:creationId xmlns:p14="http://schemas.microsoft.com/office/powerpoint/2010/main" val="9632265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2" grpId="0" animBg="1"/>
      <p:bldP spid="13" grpId="0"/>
      <p:bldP spid="14" grpId="0"/>
      <p:bldP spid="16" grpId="0" animBg="1"/>
      <p:bldP spid="17"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907B7-BE5B-D940-10FE-561DE2260EFE}"/>
              </a:ext>
            </a:extLst>
          </p:cNvPr>
          <p:cNvSpPr>
            <a:spLocks noGrp="1"/>
          </p:cNvSpPr>
          <p:nvPr>
            <p:ph type="title"/>
          </p:nvPr>
        </p:nvSpPr>
        <p:spPr>
          <a:xfrm>
            <a:off x="3084310" y="455889"/>
            <a:ext cx="7922555" cy="739353"/>
          </a:xfrm>
        </p:spPr>
        <p:txBody>
          <a:bodyPr/>
          <a:lstStyle/>
          <a:p>
            <a:r>
              <a:rPr lang="en-US" dirty="0"/>
              <a:t>Innovation does not equal Invention</a:t>
            </a:r>
          </a:p>
        </p:txBody>
      </p:sp>
      <p:pic>
        <p:nvPicPr>
          <p:cNvPr id="2050" name="Picture 2">
            <a:extLst>
              <a:ext uri="{FF2B5EF4-FFF2-40B4-BE49-F238E27FC236}">
                <a16:creationId xmlns:a16="http://schemas.microsoft.com/office/drawing/2014/main" id="{B84CBF78-E1C1-E03A-40C4-EEC50501DE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7822" y="1195242"/>
            <a:ext cx="6177259" cy="48643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85E4F65-484B-407B-A1B0-AFA40E8065CB}"/>
              </a:ext>
            </a:extLst>
          </p:cNvPr>
          <p:cNvSpPr txBox="1"/>
          <p:nvPr/>
        </p:nvSpPr>
        <p:spPr>
          <a:xfrm>
            <a:off x="7535284" y="6059580"/>
            <a:ext cx="1456316" cy="369332"/>
          </a:xfrm>
          <a:prstGeom prst="rect">
            <a:avLst/>
          </a:prstGeom>
          <a:noFill/>
        </p:spPr>
        <p:txBody>
          <a:bodyPr wrap="square" rtlCol="0">
            <a:spAutoFit/>
          </a:bodyPr>
          <a:lstStyle/>
          <a:p>
            <a:r>
              <a:rPr lang="en-US" sz="1100" dirty="0"/>
              <a:t>Source</a:t>
            </a:r>
            <a:r>
              <a:rPr lang="en-US" dirty="0"/>
              <a:t>: </a:t>
            </a:r>
            <a:r>
              <a:rPr lang="en-US" sz="1200" dirty="0">
                <a:hlinkClick r:id="rId4"/>
              </a:rPr>
              <a:t>RMI</a:t>
            </a:r>
            <a:endParaRPr lang="en-US" dirty="0"/>
          </a:p>
        </p:txBody>
      </p:sp>
      <p:sp>
        <p:nvSpPr>
          <p:cNvPr id="7" name="TextBox 6">
            <a:extLst>
              <a:ext uri="{FF2B5EF4-FFF2-40B4-BE49-F238E27FC236}">
                <a16:creationId xmlns:a16="http://schemas.microsoft.com/office/drawing/2014/main" id="{AAF05EF8-57BC-F418-596A-B676953E10A2}"/>
              </a:ext>
            </a:extLst>
          </p:cNvPr>
          <p:cNvSpPr txBox="1"/>
          <p:nvPr/>
        </p:nvSpPr>
        <p:spPr>
          <a:xfrm>
            <a:off x="2174392" y="2274838"/>
            <a:ext cx="5423647" cy="2308324"/>
          </a:xfrm>
          <a:prstGeom prst="rect">
            <a:avLst/>
          </a:prstGeom>
          <a:noFill/>
        </p:spPr>
        <p:txBody>
          <a:bodyPr wrap="square" rtlCol="0">
            <a:spAutoFit/>
          </a:bodyPr>
          <a:lstStyle/>
          <a:p>
            <a:r>
              <a:rPr lang="en-GB" sz="1800" dirty="0">
                <a:effectLst/>
                <a:latin typeface="Code2000"/>
              </a:rPr>
              <a:t>"Many inventors have become entrepreneurs and the relative frequency of this case is no doubt an interesting subject to investigate, but there is no necessary connection between the two functions. The inventor produces ideas, the entrepreneur "gets things done," which may but need not embody anything</a:t>
            </a:r>
            <a:br>
              <a:rPr lang="en-GB" sz="1800" dirty="0">
                <a:effectLst/>
                <a:latin typeface="Code2000"/>
              </a:rPr>
            </a:br>
            <a:r>
              <a:rPr lang="en-GB" sz="1800" dirty="0">
                <a:effectLst/>
                <a:latin typeface="Code2000"/>
              </a:rPr>
              <a:t>that is scientifically new” (Schumpeter, 1947 p. 152)</a:t>
            </a:r>
            <a:br>
              <a:rPr lang="en-GB" sz="1800" dirty="0">
                <a:effectLst/>
                <a:latin typeface="Code2000"/>
              </a:rPr>
            </a:br>
            <a:endParaRPr lang="en-GB" dirty="0">
              <a:effectLst/>
            </a:endParaRPr>
          </a:p>
        </p:txBody>
      </p:sp>
    </p:spTree>
    <p:extLst>
      <p:ext uri="{BB962C8B-B14F-4D97-AF65-F5344CB8AC3E}">
        <p14:creationId xmlns:p14="http://schemas.microsoft.com/office/powerpoint/2010/main" val="36398561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ssolve">
                                      <p:cBhvr>
                                        <p:cTn id="7" dur="500"/>
                                        <p:tgtEl>
                                          <p:spTgt spid="205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xit" presetSubtype="0" fill="hold" grpId="0" nodeType="withEffect">
                                  <p:stCondLst>
                                    <p:cond delay="0"/>
                                  </p:stCondLst>
                                  <p:childTnLst>
                                    <p:animEffect transition="out" filter="dissolve">
                                      <p:cBhvr>
                                        <p:cTn id="12" dur="500"/>
                                        <p:tgtEl>
                                          <p:spTgt spid="7"/>
                                        </p:tgtEl>
                                      </p:cBhvr>
                                    </p:animEffect>
                                    <p:set>
                                      <p:cBhvr>
                                        <p:cTn id="13"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9675B-55BA-F995-BD5D-823F5F2459AA}"/>
              </a:ext>
            </a:extLst>
          </p:cNvPr>
          <p:cNvSpPr>
            <a:spLocks noGrp="1"/>
          </p:cNvSpPr>
          <p:nvPr>
            <p:ph type="title"/>
          </p:nvPr>
        </p:nvSpPr>
        <p:spPr>
          <a:xfrm>
            <a:off x="3004053" y="474374"/>
            <a:ext cx="7220712" cy="739353"/>
          </a:xfrm>
        </p:spPr>
        <p:txBody>
          <a:bodyPr/>
          <a:lstStyle/>
          <a:p>
            <a:r>
              <a:rPr lang="en-US" dirty="0"/>
              <a:t>Types of Entrepreneurship</a:t>
            </a:r>
          </a:p>
        </p:txBody>
      </p:sp>
      <p:sp>
        <p:nvSpPr>
          <p:cNvPr id="3" name="Content Placeholder 2">
            <a:extLst>
              <a:ext uri="{FF2B5EF4-FFF2-40B4-BE49-F238E27FC236}">
                <a16:creationId xmlns:a16="http://schemas.microsoft.com/office/drawing/2014/main" id="{8EDF34AC-7D08-933A-4BED-3CE275A410CA}"/>
              </a:ext>
            </a:extLst>
          </p:cNvPr>
          <p:cNvSpPr>
            <a:spLocks noGrp="1"/>
          </p:cNvSpPr>
          <p:nvPr>
            <p:ph idx="1"/>
          </p:nvPr>
        </p:nvSpPr>
        <p:spPr>
          <a:xfrm>
            <a:off x="1130004" y="1071685"/>
            <a:ext cx="10826769" cy="5693099"/>
          </a:xfrm>
        </p:spPr>
        <p:txBody>
          <a:bodyPr>
            <a:noAutofit/>
          </a:bodyPr>
          <a:lstStyle/>
          <a:p>
            <a:pPr marL="285750" indent="-285750">
              <a:buFont typeface="Arial" panose="020B0604020202020204" pitchFamily="34" charset="0"/>
              <a:buChar char="•"/>
            </a:pPr>
            <a:r>
              <a:rPr lang="en-US" sz="1400"/>
              <a:t>Social Entrepreneurship- ”</a:t>
            </a:r>
            <a:r>
              <a:rPr lang="en-GB" sz="1400" dirty="0">
                <a:effectLst/>
                <a:latin typeface="CharisSIL"/>
              </a:rPr>
              <a:t>innovative and effective activities that focus strategically on resolving social market failures and creating new opportunities to add social value systematically by using a range of resources and organizational formats to maximize social impact and bring about change”</a:t>
            </a:r>
          </a:p>
          <a:p>
            <a:pPr marL="742950" lvl="1" indent="-285750">
              <a:buFont typeface="Arial" panose="020B0604020202020204" pitchFamily="34" charset="0"/>
              <a:buChar char="•"/>
            </a:pPr>
            <a:r>
              <a:rPr lang="en-GB" sz="1200" dirty="0"/>
              <a:t>The pursuit of social improvement over profit a distinguishing characteristic of social entrepreneurship (Dees, 1998)</a:t>
            </a:r>
          </a:p>
          <a:p>
            <a:endParaRPr lang="en-US" sz="1400" dirty="0"/>
          </a:p>
          <a:p>
            <a:pPr marL="285750" indent="-285750">
              <a:buFont typeface="Arial" panose="020B0604020202020204" pitchFamily="34" charset="0"/>
              <a:buChar char="•"/>
            </a:pPr>
            <a:r>
              <a:rPr lang="en-US" sz="1400" dirty="0" err="1"/>
              <a:t>Ecopreneurship</a:t>
            </a:r>
            <a:r>
              <a:rPr lang="en-US" sz="1400" dirty="0"/>
              <a:t>- “entrepreneurship through an environmental lens… entrepreneurial activities that are oriented less towards management systems or technical procedures and focused more on the personal initiative and skills of the entrepreneurial person or team to </a:t>
            </a:r>
            <a:r>
              <a:rPr lang="en-US" sz="1400" dirty="0" err="1"/>
              <a:t>realise</a:t>
            </a:r>
            <a:r>
              <a:rPr lang="en-US" sz="1400" dirty="0"/>
              <a:t> market success with environmental innovations”(</a:t>
            </a:r>
            <a:r>
              <a:rPr lang="en-US" sz="1400" dirty="0" err="1"/>
              <a:t>Shaltegger</a:t>
            </a:r>
            <a:r>
              <a:rPr lang="en-US" sz="1400" dirty="0"/>
              <a:t>, 2002)</a:t>
            </a:r>
          </a:p>
          <a:p>
            <a:pPr marL="742950" lvl="1" indent="-285750">
              <a:buFont typeface="Arial" panose="020B0604020202020204" pitchFamily="34" charset="0"/>
              <a:buChar char="•"/>
            </a:pPr>
            <a:r>
              <a:rPr lang="en-US" sz="1400" dirty="0"/>
              <a:t>Entrepreneurship based on the principles of sustainability (Kirkwood and Walton, 2010)</a:t>
            </a:r>
          </a:p>
          <a:p>
            <a:pPr marL="285750" indent="-285750">
              <a:buFont typeface="Arial" panose="020B0604020202020204" pitchFamily="34" charset="0"/>
              <a:buChar char="•"/>
            </a:pPr>
            <a:r>
              <a:rPr lang="en-US" sz="1400" dirty="0"/>
              <a:t>Intrapreneurship- “Entrepreneurship within an existing organization” (</a:t>
            </a:r>
            <a:r>
              <a:rPr lang="en-US" sz="1400" dirty="0" err="1"/>
              <a:t>Antoncic</a:t>
            </a:r>
            <a:r>
              <a:rPr lang="en-US" sz="1400" dirty="0"/>
              <a:t> &amp; </a:t>
            </a:r>
            <a:r>
              <a:rPr lang="en-US" sz="1400" dirty="0" err="1"/>
              <a:t>Hisrich</a:t>
            </a:r>
            <a:r>
              <a:rPr lang="en-US" sz="1400" dirty="0"/>
              <a:t>, 2003)</a:t>
            </a:r>
          </a:p>
          <a:p>
            <a:pPr marL="742950" lvl="1" indent="-285750">
              <a:buFont typeface="Arial" panose="020B0604020202020204" pitchFamily="34" charset="0"/>
              <a:buChar char="•"/>
            </a:pPr>
            <a:r>
              <a:rPr lang="en-GB" sz="1400" dirty="0">
                <a:effectLst/>
                <a:latin typeface="AdvTT5235d5a9"/>
              </a:rPr>
              <a:t>An individual employee's agentic and anticipatory </a:t>
            </a:r>
            <a:r>
              <a:rPr lang="en-GB" sz="1400" dirty="0" err="1">
                <a:effectLst/>
                <a:latin typeface="AdvTT5235d5a9"/>
              </a:rPr>
              <a:t>behaviors</a:t>
            </a:r>
            <a:r>
              <a:rPr lang="en-GB" sz="1400" dirty="0">
                <a:effectLst/>
                <a:latin typeface="AdvTT5235d5a9"/>
              </a:rPr>
              <a:t> aimed at creating new businesses for the organization (i.e., venture </a:t>
            </a:r>
            <a:r>
              <a:rPr lang="en-GB" sz="1400" dirty="0" err="1">
                <a:effectLst/>
                <a:latin typeface="AdvTT5235d5a9"/>
              </a:rPr>
              <a:t>behavior</a:t>
            </a:r>
            <a:r>
              <a:rPr lang="en-GB" sz="1400" dirty="0">
                <a:effectLst/>
                <a:latin typeface="AdvTT5235d5a9"/>
              </a:rPr>
              <a:t>) and enhancing an organization's ability to react to internal and external advancements (i.e., strategic renewal </a:t>
            </a:r>
            <a:r>
              <a:rPr lang="en-GB" sz="1400" dirty="0" err="1">
                <a:effectLst/>
                <a:latin typeface="AdvTT5235d5a9"/>
              </a:rPr>
              <a:t>behavior</a:t>
            </a:r>
            <a:r>
              <a:rPr lang="en-GB" sz="1400" dirty="0">
                <a:latin typeface="AdvTT5235d5a9"/>
              </a:rPr>
              <a:t>) (</a:t>
            </a:r>
            <a:r>
              <a:rPr lang="en-GB" sz="1400" dirty="0" err="1">
                <a:latin typeface="AdvTT5235d5a9"/>
              </a:rPr>
              <a:t>Gawke</a:t>
            </a:r>
            <a:r>
              <a:rPr lang="en-GB" sz="1400" dirty="0">
                <a:latin typeface="AdvTT5235d5a9"/>
              </a:rPr>
              <a:t> et al., 2017)</a:t>
            </a:r>
            <a:endParaRPr lang="en-GB" sz="1400" dirty="0"/>
          </a:p>
          <a:p>
            <a:pPr marL="742950" lvl="1"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International Entrepreneurship- “the discovery, enactment, evaluation, and exploitation of opportunities—across national borders—to create future goods and services.” (Oviatt &amp; McDougall, 2005)</a:t>
            </a:r>
          </a:p>
        </p:txBody>
      </p:sp>
    </p:spTree>
    <p:extLst>
      <p:ext uri="{BB962C8B-B14F-4D97-AF65-F5344CB8AC3E}">
        <p14:creationId xmlns:p14="http://schemas.microsoft.com/office/powerpoint/2010/main" val="19449406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par>
                                <p:cTn id="18" presetID="9"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dissolv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dissolve">
                                      <p:cBhvr>
                                        <p:cTn id="25" dur="500"/>
                                        <p:tgtEl>
                                          <p:spTgt spid="3">
                                            <p:txEl>
                                              <p:pRg st="5" end="5"/>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dissolve">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dissolve">
                                      <p:cBhvr>
                                        <p:cTn id="3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7"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129" name="Rectangle 5128">
            <a:extLst>
              <a:ext uri="{FF2B5EF4-FFF2-40B4-BE49-F238E27FC236}">
                <a16:creationId xmlns:a16="http://schemas.microsoft.com/office/drawing/2014/main" id="{B7743172-17A8-4FA4-8434-B813E03B7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Freeform 23">
            <a:extLst>
              <a:ext uri="{FF2B5EF4-FFF2-40B4-BE49-F238E27FC236}">
                <a16:creationId xmlns:a16="http://schemas.microsoft.com/office/drawing/2014/main" id="{4CE1233C-FD2F-489E-BFDE-086F5FED6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pic>
        <p:nvPicPr>
          <p:cNvPr id="5122" name="Picture 2" descr="Thank You Your Attention Images - Free Download on Freepik">
            <a:extLst>
              <a:ext uri="{FF2B5EF4-FFF2-40B4-BE49-F238E27FC236}">
                <a16:creationId xmlns:a16="http://schemas.microsoft.com/office/drawing/2014/main" id="{3A68118A-16A9-FE3C-B387-B09D8B12CDD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5715554" y="643465"/>
            <a:ext cx="5397897" cy="5397897"/>
          </a:xfrm>
          <a:prstGeom prst="roundRect">
            <a:avLst>
              <a:gd name="adj" fmla="val 3876"/>
            </a:avLst>
          </a:prstGeom>
          <a:noFill/>
          <a:ln>
            <a:solidFill>
              <a:schemeClr val="accent1"/>
            </a:solidFill>
          </a:ln>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ACAFB09-77C9-36B7-3549-E401F12DE71A}"/>
              </a:ext>
            </a:extLst>
          </p:cNvPr>
          <p:cNvSpPr txBox="1"/>
          <p:nvPr/>
        </p:nvSpPr>
        <p:spPr>
          <a:xfrm>
            <a:off x="805069" y="2464903"/>
            <a:ext cx="3071192" cy="1323439"/>
          </a:xfrm>
          <a:prstGeom prst="rect">
            <a:avLst/>
          </a:prstGeom>
          <a:noFill/>
        </p:spPr>
        <p:txBody>
          <a:bodyPr wrap="square" rtlCol="0">
            <a:spAutoFit/>
          </a:bodyPr>
          <a:lstStyle/>
          <a:p>
            <a:r>
              <a:rPr lang="en-US" sz="4000" dirty="0">
                <a:solidFill>
                  <a:schemeClr val="bg1"/>
                </a:solidFill>
              </a:rPr>
              <a:t>Thanks for Listening</a:t>
            </a:r>
          </a:p>
        </p:txBody>
      </p:sp>
    </p:spTree>
    <p:extLst>
      <p:ext uri="{BB962C8B-B14F-4D97-AF65-F5344CB8AC3E}">
        <p14:creationId xmlns:p14="http://schemas.microsoft.com/office/powerpoint/2010/main" val="2568694306"/>
      </p:ext>
    </p:extLst>
  </p:cSld>
  <p:clrMapOvr>
    <a:overrideClrMapping bg1="lt1" tx1="dk1" bg2="lt2" tx2="dk2" accent1="accent1" accent2="accent2" accent3="accent3" accent4="accent4" accent5="accent5" accent6="accent6" hlink="hlink" folHlink="folHlink"/>
  </p:clrMapOvr>
  <p:transition>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{EF387722-E6DA-9A4B-95AB-9F4ABAE6C1D0}tf10001121</Template>
  <TotalTime>10058</TotalTime>
  <Words>1511</Words>
  <Application>Microsoft Office PowerPoint</Application>
  <PresentationFormat>Widescreen</PresentationFormat>
  <Paragraphs>118</Paragraphs>
  <Slides>17</Slides>
  <Notes>5</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17</vt:i4>
      </vt:variant>
    </vt:vector>
  </HeadingPairs>
  <TitlesOfParts>
    <vt:vector size="32" baseType="lpstr">
      <vt:lpstr>AdvTT5235d5a9</vt:lpstr>
      <vt:lpstr>Antonio</vt:lpstr>
      <vt:lpstr>Arial</vt:lpstr>
      <vt:lpstr>Calibri</vt:lpstr>
      <vt:lpstr>Calibri Light</vt:lpstr>
      <vt:lpstr>Century Gothic</vt:lpstr>
      <vt:lpstr>CharisSIL</vt:lpstr>
      <vt:lpstr>Code2000</vt:lpstr>
      <vt:lpstr>Corbel</vt:lpstr>
      <vt:lpstr>GalliardStd</vt:lpstr>
      <vt:lpstr>STIX</vt:lpstr>
      <vt:lpstr>Wingdings 2</vt:lpstr>
      <vt:lpstr>Work Sans</vt:lpstr>
      <vt:lpstr>Quotable</vt:lpstr>
      <vt:lpstr>Office Theme 2013 - 2022</vt:lpstr>
      <vt:lpstr>BUSI 1764 Global Entrepreneurship and Innovation </vt:lpstr>
      <vt:lpstr>Course Outline and Housekeeping</vt:lpstr>
      <vt:lpstr>PowerPoint Presentation</vt:lpstr>
      <vt:lpstr>Creative Destruction</vt:lpstr>
      <vt:lpstr>Innovation Theory of Entrepreneurship</vt:lpstr>
      <vt:lpstr>What is Entrepreneurship?</vt:lpstr>
      <vt:lpstr>PowerPoint Presentation</vt:lpstr>
      <vt:lpstr>Identifying Entrepreneurs</vt:lpstr>
      <vt:lpstr>PowerPoint Presentation</vt:lpstr>
      <vt:lpstr>PowerPoint Presentation</vt:lpstr>
      <vt:lpstr>What is (International) Entrepreneurship?</vt:lpstr>
      <vt:lpstr>What do we mean by Innovation?</vt:lpstr>
      <vt:lpstr>Entrepreneurship – what is innovation?</vt:lpstr>
      <vt:lpstr>Entrepreneurship – types of innovation</vt:lpstr>
      <vt:lpstr>Innovation does not equal Invention</vt:lpstr>
      <vt:lpstr>Types of Entrepreneurship</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 1692- INTERNATIONAL ENTREPRENEURSHIP</dc:title>
  <dc:creator>Costales, Emilio (2016)</dc:creator>
  <cp:lastModifiedBy>sylvester mujakperuo</cp:lastModifiedBy>
  <cp:revision>114</cp:revision>
  <dcterms:created xsi:type="dcterms:W3CDTF">2023-01-06T16:57:31Z</dcterms:created>
  <dcterms:modified xsi:type="dcterms:W3CDTF">2024-09-24T09:44:34Z</dcterms:modified>
</cp:coreProperties>
</file>